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0" r:id="rId4"/>
    <p:sldId id="258" r:id="rId5"/>
    <p:sldId id="281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  <p:sldId id="277" r:id="rId22"/>
    <p:sldId id="278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98" autoAdjust="0"/>
    <p:restoredTop sz="94660"/>
  </p:normalViewPr>
  <p:slideViewPr>
    <p:cSldViewPr>
      <p:cViewPr varScale="1">
        <p:scale>
          <a:sx n="45" d="100"/>
          <a:sy n="45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7B8C2-C932-47FA-B308-0943BA9A8F07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EAD02-6D29-4157-822E-FA538BB55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AD02-6D29-4157-822E-FA538BB55F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67200" y="0"/>
            <a:ext cx="48768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886200" cy="1470025"/>
          </a:xfrm>
        </p:spPr>
        <p:txBody>
          <a:bodyPr/>
          <a:lstStyle/>
          <a:p>
            <a:r>
              <a:rPr lang="en-US" sz="3600" b="1" dirty="0" err="1" smtClean="0"/>
              <a:t>Bab</a:t>
            </a:r>
            <a:r>
              <a:rPr lang="en-US" sz="3600" b="1" dirty="0" smtClean="0"/>
              <a:t> 7</a:t>
            </a:r>
            <a:br>
              <a:rPr lang="en-US" sz="3600" b="1" dirty="0" smtClean="0"/>
            </a:br>
            <a:r>
              <a:rPr lang="en-US" sz="3600" b="1" dirty="0" err="1" smtClean="0"/>
              <a:t>Listrik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Dinamis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04800"/>
            <a:ext cx="4876800" cy="3276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Kemampuan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dasar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Anda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miliki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setelah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mempelajari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bab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adalah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sebagai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berikut</a:t>
            </a:r>
            <a:r>
              <a:rPr lang="en-US" sz="2000" b="1" dirty="0" smtClean="0">
                <a:solidFill>
                  <a:schemeClr val="tx1"/>
                </a:solidFill>
              </a:rPr>
              <a:t> :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memformulasikan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besaran-besaran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listrik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rangkaian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tertutup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sederhana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</a:rPr>
              <a:t>satu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lop)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mengidentifikasi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penerapan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listrik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ac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dc 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kehidupan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sehari-hari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alat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ukur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listrik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3886200"/>
            <a:ext cx="487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800" b="1" dirty="0" err="1" smtClean="0"/>
              <a:t>Alat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ukur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Listrik</a:t>
            </a:r>
            <a:endParaRPr lang="en-US" sz="2800" b="1" dirty="0" smtClean="0"/>
          </a:p>
          <a:p>
            <a:pPr marL="342900" indent="-342900">
              <a:buAutoNum type="alphaUcPeriod"/>
            </a:pPr>
            <a:r>
              <a:rPr lang="en-US" sz="2800" b="1" dirty="0" err="1" smtClean="0"/>
              <a:t>Rangkaian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Listrik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Searah</a:t>
            </a:r>
            <a:endParaRPr lang="en-US" sz="2800" b="1" dirty="0" smtClean="0"/>
          </a:p>
          <a:p>
            <a:pPr marL="342900" indent="-342900">
              <a:buAutoNum type="alphaUcPeriod"/>
            </a:pPr>
            <a:r>
              <a:rPr lang="en-US" sz="2800" b="1" dirty="0" err="1" smtClean="0"/>
              <a:t>Energi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Listrik</a:t>
            </a:r>
            <a:endParaRPr lang="en-US" sz="2800" b="1" dirty="0" smtClean="0"/>
          </a:p>
          <a:p>
            <a:pPr marL="342900" indent="-342900">
              <a:buAutoNum type="alphaUcPeriod"/>
            </a:pPr>
            <a:r>
              <a:rPr lang="en-US" sz="2800" b="1" dirty="0" err="1" smtClean="0"/>
              <a:t>Penerapan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Listrik</a:t>
            </a:r>
            <a:r>
              <a:rPr lang="en-US" sz="2800" b="1" dirty="0" smtClean="0"/>
              <a:t> ac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dc</a:t>
            </a:r>
          </a:p>
          <a:p>
            <a:pPr marL="342900" indent="-342900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304800"/>
            <a:ext cx="4038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Bab</a:t>
            </a:r>
            <a:r>
              <a:rPr lang="en-US" sz="4800" b="1" dirty="0" smtClean="0"/>
              <a:t> 7</a:t>
            </a:r>
            <a:br>
              <a:rPr lang="en-US" sz="4800" b="1" dirty="0" smtClean="0"/>
            </a:br>
            <a:r>
              <a:rPr lang="en-US" sz="4800" b="1" dirty="0" err="1" smtClean="0"/>
              <a:t>Listrik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Dinamis</a:t>
            </a:r>
            <a:endParaRPr lang="id-ID" sz="4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86836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/>
            <a:r>
              <a:rPr lang="en-US" sz="4000" b="1" i="1" dirty="0" err="1" smtClean="0">
                <a:solidFill>
                  <a:schemeClr val="bg1"/>
                </a:solidFill>
              </a:rPr>
              <a:t>Apa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kelemahan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susunan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seri</a:t>
            </a:r>
            <a:r>
              <a:rPr lang="en-US" sz="4000" b="1" i="1" dirty="0" smtClean="0">
                <a:solidFill>
                  <a:schemeClr val="bg1"/>
                </a:solidFill>
              </a:rPr>
              <a:t>?</a:t>
            </a:r>
            <a:r>
              <a:rPr lang="en-US" sz="4000" b="1" i="1" dirty="0" smtClean="0">
                <a:solidFill>
                  <a:schemeClr val="bg1"/>
                </a:solidFill>
              </a:rPr>
              <a:t/>
            </a:r>
            <a:br>
              <a:rPr lang="en-US" sz="4000" b="1" i="1" dirty="0" smtClean="0">
                <a:solidFill>
                  <a:schemeClr val="bg1"/>
                </a:solidFill>
              </a:rPr>
            </a:br>
            <a:endParaRPr lang="en-US" sz="40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05200"/>
            <a:ext cx="60198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defRPr/>
            </a:pPr>
            <a:r>
              <a:rPr lang="en-US" sz="3200" i="1" dirty="0" err="1" smtClean="0"/>
              <a:t>Apa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manfaat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susunan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seri</a:t>
            </a:r>
            <a:r>
              <a:rPr lang="en-US" sz="3200" i="1" dirty="0" smtClean="0"/>
              <a:t>?</a:t>
            </a:r>
            <a:endParaRPr lang="en-US" sz="3200" i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484" y="1905000"/>
            <a:ext cx="8129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filamen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lampu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putus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seluruh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lampu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padam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id-ID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Konduktor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sekring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didesain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melebur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membuka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rangkaian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arus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maksimum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/>
            <a:r>
              <a:rPr lang="en-US" sz="4000" b="1" dirty="0" err="1" smtClean="0">
                <a:solidFill>
                  <a:schemeClr val="bg1"/>
                </a:solidFill>
              </a:rPr>
              <a:t>Susunan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Pararel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Penghambat-penghambat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Listrik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457200" y="4800600"/>
          <a:ext cx="4724400" cy="1043027"/>
        </p:xfrm>
        <a:graphic>
          <a:graphicData uri="http://schemas.openxmlformats.org/presentationml/2006/ole">
            <p:oleObj spid="_x0000_s10242" name="Equation" r:id="rId3" imgW="1955520" imgH="43164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267200" y="1981200"/>
          <a:ext cx="4504266" cy="1066800"/>
        </p:xfrm>
        <a:graphic>
          <a:graphicData uri="http://schemas.openxmlformats.org/presentationml/2006/ole">
            <p:oleObj spid="_x0000_s10243" name="Equation" r:id="rId4" imgW="1930320" imgH="45720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81000" y="3200400"/>
          <a:ext cx="3810000" cy="613475"/>
        </p:xfrm>
        <a:graphic>
          <a:graphicData uri="http://schemas.openxmlformats.org/presentationml/2006/ole">
            <p:oleObj spid="_x0000_s10244" name="Equation" r:id="rId5" imgW="1498320" imgH="24120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81000" y="3962400"/>
          <a:ext cx="4038600" cy="685120"/>
        </p:xfrm>
        <a:graphic>
          <a:graphicData uri="http://schemas.openxmlformats.org/presentationml/2006/ole">
            <p:oleObj spid="_x0000_s10245" name="Equation" r:id="rId6" imgW="142236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2286000"/>
            <a:ext cx="3810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b="1" dirty="0" smtClean="0"/>
              <a:t>Hambatan pengganti paralel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1405270"/>
            <a:ext cx="8458199" cy="17951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komponen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rusak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gagal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misalnya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filamen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lampu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pijar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putus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komponen-komponen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lain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rangkaian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(TV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radio,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kulkas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masih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bekerja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925" y="533400"/>
            <a:ext cx="8458200" cy="86836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/>
            <a:r>
              <a:rPr lang="en-US" sz="4000" b="1" i="1" dirty="0" err="1" smtClean="0">
                <a:solidFill>
                  <a:schemeClr val="bg1"/>
                </a:solidFill>
              </a:rPr>
              <a:t>Apa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manfaat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susunan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para</a:t>
            </a:r>
            <a:r>
              <a:rPr lang="id-ID" sz="4000" b="1" i="1" dirty="0" smtClean="0">
                <a:solidFill>
                  <a:schemeClr val="bg1"/>
                </a:solidFill>
              </a:rPr>
              <a:t>l</a:t>
            </a:r>
            <a:r>
              <a:rPr lang="en-US" sz="4000" b="1" i="1" dirty="0" smtClean="0">
                <a:solidFill>
                  <a:schemeClr val="bg1"/>
                </a:solidFill>
              </a:rPr>
              <a:t>el?</a:t>
            </a:r>
            <a:endParaRPr lang="en-US" sz="4000" b="1" i="1" dirty="0" smtClean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581400"/>
            <a:ext cx="8534400" cy="2451795"/>
            <a:chOff x="381000" y="3581400"/>
            <a:chExt cx="8534400" cy="2451795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4648200"/>
              <a:ext cx="7848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Penghambat-penghambat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dalam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suatu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rangkaian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sering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disusun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gabungan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seri-pararel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  <a:p>
              <a:endParaRPr lang="id-ID" sz="2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3581400"/>
              <a:ext cx="85344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</a:rPr>
                <a:t>c. </a:t>
              </a:r>
              <a:r>
                <a:rPr lang="en-US" sz="3000" b="1" dirty="0" err="1" smtClean="0">
                  <a:solidFill>
                    <a:schemeClr val="tx2">
                      <a:lumMod val="50000"/>
                    </a:schemeClr>
                  </a:solidFill>
                </a:rPr>
                <a:t>Susunan</a:t>
              </a: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b="1" dirty="0" err="1" smtClean="0">
                  <a:solidFill>
                    <a:schemeClr val="tx2">
                      <a:lumMod val="50000"/>
                    </a:schemeClr>
                  </a:solidFill>
                </a:rPr>
                <a:t>seri-pararel</a:t>
              </a: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b="1" dirty="0" err="1" smtClean="0">
                  <a:solidFill>
                    <a:schemeClr val="tx2">
                      <a:lumMod val="50000"/>
                    </a:schemeClr>
                  </a:solidFill>
                </a:rPr>
                <a:t>penghambat–penghambat</a:t>
              </a: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  <a:p>
              <a:pPr>
                <a:buNone/>
              </a:pP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</a:rPr>
                <a:t>   </a:t>
              </a:r>
              <a:r>
                <a:rPr lang="en-US" sz="3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3000" b="1" dirty="0" err="1" smtClean="0">
                  <a:solidFill>
                    <a:schemeClr val="tx2">
                      <a:lumMod val="50000"/>
                    </a:schemeClr>
                  </a:solidFill>
                </a:rPr>
                <a:t>listrik</a:t>
              </a:r>
              <a:endParaRPr lang="id-ID" sz="3000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4925" y="533400"/>
            <a:ext cx="8458200" cy="8683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Desain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Amperemeter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Voltmeter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1"/>
            <a:ext cx="5257800" cy="4495799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Bagaimana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Cara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Kerja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Galvanometer</a:t>
            </a:r>
            <a:endParaRPr lang="id-ID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Karateristik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kuat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arus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kumparan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kawat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menyebabkan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simpangan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defleksi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penuh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Karateristik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kedua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hambatan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kawat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kumparan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indeks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berasal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“coil”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bahasa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inggris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berati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kumparan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id-ID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d-ID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34925" y="533400"/>
            <a:ext cx="8458200" cy="1066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 algn="ctr">
              <a:spcBef>
                <a:spcPct val="0"/>
              </a:spcBef>
              <a:defRPr/>
            </a:pPr>
            <a:r>
              <a:rPr lang="en-US" sz="3200" b="1" i="1" dirty="0" err="1" smtClean="0">
                <a:solidFill>
                  <a:schemeClr val="bg1"/>
                </a:solidFill>
              </a:rPr>
              <a:t>Bagaimana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Mendesain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Amperemeter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pPr marL="514350" indent="-514350" algn="ctr">
              <a:spcBef>
                <a:spcPct val="0"/>
              </a:spcBef>
              <a:defRPr/>
            </a:pPr>
            <a:r>
              <a:rPr lang="en-US" sz="3200" b="1" i="1" dirty="0" err="1" smtClean="0">
                <a:solidFill>
                  <a:schemeClr val="bg1"/>
                </a:solidFill>
              </a:rPr>
              <a:t>dari</a:t>
            </a:r>
            <a:r>
              <a:rPr lang="en-US" sz="3200" b="1" i="1" dirty="0" smtClean="0">
                <a:solidFill>
                  <a:schemeClr val="bg1"/>
                </a:solidFill>
              </a:rPr>
              <a:t> Galvanometer?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8163"/>
          <a:stretch>
            <a:fillRect/>
          </a:stretch>
        </p:blipFill>
        <p:spPr bwMode="auto">
          <a:xfrm>
            <a:off x="4191000" y="1676400"/>
            <a:ext cx="4343400" cy="30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457199" y="2286000"/>
            <a:ext cx="3322229" cy="1828800"/>
            <a:chOff x="457199" y="2286000"/>
            <a:chExt cx="3322229" cy="1828800"/>
          </a:xfrm>
        </p:grpSpPr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3"/>
            <a:srcRect r="62209"/>
            <a:stretch>
              <a:fillRect/>
            </a:stretch>
          </p:blipFill>
          <p:spPr bwMode="auto">
            <a:xfrm>
              <a:off x="457199" y="2286000"/>
              <a:ext cx="216130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3"/>
            <a:srcRect l="64560"/>
            <a:stretch>
              <a:fillRect/>
            </a:stretch>
          </p:blipFill>
          <p:spPr bwMode="auto">
            <a:xfrm>
              <a:off x="1752600" y="3124200"/>
              <a:ext cx="2026828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4576" y="4648200"/>
            <a:ext cx="8638419" cy="1676400"/>
            <a:chOff x="457200" y="4876800"/>
            <a:chExt cx="8181219" cy="14478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876800"/>
              <a:ext cx="8181219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6"/>
            <p:cNvSpPr/>
            <p:nvPr/>
          </p:nvSpPr>
          <p:spPr>
            <a:xfrm>
              <a:off x="7924800" y="55626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4925" y="457200"/>
            <a:ext cx="8458200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 algn="ctr">
              <a:spcBef>
                <a:spcPct val="0"/>
              </a:spcBef>
              <a:defRPr/>
            </a:pPr>
            <a:r>
              <a:rPr lang="en-US" sz="3200" b="1" i="1" dirty="0" err="1" smtClean="0">
                <a:solidFill>
                  <a:schemeClr val="bg1"/>
                </a:solidFill>
              </a:rPr>
              <a:t>Bagaimana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Mendesain</a:t>
            </a:r>
            <a:r>
              <a:rPr lang="en-US" sz="3200" b="1" i="1" dirty="0" smtClean="0">
                <a:solidFill>
                  <a:schemeClr val="bg1"/>
                </a:solidFill>
              </a:rPr>
              <a:t> Voltmeter  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pPr marL="514350" indent="-514350" algn="ctr">
              <a:spcBef>
                <a:spcPct val="0"/>
              </a:spcBef>
              <a:defRPr/>
            </a:pPr>
            <a:r>
              <a:rPr lang="en-US" sz="3200" b="1" i="1" dirty="0" err="1" smtClean="0">
                <a:solidFill>
                  <a:schemeClr val="bg1"/>
                </a:solidFill>
              </a:rPr>
              <a:t>dari</a:t>
            </a:r>
            <a:r>
              <a:rPr lang="en-US" sz="3200" b="1" i="1" dirty="0" smtClean="0">
                <a:solidFill>
                  <a:schemeClr val="bg1"/>
                </a:solidFill>
              </a:rPr>
              <a:t>  Galvanometer?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5029200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876800"/>
            <a:ext cx="65858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334925" y="5334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Hukum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II Kirchhoff </a:t>
            </a:r>
            <a:r>
              <a:rPr lang="en-US" sz="4000" b="1" dirty="0" err="1" smtClean="0">
                <a:solidFill>
                  <a:schemeClr val="bg1"/>
                </a:solidFill>
              </a:rPr>
              <a:t>tentang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Tegangan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447800"/>
            <a:ext cx="5281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Apakah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II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Kirchoff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itu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id-ID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lphaLcPeriod"/>
            </a:pPr>
            <a:endParaRPr lang="id-ID" sz="2400" dirty="0" smtClean="0"/>
          </a:p>
          <a:p>
            <a:pPr marL="514350" indent="-514350">
              <a:buAutoNum type="alphaLcPeriod"/>
            </a:pPr>
            <a:endParaRPr lang="id-ID" sz="2400" dirty="0" smtClean="0"/>
          </a:p>
          <a:p>
            <a:pPr marL="514350" indent="-514350">
              <a:buAutoNum type="alphaLcPeriod"/>
            </a:pPr>
            <a:endParaRPr lang="id-ID" sz="2400" dirty="0" smtClean="0"/>
          </a:p>
          <a:p>
            <a:pPr marL="514350" indent="-514350">
              <a:buAutoNum type="alphaLcPeriod"/>
            </a:pPr>
            <a:endParaRPr lang="id-ID" sz="2400" dirty="0" smtClean="0"/>
          </a:p>
          <a:p>
            <a:pPr marL="514350" indent="-514350">
              <a:buAutoNum type="alphaLcPeriod"/>
            </a:pP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838200" y="1976735"/>
            <a:ext cx="80010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II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Kirchoff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tentang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tegangan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menyatakan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bahwa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jumlah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aljabar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perubahan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tegangan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mengelilingi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rangkaian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tertutup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(loop)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nol.</a:t>
            </a:r>
            <a:r>
              <a:rPr lang="id-ID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Σv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0.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576935"/>
            <a:ext cx="2590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Σε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Σ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IR = 0</a:t>
            </a:r>
            <a:endParaRPr lang="id-ID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962400"/>
            <a:ext cx="3200400" cy="262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04800" y="533400"/>
            <a:ext cx="84582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Perjanjian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</a:t>
            </a:r>
            <a:r>
              <a:rPr lang="en-US" sz="3200" b="1" dirty="0" err="1" smtClean="0">
                <a:solidFill>
                  <a:schemeClr val="bg1"/>
                </a:solidFill>
              </a:rPr>
              <a:t>anda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arenBoth"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Kuat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arus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searah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loop yang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kita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tentukan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berlawanan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loop yang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kita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tentukan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Both"/>
            </a:pPr>
            <a:endParaRPr lang="id-ID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arenBoth"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(2)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Saat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mengikuti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loop,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kutub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sumber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tegangan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jumpai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dahulu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daripadakutub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negatifnya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ggl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ε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bila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sebaliknya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7315200" cy="19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4925" y="4572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GGL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Tegangan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Jepit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Baterai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5029200"/>
            <a:ext cx="4191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ab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</a:rPr>
              <a:t>= V = </a:t>
            </a:r>
            <a:r>
              <a:rPr lang="el-GR" sz="3200" b="1" i="1" dirty="0" smtClean="0">
                <a:solidFill>
                  <a:schemeClr val="tx2">
                    <a:lumMod val="50000"/>
                  </a:schemeClr>
                </a:solidFill>
              </a:rPr>
              <a:t>ε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</a:rPr>
              <a:t>Ir</a:t>
            </a:r>
            <a:endParaRPr lang="en-US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2166"/>
            <a:ext cx="8098619" cy="327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4925" y="5334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</a:rPr>
              <a:t>Energi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Daya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Listrik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Apakah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Itu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id-ID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Rumus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38201" y="3979829"/>
          <a:ext cx="1219199" cy="416312"/>
        </p:xfrm>
        <a:graphic>
          <a:graphicData uri="http://schemas.openxmlformats.org/presentationml/2006/ole">
            <p:oleObj spid="_x0000_s17411" name="Equation" r:id="rId3" imgW="520560" imgH="17748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838200" y="4513229"/>
          <a:ext cx="1295400" cy="422987"/>
        </p:xfrm>
        <a:graphic>
          <a:graphicData uri="http://schemas.openxmlformats.org/presentationml/2006/ole">
            <p:oleObj spid="_x0000_s17412" name="Equation" r:id="rId4" imgW="622080" imgH="20304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838200" y="4970429"/>
          <a:ext cx="1060450" cy="744571"/>
        </p:xfrm>
        <a:graphic>
          <a:graphicData uri="http://schemas.openxmlformats.org/presentationml/2006/ole">
            <p:oleObj spid="_x0000_s17414" name="Equation" r:id="rId5" imgW="596880" imgH="4190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" y="2209800"/>
            <a:ext cx="81534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disebabkan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mengalirnya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muatan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rangkaian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tertutup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.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352800"/>
            <a:ext cx="3810000" cy="31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2076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Alat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Ukur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Listrik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5257800" cy="346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1600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tx2">
                    <a:lumMod val="50000"/>
                  </a:schemeClr>
                </a:solidFill>
              </a:rPr>
              <a:t>1. Alat Ukur Arus</a:t>
            </a:r>
            <a:endParaRPr lang="id-ID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57150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	Merangkai ampermeter untuk mengukur kuat arus melalui </a:t>
            </a: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resistor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34925" y="381000"/>
            <a:ext cx="84582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</a:rPr>
              <a:t>Hubungan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Energi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Listrik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Kalor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1828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berasal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didisipasikan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ketika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arus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sumber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tergangan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elemen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pemanas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teko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Konversi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endParaRPr lang="en-US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d-ID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4038600"/>
          <a:ext cx="3708401" cy="874123"/>
        </p:xfrm>
        <a:graphic>
          <a:graphicData uri="http://schemas.openxmlformats.org/presentationml/2006/ole">
            <p:oleObj spid="_x0000_s18435" name="Equation" r:id="rId3" imgW="1777680" imgH="41904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434556" y="3524250"/>
          <a:ext cx="1689644" cy="2647950"/>
        </p:xfrm>
        <a:graphic>
          <a:graphicData uri="http://schemas.openxmlformats.org/presentationml/2006/ole">
            <p:oleObj spid="_x0000_s18436" name="Equation" r:id="rId4" imgW="850680" imgH="1333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</a:rPr>
              <a:t>Daya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Listrik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71601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Menurunkan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Rumus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2524780"/>
            <a:ext cx="3048000" cy="3647420"/>
            <a:chOff x="914400" y="2524780"/>
            <a:chExt cx="3048000" cy="364742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752600" y="3354011"/>
            <a:ext cx="1143000" cy="2818189"/>
          </p:xfrm>
          <a:graphic>
            <a:graphicData uri="http://schemas.openxmlformats.org/presentationml/2006/ole">
              <p:oleObj spid="_x0000_s19458" name="Equation" r:id="rId3" imgW="533160" imgH="1295280" progId="Equation.3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914400" y="2524780"/>
              <a:ext cx="30480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Rumus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D</a:t>
              </a:r>
              <a:r>
                <a:rPr lang="en-US" sz="2800" b="1" dirty="0" err="1" smtClean="0"/>
                <a:t>aya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</a:t>
              </a:r>
              <a:r>
                <a:rPr lang="en-US" sz="2800" b="1" dirty="0" err="1" smtClean="0"/>
                <a:t>istrik</a:t>
              </a:r>
              <a:r>
                <a:rPr lang="en-US" sz="2800" b="1" dirty="0" smtClean="0"/>
                <a:t> </a:t>
              </a:r>
              <a:endParaRPr lang="en-US" sz="2800" b="1" dirty="0" smtClean="0"/>
            </a:p>
          </p:txBody>
        </p:sp>
      </p:grp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09800"/>
            <a:ext cx="481517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34925" y="3810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chemeClr val="bg1"/>
                </a:solidFill>
              </a:rPr>
              <a:t>Daya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Elemen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Listrik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286001"/>
            <a:ext cx="8229600" cy="1447800"/>
          </a:xfrm>
        </p:spPr>
        <p:txBody>
          <a:bodyPr/>
          <a:lstStyle/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924" y="1219199"/>
            <a:ext cx="7950476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24350" y="3219450"/>
          <a:ext cx="495300" cy="419100"/>
        </p:xfrm>
        <a:graphic>
          <a:graphicData uri="http://schemas.openxmlformats.org/presentationml/2006/ole">
            <p:oleObj spid="_x0000_s20483" name="Equation" r:id="rId4" imgW="495000" imgH="4190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33600" y="4426803"/>
            <a:ext cx="3308406" cy="2050197"/>
            <a:chOff x="2133600" y="4426803"/>
            <a:chExt cx="3308406" cy="2050197"/>
          </a:xfrm>
        </p:grpSpPr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3048000" y="5353050"/>
            <a:ext cx="1328304" cy="1123950"/>
          </p:xfrm>
          <a:graphic>
            <a:graphicData uri="http://schemas.openxmlformats.org/presentationml/2006/ole">
              <p:oleObj spid="_x0000_s20484" name="Equation" r:id="rId5" imgW="495000" imgH="41904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133600" y="4426803"/>
              <a:ext cx="3308406" cy="8309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Hambatan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elemen</a:t>
              </a:r>
              <a:r>
                <a:rPr lang="en-US" sz="2400" dirty="0" smtClean="0"/>
                <a:t> </a:t>
              </a:r>
              <a:r>
                <a:rPr lang="id-ID" sz="2400" dirty="0" smtClean="0"/>
                <a:t>l</a:t>
              </a:r>
              <a:r>
                <a:rPr lang="en-US" sz="2400" dirty="0" err="1" smtClean="0"/>
                <a:t>istrik</a:t>
              </a:r>
              <a:r>
                <a:rPr lang="en-US" sz="2400" dirty="0" smtClean="0"/>
                <a:t> </a:t>
              </a:r>
            </a:p>
            <a:p>
              <a:endParaRPr lang="id-ID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4925" y="838200"/>
            <a:ext cx="8458200" cy="990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Penghematan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Penggunaan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Energi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Listrik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057399"/>
            <a:ext cx="7924800" cy="3276601"/>
          </a:xfrm>
        </p:spPr>
        <p:txBody>
          <a:bodyPr/>
          <a:lstStyle/>
          <a:p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Salah satu sumber e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nergi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adalah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berasal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bahan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bakar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fosil</a:t>
            </a:r>
            <a:endParaRPr lang="id-ID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Cara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meminimumkan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digunaka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</a:p>
          <a:p>
            <a:r>
              <a:rPr lang="id-ID" b="1" i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ara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kedua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meminimumkan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waktu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pemakaian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peralatan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d-ID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4925" y="533400"/>
            <a:ext cx="84582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Penerapan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Listrik</a:t>
            </a:r>
            <a:r>
              <a:rPr lang="en-US" sz="3600" b="1" dirty="0" smtClean="0">
                <a:solidFill>
                  <a:schemeClr val="bg1"/>
                </a:solidFill>
              </a:rPr>
              <a:t> AC </a:t>
            </a:r>
            <a:r>
              <a:rPr lang="en-US" sz="3600" b="1" dirty="0" err="1" smtClean="0">
                <a:solidFill>
                  <a:schemeClr val="bg1"/>
                </a:solidFill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</a:rPr>
              <a:t> DC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676400"/>
            <a:ext cx="7239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id-ID" sz="2800" b="1" dirty="0" smtClean="0">
                <a:solidFill>
                  <a:schemeClr val="tx2">
                    <a:lumMod val="50000"/>
                  </a:schemeClr>
                </a:solidFill>
              </a:rPr>
              <a:t>1.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Apa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id-ID" sz="2800" b="1" dirty="0" err="1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imaksud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800" b="1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istrik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dc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ac?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257800"/>
            <a:ext cx="716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Bagaimana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800" b="1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embedakan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800" b="1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egangan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dc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800" b="1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egangan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ac?</a:t>
            </a:r>
            <a:endParaRPr lang="id-ID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3078540"/>
            <a:ext cx="853439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2400" b="1" i="1" dirty="0" smtClean="0"/>
              <a:t>1.	</a:t>
            </a:r>
            <a:r>
              <a:rPr lang="en-US" sz="2400" b="1" i="1" dirty="0" err="1" smtClean="0"/>
              <a:t>arus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dc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listrik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arahnya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selalu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mengalir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satu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arah</a:t>
            </a:r>
            <a:r>
              <a:rPr lang="en-US" sz="2400" b="1" i="1" dirty="0" smtClean="0"/>
              <a:t>.</a:t>
            </a:r>
            <a:endParaRPr lang="id-ID" sz="2400" b="1" i="1" dirty="0" smtClean="0"/>
          </a:p>
          <a:p>
            <a:pPr marL="514350" indent="-514350">
              <a:buNone/>
            </a:pPr>
            <a:r>
              <a:rPr lang="en-US" sz="2400" b="1" i="1" dirty="0" smtClean="0"/>
              <a:t>2.	</a:t>
            </a:r>
            <a:r>
              <a:rPr lang="en-US" sz="2400" b="1" i="1" dirty="0" err="1" smtClean="0"/>
              <a:t>arus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ac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listrik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arahnya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senantiasa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berbalik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arah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teratur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periodik</a:t>
            </a:r>
            <a:r>
              <a:rPr lang="en-US" sz="2400" b="1" dirty="0" smtClean="0"/>
              <a:t>)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4925" y="533400"/>
            <a:ext cx="8458200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Aplikasi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Listrik</a:t>
            </a:r>
            <a:r>
              <a:rPr lang="en-US" sz="3200" b="1" dirty="0" smtClean="0">
                <a:solidFill>
                  <a:schemeClr val="bg1"/>
                </a:solidFill>
              </a:rPr>
              <a:t> dc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ac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K</a:t>
            </a:r>
            <a:r>
              <a:rPr lang="en-US" sz="3200" b="1" dirty="0" err="1" smtClean="0">
                <a:solidFill>
                  <a:schemeClr val="bg1"/>
                </a:solidFill>
              </a:rPr>
              <a:t>ehidupan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Sehari-hari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7526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Mengapa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pembangkitan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transmisi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distribusi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sampai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rumah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anda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menggunakan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ac?</a:t>
            </a:r>
            <a:endParaRPr lang="id-ID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Pertama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tegangan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ac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diperbesar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diperkecil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efisien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trafo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Kedua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motor ac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(motor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induksi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berharga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murah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sederhana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konstruksinya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daripada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motor dc.</a:t>
            </a:r>
            <a:endParaRPr lang="id-ID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Ketiga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saklar-saklar,pemutus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circuit breaker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sistem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ac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sederhana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daripada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sistem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dc.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Bentuk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Rangkaian</a:t>
            </a:r>
            <a:r>
              <a:rPr lang="en-US" sz="3200" b="1" dirty="0" smtClean="0">
                <a:solidFill>
                  <a:schemeClr val="bg1"/>
                </a:solidFill>
              </a:rPr>
              <a:t> ac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Rumah-rumah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295400"/>
            <a:ext cx="4039080" cy="5086529"/>
            <a:chOff x="457200" y="1295400"/>
            <a:chExt cx="4039080" cy="5086529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295400"/>
              <a:ext cx="403908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685801" y="5181600"/>
              <a:ext cx="3581400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chemeClr val="tx2">
                      <a:lumMod val="50000"/>
                    </a:schemeClr>
                  </a:solidFill>
                </a:rPr>
                <a:t>Suplai listrik dari dua jalur kawat menuju rumah-rumah</a:t>
              </a:r>
              <a:endParaRPr lang="id-ID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00600" y="1295400"/>
            <a:ext cx="3886200" cy="5074860"/>
            <a:chOff x="4800600" y="1295400"/>
            <a:chExt cx="3886200" cy="5074860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7837" y="1295400"/>
              <a:ext cx="371276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800600" y="4800600"/>
              <a:ext cx="3886200" cy="1569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chemeClr val="tx2">
                      <a:lumMod val="50000"/>
                    </a:schemeClr>
                  </a:solidFill>
                </a:rPr>
                <a:t>Rangkaian yang memperlihatkan bagaimana arus listrik disuplai ke rumah-rumah</a:t>
              </a:r>
              <a:endParaRPr lang="id-ID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chemeClr val="bg1"/>
                </a:solidFill>
              </a:rPr>
              <a:t>Bentuk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Rangkaian</a:t>
            </a:r>
            <a:r>
              <a:rPr lang="en-US" sz="3200" b="1" dirty="0" smtClean="0">
                <a:solidFill>
                  <a:schemeClr val="bg1"/>
                </a:solidFill>
              </a:rPr>
              <a:t> ac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Rumah-rumah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371600"/>
            <a:ext cx="3858985" cy="4770060"/>
            <a:chOff x="533400" y="1371600"/>
            <a:chExt cx="3858985" cy="477006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371600"/>
              <a:ext cx="3858985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09601" y="4572000"/>
              <a:ext cx="3657600" cy="1569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d-ID" sz="2400" b="1" dirty="0" smtClean="0"/>
                <a:t>Kotak pelayanan rumah dengan beberapa </a:t>
              </a:r>
              <a:r>
                <a:rPr lang="id-ID" sz="2400" b="1" i="1" dirty="0" smtClean="0"/>
                <a:t>circuit breaker</a:t>
              </a:r>
              <a:r>
                <a:rPr lang="id-ID" sz="2400" b="1" dirty="0" smtClean="0"/>
                <a:t> untuk tiap rangkaian dalam </a:t>
              </a:r>
              <a:r>
                <a:rPr lang="id-ID" sz="2400" b="1" dirty="0" smtClean="0"/>
                <a:t>rumah</a:t>
              </a:r>
              <a:r>
                <a:rPr lang="en-US" sz="2400" b="1" dirty="0" smtClean="0"/>
                <a:t>.</a:t>
              </a:r>
              <a:endParaRPr lang="id-ID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6799" y="1447800"/>
            <a:ext cx="3822557" cy="5127724"/>
            <a:chOff x="4876799" y="1447800"/>
            <a:chExt cx="3822557" cy="5127724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799" y="1447800"/>
              <a:ext cx="3822557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876800" y="4267200"/>
              <a:ext cx="3657600" cy="23083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d-ID" sz="2400" b="1" dirty="0" smtClean="0"/>
                <a:t>Pemasangan sebenarnya hantaran L dan N dalam </a:t>
              </a:r>
              <a:r>
                <a:rPr lang="id-ID" sz="2400" b="1" dirty="0" smtClean="0"/>
                <a:t>rumah-ruma</a:t>
              </a:r>
              <a:r>
                <a:rPr lang="en-US" sz="2400" b="1" dirty="0" smtClean="0"/>
                <a:t>h</a:t>
              </a:r>
              <a:r>
                <a:rPr lang="id-ID" sz="2400" b="1" dirty="0" smtClean="0"/>
                <a:t>: </a:t>
              </a:r>
              <a:endParaRPr lang="id-ID" sz="2400" b="1" dirty="0" smtClean="0"/>
            </a:p>
            <a:p>
              <a:pPr marL="457200" indent="-457200">
                <a:buAutoNum type="arabicPeriod"/>
              </a:pPr>
              <a:r>
                <a:rPr lang="id-ID" sz="2400" b="1" dirty="0" smtClean="0"/>
                <a:t>titik lampu pijar</a:t>
              </a:r>
            </a:p>
            <a:p>
              <a:pPr marL="457200" indent="-457200">
                <a:buAutoNum type="arabicPeriod"/>
              </a:pPr>
              <a:r>
                <a:rPr lang="id-ID" sz="2400" b="1" dirty="0" smtClean="0"/>
                <a:t>titik sakelar</a:t>
              </a:r>
            </a:p>
            <a:p>
              <a:pPr marL="457200" indent="-457200">
                <a:buAutoNum type="arabicPeriod"/>
              </a:pPr>
              <a:r>
                <a:rPr lang="id-ID" sz="2400" b="1" dirty="0" smtClean="0"/>
                <a:t>titik </a:t>
              </a:r>
              <a:r>
                <a:rPr lang="id-ID" sz="2400" b="1" dirty="0" smtClean="0"/>
                <a:t>stopkontak</a:t>
              </a:r>
              <a:endParaRPr lang="id-ID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1066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i="1" dirty="0" err="1" smtClean="0">
                <a:solidFill>
                  <a:schemeClr val="bg1"/>
                </a:solidFill>
              </a:rPr>
              <a:t>Bagaimana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Memasang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Sakelar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Sekering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Suatu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Rangkaian</a:t>
            </a:r>
            <a:r>
              <a:rPr lang="en-US" sz="3200" b="1" i="1" dirty="0" smtClean="0">
                <a:solidFill>
                  <a:schemeClr val="bg1"/>
                </a:solidFill>
              </a:rPr>
              <a:t>?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30572"/>
            <a:ext cx="8153400" cy="502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1219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b.	</a:t>
            </a:r>
            <a:r>
              <a:rPr lang="en-US" sz="3200" dirty="0" err="1" smtClean="0">
                <a:solidFill>
                  <a:schemeClr val="bg1"/>
                </a:solidFill>
              </a:rPr>
              <a:t>Bagaimanakah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Peralatan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Lisrtik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Rumah-rumah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Dihubungkan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21618" cy="317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4876800"/>
            <a:ext cx="51884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400" dirty="0" smtClean="0"/>
              <a:t>Mengapa lampu-lampu disusun paralel?</a:t>
            </a:r>
            <a:endParaRPr lang="id-ID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486400"/>
            <a:ext cx="7772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dirty="0" smtClean="0"/>
              <a:t>Mengapa sekering dan sakelar berhubungan dengan kawat L dari rangkaian?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4191000"/>
            <a:ext cx="8436935" cy="2057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Mengukur</a:t>
            </a:r>
            <a:r>
              <a:rPr kumimoji="0" lang="id-ID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arus dalam suatu rangkaian, batas ukur 0-1 A 		</a:t>
            </a:r>
            <a:r>
              <a:rPr lang="id-ID" sz="2800" b="1" baseline="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X</a:t>
            </a:r>
            <a:r>
              <a:rPr lang="id-ID" sz="2800" b="1" baseline="-25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id-ID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= 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09600"/>
            <a:ext cx="608070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Melaporkan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hasil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pengukuran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arus</a:t>
            </a:r>
            <a:endParaRPr lang="id-ID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371600"/>
            <a:ext cx="6096000" cy="27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895600" y="4648200"/>
          <a:ext cx="2819400" cy="1583933"/>
        </p:xfrm>
        <a:graphic>
          <a:graphicData uri="http://schemas.openxmlformats.org/presentationml/2006/ole">
            <p:oleObj spid="_x0000_s3076" name="Equation" r:id="rId5" imgW="113004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1066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c.	</a:t>
            </a:r>
            <a:r>
              <a:rPr lang="en-US" sz="3200" dirty="0" err="1" smtClean="0">
                <a:solidFill>
                  <a:schemeClr val="bg1"/>
                </a:solidFill>
              </a:rPr>
              <a:t>Bagaimana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Mengamankan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Peralatan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Listrik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Arus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Lebih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Arus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Hubung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Singkat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3226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343400"/>
            <a:ext cx="4572000" cy="220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29200" y="2133600"/>
            <a:ext cx="32004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/>
              <a:t>Untuk keamanan, maka pengawatan beberapa peralatan listrik dipisahkan ke sekeringnya sendiri</a:t>
            </a:r>
            <a:endParaRPr lang="id-ID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562600"/>
            <a:ext cx="262418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id-ID" sz="2000" dirty="0" smtClean="0"/>
              <a:t>Sekering tipe kawat</a:t>
            </a:r>
          </a:p>
          <a:p>
            <a:pPr marL="342900" indent="-342900">
              <a:buAutoNum type="alphaLcPeriod"/>
            </a:pPr>
            <a:r>
              <a:rPr lang="id-ID" sz="2000" dirty="0" smtClean="0"/>
              <a:t>Sekering tipe peluru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Alat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Ukur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Tegangan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Listrik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5986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Menggunakan voltmeter untuk mengukur tegangan listrik</a:t>
            </a:r>
          </a:p>
          <a:p>
            <a:pPr marL="342900" indent="-342900">
              <a:buAutoNum type="alphaLcPeriod"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Menghubungkan kutub-kutub dengan polaritas yang </a:t>
            </a: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benar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lphaLcPeriod"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Mengukur tegangan listrik pada ujung-ujung </a:t>
            </a: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resitor, </a:t>
            </a: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voltmeter dipasang paralel dengan </a:t>
            </a: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resistor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924800" cy="1020762"/>
          </a:xfrm>
          <a:noFill/>
        </p:spPr>
        <p:txBody>
          <a:bodyPr>
            <a:noAutofit/>
          </a:bodyPr>
          <a:lstStyle/>
          <a:p>
            <a:pPr algn="l"/>
            <a:r>
              <a:rPr lang="id-ID" sz="2800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Faktor-faktor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Memengaruhi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Hambatan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Penghantar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6669"/>
            <a:ext cx="81534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Rangkaian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Listrik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Arus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Searah</a:t>
            </a:r>
            <a:endParaRPr lang="id-ID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4267200" cy="33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8200" y="3962400"/>
            <a:ext cx="41148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Hambatan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kawat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ρ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sifat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khas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bahan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kawat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bergantung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ukuran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banyak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kawat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0" y="2362200"/>
          <a:ext cx="1752600" cy="1263502"/>
        </p:xfrm>
        <a:graphic>
          <a:graphicData uri="http://schemas.openxmlformats.org/presentationml/2006/ole">
            <p:oleObj spid="_x0000_s5123" name="Equation" r:id="rId4" imgW="545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172200" cy="622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"/>
            <a:ext cx="84582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i="1" dirty="0" err="1" smtClean="0"/>
              <a:t>Apakah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suhu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memengaruhi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hambatan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kawat</a:t>
            </a:r>
            <a:r>
              <a:rPr lang="en-US" sz="3200" b="1" i="1" dirty="0" smtClean="0"/>
              <a:t> 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447800"/>
            <a:ext cx="6477000" cy="2971800"/>
          </a:xfrm>
        </p:spPr>
        <p:txBody>
          <a:bodyPr/>
          <a:lstStyle/>
          <a:p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hambatan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endParaRPr lang="id-ID" sz="2800" dirty="0" smtClean="0"/>
          </a:p>
          <a:p>
            <a:pPr>
              <a:buNone/>
            </a:pPr>
            <a:endParaRPr lang="en-US" dirty="0" smtClean="0"/>
          </a:p>
          <a:p>
            <a:endParaRPr lang="id-ID" dirty="0" smtClean="0"/>
          </a:p>
          <a:p>
            <a:pPr>
              <a:buNone/>
            </a:pPr>
            <a:r>
              <a:rPr lang="en-US" sz="2400" dirty="0" err="1" smtClean="0"/>
              <a:t>Dengan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sz="2800" dirty="0" smtClean="0"/>
              <a:t>	</a:t>
            </a:r>
            <a:r>
              <a:rPr lang="en-US" sz="2800" dirty="0" err="1" smtClean="0"/>
              <a:t>Hambatan</a:t>
            </a:r>
            <a:r>
              <a:rPr lang="en-US" sz="2800" dirty="0" smtClean="0"/>
              <a:t> </a:t>
            </a:r>
            <a:r>
              <a:rPr lang="en-US" sz="2800" dirty="0" err="1" smtClean="0"/>
              <a:t>sebanding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hambatan</a:t>
            </a:r>
            <a:r>
              <a:rPr lang="id-ID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l-GR" sz="2800" dirty="0" smtClean="0"/>
              <a:t>ρ</a:t>
            </a:r>
            <a:endParaRPr lang="id-ID" sz="28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2209800"/>
            <a:ext cx="26670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Δ</a:t>
            </a:r>
            <a:r>
              <a:rPr lang="el-GR" dirty="0" smtClean="0"/>
              <a:t>ρ</a:t>
            </a:r>
            <a:r>
              <a:rPr lang="en-US" dirty="0" smtClean="0"/>
              <a:t> = </a:t>
            </a:r>
            <a:r>
              <a:rPr lang="el-GR" dirty="0" smtClean="0"/>
              <a:t>ρ₀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id-ID" dirty="0" smtClean="0"/>
              <a:t> </a:t>
            </a:r>
            <a:r>
              <a:rPr lang="el-GR" dirty="0" smtClean="0"/>
              <a:t>Δ</a:t>
            </a:r>
            <a:r>
              <a:rPr lang="en-US" i="1" dirty="0" smtClean="0"/>
              <a:t>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0" y="3581400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Δ</a:t>
            </a:r>
            <a:r>
              <a:rPr lang="el-GR" sz="2000" dirty="0" smtClean="0"/>
              <a:t>ρ</a:t>
            </a:r>
            <a:r>
              <a:rPr lang="en-US" sz="2000" dirty="0" smtClean="0"/>
              <a:t> = </a:t>
            </a:r>
            <a:r>
              <a:rPr lang="el-GR" sz="2000" dirty="0" smtClean="0"/>
              <a:t>ρ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l-GR" sz="2000" dirty="0" smtClean="0"/>
              <a:t>ρ₀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828800" y="4191000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000" dirty="0" smtClean="0"/>
          </a:p>
          <a:p>
            <a:pPr algn="ctr"/>
            <a:r>
              <a:rPr lang="en-US" sz="2000" dirty="0" smtClean="0"/>
              <a:t>Δ</a:t>
            </a:r>
            <a:r>
              <a:rPr lang="en-US" sz="2000" i="1" dirty="0" smtClean="0"/>
              <a:t>T = T - T</a:t>
            </a:r>
            <a:r>
              <a:rPr lang="el-GR" sz="2000" dirty="0" smtClean="0"/>
              <a:t>₀</a:t>
            </a:r>
          </a:p>
          <a:p>
            <a:pPr algn="ctr"/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5943600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Δ</a:t>
            </a:r>
            <a:r>
              <a:rPr lang="en-US" sz="2000" i="1" dirty="0" smtClean="0"/>
              <a:t>R = R₀ </a:t>
            </a:r>
            <a:r>
              <a:rPr lang="el-GR" sz="2000" i="1" dirty="0" smtClean="0"/>
              <a:t>α</a:t>
            </a:r>
            <a:r>
              <a:rPr lang="en-US" sz="2000" i="1" dirty="0" smtClean="0"/>
              <a:t> </a:t>
            </a:r>
            <a:r>
              <a:rPr lang="el-GR" sz="2000" i="1" dirty="0" smtClean="0"/>
              <a:t>Δ</a:t>
            </a:r>
            <a:r>
              <a:rPr lang="en-US" sz="2000" i="1" dirty="0" smtClean="0"/>
              <a:t>T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4346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795"/>
            <a:ext cx="8229600" cy="774405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Hukum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 Kirchhoff </a:t>
            </a:r>
            <a:r>
              <a:rPr lang="en-US" sz="3200" b="1" dirty="0" err="1" smtClean="0">
                <a:solidFill>
                  <a:schemeClr val="bg1"/>
                </a:solidFill>
              </a:rPr>
              <a:t>tentang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Arus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751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Bagaimana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kuat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arus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rangkaian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tidak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bercabang</a:t>
            </a:r>
            <a:r>
              <a:rPr lang="en-US" sz="2400" b="1" i="1" dirty="0" smtClean="0"/>
              <a:t>?</a:t>
            </a:r>
            <a:endParaRPr lang="en-US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276600" cy="215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396240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Bagaimana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kuat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arus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rangkaian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bercabang</a:t>
            </a:r>
            <a:r>
              <a:rPr lang="en-US" sz="2400" b="1" i="1" dirty="0" smtClean="0"/>
              <a:t>?</a:t>
            </a:r>
            <a:endParaRPr lang="en-US" sz="2400" b="1" i="1" dirty="0" smtClean="0"/>
          </a:p>
          <a:p>
            <a:endParaRPr lang="id-ID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762000" y="4495800"/>
            <a:ext cx="76962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rangkaian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listrik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bercabang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jumlah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kuat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arus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masuk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suatu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titik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cabang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julah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kuat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arus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keluar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titik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cabang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itu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2590800" y="5486400"/>
            <a:ext cx="3733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Σ </a:t>
            </a:r>
            <a:r>
              <a:rPr lang="en-US" sz="2800" i="1" dirty="0" err="1" smtClean="0">
                <a:solidFill>
                  <a:schemeClr val="tx1"/>
                </a:solidFill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</a:rPr>
              <a:t>masuk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= Σ </a:t>
            </a:r>
            <a:r>
              <a:rPr lang="en-US" sz="2800" i="1" dirty="0" err="1" smtClean="0">
                <a:solidFill>
                  <a:schemeClr val="tx1"/>
                </a:solidFill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</a:rPr>
              <a:t>keluar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65" y="685800"/>
            <a:ext cx="8229600" cy="8382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Susunan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Seri-</a:t>
            </a:r>
            <a:r>
              <a:rPr lang="en-US" sz="3600" b="1" dirty="0" err="1" smtClean="0">
                <a:solidFill>
                  <a:schemeClr val="bg1"/>
                </a:solidFill>
              </a:rPr>
              <a:t>Pararel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Penghambat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Listrik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95" y="19050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8" indent="-514350">
              <a:buNone/>
            </a:pPr>
            <a:r>
              <a:rPr lang="id-ID" sz="2400" b="1" dirty="0" smtClean="0"/>
              <a:t>a. </a:t>
            </a:r>
            <a:r>
              <a:rPr lang="en-US" sz="2400" b="1" dirty="0" err="1" smtClean="0"/>
              <a:t>Susunan</a:t>
            </a:r>
            <a:r>
              <a:rPr lang="en-US" sz="2400" b="1" dirty="0" smtClean="0"/>
              <a:t> Seri </a:t>
            </a:r>
            <a:r>
              <a:rPr lang="en-US" sz="2400" b="1" dirty="0" err="1" smtClean="0"/>
              <a:t>Penghambat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Listrik</a:t>
            </a:r>
            <a:endParaRPr lang="id-ID" sz="3600" b="1" i="1" dirty="0" smtClean="0"/>
          </a:p>
          <a:p>
            <a:pPr marL="4057650" lvl="8" indent="-514350">
              <a:buNone/>
            </a:pP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39624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None/>
            </a:pPr>
            <a:endParaRPr lang="id-ID" sz="2000" b="1" i="1" dirty="0" smtClean="0"/>
          </a:p>
          <a:p>
            <a:pPr marL="514350" indent="-514350">
              <a:buNone/>
            </a:pPr>
            <a:r>
              <a:rPr lang="en-US" sz="2000" b="1" i="1" dirty="0" smtClean="0"/>
              <a:t>I₁ = I₂ = I₃ = . . . . . = </a:t>
            </a:r>
            <a:r>
              <a:rPr lang="en-US" sz="2000" b="1" i="1" dirty="0" err="1" smtClean="0"/>
              <a:t>I</a:t>
            </a:r>
            <a:r>
              <a:rPr lang="en-US" sz="1400" b="1" i="1" dirty="0" err="1" smtClean="0"/>
              <a:t>seri</a:t>
            </a:r>
            <a:endParaRPr lang="en-US" sz="1400" b="1" i="1" dirty="0" smtClean="0"/>
          </a:p>
          <a:p>
            <a:pPr marL="514350" indent="-514350">
              <a:buNone/>
            </a:pPr>
            <a:r>
              <a:rPr lang="en-US" sz="2000" b="1" i="1" dirty="0" err="1" smtClean="0"/>
              <a:t>V</a:t>
            </a:r>
            <a:r>
              <a:rPr lang="en-US" sz="1400" b="1" i="1" dirty="0" err="1" smtClean="0"/>
              <a:t>seri</a:t>
            </a:r>
            <a:r>
              <a:rPr lang="en-US" sz="1400" b="1" i="1" dirty="0" smtClean="0"/>
              <a:t> </a:t>
            </a:r>
            <a:r>
              <a:rPr lang="en-US" sz="2000" b="1" i="1" dirty="0" smtClean="0"/>
              <a:t>= V₁+V₂+V₃+ . . . </a:t>
            </a:r>
          </a:p>
          <a:p>
            <a:pPr marL="514350" indent="-514350">
              <a:buNone/>
            </a:pPr>
            <a:r>
              <a:rPr lang="en-US" sz="2000" b="1" i="1" dirty="0" smtClean="0"/>
              <a:t>V₁ : V₂ : V₃ : . . .  = R₁ : R₂ : R₃ : . . . </a:t>
            </a:r>
          </a:p>
          <a:p>
            <a:endParaRPr lang="id-ID" sz="20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67250" y="3244850"/>
          <a:ext cx="114300" cy="215900"/>
        </p:xfrm>
        <a:graphic>
          <a:graphicData uri="http://schemas.openxmlformats.org/presentationml/2006/ole">
            <p:oleObj spid="_x0000_s9218" name="Equation" r:id="rId3" imgW="11412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3505200"/>
          <a:ext cx="3224194" cy="838200"/>
        </p:xfrm>
        <a:graphic>
          <a:graphicData uri="http://schemas.openxmlformats.org/presentationml/2006/ole">
            <p:oleObj spid="_x0000_s9219" name="Equation" r:id="rId4" imgW="168876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2971800"/>
            <a:ext cx="339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Hambatan pengganti seri</a:t>
            </a:r>
            <a:endParaRPr lang="id-ID" sz="24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4380" y="2590800"/>
            <a:ext cx="435102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768</Words>
  <Application>Microsoft Office PowerPoint</Application>
  <PresentationFormat>On-screen Show (4:3)</PresentationFormat>
  <Paragraphs>143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Bab 7 Listrik Dinamis</vt:lpstr>
      <vt:lpstr>Alat Ukur Listrik</vt:lpstr>
      <vt:lpstr>Slide 3</vt:lpstr>
      <vt:lpstr>Alat Ukur Tegangan Listrik</vt:lpstr>
      <vt:lpstr>1. Faktor-faktor yang Memengaruhi Hambatan       Suatu Penghantar </vt:lpstr>
      <vt:lpstr>Slide 6</vt:lpstr>
      <vt:lpstr>Slide 7</vt:lpstr>
      <vt:lpstr>Hukum I Kirchhoff tentang Arus</vt:lpstr>
      <vt:lpstr>Susunan Seri-Pararel Penghambat Listrik</vt:lpstr>
      <vt:lpstr>Apa kelemahan susunan seri? </vt:lpstr>
      <vt:lpstr>Susunan Pararel Penghambat-penghambat Listrik </vt:lpstr>
      <vt:lpstr>Apa manfaat susunan paralel?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4  Dinamika Prtikel</dc:title>
  <dc:creator>BAMBANG</dc:creator>
  <cp:lastModifiedBy>user</cp:lastModifiedBy>
  <cp:revision>156</cp:revision>
  <dcterms:created xsi:type="dcterms:W3CDTF">2012-01-04T10:19:21Z</dcterms:created>
  <dcterms:modified xsi:type="dcterms:W3CDTF">2012-01-30T04:50:53Z</dcterms:modified>
</cp:coreProperties>
</file>