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469E96-416D-4F9F-95FB-C1E1C6C8D58E}" type="datetimeFigureOut">
              <a:rPr lang="id-ID" smtClean="0"/>
              <a:t>11/10/2013</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20F0CA-DCD5-44C0-87B3-2BCB5A1C8773}" type="slidenum">
              <a:rPr lang="id-ID" smtClean="0"/>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B658D1-2AD3-4DA0-8173-8010E33DF518}" type="slidenum">
              <a:rPr lang="en-US" smtClean="0"/>
              <a:pPr/>
              <a:t>7</a:t>
            </a:fld>
            <a:endParaRPr lang="en-US"/>
          </a:p>
        </p:txBody>
      </p:sp>
    </p:spTree>
    <p:extLst>
      <p:ext uri="{BB962C8B-B14F-4D97-AF65-F5344CB8AC3E}">
        <p14:creationId xmlns:p14="http://schemas.microsoft.com/office/powerpoint/2010/main" xmlns="" val="428388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9AB08004-CF23-4A29-A4F0-048348F550CF}" type="datetimeFigureOut">
              <a:rPr lang="id-ID" smtClean="0"/>
              <a:t>11/10/2013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615795C-F136-4460-A3CF-DF569E061F54}"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AB08004-CF23-4A29-A4F0-048348F550CF}" type="datetimeFigureOut">
              <a:rPr lang="id-ID" smtClean="0"/>
              <a:t>11/10/2013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615795C-F136-4460-A3CF-DF569E061F54}"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AB08004-CF23-4A29-A4F0-048348F550CF}" type="datetimeFigureOut">
              <a:rPr lang="id-ID" smtClean="0"/>
              <a:t>11/10/2013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615795C-F136-4460-A3CF-DF569E061F54}"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AB08004-CF23-4A29-A4F0-048348F550CF}" type="datetimeFigureOut">
              <a:rPr lang="id-ID" smtClean="0"/>
              <a:t>11/10/2013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615795C-F136-4460-A3CF-DF569E061F54}"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B08004-CF23-4A29-A4F0-048348F550CF}" type="datetimeFigureOut">
              <a:rPr lang="id-ID" smtClean="0"/>
              <a:t>11/10/2013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615795C-F136-4460-A3CF-DF569E061F54}"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9AB08004-CF23-4A29-A4F0-048348F550CF}" type="datetimeFigureOut">
              <a:rPr lang="id-ID" smtClean="0"/>
              <a:t>11/10/2013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615795C-F136-4460-A3CF-DF569E061F54}"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9AB08004-CF23-4A29-A4F0-048348F550CF}" type="datetimeFigureOut">
              <a:rPr lang="id-ID" smtClean="0"/>
              <a:t>11/10/2013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E615795C-F136-4460-A3CF-DF569E061F54}"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9AB08004-CF23-4A29-A4F0-048348F550CF}" type="datetimeFigureOut">
              <a:rPr lang="id-ID" smtClean="0"/>
              <a:t>11/10/2013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E615795C-F136-4460-A3CF-DF569E061F54}"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B08004-CF23-4A29-A4F0-048348F550CF}" type="datetimeFigureOut">
              <a:rPr lang="id-ID" smtClean="0"/>
              <a:t>11/10/2013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E615795C-F136-4460-A3CF-DF569E061F54}"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B08004-CF23-4A29-A4F0-048348F550CF}" type="datetimeFigureOut">
              <a:rPr lang="id-ID" smtClean="0"/>
              <a:t>11/10/2013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615795C-F136-4460-A3CF-DF569E061F54}"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B08004-CF23-4A29-A4F0-048348F550CF}" type="datetimeFigureOut">
              <a:rPr lang="id-ID" smtClean="0"/>
              <a:t>11/10/2013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615795C-F136-4460-A3CF-DF569E061F54}"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B08004-CF23-4A29-A4F0-048348F550CF}" type="datetimeFigureOut">
              <a:rPr lang="id-ID" smtClean="0"/>
              <a:t>11/10/2013</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15795C-F136-4460-A3CF-DF569E061F54}" type="slidenum">
              <a:rPr lang="id-ID" smtClean="0"/>
              <a:t>‹#›</a:t>
            </a:fld>
            <a:endParaRPr lang="id-ID"/>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id-ID"/>
          </a:p>
        </p:txBody>
      </p:sp>
      <p:sp>
        <p:nvSpPr>
          <p:cNvPr id="3" name="Subtitle 2"/>
          <p:cNvSpPr>
            <a:spLocks noGrp="1"/>
          </p:cNvSpPr>
          <p:nvPr>
            <p:ph type="subTitle" idx="1"/>
          </p:nvPr>
        </p:nvSpPr>
        <p:spPr/>
        <p:txBody>
          <a:bodyPr/>
          <a:lstStyle/>
          <a:p>
            <a:endParaRPr lang="id-ID"/>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D:\S.I.M\GAMBAR FIGUR HITAM PUTIH\FIGUR1.5.png"/>
          <p:cNvPicPr>
            <a:picLocks noChangeAspect="1" noChangeArrowheads="1"/>
          </p:cNvPicPr>
          <p:nvPr/>
        </p:nvPicPr>
        <p:blipFill>
          <a:blip r:embed="rId2"/>
          <a:srcRect/>
          <a:stretch>
            <a:fillRect/>
          </a:stretch>
        </p:blipFill>
        <p:spPr bwMode="auto">
          <a:xfrm>
            <a:off x="0" y="685800"/>
            <a:ext cx="9144000" cy="59436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7859216" cy="621704"/>
          </a:xfrm>
          <a:ln w="38100">
            <a:gradFill>
              <a:gsLst>
                <a:gs pos="0">
                  <a:srgbClr val="C0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dash"/>
          </a:ln>
        </p:spPr>
        <p:txBody>
          <a:bodyPr>
            <a:normAutofit/>
          </a:bodyPr>
          <a:lstStyle/>
          <a:p>
            <a:pPr algn="ctr"/>
            <a:r>
              <a:rPr lang="id-ID" sz="2800" dirty="0" smtClean="0">
                <a:solidFill>
                  <a:schemeClr val="bg1"/>
                </a:solidFill>
                <a:effectLst>
                  <a:glow rad="139700">
                    <a:schemeClr val="accent4">
                      <a:satMod val="175000"/>
                      <a:alpha val="40000"/>
                    </a:schemeClr>
                  </a:glow>
                </a:effectLst>
                <a:latin typeface="Arial" pitchFamily="34" charset="0"/>
                <a:cs typeface="Arial" pitchFamily="34" charset="0"/>
              </a:rPr>
              <a:t>Evolusi di bidang aplikasi komputer</a:t>
            </a:r>
            <a:endParaRPr lang="id-ID" sz="2800" dirty="0">
              <a:solidFill>
                <a:schemeClr val="bg1"/>
              </a:solidFill>
              <a:effectLst>
                <a:glow rad="139700">
                  <a:schemeClr val="accent4">
                    <a:satMod val="175000"/>
                    <a:alpha val="40000"/>
                  </a:schemeClr>
                </a:glow>
              </a:effectLst>
              <a:latin typeface="Arial" pitchFamily="34" charset="0"/>
              <a:cs typeface="Arial" pitchFamily="34" charset="0"/>
            </a:endParaRPr>
          </a:p>
        </p:txBody>
      </p:sp>
      <p:sp>
        <p:nvSpPr>
          <p:cNvPr id="3" name="Content Placeholder 2"/>
          <p:cNvSpPr>
            <a:spLocks noGrp="1"/>
          </p:cNvSpPr>
          <p:nvPr>
            <p:ph idx="1"/>
          </p:nvPr>
        </p:nvSpPr>
        <p:spPr>
          <a:xfrm>
            <a:off x="457200" y="1484784"/>
            <a:ext cx="7797552" cy="4970952"/>
          </a:xfrm>
          <a:ln w="31750">
            <a:gradFill>
              <a:gsLst>
                <a:gs pos="0">
                  <a:schemeClr val="accent2">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dash"/>
          </a:ln>
        </p:spPr>
        <p:txBody>
          <a:bodyPr>
            <a:normAutofit lnSpcReduction="10000"/>
          </a:bodyPr>
          <a:lstStyle/>
          <a:p>
            <a:pPr algn="just"/>
            <a:r>
              <a:rPr lang="id-ID" sz="2400" dirty="0" smtClean="0">
                <a:solidFill>
                  <a:schemeClr val="accent6">
                    <a:lumMod val="60000"/>
                    <a:lumOff val="40000"/>
                  </a:schemeClr>
                </a:solidFill>
                <a:latin typeface="Arial" pitchFamily="34" charset="0"/>
                <a:cs typeface="Arial" pitchFamily="34" charset="0"/>
              </a:rPr>
              <a:t>Sistem informasi adalah suatu sistem virtual yang memungkinkan manajemen mengendalikan operasi sistem fisik perusahaan.</a:t>
            </a:r>
          </a:p>
          <a:p>
            <a:pPr>
              <a:buNone/>
            </a:pPr>
            <a:endParaRPr lang="id-ID" sz="2400" dirty="0" smtClean="0">
              <a:solidFill>
                <a:schemeClr val="accent6">
                  <a:lumMod val="60000"/>
                  <a:lumOff val="40000"/>
                </a:schemeClr>
              </a:solidFill>
              <a:latin typeface="Arial" pitchFamily="34" charset="0"/>
              <a:cs typeface="Arial" pitchFamily="34" charset="0"/>
            </a:endParaRPr>
          </a:p>
          <a:p>
            <a:pPr algn="just"/>
            <a:r>
              <a:rPr lang="id-ID" sz="2400" b="1" dirty="0" smtClean="0">
                <a:solidFill>
                  <a:schemeClr val="accent6">
                    <a:lumMod val="60000"/>
                    <a:lumOff val="40000"/>
                  </a:schemeClr>
                </a:solidFill>
                <a:latin typeface="Arial" pitchFamily="34" charset="0"/>
                <a:cs typeface="Arial" pitchFamily="34" charset="0"/>
              </a:rPr>
              <a:t>Sistem fisik</a:t>
            </a:r>
            <a:r>
              <a:rPr lang="id-ID" sz="2400" dirty="0" smtClean="0">
                <a:solidFill>
                  <a:schemeClr val="accent6">
                    <a:lumMod val="60000"/>
                    <a:lumOff val="40000"/>
                  </a:schemeClr>
                </a:solidFill>
                <a:latin typeface="Arial" pitchFamily="34" charset="0"/>
                <a:cs typeface="Arial" pitchFamily="34" charset="0"/>
              </a:rPr>
              <a:t> (</a:t>
            </a:r>
            <a:r>
              <a:rPr lang="id-ID" sz="2400" b="1" i="1" dirty="0" smtClean="0">
                <a:solidFill>
                  <a:schemeClr val="accent6">
                    <a:lumMod val="60000"/>
                    <a:lumOff val="40000"/>
                  </a:schemeClr>
                </a:solidFill>
                <a:latin typeface="Arial" pitchFamily="34" charset="0"/>
                <a:cs typeface="Arial" pitchFamily="34" charset="0"/>
              </a:rPr>
              <a:t>physical system)</a:t>
            </a:r>
            <a:r>
              <a:rPr lang="id-ID" sz="2400" dirty="0" smtClean="0">
                <a:solidFill>
                  <a:schemeClr val="accent6">
                    <a:lumMod val="60000"/>
                    <a:lumOff val="40000"/>
                  </a:schemeClr>
                </a:solidFill>
                <a:latin typeface="Arial" pitchFamily="34" charset="0"/>
                <a:cs typeface="Arial" pitchFamily="34" charset="0"/>
              </a:rPr>
              <a:t> perusahaan terdiri atas sumber-sumber daya berwujud bahan baku, karyaman, mesin, dan uang. Sedangkan </a:t>
            </a:r>
            <a:r>
              <a:rPr lang="id-ID" sz="2400" b="1" dirty="0" smtClean="0">
                <a:solidFill>
                  <a:schemeClr val="accent6">
                    <a:lumMod val="60000"/>
                    <a:lumOff val="40000"/>
                  </a:schemeClr>
                </a:solidFill>
                <a:latin typeface="Arial" pitchFamily="34" charset="0"/>
                <a:cs typeface="Arial" pitchFamily="34" charset="0"/>
              </a:rPr>
              <a:t>sistem virtual (</a:t>
            </a:r>
            <a:r>
              <a:rPr lang="id-ID" sz="2400" b="1" i="1" dirty="0" smtClean="0">
                <a:solidFill>
                  <a:schemeClr val="accent6">
                    <a:lumMod val="60000"/>
                    <a:lumOff val="40000"/>
                  </a:schemeClr>
                </a:solidFill>
                <a:latin typeface="Arial" pitchFamily="34" charset="0"/>
                <a:cs typeface="Arial" pitchFamily="34" charset="0"/>
              </a:rPr>
              <a:t>virtual system)</a:t>
            </a:r>
            <a:r>
              <a:rPr lang="id-ID" sz="2400" b="1" dirty="0" smtClean="0">
                <a:solidFill>
                  <a:schemeClr val="accent6">
                    <a:lumMod val="60000"/>
                    <a:lumOff val="40000"/>
                  </a:schemeClr>
                </a:solidFill>
                <a:latin typeface="Arial" pitchFamily="34" charset="0"/>
                <a:cs typeface="Arial" pitchFamily="34" charset="0"/>
              </a:rPr>
              <a:t> </a:t>
            </a:r>
            <a:r>
              <a:rPr lang="id-ID" sz="2400" dirty="0" smtClean="0">
                <a:solidFill>
                  <a:schemeClr val="accent6">
                    <a:lumMod val="60000"/>
                    <a:lumOff val="40000"/>
                  </a:schemeClr>
                </a:solidFill>
                <a:latin typeface="Arial" pitchFamily="34" charset="0"/>
                <a:cs typeface="Arial" pitchFamily="34" charset="0"/>
              </a:rPr>
              <a:t>terdiri atas sumber daya informasi yang digunakan untuk mewakili sistem fisik. Sebagai contoh, sebuah ruang penyimpanan persediaan yang menyimpan barang-barang persediaan merupakan sistem fisik, dan file induk persediaan berbasis computer adalah suatu sistem virtual yang mencerminkan sistem fisik</a:t>
            </a:r>
            <a:endParaRPr lang="id-ID" sz="2400" dirty="0">
              <a:solidFill>
                <a:schemeClr val="accent6">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6"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3"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4"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7242048" cy="5323538"/>
          </a:xfrm>
          <a:ln w="38100">
            <a:gradFill>
              <a:gsLst>
                <a:gs pos="0">
                  <a:schemeClr val="accent4">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dashDot"/>
          </a:ln>
        </p:spPr>
        <p:txBody>
          <a:bodyPr>
            <a:normAutofit/>
          </a:bodyPr>
          <a:lstStyle/>
          <a:p>
            <a:pPr algn="ctr"/>
            <a:r>
              <a:rPr lang="id-ID" sz="2400" cap="none" dirty="0" smtClean="0">
                <a:solidFill>
                  <a:schemeClr val="accent6">
                    <a:lumMod val="60000"/>
                    <a:lumOff val="40000"/>
                  </a:schemeClr>
                </a:solidFill>
                <a:latin typeface="Arial" pitchFamily="34" charset="0"/>
                <a:cs typeface="Arial" pitchFamily="34" charset="0"/>
              </a:rPr>
              <a:t>Sistem fisik sebuah perusahaan adalah suatu sistem terbuka (</a:t>
            </a:r>
            <a:r>
              <a:rPr lang="id-ID" sz="2400" i="1" cap="none" dirty="0" smtClean="0">
                <a:solidFill>
                  <a:schemeClr val="accent6">
                    <a:lumMod val="60000"/>
                    <a:lumOff val="40000"/>
                  </a:schemeClr>
                </a:solidFill>
                <a:latin typeface="Arial" pitchFamily="34" charset="0"/>
                <a:cs typeface="Arial" pitchFamily="34" charset="0"/>
              </a:rPr>
              <a:t>open system)</a:t>
            </a:r>
            <a:r>
              <a:rPr lang="id-ID" sz="2400" cap="none" dirty="0" smtClean="0">
                <a:solidFill>
                  <a:schemeClr val="accent6">
                    <a:lumMod val="60000"/>
                    <a:lumOff val="40000"/>
                  </a:schemeClr>
                </a:solidFill>
                <a:latin typeface="Arial" pitchFamily="34" charset="0"/>
                <a:cs typeface="Arial" pitchFamily="34" charset="0"/>
              </a:rPr>
              <a:t> yang berinteraksi dengan lingkungannya melalui aliran sumber daya fisik. Suatu sistem informasi juga merupakan sistem terbuka. Sistem tertutup</a:t>
            </a:r>
            <a:r>
              <a:rPr lang="id-ID" sz="2400" i="1" cap="none" dirty="0" smtClean="0">
                <a:solidFill>
                  <a:schemeClr val="accent6">
                    <a:lumMod val="60000"/>
                    <a:lumOff val="40000"/>
                  </a:schemeClr>
                </a:solidFill>
                <a:latin typeface="Arial" pitchFamily="34" charset="0"/>
                <a:cs typeface="Arial" pitchFamily="34" charset="0"/>
              </a:rPr>
              <a:t> (closed system)</a:t>
            </a:r>
            <a:r>
              <a:rPr lang="id-ID" sz="2400" cap="none" dirty="0" smtClean="0">
                <a:solidFill>
                  <a:schemeClr val="accent6">
                    <a:lumMod val="60000"/>
                    <a:lumOff val="40000"/>
                  </a:schemeClr>
                </a:solidFill>
                <a:latin typeface="Arial" pitchFamily="34" charset="0"/>
                <a:cs typeface="Arial" pitchFamily="34" charset="0"/>
              </a:rPr>
              <a:t> adalah sistem yang tidak berkomunikasi dengan lingkungannya. Sistem yang benar-benar tertutup tidak akan berinteraksi dengan konsumen, manajer, atau siapa pun, dan tidak menjadi perhatian dari pengembang dan pengguna sistem informasi.</a:t>
            </a:r>
            <a:br>
              <a:rPr lang="id-ID" sz="2400" cap="none" dirty="0" smtClean="0">
                <a:solidFill>
                  <a:schemeClr val="accent6">
                    <a:lumMod val="60000"/>
                    <a:lumOff val="40000"/>
                  </a:schemeClr>
                </a:solidFill>
                <a:latin typeface="Arial" pitchFamily="34" charset="0"/>
                <a:cs typeface="Arial" pitchFamily="34" charset="0"/>
              </a:rPr>
            </a:br>
            <a:endParaRPr lang="id-ID" sz="2400" cap="none" dirty="0">
              <a:solidFill>
                <a:schemeClr val="accent6">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548680"/>
            <a:ext cx="7239000" cy="698336"/>
          </a:xfrm>
          <a:ln>
            <a:solidFill>
              <a:srgbClr val="0070C0"/>
            </a:solidFill>
          </a:ln>
        </p:spPr>
        <p:txBody>
          <a:bodyPr>
            <a:normAutofit/>
          </a:bodyPr>
          <a:lstStyle/>
          <a:p>
            <a:pPr algn="ctr"/>
            <a:r>
              <a:rPr lang="id-ID" sz="2800" dirty="0" smtClean="0">
                <a:solidFill>
                  <a:schemeClr val="bg1"/>
                </a:solidFill>
                <a:effectLst>
                  <a:glow rad="228600">
                    <a:schemeClr val="accent1">
                      <a:satMod val="175000"/>
                      <a:alpha val="40000"/>
                    </a:schemeClr>
                  </a:glow>
                </a:effectLst>
                <a:latin typeface="Arial" pitchFamily="34" charset="0"/>
                <a:cs typeface="Arial" pitchFamily="34" charset="0"/>
              </a:rPr>
              <a:t>Sistem Pemrosesan Transaksi</a:t>
            </a:r>
            <a:endParaRPr lang="id-ID" sz="2800" dirty="0">
              <a:solidFill>
                <a:schemeClr val="bg1"/>
              </a:solidFill>
              <a:effectLst>
                <a:glow rad="228600">
                  <a:schemeClr val="accent1">
                    <a:satMod val="175000"/>
                    <a:alpha val="40000"/>
                  </a:schemeClr>
                </a:glow>
              </a:effectLst>
              <a:latin typeface="Arial" pitchFamily="34" charset="0"/>
              <a:cs typeface="Arial" pitchFamily="34" charset="0"/>
            </a:endParaRPr>
          </a:p>
        </p:txBody>
      </p:sp>
      <p:sp>
        <p:nvSpPr>
          <p:cNvPr id="3" name="Content Placeholder 2"/>
          <p:cNvSpPr>
            <a:spLocks noGrp="1"/>
          </p:cNvSpPr>
          <p:nvPr>
            <p:ph idx="1"/>
          </p:nvPr>
        </p:nvSpPr>
        <p:spPr>
          <a:xfrm>
            <a:off x="899592" y="1988840"/>
            <a:ext cx="7239000" cy="4081616"/>
          </a:xfrm>
          <a:ln>
            <a:solidFill>
              <a:schemeClr val="accent5">
                <a:lumMod val="75000"/>
              </a:schemeClr>
            </a:solidFill>
          </a:ln>
        </p:spPr>
        <p:txBody>
          <a:bodyPr>
            <a:normAutofit/>
          </a:bodyPr>
          <a:lstStyle/>
          <a:p>
            <a:pPr algn="just">
              <a:buNone/>
            </a:pPr>
            <a:r>
              <a:rPr lang="id-ID" sz="2400" dirty="0" smtClean="0">
                <a:solidFill>
                  <a:schemeClr val="bg1"/>
                </a:solidFill>
                <a:effectLst>
                  <a:glow rad="63500">
                    <a:schemeClr val="accent1">
                      <a:satMod val="175000"/>
                      <a:alpha val="40000"/>
                    </a:schemeClr>
                  </a:glow>
                </a:effectLst>
              </a:rPr>
              <a:t>  </a:t>
            </a:r>
            <a:endParaRPr lang="en-US" sz="2400" dirty="0" smtClean="0">
              <a:solidFill>
                <a:schemeClr val="bg1"/>
              </a:solidFill>
              <a:effectLst>
                <a:glow rad="63500">
                  <a:schemeClr val="accent1">
                    <a:satMod val="175000"/>
                    <a:alpha val="40000"/>
                  </a:schemeClr>
                </a:glow>
              </a:effectLst>
            </a:endParaRPr>
          </a:p>
          <a:p>
            <a:pPr algn="just">
              <a:buNone/>
            </a:pPr>
            <a:endParaRPr lang="en-US" sz="2400" dirty="0">
              <a:solidFill>
                <a:schemeClr val="bg1"/>
              </a:solidFill>
              <a:effectLst>
                <a:glow rad="63500">
                  <a:schemeClr val="accent1">
                    <a:satMod val="175000"/>
                    <a:alpha val="40000"/>
                  </a:schemeClr>
                </a:glow>
              </a:effectLst>
              <a:latin typeface="Arial" pitchFamily="34" charset="0"/>
              <a:cs typeface="Arial" pitchFamily="34" charset="0"/>
            </a:endParaRPr>
          </a:p>
          <a:p>
            <a:pPr algn="just">
              <a:buNone/>
            </a:pPr>
            <a:r>
              <a:rPr lang="id-ID" sz="2400" dirty="0" smtClean="0">
                <a:solidFill>
                  <a:schemeClr val="bg1"/>
                </a:solidFill>
                <a:effectLst>
                  <a:glow rad="63500">
                    <a:schemeClr val="accent1">
                      <a:satMod val="175000"/>
                      <a:alpha val="40000"/>
                    </a:schemeClr>
                  </a:glow>
                </a:effectLst>
                <a:latin typeface="Arial" pitchFamily="34" charset="0"/>
                <a:cs typeface="Arial" pitchFamily="34" charset="0"/>
              </a:rPr>
              <a:t>Sebelum computer ada, sistem</a:t>
            </a:r>
            <a:r>
              <a:rPr lang="id-ID" sz="2400" i="1" dirty="0" smtClean="0">
                <a:solidFill>
                  <a:schemeClr val="bg1"/>
                </a:solidFill>
                <a:effectLst>
                  <a:glow rad="63500">
                    <a:schemeClr val="accent1">
                      <a:satMod val="175000"/>
                      <a:alpha val="40000"/>
                    </a:schemeClr>
                  </a:glow>
                </a:effectLst>
                <a:latin typeface="Arial" pitchFamily="34" charset="0"/>
                <a:cs typeface="Arial" pitchFamily="34" charset="0"/>
              </a:rPr>
              <a:t> virtual </a:t>
            </a:r>
            <a:r>
              <a:rPr lang="id-ID" sz="2400" dirty="0" smtClean="0">
                <a:solidFill>
                  <a:schemeClr val="bg1"/>
                </a:solidFill>
                <a:effectLst>
                  <a:glow rad="63500">
                    <a:schemeClr val="accent1">
                      <a:satMod val="175000"/>
                      <a:alpha val="40000"/>
                    </a:schemeClr>
                  </a:glow>
                </a:effectLst>
                <a:latin typeface="Arial" pitchFamily="34" charset="0"/>
                <a:cs typeface="Arial" pitchFamily="34" charset="0"/>
              </a:rPr>
              <a:t>perusahaan adalah kombinasi dari proses manual, mesin-mesin pembukuan yang digerakkan oleh kunci, dan sistem kartu berlubang (</a:t>
            </a:r>
            <a:r>
              <a:rPr lang="id-ID" sz="2400" i="1" dirty="0" smtClean="0">
                <a:solidFill>
                  <a:schemeClr val="bg1"/>
                </a:solidFill>
                <a:effectLst>
                  <a:glow rad="63500">
                    <a:schemeClr val="accent1">
                      <a:satMod val="175000"/>
                      <a:alpha val="40000"/>
                    </a:schemeClr>
                  </a:glow>
                </a:effectLst>
                <a:latin typeface="Arial" pitchFamily="34" charset="0"/>
                <a:cs typeface="Arial" pitchFamily="34" charset="0"/>
              </a:rPr>
              <a:t>punch card system) </a:t>
            </a:r>
            <a:r>
              <a:rPr lang="id-ID" sz="2400" dirty="0" smtClean="0">
                <a:solidFill>
                  <a:schemeClr val="bg1"/>
                </a:solidFill>
                <a:effectLst>
                  <a:glow rad="63500">
                    <a:schemeClr val="accent1">
                      <a:satMod val="175000"/>
                      <a:alpha val="40000"/>
                    </a:schemeClr>
                  </a:glow>
                </a:effectLst>
                <a:latin typeface="Arial" pitchFamily="34" charset="0"/>
                <a:cs typeface="Arial" pitchFamily="34" charset="0"/>
              </a:rPr>
              <a:t>yang memproses data perusahaan. </a:t>
            </a:r>
            <a:r>
              <a:rPr lang="id-ID" sz="2400" b="1" dirty="0" smtClean="0">
                <a:solidFill>
                  <a:schemeClr val="bg1"/>
                </a:solidFill>
                <a:effectLst>
                  <a:glow rad="63500">
                    <a:schemeClr val="accent1">
                      <a:satMod val="175000"/>
                      <a:alpha val="40000"/>
                    </a:schemeClr>
                  </a:glow>
                </a:effectLst>
                <a:latin typeface="Arial" pitchFamily="34" charset="0"/>
                <a:cs typeface="Arial" pitchFamily="34" charset="0"/>
              </a:rPr>
              <a:t>Data</a:t>
            </a:r>
            <a:r>
              <a:rPr lang="id-ID" sz="2400" dirty="0" smtClean="0">
                <a:solidFill>
                  <a:schemeClr val="bg1"/>
                </a:solidFill>
                <a:effectLst>
                  <a:glow rad="63500">
                    <a:schemeClr val="accent1">
                      <a:satMod val="175000"/>
                      <a:alpha val="40000"/>
                    </a:schemeClr>
                  </a:glow>
                </a:effectLst>
                <a:latin typeface="Arial" pitchFamily="34" charset="0"/>
                <a:cs typeface="Arial" pitchFamily="34" charset="0"/>
              </a:rPr>
              <a:t> terdiri atas fakta dan angka yang biasanya tidak bermanfaat karena volumenya yang besar dan sifatnya yang masih belum diolah</a:t>
            </a:r>
            <a:r>
              <a:rPr lang="id-ID" sz="2400" dirty="0" smtClean="0">
                <a:solidFill>
                  <a:schemeClr val="bg1"/>
                </a:solidFill>
                <a:effectLst>
                  <a:glow rad="63500">
                    <a:schemeClr val="accent1">
                      <a:satMod val="175000"/>
                      <a:alpha val="40000"/>
                    </a:schemeClr>
                  </a:glow>
                </a:effectLst>
              </a:rPr>
              <a:t>.</a:t>
            </a:r>
            <a:endParaRPr lang="id-ID" sz="2400" dirty="0">
              <a:solidFill>
                <a:schemeClr val="bg1"/>
              </a:solidFill>
              <a:effectLst>
                <a:glow rad="63500">
                  <a:schemeClr val="accent1">
                    <a:satMod val="175000"/>
                    <a:alpha val="40000"/>
                  </a:schemeClr>
                </a:glo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908720"/>
            <a:ext cx="7242048" cy="5103524"/>
          </a:xfrm>
          <a:ln>
            <a:solidFill>
              <a:srgbClr val="0070C0"/>
            </a:solidFill>
          </a:ln>
        </p:spPr>
        <p:txBody>
          <a:bodyPr>
            <a:noAutofit/>
          </a:bodyPr>
          <a:lstStyle/>
          <a:p>
            <a:pPr algn="ctr"/>
            <a:r>
              <a:rPr lang="id-ID" sz="2400" cap="none" dirty="0" smtClean="0">
                <a:solidFill>
                  <a:schemeClr val="bg1"/>
                </a:solidFill>
                <a:effectLst>
                  <a:glow rad="101600">
                    <a:schemeClr val="accent1">
                      <a:satMod val="175000"/>
                      <a:alpha val="40000"/>
                    </a:schemeClr>
                  </a:glow>
                </a:effectLst>
                <a:latin typeface="Arial" pitchFamily="34" charset="0"/>
                <a:cs typeface="Arial" pitchFamily="34" charset="0"/>
              </a:rPr>
              <a:t>Sistem berbaris computer pertama disebut sistem </a:t>
            </a:r>
            <a:r>
              <a:rPr lang="id-ID" sz="2400" i="1" cap="none" dirty="0" smtClean="0">
                <a:solidFill>
                  <a:schemeClr val="bg1"/>
                </a:solidFill>
                <a:effectLst>
                  <a:glow rad="101600">
                    <a:schemeClr val="accent1">
                      <a:satMod val="175000"/>
                      <a:alpha val="40000"/>
                    </a:schemeClr>
                  </a:glow>
                </a:effectLst>
                <a:latin typeface="Arial" pitchFamily="34" charset="0"/>
                <a:cs typeface="Arial" pitchFamily="34" charset="0"/>
              </a:rPr>
              <a:t>pemroresan data elektronik </a:t>
            </a:r>
            <a:r>
              <a:rPr lang="id-ID" sz="2400" cap="none" dirty="0" smtClean="0">
                <a:solidFill>
                  <a:schemeClr val="bg1"/>
                </a:solidFill>
                <a:effectLst>
                  <a:glow rad="101600">
                    <a:schemeClr val="accent1">
                      <a:satMod val="175000"/>
                      <a:alpha val="40000"/>
                    </a:schemeClr>
                  </a:glow>
                </a:effectLst>
                <a:latin typeface="Arial" pitchFamily="34" charset="0"/>
                <a:cs typeface="Arial" pitchFamily="34" charset="0"/>
              </a:rPr>
              <a:t/>
            </a:r>
            <a:br>
              <a:rPr lang="id-ID" sz="2400" cap="none" dirty="0" smtClean="0">
                <a:solidFill>
                  <a:schemeClr val="bg1"/>
                </a:solidFill>
                <a:effectLst>
                  <a:glow rad="101600">
                    <a:schemeClr val="accent1">
                      <a:satMod val="175000"/>
                      <a:alpha val="40000"/>
                    </a:schemeClr>
                  </a:glow>
                </a:effectLst>
                <a:latin typeface="Arial" pitchFamily="34" charset="0"/>
                <a:cs typeface="Arial" pitchFamily="34" charset="0"/>
              </a:rPr>
            </a:br>
            <a:r>
              <a:rPr lang="id-ID" sz="2400" cap="none" dirty="0" smtClean="0">
                <a:solidFill>
                  <a:schemeClr val="bg1"/>
                </a:solidFill>
                <a:effectLst>
                  <a:glow rad="101600">
                    <a:schemeClr val="accent1">
                      <a:satMod val="175000"/>
                      <a:alpha val="40000"/>
                    </a:schemeClr>
                  </a:glow>
                </a:effectLst>
                <a:latin typeface="Arial" pitchFamily="34" charset="0"/>
                <a:cs typeface="Arial" pitchFamily="34" charset="0"/>
              </a:rPr>
              <a:t>(</a:t>
            </a:r>
            <a:r>
              <a:rPr lang="id-ID" sz="2400" i="1" cap="none" dirty="0" smtClean="0">
                <a:solidFill>
                  <a:schemeClr val="bg1"/>
                </a:solidFill>
                <a:effectLst>
                  <a:glow rad="101600">
                    <a:schemeClr val="accent1">
                      <a:satMod val="175000"/>
                      <a:alpha val="40000"/>
                    </a:schemeClr>
                  </a:glow>
                </a:effectLst>
                <a:latin typeface="Arial" pitchFamily="34" charset="0"/>
                <a:cs typeface="Arial" pitchFamily="34" charset="0"/>
              </a:rPr>
              <a:t>electronic data processing system </a:t>
            </a:r>
            <a:r>
              <a:rPr lang="id-ID" sz="2400" cap="none" dirty="0" smtClean="0">
                <a:solidFill>
                  <a:schemeClr val="bg1"/>
                </a:solidFill>
                <a:effectLst>
                  <a:glow rad="101600">
                    <a:schemeClr val="accent1">
                      <a:satMod val="175000"/>
                      <a:alpha val="40000"/>
                    </a:schemeClr>
                  </a:glow>
                </a:effectLst>
                <a:latin typeface="Arial" pitchFamily="34" charset="0"/>
                <a:cs typeface="Arial" pitchFamily="34" charset="0"/>
              </a:rPr>
              <a:t>–EDP). Belakangan istilah sistem </a:t>
            </a:r>
            <a:r>
              <a:rPr lang="id-ID" sz="2400" i="1" cap="none" dirty="0" smtClean="0">
                <a:solidFill>
                  <a:schemeClr val="bg1"/>
                </a:solidFill>
                <a:effectLst>
                  <a:glow rad="101600">
                    <a:schemeClr val="accent1">
                      <a:satMod val="175000"/>
                      <a:alpha val="40000"/>
                    </a:schemeClr>
                  </a:glow>
                </a:effectLst>
                <a:latin typeface="Arial" pitchFamily="34" charset="0"/>
                <a:cs typeface="Arial" pitchFamily="34" charset="0"/>
              </a:rPr>
              <a:t>informasi akuntansi </a:t>
            </a:r>
            <a:r>
              <a:rPr lang="id-ID" sz="2400" cap="none" dirty="0" smtClean="0">
                <a:solidFill>
                  <a:schemeClr val="bg1"/>
                </a:solidFill>
                <a:effectLst>
                  <a:glow rad="101600">
                    <a:schemeClr val="accent1">
                      <a:satMod val="175000"/>
                      <a:alpha val="40000"/>
                    </a:schemeClr>
                  </a:glow>
                </a:effectLst>
                <a:latin typeface="Arial" pitchFamily="34" charset="0"/>
                <a:cs typeface="Arial" pitchFamily="34" charset="0"/>
              </a:rPr>
              <a:t>(</a:t>
            </a:r>
            <a:r>
              <a:rPr lang="id-ID" sz="2400" i="1" cap="none" dirty="0" smtClean="0">
                <a:solidFill>
                  <a:schemeClr val="bg1"/>
                </a:solidFill>
                <a:effectLst>
                  <a:glow rad="101600">
                    <a:schemeClr val="accent1">
                      <a:satMod val="175000"/>
                      <a:alpha val="40000"/>
                    </a:schemeClr>
                  </a:glow>
                </a:effectLst>
                <a:latin typeface="Arial" pitchFamily="34" charset="0"/>
                <a:cs typeface="Arial" pitchFamily="34" charset="0"/>
              </a:rPr>
              <a:t>accounting information system</a:t>
            </a:r>
            <a:r>
              <a:rPr lang="id-ID" sz="2400" cap="none" dirty="0" smtClean="0">
                <a:solidFill>
                  <a:schemeClr val="bg1"/>
                </a:solidFill>
                <a:effectLst>
                  <a:glow rad="101600">
                    <a:schemeClr val="accent1">
                      <a:satMod val="175000"/>
                      <a:alpha val="40000"/>
                    </a:schemeClr>
                  </a:glow>
                </a:effectLst>
                <a:latin typeface="Arial" pitchFamily="34" charset="0"/>
                <a:cs typeface="Arial" pitchFamily="34" charset="0"/>
              </a:rPr>
              <a:t> –AIS) mulai dikenal. Kini sistem pemrosesan transaksi  (</a:t>
            </a:r>
            <a:r>
              <a:rPr lang="id-ID" sz="2400" i="1" cap="none" dirty="0" smtClean="0">
                <a:solidFill>
                  <a:schemeClr val="bg1"/>
                </a:solidFill>
                <a:effectLst>
                  <a:glow rad="101600">
                    <a:schemeClr val="accent1">
                      <a:satMod val="175000"/>
                      <a:alpha val="40000"/>
                    </a:schemeClr>
                  </a:glow>
                </a:effectLst>
                <a:latin typeface="Arial" pitchFamily="34" charset="0"/>
                <a:cs typeface="Arial" pitchFamily="34" charset="0"/>
              </a:rPr>
              <a:t>transaction processing system</a:t>
            </a:r>
            <a:r>
              <a:rPr lang="id-ID" sz="2400" cap="none" dirty="0" smtClean="0">
                <a:solidFill>
                  <a:schemeClr val="bg1"/>
                </a:solidFill>
                <a:effectLst>
                  <a:glow rad="101600">
                    <a:schemeClr val="accent1">
                      <a:satMod val="175000"/>
                      <a:alpha val="40000"/>
                    </a:schemeClr>
                  </a:glow>
                </a:effectLst>
                <a:latin typeface="Arial" pitchFamily="34" charset="0"/>
                <a:cs typeface="Arial" pitchFamily="34" charset="0"/>
              </a:rPr>
              <a:t>) merupakan istilah yang telah umum. Sistem-sistem ini berbagai satu ikatan yang sama di mana mereka memproses data yang mencerminkan aktivitas perusahaan.</a:t>
            </a:r>
            <a:r>
              <a:rPr lang="id-ID" sz="2800" cap="none" dirty="0" smtClean="0">
                <a:solidFill>
                  <a:schemeClr val="bg1"/>
                </a:solidFill>
                <a:effectLst>
                  <a:glow rad="101600">
                    <a:schemeClr val="accent1">
                      <a:satMod val="175000"/>
                      <a:alpha val="40000"/>
                    </a:schemeClr>
                  </a:glow>
                </a:effectLst>
              </a:rPr>
              <a:t/>
            </a:r>
            <a:br>
              <a:rPr lang="id-ID" sz="2800" cap="none" dirty="0" smtClean="0">
                <a:solidFill>
                  <a:schemeClr val="bg1"/>
                </a:solidFill>
                <a:effectLst>
                  <a:glow rad="101600">
                    <a:schemeClr val="accent1">
                      <a:satMod val="175000"/>
                      <a:alpha val="40000"/>
                    </a:schemeClr>
                  </a:glow>
                </a:effectLst>
              </a:rPr>
            </a:br>
            <a:endParaRPr lang="id-ID" sz="2800" cap="none" dirty="0">
              <a:solidFill>
                <a:schemeClr val="bg1"/>
              </a:solidFill>
              <a:effectLst>
                <a:glow rad="101600">
                  <a:schemeClr val="accent1">
                    <a:satMod val="175000"/>
                    <a:alpha val="40000"/>
                  </a:schemeClr>
                </a:glo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2"/>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7286644" y="785794"/>
            <a:ext cx="1571636" cy="1857388"/>
          </a:xfrm>
          <a:prstGeom prst="rect">
            <a:avLst/>
          </a:prstGeom>
          <a:ln>
            <a:headEnd/>
            <a:tailEnd/>
          </a:ln>
        </p:spPr>
        <p:style>
          <a:lnRef idx="3">
            <a:schemeClr val="lt1"/>
          </a:lnRef>
          <a:fillRef idx="1">
            <a:schemeClr val="dk1"/>
          </a:fillRef>
          <a:effectRef idx="1">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id-ID" altLang="ko-KR" sz="2000" b="1" i="0" u="none" strike="noStrike" cap="none" normalizeH="0" baseline="0" dirty="0" smtClean="0">
                <a:ln>
                  <a:noFill/>
                </a:ln>
                <a:solidFill>
                  <a:schemeClr val="bg1"/>
                </a:solidFill>
                <a:effectLst/>
                <a:latin typeface="Arial" pitchFamily="34" charset="0"/>
                <a:ea typeface="Malgun Gothic" pitchFamily="34" charset="-127"/>
                <a:cs typeface="Arial" pitchFamily="34" charset="0"/>
              </a:rPr>
              <a:t>Figur 1.7</a:t>
            </a:r>
            <a:r>
              <a:rPr kumimoji="0" lang="id-ID" altLang="ko-KR" sz="2000" b="0" i="0" u="none" strike="noStrike" cap="none" normalizeH="0" baseline="0" dirty="0" smtClean="0">
                <a:ln>
                  <a:noFill/>
                </a:ln>
                <a:solidFill>
                  <a:schemeClr val="bg1"/>
                </a:solidFill>
                <a:effectLst/>
                <a:latin typeface="Arial" pitchFamily="34" charset="0"/>
                <a:ea typeface="Malgun Gothic" pitchFamily="34" charset="-127"/>
                <a:cs typeface="Arial" pitchFamily="34" charset="0"/>
              </a:rPr>
              <a:t> Model Sistem Pemrosesan Transaksi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id-ID" sz="2000" b="0" i="0" u="none" strike="noStrike" cap="none" normalizeH="0" baseline="0" dirty="0" smtClean="0">
              <a:ln>
                <a:noFill/>
              </a:ln>
              <a:solidFill>
                <a:schemeClr val="bg1"/>
              </a:solidFill>
              <a:effectLst/>
              <a:latin typeface="Arial" pitchFamily="34" charset="0"/>
              <a:cs typeface="Arial" pitchFamily="34" charset="0"/>
            </a:endParaRPr>
          </a:p>
        </p:txBody>
      </p:sp>
      <p:pic>
        <p:nvPicPr>
          <p:cNvPr id="4" name="Picture 3" descr="D:\S.I.M\GAMBAR FIGUR HITAM PUTIH\FIGUR1.7.png"/>
          <p:cNvPicPr>
            <a:picLocks noChangeAspect="1" noChangeArrowheads="1"/>
          </p:cNvPicPr>
          <p:nvPr/>
        </p:nvPicPr>
        <p:blipFill>
          <a:blip r:embed="rId2"/>
          <a:srcRect/>
          <a:stretch>
            <a:fillRect/>
          </a:stretch>
        </p:blipFill>
        <p:spPr bwMode="auto">
          <a:xfrm>
            <a:off x="0" y="609600"/>
            <a:ext cx="7010400" cy="5715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decel="50000" fill="hold">
                                          <p:stCondLst>
                                            <p:cond delay="0"/>
                                          </p:stCondLst>
                                        </p:cTn>
                                        <p:tgtEl>
                                          <p:spTgt spid="102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02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026"/>
                                        </p:tgtEl>
                                        <p:attrNameLst>
                                          <p:attrName>ppt_w</p:attrName>
                                        </p:attrNameLst>
                                      </p:cBhvr>
                                      <p:tavLst>
                                        <p:tav tm="0">
                                          <p:val>
                                            <p:strVal val="#ppt_w*.05"/>
                                          </p:val>
                                        </p:tav>
                                        <p:tav tm="100000">
                                          <p:val>
                                            <p:strVal val="#ppt_w"/>
                                          </p:val>
                                        </p:tav>
                                      </p:tavLst>
                                    </p:anim>
                                    <p:anim calcmode="lin" valueType="num">
                                      <p:cBhvr>
                                        <p:cTn id="10" dur="1000" fill="hold"/>
                                        <p:tgtEl>
                                          <p:spTgt spid="102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02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02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02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026"/>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7571184" cy="842352"/>
          </a:xfrm>
        </p:spPr>
        <p:txBody>
          <a:bodyPr>
            <a:normAutofit/>
          </a:bodyPr>
          <a:lstStyle/>
          <a:p>
            <a:pPr algn="ctr"/>
            <a:r>
              <a:rPr lang="id-ID" sz="2800" dirty="0" smtClean="0">
                <a:solidFill>
                  <a:schemeClr val="bg1"/>
                </a:solidFill>
                <a:effectLst>
                  <a:glow rad="101600">
                    <a:schemeClr val="accent2">
                      <a:satMod val="175000"/>
                      <a:alpha val="40000"/>
                    </a:schemeClr>
                  </a:glow>
                </a:effectLst>
                <a:latin typeface="Arial" pitchFamily="34" charset="0"/>
                <a:cs typeface="Arial" pitchFamily="34" charset="0"/>
              </a:rPr>
              <a:t> Sistem Informasi Manajemen</a:t>
            </a:r>
            <a:endParaRPr lang="id-ID" sz="2800" dirty="0">
              <a:solidFill>
                <a:schemeClr val="bg1"/>
              </a:solidFill>
              <a:effectLst>
                <a:glow rad="101600">
                  <a:schemeClr val="accent2">
                    <a:satMod val="175000"/>
                    <a:alpha val="40000"/>
                  </a:schemeClr>
                </a:glow>
              </a:effectLst>
              <a:latin typeface="Arial" pitchFamily="34" charset="0"/>
              <a:cs typeface="Arial" pitchFamily="34" charset="0"/>
            </a:endParaRPr>
          </a:p>
        </p:txBody>
      </p:sp>
      <p:sp>
        <p:nvSpPr>
          <p:cNvPr id="3" name="Content Placeholder 2"/>
          <p:cNvSpPr>
            <a:spLocks noGrp="1"/>
          </p:cNvSpPr>
          <p:nvPr>
            <p:ph idx="1"/>
          </p:nvPr>
        </p:nvSpPr>
        <p:spPr>
          <a:xfrm>
            <a:off x="457200" y="2204864"/>
            <a:ext cx="7239000" cy="2808312"/>
          </a:xfrm>
        </p:spPr>
        <p:txBody>
          <a:bodyPr>
            <a:normAutofit/>
          </a:bodyPr>
          <a:lstStyle/>
          <a:p>
            <a:pPr algn="ctr">
              <a:buNone/>
            </a:pPr>
            <a:r>
              <a:rPr lang="id-ID" sz="2400" dirty="0" smtClean="0">
                <a:solidFill>
                  <a:schemeClr val="bg1"/>
                </a:solidFill>
                <a:effectLst>
                  <a:glow rad="63500">
                    <a:schemeClr val="accent2">
                      <a:satMod val="175000"/>
                      <a:alpha val="40000"/>
                    </a:schemeClr>
                  </a:glow>
                </a:effectLst>
                <a:latin typeface="Arial" pitchFamily="34" charset="0"/>
                <a:cs typeface="Arial" pitchFamily="34" charset="0"/>
              </a:rPr>
              <a:t>Sistem informasi manajemen – SIM (</a:t>
            </a:r>
            <a:r>
              <a:rPr lang="id-ID" sz="2400" i="1" dirty="0" smtClean="0">
                <a:solidFill>
                  <a:schemeClr val="bg1"/>
                </a:solidFill>
                <a:effectLst>
                  <a:glow rad="63500">
                    <a:schemeClr val="accent2">
                      <a:satMod val="175000"/>
                      <a:alpha val="40000"/>
                    </a:schemeClr>
                  </a:glow>
                </a:effectLst>
                <a:latin typeface="Arial" pitchFamily="34" charset="0"/>
                <a:cs typeface="Arial" pitchFamily="34" charset="0"/>
              </a:rPr>
              <a:t>management information system-MIS</a:t>
            </a:r>
            <a:r>
              <a:rPr lang="id-ID" sz="2400" dirty="0" smtClean="0">
                <a:solidFill>
                  <a:schemeClr val="bg1"/>
                </a:solidFill>
                <a:effectLst>
                  <a:glow rad="63500">
                    <a:schemeClr val="accent2">
                      <a:satMod val="175000"/>
                      <a:alpha val="40000"/>
                    </a:schemeClr>
                  </a:glow>
                </a:effectLst>
                <a:latin typeface="Arial" pitchFamily="34" charset="0"/>
                <a:cs typeface="Arial" pitchFamily="34" charset="0"/>
              </a:rPr>
              <a:t>) adalah suatu sistem berbasis computer yang memuat informasi tersedia bagi para pengguna yang memiliki kebutuhan serupa.</a:t>
            </a:r>
          </a:p>
          <a:p>
            <a:endParaRPr lang="id-ID" sz="2400" dirty="0">
              <a:solidFill>
                <a:schemeClr val="bg1"/>
              </a:solidFill>
              <a:effectLst>
                <a:glow rad="63500">
                  <a:schemeClr val="accent2">
                    <a:satMod val="175000"/>
                    <a:alpha val="40000"/>
                  </a:schemeClr>
                </a:glow>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7544" y="428604"/>
            <a:ext cx="7920880" cy="1295631"/>
          </a:xfrm>
        </p:spPr>
        <p:txBody>
          <a:bodyPr>
            <a:noAutofit/>
          </a:bodyPr>
          <a:lstStyle/>
          <a:p>
            <a:pPr algn="ctr"/>
            <a:r>
              <a:rPr lang="id-ID" sz="2800" dirty="0" smtClean="0">
                <a:solidFill>
                  <a:schemeClr val="bg1"/>
                </a:solidFill>
                <a:effectLst>
                  <a:glow rad="101600">
                    <a:srgbClr val="CC0000">
                      <a:alpha val="60000"/>
                    </a:srgbClr>
                  </a:glow>
                </a:effectLst>
                <a:latin typeface="Arial" pitchFamily="34" charset="0"/>
                <a:cs typeface="Arial" pitchFamily="34" charset="0"/>
              </a:rPr>
              <a:t>SIM akan menghasilkan informasi ini melalui penggunaan dua jenis peranti lunak, yaitu : </a:t>
            </a:r>
            <a:endParaRPr lang="id-ID" sz="2800" dirty="0">
              <a:solidFill>
                <a:schemeClr val="bg1"/>
              </a:solidFill>
              <a:effectLst>
                <a:glow rad="101600">
                  <a:srgbClr val="CC0000">
                    <a:alpha val="60000"/>
                  </a:srgbClr>
                </a:glow>
              </a:effectLst>
              <a:latin typeface="Arial" pitchFamily="34" charset="0"/>
              <a:cs typeface="Arial" pitchFamily="34" charset="0"/>
            </a:endParaRPr>
          </a:p>
        </p:txBody>
      </p:sp>
      <p:sp>
        <p:nvSpPr>
          <p:cNvPr id="4" name="Rectangle 3"/>
          <p:cNvSpPr/>
          <p:nvPr/>
        </p:nvSpPr>
        <p:spPr>
          <a:xfrm>
            <a:off x="395536" y="2780928"/>
            <a:ext cx="6624736" cy="936104"/>
          </a:xfrm>
          <a:prstGeom prst="rect">
            <a:avLst/>
          </a:prstGeom>
          <a:solidFill>
            <a:schemeClr val="accent6">
              <a:lumMod val="40000"/>
              <a:lumOff val="60000"/>
            </a:schemeClr>
          </a:solidFill>
          <a:ln>
            <a:solidFill>
              <a:schemeClr val="tx1"/>
            </a:solidFill>
          </a:ln>
          <a:effectLst>
            <a:glow rad="228600">
              <a:schemeClr val="accent6">
                <a:satMod val="175000"/>
                <a:alpha val="40000"/>
              </a:schemeClr>
            </a:glow>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id-ID" sz="2400" i="1" dirty="0" smtClean="0">
                <a:solidFill>
                  <a:schemeClr val="tx1"/>
                </a:solidFill>
                <a:latin typeface="Arial" panose="020B0604020202020204" pitchFamily="34" charset="0"/>
                <a:cs typeface="Arial" panose="020B0604020202020204" pitchFamily="34" charset="0"/>
              </a:rPr>
              <a:t>1.</a:t>
            </a:r>
            <a:r>
              <a:rPr lang="id-ID" sz="2400" dirty="0" smtClean="0">
                <a:solidFill>
                  <a:schemeClr val="tx1"/>
                </a:solidFill>
                <a:latin typeface="Arial" panose="020B0604020202020204" pitchFamily="34" charset="0"/>
                <a:cs typeface="Arial" panose="020B0604020202020204" pitchFamily="34" charset="0"/>
              </a:rPr>
              <a:t> Peranti lunak pembuat laporan</a:t>
            </a:r>
            <a:r>
              <a:rPr lang="id-ID" sz="2400" i="1" dirty="0" smtClean="0">
                <a:solidFill>
                  <a:schemeClr val="tx1"/>
                </a:solidFill>
                <a:latin typeface="Arial" panose="020B0604020202020204" pitchFamily="34" charset="0"/>
                <a:cs typeface="Arial" panose="020B0604020202020204" pitchFamily="34" charset="0"/>
              </a:rPr>
              <a:t> (report-writing software)</a:t>
            </a:r>
            <a:r>
              <a:rPr lang="id-ID" sz="2400" dirty="0" smtClean="0">
                <a:solidFill>
                  <a:schemeClr val="tx1"/>
                </a:solidFill>
                <a:latin typeface="Arial" panose="020B0604020202020204" pitchFamily="34" charset="0"/>
                <a:cs typeface="Arial" panose="020B0604020202020204" pitchFamily="34" charset="0"/>
              </a:rPr>
              <a:t> </a:t>
            </a:r>
            <a:endParaRPr lang="id-ID" sz="2400" dirty="0">
              <a:solidFill>
                <a:schemeClr val="tx1"/>
              </a:solidFill>
              <a:latin typeface="Arial" panose="020B0604020202020204" pitchFamily="34" charset="0"/>
              <a:cs typeface="Arial" panose="020B0604020202020204" pitchFamily="34" charset="0"/>
            </a:endParaRPr>
          </a:p>
        </p:txBody>
      </p:sp>
      <p:sp>
        <p:nvSpPr>
          <p:cNvPr id="5" name="Rectangle 4"/>
          <p:cNvSpPr/>
          <p:nvPr/>
        </p:nvSpPr>
        <p:spPr>
          <a:xfrm>
            <a:off x="1619672" y="4653136"/>
            <a:ext cx="6624736" cy="1008112"/>
          </a:xfrm>
          <a:prstGeom prst="rect">
            <a:avLst/>
          </a:prstGeom>
          <a:solidFill>
            <a:schemeClr val="accent5">
              <a:lumMod val="40000"/>
              <a:lumOff val="60000"/>
            </a:schemeClr>
          </a:solidFill>
          <a:effectLst>
            <a:glow rad="228600">
              <a:schemeClr val="accent1">
                <a:satMod val="175000"/>
                <a:alpha val="40000"/>
              </a:schemeClr>
            </a:glow>
          </a:effectLst>
        </p:spPr>
        <p:style>
          <a:lnRef idx="3">
            <a:schemeClr val="lt1"/>
          </a:lnRef>
          <a:fillRef idx="1">
            <a:schemeClr val="accent5"/>
          </a:fillRef>
          <a:effectRef idx="1">
            <a:schemeClr val="accent5"/>
          </a:effectRef>
          <a:fontRef idx="minor">
            <a:schemeClr val="lt1"/>
          </a:fontRef>
        </p:style>
        <p:txBody>
          <a:bodyPr rtlCol="0" anchor="ctr"/>
          <a:lstStyle/>
          <a:p>
            <a:r>
              <a:rPr lang="id-ID" sz="2400" dirty="0" smtClean="0">
                <a:solidFill>
                  <a:schemeClr val="tx1"/>
                </a:solidFill>
                <a:latin typeface="Arial" panose="020B0604020202020204" pitchFamily="34" charset="0"/>
                <a:cs typeface="Arial" panose="020B0604020202020204" pitchFamily="34" charset="0"/>
              </a:rPr>
              <a:t>2. Model sistematis</a:t>
            </a:r>
            <a:endParaRPr lang="id-ID" sz="2400" dirty="0">
              <a:solidFill>
                <a:schemeClr val="tx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0" fill="hold"/>
                                        <p:tgtEl>
                                          <p:spTgt spid="4"/>
                                        </p:tgtEl>
                                        <p:attrNameLst>
                                          <p:attrName>ppt_x</p:attrName>
                                        </p:attrNameLst>
                                      </p:cBhvr>
                                      <p:tavLst>
                                        <p:tav tm="0">
                                          <p:val>
                                            <p:strVal val="#ppt_x"/>
                                          </p:val>
                                        </p:tav>
                                        <p:tav tm="100000">
                                          <p:val>
                                            <p:strVal val="#ppt_x"/>
                                          </p:val>
                                        </p:tav>
                                      </p:tavLst>
                                    </p:anim>
                                    <p:anim calcmode="lin" valueType="num">
                                      <p:cBhvr additive="base">
                                        <p:cTn id="13"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0" fill="hold"/>
                                        <p:tgtEl>
                                          <p:spTgt spid="5"/>
                                        </p:tgtEl>
                                        <p:attrNameLst>
                                          <p:attrName>ppt_x</p:attrName>
                                        </p:attrNameLst>
                                      </p:cBhvr>
                                      <p:tavLst>
                                        <p:tav tm="0">
                                          <p:val>
                                            <p:strVal val="#ppt_x"/>
                                          </p:val>
                                        </p:tav>
                                        <p:tav tm="100000">
                                          <p:val>
                                            <p:strVal val="#ppt_x"/>
                                          </p:val>
                                        </p:tav>
                                      </p:tavLst>
                                    </p:anim>
                                    <p:anim calcmode="lin" valueType="num">
                                      <p:cBhvr additive="base">
                                        <p:cTn id="19" dur="5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812360" y="692696"/>
            <a:ext cx="1115616" cy="1872208"/>
          </a:xfrm>
          <a:prstGeom prst="rect">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id-ID" dirty="0" smtClean="0"/>
              <a:t>Figur 1.8 Model SIM</a:t>
            </a:r>
            <a:endParaRPr lang="id-ID" dirty="0"/>
          </a:p>
        </p:txBody>
      </p:sp>
      <p:sp>
        <p:nvSpPr>
          <p:cNvPr id="6" name="Content Placeholder 5"/>
          <p:cNvSpPr>
            <a:spLocks noGrp="1"/>
          </p:cNvSpPr>
          <p:nvPr>
            <p:ph idx="1"/>
          </p:nvPr>
        </p:nvSpPr>
        <p:spPr/>
        <p:txBody>
          <a:bodyPr/>
          <a:lstStyle/>
          <a:p>
            <a:endParaRPr lang="id-ID"/>
          </a:p>
        </p:txBody>
      </p:sp>
      <p:pic>
        <p:nvPicPr>
          <p:cNvPr id="7" name="Picture 2" descr="D:\S.I.M\GAMBAR FIGUR HITAM PUTIH\FIGUR1.8.png"/>
          <p:cNvPicPr>
            <a:picLocks noChangeAspect="1" noChangeArrowheads="1"/>
          </p:cNvPicPr>
          <p:nvPr/>
        </p:nvPicPr>
        <p:blipFill>
          <a:blip r:embed="rId2"/>
          <a:srcRect/>
          <a:stretch>
            <a:fillRect/>
          </a:stretch>
        </p:blipFill>
        <p:spPr bwMode="auto">
          <a:xfrm>
            <a:off x="0" y="838200"/>
            <a:ext cx="7696200" cy="5562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48171"/>
            <a:ext cx="8784976" cy="5449181"/>
          </a:xfrm>
        </p:spPr>
        <p:txBody>
          <a:bodyPr>
            <a:noAutofit/>
          </a:bodyPr>
          <a:lstStyle/>
          <a:p>
            <a:r>
              <a:rPr lang="id-ID" sz="2300" cap="none" dirty="0" smtClean="0">
                <a:solidFill>
                  <a:schemeClr val="bg1"/>
                </a:solidFill>
                <a:effectLst>
                  <a:glow rad="63500">
                    <a:schemeClr val="accent1">
                      <a:satMod val="175000"/>
                      <a:alpha val="40000"/>
                    </a:schemeClr>
                  </a:glow>
                </a:effectLst>
                <a:latin typeface="Arial" panose="020B0604020202020204" pitchFamily="34" charset="0"/>
                <a:cs typeface="Arial" pitchFamily="34" charset="0"/>
              </a:rPr>
              <a:t>	Sistem awalnya sederhana dan bersifat administratif. Namun kini mereka biasanya disebut suatu sistem produktivitas pribadi (</a:t>
            </a:r>
            <a:r>
              <a:rPr lang="id-ID" sz="2300" i="1" cap="none" dirty="0" smtClean="0">
                <a:solidFill>
                  <a:schemeClr val="bg1"/>
                </a:solidFill>
                <a:effectLst>
                  <a:glow rad="63500">
                    <a:schemeClr val="accent1">
                      <a:satMod val="175000"/>
                      <a:alpha val="40000"/>
                    </a:schemeClr>
                  </a:glow>
                </a:effectLst>
                <a:latin typeface="Arial" panose="020B0604020202020204" pitchFamily="34" charset="0"/>
                <a:cs typeface="Arial" pitchFamily="34" charset="0"/>
              </a:rPr>
              <a:t>personal productivity system</a:t>
            </a:r>
            <a:r>
              <a:rPr lang="id-ID" sz="2300" cap="none" dirty="0" smtClean="0">
                <a:solidFill>
                  <a:schemeClr val="bg1"/>
                </a:solidFill>
                <a:effectLst>
                  <a:glow rad="63500">
                    <a:schemeClr val="accent1">
                      <a:satMod val="175000"/>
                      <a:alpha val="40000"/>
                    </a:schemeClr>
                  </a:glow>
                </a:effectLst>
                <a:latin typeface="Arial" panose="020B0604020202020204" pitchFamily="34" charset="0"/>
                <a:cs typeface="Arial" pitchFamily="34" charset="0"/>
              </a:rPr>
              <a:t>). Manajer menggunaka</a:t>
            </a:r>
            <a:r>
              <a:rPr lang="en-US" sz="2300" cap="none" dirty="0" smtClean="0">
                <a:solidFill>
                  <a:schemeClr val="bg1"/>
                </a:solidFill>
                <a:effectLst>
                  <a:glow rad="63500">
                    <a:schemeClr val="accent1">
                      <a:satMod val="175000"/>
                      <a:alpha val="40000"/>
                    </a:schemeClr>
                  </a:glow>
                </a:effectLst>
                <a:latin typeface="Arial" panose="020B0604020202020204" pitchFamily="34" charset="0"/>
                <a:cs typeface="Arial" pitchFamily="34" charset="0"/>
              </a:rPr>
              <a:t>n</a:t>
            </a:r>
            <a:r>
              <a:rPr lang="id-ID" sz="2300" cap="none" dirty="0" smtClean="0">
                <a:solidFill>
                  <a:schemeClr val="bg1"/>
                </a:solidFill>
                <a:effectLst>
                  <a:glow rad="63500">
                    <a:schemeClr val="accent1">
                      <a:satMod val="175000"/>
                      <a:alpha val="40000"/>
                    </a:schemeClr>
                  </a:glow>
                </a:effectLst>
                <a:latin typeface="Arial" panose="020B0604020202020204" pitchFamily="34" charset="0"/>
                <a:cs typeface="Arial" pitchFamily="34" charset="0"/>
              </a:rPr>
              <a:t> teknologi untuk melakukan pengolaan sendiri atas sebagian tugas-tugas administratif yang membantu para manajer di tahun1960-an.</a:t>
            </a:r>
            <a:br>
              <a:rPr lang="id-ID" sz="2300" cap="none" dirty="0" smtClean="0">
                <a:solidFill>
                  <a:schemeClr val="bg1"/>
                </a:solidFill>
                <a:effectLst>
                  <a:glow rad="63500">
                    <a:schemeClr val="accent1">
                      <a:satMod val="175000"/>
                      <a:alpha val="40000"/>
                    </a:schemeClr>
                  </a:glow>
                </a:effectLst>
                <a:latin typeface="Arial" panose="020B0604020202020204" pitchFamily="34" charset="0"/>
                <a:cs typeface="Arial" pitchFamily="34" charset="0"/>
              </a:rPr>
            </a:br>
            <a:r>
              <a:rPr lang="id-ID" sz="2300" cap="none" dirty="0" smtClean="0">
                <a:solidFill>
                  <a:schemeClr val="bg1"/>
                </a:solidFill>
                <a:effectLst>
                  <a:glow rad="63500">
                    <a:schemeClr val="accent1">
                      <a:satMod val="175000"/>
                      <a:alpha val="40000"/>
                    </a:schemeClr>
                  </a:glow>
                </a:effectLst>
                <a:latin typeface="Arial" panose="020B0604020202020204" pitchFamily="34" charset="0"/>
                <a:cs typeface="Arial" pitchFamily="34" charset="0"/>
              </a:rPr>
              <a:t/>
            </a:r>
            <a:br>
              <a:rPr lang="id-ID" sz="2300" cap="none" dirty="0" smtClean="0">
                <a:solidFill>
                  <a:schemeClr val="bg1"/>
                </a:solidFill>
                <a:effectLst>
                  <a:glow rad="63500">
                    <a:schemeClr val="accent1">
                      <a:satMod val="175000"/>
                      <a:alpha val="40000"/>
                    </a:schemeClr>
                  </a:glow>
                </a:effectLst>
                <a:latin typeface="Arial" panose="020B0604020202020204" pitchFamily="34" charset="0"/>
                <a:cs typeface="Arial" pitchFamily="34" charset="0"/>
              </a:rPr>
            </a:br>
            <a:r>
              <a:rPr lang="id-ID" sz="2300" cap="none" dirty="0" smtClean="0">
                <a:solidFill>
                  <a:schemeClr val="bg1"/>
                </a:solidFill>
                <a:effectLst>
                  <a:glow rad="63500">
                    <a:schemeClr val="accent1">
                      <a:satMod val="175000"/>
                      <a:alpha val="40000"/>
                    </a:schemeClr>
                  </a:glow>
                </a:effectLst>
                <a:latin typeface="Arial" panose="020B0604020202020204" pitchFamily="34" charset="0"/>
                <a:cs typeface="Arial" pitchFamily="34" charset="0"/>
              </a:rPr>
              <a:t>	Kemampuan aplikasi otomatisasi kantor dapat dilakukan dimana saja melahirkan konsep kantor virtual </a:t>
            </a:r>
            <a:r>
              <a:rPr lang="id-ID" sz="2300" i="1" cap="none" dirty="0" smtClean="0">
                <a:solidFill>
                  <a:schemeClr val="bg1"/>
                </a:solidFill>
                <a:effectLst>
                  <a:glow rad="63500">
                    <a:schemeClr val="accent1">
                      <a:satMod val="175000"/>
                      <a:alpha val="40000"/>
                    </a:schemeClr>
                  </a:glow>
                </a:effectLst>
                <a:latin typeface="Arial" panose="020B0604020202020204" pitchFamily="34" charset="0"/>
                <a:cs typeface="Arial" pitchFamily="34" charset="0"/>
              </a:rPr>
              <a:t>(virtual office) </a:t>
            </a:r>
            <a:r>
              <a:rPr lang="id-ID" sz="2300" cap="none" dirty="0" smtClean="0">
                <a:solidFill>
                  <a:schemeClr val="bg1"/>
                </a:solidFill>
                <a:effectLst>
                  <a:glow rad="63500">
                    <a:schemeClr val="accent1">
                      <a:satMod val="175000"/>
                      <a:alpha val="40000"/>
                    </a:schemeClr>
                  </a:glow>
                </a:effectLst>
                <a:latin typeface="Arial" panose="020B0604020202020204" pitchFamily="34" charset="0"/>
                <a:cs typeface="Arial" pitchFamily="34" charset="0"/>
              </a:rPr>
              <a:t>, yaitu melakukan aktivitas kantor tanpa tergantung pada suatu lokasi fisik tertentu. Misalnya, para manajer dapat melakukan konferensi video tanpa semua pihak harus hadir pada lokasi fisik yang sama. Sistem kantor virtual telah membuat manajer lebih dapat diakses oleh konsumen dan pihak-pihak lain di dalam</a:t>
            </a:r>
            <a:r>
              <a:rPr lang="en-US" sz="2300" cap="none" dirty="0" smtClean="0">
                <a:solidFill>
                  <a:schemeClr val="bg1"/>
                </a:solidFill>
                <a:effectLst>
                  <a:glow rad="63500">
                    <a:schemeClr val="accent1">
                      <a:satMod val="175000"/>
                      <a:alpha val="40000"/>
                    </a:schemeClr>
                  </a:glow>
                </a:effectLst>
                <a:latin typeface="Arial" panose="020B0604020202020204" pitchFamily="34" charset="0"/>
                <a:cs typeface="Arial" pitchFamily="34" charset="0"/>
              </a:rPr>
              <a:t> </a:t>
            </a:r>
            <a:r>
              <a:rPr lang="id-ID" sz="2300" cap="none" dirty="0" smtClean="0">
                <a:solidFill>
                  <a:schemeClr val="bg1"/>
                </a:solidFill>
                <a:effectLst>
                  <a:glow rad="63500">
                    <a:schemeClr val="accent1">
                      <a:satMod val="175000"/>
                      <a:alpha val="40000"/>
                    </a:schemeClr>
                  </a:glow>
                </a:effectLst>
                <a:latin typeface="Arial" panose="020B0604020202020204" pitchFamily="34" charset="0"/>
                <a:cs typeface="Arial" pitchFamily="34" charset="0"/>
              </a:rPr>
              <a:t>perusahaan.</a:t>
            </a:r>
            <a:br>
              <a:rPr lang="id-ID" sz="2300" cap="none" dirty="0" smtClean="0">
                <a:solidFill>
                  <a:schemeClr val="bg1"/>
                </a:solidFill>
                <a:effectLst>
                  <a:glow rad="63500">
                    <a:schemeClr val="accent1">
                      <a:satMod val="175000"/>
                      <a:alpha val="40000"/>
                    </a:schemeClr>
                  </a:glow>
                </a:effectLst>
                <a:latin typeface="Arial" panose="020B0604020202020204" pitchFamily="34" charset="0"/>
                <a:cs typeface="Arial" pitchFamily="34" charset="0"/>
              </a:rPr>
            </a:br>
            <a:r>
              <a:rPr lang="id-ID" sz="2300" cap="none" dirty="0" smtClean="0">
                <a:solidFill>
                  <a:schemeClr val="bg1"/>
                </a:solidFill>
                <a:effectLst>
                  <a:glow rad="63500">
                    <a:schemeClr val="accent1">
                      <a:satMod val="175000"/>
                      <a:alpha val="40000"/>
                    </a:schemeClr>
                  </a:glow>
                </a:effectLst>
                <a:latin typeface="Arial" panose="020B0604020202020204" pitchFamily="34" charset="0"/>
                <a:cs typeface="Arial" pitchFamily="34" charset="0"/>
              </a:rPr>
              <a:t> </a:t>
            </a:r>
            <a:br>
              <a:rPr lang="id-ID" sz="2300" cap="none" dirty="0" smtClean="0">
                <a:solidFill>
                  <a:schemeClr val="bg1"/>
                </a:solidFill>
                <a:effectLst>
                  <a:glow rad="63500">
                    <a:schemeClr val="accent1">
                      <a:satMod val="175000"/>
                      <a:alpha val="40000"/>
                    </a:schemeClr>
                  </a:glow>
                </a:effectLst>
                <a:latin typeface="Arial" panose="020B0604020202020204" pitchFamily="34" charset="0"/>
                <a:cs typeface="Arial" pitchFamily="34" charset="0"/>
              </a:rPr>
            </a:br>
            <a:endParaRPr lang="id-ID" sz="2300" cap="none" dirty="0">
              <a:solidFill>
                <a:schemeClr val="bg1"/>
              </a:solidFill>
              <a:effectLst>
                <a:glow rad="63500">
                  <a:schemeClr val="accent1">
                    <a:satMod val="175000"/>
                    <a:alpha val="40000"/>
                  </a:schemeClr>
                </a:glow>
              </a:effectLst>
              <a:latin typeface="Arial" pitchFamily="34" charset="0"/>
              <a:cs typeface="Arial" pitchFamily="34" charset="0"/>
            </a:endParaRPr>
          </a:p>
        </p:txBody>
      </p:sp>
      <p:sp>
        <p:nvSpPr>
          <p:cNvPr id="3" name="Text Placeholder 2"/>
          <p:cNvSpPr>
            <a:spLocks noGrp="1"/>
          </p:cNvSpPr>
          <p:nvPr>
            <p:ph type="body" idx="1"/>
          </p:nvPr>
        </p:nvSpPr>
        <p:spPr>
          <a:xfrm>
            <a:off x="1043608" y="404664"/>
            <a:ext cx="6984776" cy="743507"/>
          </a:xfrm>
        </p:spPr>
        <p:txBody>
          <a:bodyPr>
            <a:normAutofit/>
            <a:scene3d>
              <a:camera prst="isometricOffAxis1Right"/>
              <a:lightRig rig="threePt" dir="t"/>
            </a:scene3d>
          </a:bodyPr>
          <a:lstStyle/>
          <a:p>
            <a:pPr algn="ctr"/>
            <a:r>
              <a:rPr lang="id-ID" sz="2800" dirty="0" smtClean="0">
                <a:solidFill>
                  <a:schemeClr val="bg1"/>
                </a:solidFill>
                <a:effectLst>
                  <a:glow rad="101600">
                    <a:srgbClr val="00B0F0">
                      <a:alpha val="60000"/>
                    </a:srgbClr>
                  </a:glow>
                </a:effectLst>
                <a:latin typeface="Arial" pitchFamily="34" charset="0"/>
                <a:cs typeface="Arial" pitchFamily="34" charset="0"/>
              </a:rPr>
              <a:t>Sistem Kantor Virtual</a:t>
            </a:r>
            <a:endParaRPr lang="id-ID" sz="2800" dirty="0">
              <a:solidFill>
                <a:schemeClr val="bg1"/>
              </a:solidFill>
              <a:effectLst>
                <a:glow rad="101600">
                  <a:srgbClr val="00B0F0">
                    <a:alpha val="60000"/>
                  </a:srgbClr>
                </a:glow>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4)">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5616" y="620688"/>
            <a:ext cx="6255488" cy="3168352"/>
          </a:xfrm>
        </p:spPr>
        <p:txBody>
          <a:bodyPr>
            <a:normAutofit lnSpcReduction="10000"/>
          </a:bodyPr>
          <a:lstStyle/>
          <a:p>
            <a:r>
              <a:rPr lang="id-ID" sz="2800" b="1" dirty="0" smtClean="0">
                <a:solidFill>
                  <a:schemeClr val="bg1"/>
                </a:solidFill>
                <a:effectLst>
                  <a:glow rad="101600">
                    <a:srgbClr val="FF0000">
                      <a:alpha val="60000"/>
                    </a:srgbClr>
                  </a:glow>
                </a:effectLst>
                <a:latin typeface="Arial" pitchFamily="34" charset="0"/>
                <a:cs typeface="Arial" pitchFamily="34" charset="0"/>
              </a:rPr>
              <a:t>BAGIAN 1 KONSEP-KONSEP DASAR</a:t>
            </a:r>
          </a:p>
          <a:p>
            <a:r>
              <a:rPr lang="id-ID" sz="2800" b="1" dirty="0" smtClean="0">
                <a:solidFill>
                  <a:schemeClr val="bg1"/>
                </a:solidFill>
                <a:effectLst>
                  <a:glow rad="101600">
                    <a:srgbClr val="FF0000">
                      <a:alpha val="60000"/>
                    </a:srgbClr>
                  </a:glow>
                </a:effectLst>
                <a:latin typeface="Arial" pitchFamily="34" charset="0"/>
                <a:cs typeface="Arial" pitchFamily="34" charset="0"/>
              </a:rPr>
              <a:t>Bab 1 Pengantar Sistem Informasi</a:t>
            </a:r>
          </a:p>
          <a:p>
            <a:endParaRPr lang="id-ID" sz="2800" dirty="0" smtClean="0">
              <a:solidFill>
                <a:schemeClr val="bg1"/>
              </a:solidFill>
              <a:effectLst>
                <a:glow rad="101600">
                  <a:srgbClr val="FF0000">
                    <a:alpha val="60000"/>
                  </a:srgbClr>
                </a:glow>
              </a:effectLst>
              <a:latin typeface="Arial" pitchFamily="34" charset="0"/>
              <a:cs typeface="Arial" pitchFamily="34" charset="0"/>
            </a:endParaRPr>
          </a:p>
          <a:p>
            <a:r>
              <a:rPr lang="id-ID" sz="2800" dirty="0" smtClean="0">
                <a:solidFill>
                  <a:schemeClr val="bg1"/>
                </a:solidFill>
                <a:effectLst>
                  <a:glow rad="101600">
                    <a:srgbClr val="FF0000">
                      <a:alpha val="60000"/>
                    </a:srgbClr>
                  </a:glow>
                </a:effectLst>
                <a:latin typeface="Arial" pitchFamily="34" charset="0"/>
                <a:cs typeface="Arial" pitchFamily="34" charset="0"/>
              </a:rPr>
              <a:t>Sistem Informasi Manajemen, Raymond McLeod, George Schell Edisi 10</a:t>
            </a:r>
          </a:p>
          <a:p>
            <a:endParaRPr lang="id-ID" dirty="0">
              <a:solidFill>
                <a:schemeClr val="bg1"/>
              </a:solidFill>
              <a:effectLst>
                <a:glow rad="101600">
                  <a:srgbClr val="FF0000">
                    <a:alpha val="60000"/>
                  </a:srgbClr>
                </a:glow>
              </a:effectLst>
              <a:latin typeface="Arial" pitchFamily="34" charset="0"/>
              <a:cs typeface="Arial" pitchFamily="34" charset="0"/>
            </a:endParaRPr>
          </a:p>
        </p:txBody>
      </p:sp>
      <p:sp>
        <p:nvSpPr>
          <p:cNvPr id="2" name="Title 1"/>
          <p:cNvSpPr>
            <a:spLocks noGrp="1"/>
          </p:cNvSpPr>
          <p:nvPr>
            <p:ph type="title"/>
          </p:nvPr>
        </p:nvSpPr>
        <p:spPr>
          <a:xfrm>
            <a:off x="971600" y="4437112"/>
            <a:ext cx="6786610" cy="1928826"/>
          </a:xfrm>
        </p:spPr>
        <p:txBody>
          <a:bodyPr>
            <a:normAutofit/>
          </a:bodyPr>
          <a:lstStyle/>
          <a:p>
            <a:r>
              <a:rPr lang="id-ID" sz="2800" dirty="0" smtClean="0">
                <a:solidFill>
                  <a:schemeClr val="bg1"/>
                </a:solidFill>
                <a:effectLst>
                  <a:glow rad="101600">
                    <a:srgbClr val="FF0000">
                      <a:alpha val="60000"/>
                    </a:srgbClr>
                  </a:glow>
                </a:effectLst>
                <a:latin typeface="Arial" pitchFamily="34" charset="0"/>
                <a:cs typeface="Arial" pitchFamily="34" charset="0"/>
              </a:rPr>
              <a:t>Dosen : Dr. Wonny A Ridwan, MM.,SE</a:t>
            </a:r>
            <a:br>
              <a:rPr lang="id-ID" sz="2800" dirty="0" smtClean="0">
                <a:solidFill>
                  <a:schemeClr val="bg1"/>
                </a:solidFill>
                <a:effectLst>
                  <a:glow rad="101600">
                    <a:srgbClr val="FF0000">
                      <a:alpha val="60000"/>
                    </a:srgbClr>
                  </a:glow>
                </a:effectLst>
                <a:latin typeface="Arial" pitchFamily="34" charset="0"/>
                <a:cs typeface="Arial" pitchFamily="34" charset="0"/>
              </a:rPr>
            </a:br>
            <a:r>
              <a:rPr lang="id-ID" sz="2800" dirty="0" smtClean="0">
                <a:solidFill>
                  <a:schemeClr val="bg1"/>
                </a:solidFill>
                <a:effectLst>
                  <a:glow rad="101600">
                    <a:srgbClr val="FF0000">
                      <a:alpha val="60000"/>
                    </a:srgbClr>
                  </a:glow>
                </a:effectLst>
                <a:latin typeface="Arial" pitchFamily="34" charset="0"/>
                <a:cs typeface="Arial" pitchFamily="34" charset="0"/>
              </a:rPr>
              <a:t>KDS : 113</a:t>
            </a:r>
            <a:endParaRPr lang="id-ID" sz="2800" dirty="0">
              <a:solidFill>
                <a:schemeClr val="bg1"/>
              </a:solidFill>
              <a:effectLst>
                <a:glow rad="101600">
                  <a:srgbClr val="FF0000">
                    <a:alpha val="60000"/>
                  </a:srgbClr>
                </a:glow>
              </a:effectLst>
              <a:latin typeface="Arial" pitchFamily="34" charset="0"/>
              <a:cs typeface="Arial" pitchFamily="34" charset="0"/>
            </a:endParaRPr>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80">
                                          <p:stCondLst>
                                            <p:cond delay="0"/>
                                          </p:stCondLst>
                                        </p:cTn>
                                        <p:tgtEl>
                                          <p:spTgt spid="3">
                                            <p:txEl>
                                              <p:pRg st="1" end="1"/>
                                            </p:txEl>
                                          </p:spTgt>
                                        </p:tgtEl>
                                      </p:cBhvr>
                                    </p:animEffect>
                                    <p:anim calcmode="lin" valueType="num">
                                      <p:cBhvr>
                                        <p:cTn id="2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1" end="1"/>
                                            </p:txEl>
                                          </p:spTgt>
                                        </p:tgtEl>
                                      </p:cBhvr>
                                      <p:to x="100000" y="60000"/>
                                    </p:animScale>
                                    <p:animScale>
                                      <p:cBhvr>
                                        <p:cTn id="30" dur="166" decel="50000">
                                          <p:stCondLst>
                                            <p:cond delay="676"/>
                                          </p:stCondLst>
                                        </p:cTn>
                                        <p:tgtEl>
                                          <p:spTgt spid="3">
                                            <p:txEl>
                                              <p:pRg st="1" end="1"/>
                                            </p:txEl>
                                          </p:spTgt>
                                        </p:tgtEl>
                                      </p:cBhvr>
                                      <p:to x="100000" y="100000"/>
                                    </p:animScale>
                                    <p:animScale>
                                      <p:cBhvr>
                                        <p:cTn id="31" dur="26">
                                          <p:stCondLst>
                                            <p:cond delay="1312"/>
                                          </p:stCondLst>
                                        </p:cTn>
                                        <p:tgtEl>
                                          <p:spTgt spid="3">
                                            <p:txEl>
                                              <p:pRg st="1" end="1"/>
                                            </p:txEl>
                                          </p:spTgt>
                                        </p:tgtEl>
                                      </p:cBhvr>
                                      <p:to x="100000" y="80000"/>
                                    </p:animScale>
                                    <p:animScale>
                                      <p:cBhvr>
                                        <p:cTn id="32" dur="166" decel="50000">
                                          <p:stCondLst>
                                            <p:cond delay="1338"/>
                                          </p:stCondLst>
                                        </p:cTn>
                                        <p:tgtEl>
                                          <p:spTgt spid="3">
                                            <p:txEl>
                                              <p:pRg st="1" end="1"/>
                                            </p:txEl>
                                          </p:spTgt>
                                        </p:tgtEl>
                                      </p:cBhvr>
                                      <p:to x="100000" y="100000"/>
                                    </p:animScale>
                                    <p:animScale>
                                      <p:cBhvr>
                                        <p:cTn id="33" dur="26">
                                          <p:stCondLst>
                                            <p:cond delay="1642"/>
                                          </p:stCondLst>
                                        </p:cTn>
                                        <p:tgtEl>
                                          <p:spTgt spid="3">
                                            <p:txEl>
                                              <p:pRg st="1" end="1"/>
                                            </p:txEl>
                                          </p:spTgt>
                                        </p:tgtEl>
                                      </p:cBhvr>
                                      <p:to x="100000" y="90000"/>
                                    </p:animScale>
                                    <p:animScale>
                                      <p:cBhvr>
                                        <p:cTn id="34" dur="166" decel="50000">
                                          <p:stCondLst>
                                            <p:cond delay="1668"/>
                                          </p:stCondLst>
                                        </p:cTn>
                                        <p:tgtEl>
                                          <p:spTgt spid="3">
                                            <p:txEl>
                                              <p:pRg st="1" end="1"/>
                                            </p:txEl>
                                          </p:spTgt>
                                        </p:tgtEl>
                                      </p:cBhvr>
                                      <p:to x="100000" y="100000"/>
                                    </p:animScale>
                                    <p:animScale>
                                      <p:cBhvr>
                                        <p:cTn id="35" dur="26">
                                          <p:stCondLst>
                                            <p:cond delay="1808"/>
                                          </p:stCondLst>
                                        </p:cTn>
                                        <p:tgtEl>
                                          <p:spTgt spid="3">
                                            <p:txEl>
                                              <p:pRg st="1" end="1"/>
                                            </p:txEl>
                                          </p:spTgt>
                                        </p:tgtEl>
                                      </p:cBhvr>
                                      <p:to x="100000" y="95000"/>
                                    </p:animScale>
                                    <p:animScale>
                                      <p:cBhvr>
                                        <p:cTn id="36" dur="166" decel="50000">
                                          <p:stCondLst>
                                            <p:cond delay="1834"/>
                                          </p:stCondLst>
                                        </p:cTn>
                                        <p:tgtEl>
                                          <p:spTgt spid="3">
                                            <p:txEl>
                                              <p:pRg st="1" end="1"/>
                                            </p:txEl>
                                          </p:spTgt>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5" presetClass="entr" presetSubtype="0" fill="hold" nodeType="click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 calcmode="lin" valueType="num">
                                      <p:cBhvr>
                                        <p:cTn id="41"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2"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3"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4"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5"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6"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7"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48" dur="1000" decel="50000">
                                          <p:stCondLst>
                                            <p:cond delay="0"/>
                                          </p:stCondLst>
                                        </p:cTn>
                                        <p:tgtEl>
                                          <p:spTgt spid="3">
                                            <p:txEl>
                                              <p:pRg st="3" end="3"/>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5" presetClass="entr" presetSubtype="0" fill="hold" grpId="0" nodeType="clickEffect">
                                  <p:stCondLst>
                                    <p:cond delay="0"/>
                                  </p:stCondLst>
                                  <p:childTnLst>
                                    <p:set>
                                      <p:cBhvr>
                                        <p:cTn id="52" dur="1" fill="hold">
                                          <p:stCondLst>
                                            <p:cond delay="0"/>
                                          </p:stCondLst>
                                        </p:cTn>
                                        <p:tgtEl>
                                          <p:spTgt spid="2"/>
                                        </p:tgtEl>
                                        <p:attrNameLst>
                                          <p:attrName>style.visibility</p:attrName>
                                        </p:attrNameLst>
                                      </p:cBhvr>
                                      <p:to>
                                        <p:strVal val="visible"/>
                                      </p:to>
                                    </p:set>
                                    <p:anim calcmode="lin" valueType="num">
                                      <p:cBhvr>
                                        <p:cTn id="53"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54"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55"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56" dur="1000" fill="hold"/>
                                        <p:tgtEl>
                                          <p:spTgt spid="2"/>
                                        </p:tgtEl>
                                        <p:attrNameLst>
                                          <p:attrName>ppt_h</p:attrName>
                                        </p:attrNameLst>
                                      </p:cBhvr>
                                      <p:tavLst>
                                        <p:tav tm="0">
                                          <p:val>
                                            <p:strVal val="#ppt_h"/>
                                          </p:val>
                                        </p:tav>
                                        <p:tav tm="100000">
                                          <p:val>
                                            <p:strVal val="#ppt_h"/>
                                          </p:val>
                                        </p:tav>
                                      </p:tavLst>
                                    </p:anim>
                                    <p:anim calcmode="lin" valueType="num">
                                      <p:cBhvr>
                                        <p:cTn id="57"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58"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59"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60" dur="1000" decel="50000">
                                          <p:stCondLst>
                                            <p:cond delay="0"/>
                                          </p:stCondLst>
                                        </p:cTn>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88840"/>
            <a:ext cx="7632848" cy="4608512"/>
          </a:xfrm>
        </p:spPr>
        <p:txBody>
          <a:bodyPr>
            <a:noAutofit/>
          </a:bodyPr>
          <a:lstStyle/>
          <a:p>
            <a:pPr algn="l"/>
            <a:r>
              <a:rPr lang="id-ID" sz="2000" cap="none" dirty="0" smtClean="0">
                <a:solidFill>
                  <a:schemeClr val="bg1"/>
                </a:solidFill>
                <a:effectLst>
                  <a:glow rad="63500">
                    <a:schemeClr val="accent2">
                      <a:satMod val="175000"/>
                      <a:alpha val="40000"/>
                    </a:schemeClr>
                  </a:glow>
                </a:effectLst>
                <a:latin typeface="Arial" panose="020B0604020202020204" pitchFamily="34" charset="0"/>
                <a:cs typeface="Arial" pitchFamily="34" charset="0"/>
              </a:rPr>
              <a:t>- Suatu sistem pendukung pengambilan keputusan (</a:t>
            </a:r>
            <a:r>
              <a:rPr lang="id-ID" sz="2000" i="1" cap="none" dirty="0" smtClean="0">
                <a:solidFill>
                  <a:schemeClr val="bg1"/>
                </a:solidFill>
                <a:effectLst>
                  <a:glow rad="63500">
                    <a:schemeClr val="accent2">
                      <a:satMod val="175000"/>
                      <a:alpha val="40000"/>
                    </a:schemeClr>
                  </a:glow>
                </a:effectLst>
                <a:latin typeface="Arial" panose="020B0604020202020204" pitchFamily="34" charset="0"/>
                <a:cs typeface="Arial" pitchFamily="34" charset="0"/>
              </a:rPr>
              <a:t>decision support system-dss)</a:t>
            </a:r>
            <a:r>
              <a:rPr lang="id-ID" sz="2000" cap="none" dirty="0" smtClean="0">
                <a:solidFill>
                  <a:schemeClr val="bg1"/>
                </a:solidFill>
                <a:effectLst>
                  <a:glow rad="63500">
                    <a:schemeClr val="accent2">
                      <a:satMod val="175000"/>
                      <a:alpha val="40000"/>
                    </a:schemeClr>
                  </a:glow>
                </a:effectLst>
                <a:latin typeface="Arial" panose="020B0604020202020204" pitchFamily="34" charset="0"/>
                <a:cs typeface="Arial" pitchFamily="34" charset="0"/>
              </a:rPr>
              <a:t> adalah suatu sitem yang membantu seorang manajer atau sekelompok kecil manajer memecahkan satu masalah. Salah satu contoh adalah DSS yang dirancang untuk membantu seorang manajer penjualan menentukan tingkat komisi terbaik bagi para tenaga penjualnya. </a:t>
            </a:r>
            <a:br>
              <a:rPr lang="id-ID" sz="2000" cap="none" dirty="0" smtClean="0">
                <a:solidFill>
                  <a:schemeClr val="bg1"/>
                </a:solidFill>
                <a:effectLst>
                  <a:glow rad="63500">
                    <a:schemeClr val="accent2">
                      <a:satMod val="175000"/>
                      <a:alpha val="40000"/>
                    </a:schemeClr>
                  </a:glow>
                </a:effectLst>
                <a:latin typeface="Arial" panose="020B0604020202020204" pitchFamily="34" charset="0"/>
                <a:cs typeface="Arial" pitchFamily="34" charset="0"/>
              </a:rPr>
            </a:br>
            <a:r>
              <a:rPr lang="id-ID" sz="2000" cap="none" dirty="0" smtClean="0">
                <a:solidFill>
                  <a:schemeClr val="bg1"/>
                </a:solidFill>
                <a:effectLst>
                  <a:glow rad="63500">
                    <a:schemeClr val="accent2">
                      <a:satMod val="175000"/>
                      <a:alpha val="40000"/>
                    </a:schemeClr>
                  </a:glow>
                </a:effectLst>
                <a:latin typeface="Arial" panose="020B0604020202020204" pitchFamily="34" charset="0"/>
                <a:cs typeface="Arial" pitchFamily="34" charset="0"/>
              </a:rPr>
              <a:t/>
            </a:r>
            <a:br>
              <a:rPr lang="id-ID" sz="2000" cap="none" dirty="0" smtClean="0">
                <a:solidFill>
                  <a:schemeClr val="bg1"/>
                </a:solidFill>
                <a:effectLst>
                  <a:glow rad="63500">
                    <a:schemeClr val="accent2">
                      <a:satMod val="175000"/>
                      <a:alpha val="40000"/>
                    </a:schemeClr>
                  </a:glow>
                </a:effectLst>
                <a:latin typeface="Arial" panose="020B0604020202020204" pitchFamily="34" charset="0"/>
                <a:cs typeface="Arial" pitchFamily="34" charset="0"/>
              </a:rPr>
            </a:br>
            <a:r>
              <a:rPr lang="id-ID" sz="2000" cap="none" dirty="0" smtClean="0">
                <a:solidFill>
                  <a:schemeClr val="bg1"/>
                </a:solidFill>
                <a:effectLst>
                  <a:glow rad="63500">
                    <a:schemeClr val="accent2">
                      <a:satMod val="175000"/>
                      <a:alpha val="40000"/>
                    </a:schemeClr>
                  </a:glow>
                </a:effectLst>
                <a:latin typeface="Arial" panose="020B0604020202020204" pitchFamily="34" charset="0"/>
                <a:cs typeface="Arial" pitchFamily="34" charset="0"/>
              </a:rPr>
              <a:t>- Output DSS awalnya dihasilkan data suatu basis data relasional dan mencakup laporan berlaka dan kasus serta output dari model-model matematis. Berikutnya diambahkan kemampuan dukungan keputusan kelompok melalui peranti lunak yang berorientasi pada kelompok yang disebut groupware. Groupware memungkinkan DSS bertindak sebagai suatu system pendukung pengambilan keputusan kelompok ( group decision support system-gdss).</a:t>
            </a:r>
            <a:br>
              <a:rPr lang="id-ID" sz="2000" cap="none" dirty="0" smtClean="0">
                <a:solidFill>
                  <a:schemeClr val="bg1"/>
                </a:solidFill>
                <a:effectLst>
                  <a:glow rad="63500">
                    <a:schemeClr val="accent2">
                      <a:satMod val="175000"/>
                      <a:alpha val="40000"/>
                    </a:schemeClr>
                  </a:glow>
                </a:effectLst>
                <a:latin typeface="Arial" panose="020B0604020202020204" pitchFamily="34" charset="0"/>
                <a:cs typeface="Arial" pitchFamily="34" charset="0"/>
              </a:rPr>
            </a:br>
            <a:endParaRPr lang="id-ID" sz="2000" cap="none" dirty="0">
              <a:solidFill>
                <a:schemeClr val="bg1"/>
              </a:solidFill>
              <a:effectLst>
                <a:glow rad="63500">
                  <a:schemeClr val="accent2">
                    <a:satMod val="175000"/>
                    <a:alpha val="40000"/>
                  </a:schemeClr>
                </a:glow>
              </a:effectLst>
              <a:latin typeface="Arial" panose="020B0604020202020204" pitchFamily="34" charset="0"/>
              <a:cs typeface="Arial" panose="020B0604020202020204" pitchFamily="34" charset="0"/>
            </a:endParaRPr>
          </a:p>
        </p:txBody>
      </p:sp>
      <p:sp>
        <p:nvSpPr>
          <p:cNvPr id="3" name="Text Placeholder 2"/>
          <p:cNvSpPr>
            <a:spLocks noGrp="1"/>
          </p:cNvSpPr>
          <p:nvPr>
            <p:ph type="body" idx="1"/>
          </p:nvPr>
        </p:nvSpPr>
        <p:spPr>
          <a:xfrm>
            <a:off x="1115616" y="620688"/>
            <a:ext cx="6255488" cy="743507"/>
          </a:xfrm>
        </p:spPr>
        <p:txBody>
          <a:bodyPr>
            <a:prstTxWarp prst="textPlain">
              <a:avLst/>
            </a:prstTxWarp>
            <a:normAutofit fontScale="92500"/>
          </a:bodyPr>
          <a:lstStyle/>
          <a:p>
            <a:pPr algn="ctr"/>
            <a:r>
              <a:rPr lang="id-ID" sz="2400" b="1" dirty="0" smtClean="0">
                <a:ln w="6600">
                  <a:solidFill>
                    <a:schemeClr val="accent2"/>
                  </a:solidFill>
                  <a:prstDash val="solid"/>
                </a:ln>
                <a:solidFill>
                  <a:srgbClr val="FFFFFF"/>
                </a:solidFill>
                <a:effectLst>
                  <a:outerShdw dist="38100" dir="2700000" algn="tl" rotWithShape="0">
                    <a:schemeClr val="accent2"/>
                  </a:outerShdw>
                </a:effectLst>
                <a:latin typeface="Arial" pitchFamily="34" charset="0"/>
                <a:cs typeface="Arial" pitchFamily="34" charset="0"/>
              </a:rPr>
              <a:t>Sistem Pendukung Pengambilan Keputusan</a:t>
            </a:r>
            <a:endParaRPr lang="id-ID" sz="2400" b="1" dirty="0">
              <a:ln w="6600">
                <a:solidFill>
                  <a:schemeClr val="accent2"/>
                </a:solidFill>
                <a:prstDash val="solid"/>
              </a:ln>
              <a:solidFill>
                <a:srgbClr val="FFFFFF"/>
              </a:solidFill>
              <a:effectLst>
                <a:outerShdw dist="38100" dir="2700000" algn="tl" rotWithShape="0">
                  <a:schemeClr val="accent2"/>
                </a:outerShdw>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420888"/>
            <a:ext cx="6255488" cy="2808311"/>
          </a:xfrm>
          <a:ln w="38100">
            <a:gradFill>
              <a:gsLst>
                <a:gs pos="0">
                  <a:srgbClr val="FF99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lgDash"/>
          </a:ln>
        </p:spPr>
        <p:txBody>
          <a:bodyPr>
            <a:noAutofit/>
          </a:bodyPr>
          <a:lstStyle/>
          <a:p>
            <a:pPr algn="ctr"/>
            <a:r>
              <a:rPr lang="id-ID" sz="2400" cap="none" dirty="0" smtClean="0">
                <a:solidFill>
                  <a:schemeClr val="bg1"/>
                </a:solidFill>
                <a:effectLst>
                  <a:glow rad="101600">
                    <a:srgbClr val="CC0000">
                      <a:alpha val="60000"/>
                    </a:srgbClr>
                  </a:glow>
                </a:effectLst>
                <a:latin typeface="Arial" pitchFamily="34" charset="0"/>
                <a:cs typeface="Arial" pitchFamily="34" charset="0"/>
              </a:rPr>
              <a:t>Suatu system perencanaan sumber daya perusahan (ERP) adalah system berbasis computer yang memungkinkan manajemen seluruh sumber saya perusahaan salam basis keseluruhan organisasi.</a:t>
            </a:r>
            <a:br>
              <a:rPr lang="id-ID" sz="2400" cap="none" dirty="0" smtClean="0">
                <a:solidFill>
                  <a:schemeClr val="bg1"/>
                </a:solidFill>
                <a:effectLst>
                  <a:glow rad="101600">
                    <a:srgbClr val="CC0000">
                      <a:alpha val="60000"/>
                    </a:srgbClr>
                  </a:glow>
                </a:effectLst>
                <a:latin typeface="Arial" pitchFamily="34" charset="0"/>
                <a:cs typeface="Arial" pitchFamily="34" charset="0"/>
              </a:rPr>
            </a:br>
            <a:r>
              <a:rPr lang="id-ID" sz="2400" cap="none" dirty="0" smtClean="0">
                <a:solidFill>
                  <a:schemeClr val="bg1"/>
                </a:solidFill>
                <a:effectLst>
                  <a:glow rad="101600">
                    <a:srgbClr val="CC0000">
                      <a:alpha val="60000"/>
                    </a:srgbClr>
                  </a:glow>
                </a:effectLst>
                <a:latin typeface="Arial" pitchFamily="34" charset="0"/>
                <a:cs typeface="Arial" pitchFamily="34" charset="0"/>
              </a:rPr>
              <a:t> </a:t>
            </a:r>
            <a:br>
              <a:rPr lang="id-ID" sz="2400" cap="none" dirty="0" smtClean="0">
                <a:solidFill>
                  <a:schemeClr val="bg1"/>
                </a:solidFill>
                <a:effectLst>
                  <a:glow rad="101600">
                    <a:srgbClr val="CC0000">
                      <a:alpha val="60000"/>
                    </a:srgbClr>
                  </a:glow>
                </a:effectLst>
                <a:latin typeface="Arial" pitchFamily="34" charset="0"/>
                <a:cs typeface="Arial" pitchFamily="34" charset="0"/>
              </a:rPr>
            </a:br>
            <a:endParaRPr lang="id-ID" sz="2400" cap="none" dirty="0">
              <a:solidFill>
                <a:schemeClr val="bg1"/>
              </a:solidFill>
              <a:effectLst>
                <a:glow rad="101600">
                  <a:srgbClr val="CC0000">
                    <a:alpha val="60000"/>
                  </a:srgbClr>
                </a:glow>
              </a:effectLst>
              <a:latin typeface="Arial" pitchFamily="34" charset="0"/>
              <a:cs typeface="Arial" pitchFamily="34" charset="0"/>
            </a:endParaRPr>
          </a:p>
        </p:txBody>
      </p:sp>
      <p:sp>
        <p:nvSpPr>
          <p:cNvPr id="3" name="Text Placeholder 2"/>
          <p:cNvSpPr>
            <a:spLocks noGrp="1"/>
          </p:cNvSpPr>
          <p:nvPr>
            <p:ph type="body" idx="1"/>
          </p:nvPr>
        </p:nvSpPr>
        <p:spPr>
          <a:xfrm>
            <a:off x="683568" y="620688"/>
            <a:ext cx="7272808" cy="959531"/>
          </a:xfrm>
          <a:ln w="38100">
            <a:gradFill>
              <a:gsLst>
                <a:gs pos="0">
                  <a:srgbClr val="FF99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lgDash"/>
          </a:ln>
        </p:spPr>
        <p:txBody>
          <a:bodyPr>
            <a:normAutofit/>
            <a:scene3d>
              <a:camera prst="perspectiveRelaxedModerately"/>
              <a:lightRig rig="threePt" dir="t"/>
            </a:scene3d>
          </a:bodyPr>
          <a:lstStyle/>
          <a:p>
            <a:pPr algn="ctr"/>
            <a:r>
              <a:rPr lang="id-ID" sz="2800" dirty="0" smtClean="0">
                <a:solidFill>
                  <a:schemeClr val="bg1"/>
                </a:solidFill>
                <a:effectLst>
                  <a:glow rad="101600">
                    <a:srgbClr val="FF0000">
                      <a:alpha val="60000"/>
                    </a:srgbClr>
                  </a:glow>
                </a:effectLst>
                <a:latin typeface="Arial" pitchFamily="34" charset="0"/>
                <a:cs typeface="Arial" pitchFamily="34" charset="0"/>
              </a:rPr>
              <a:t>Sistem Perencanaan Sumber Daya Perusahaan</a:t>
            </a:r>
            <a:endParaRPr lang="id-ID" sz="2800" dirty="0">
              <a:solidFill>
                <a:schemeClr val="bg1"/>
              </a:solidFill>
              <a:effectLst>
                <a:glow rad="101600">
                  <a:srgbClr val="FF0000">
                    <a:alpha val="60000"/>
                  </a:srgbClr>
                </a:glow>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plus(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plus(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9" presetClass="entr" presetSubtype="1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0" fill="hold"/>
                                        <p:tgtEl>
                                          <p:spTgt spid="2"/>
                                        </p:tgtEl>
                                        <p:attrNameLst>
                                          <p:attrName>ppt_w</p:attrName>
                                        </p:attrNameLst>
                                      </p:cBhvr>
                                      <p:tavLst>
                                        <p:tav tm="0" fmla="#ppt_w*sin(2.5*pi*$)">
                                          <p:val>
                                            <p:fltVal val="0"/>
                                          </p:val>
                                        </p:tav>
                                        <p:tav tm="100000">
                                          <p:val>
                                            <p:fltVal val="1"/>
                                          </p:val>
                                        </p:tav>
                                      </p:tavLst>
                                    </p:anim>
                                    <p:anim calcmode="lin" valueType="num">
                                      <p:cBhvr>
                                        <p:cTn id="18" dur="5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68344" y="620688"/>
            <a:ext cx="1296144" cy="1800200"/>
          </a:xfrm>
          <a:prstGeom prst="rect">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id-ID" dirty="0" smtClean="0"/>
              <a:t>Gambar 1.9 </a:t>
            </a:r>
          </a:p>
          <a:p>
            <a:pPr algn="ctr"/>
            <a:r>
              <a:rPr lang="id-ID" dirty="0" smtClean="0"/>
              <a:t>Model DSS</a:t>
            </a:r>
            <a:endParaRPr lang="id-ID" dirty="0"/>
          </a:p>
        </p:txBody>
      </p:sp>
      <p:pic>
        <p:nvPicPr>
          <p:cNvPr id="4" name="Picture 2" descr="D:\S.I.M\GAMBAR FIGUR HITAM PUTIH\FIGUR1.9.png"/>
          <p:cNvPicPr>
            <a:picLocks noChangeAspect="1" noChangeArrowheads="1"/>
          </p:cNvPicPr>
          <p:nvPr/>
        </p:nvPicPr>
        <p:blipFill>
          <a:blip r:embed="rId2"/>
          <a:srcRect/>
          <a:stretch>
            <a:fillRect/>
          </a:stretch>
        </p:blipFill>
        <p:spPr bwMode="auto">
          <a:xfrm>
            <a:off x="0" y="457200"/>
            <a:ext cx="7391399" cy="609599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circle(in)">
                                      <p:cBhvr>
                                        <p:cTn id="13" dur="20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492896"/>
            <a:ext cx="6601544" cy="3127443"/>
          </a:xfrm>
        </p:spPr>
        <p:txBody>
          <a:bodyPr>
            <a:noAutofit/>
          </a:bodyPr>
          <a:lstStyle/>
          <a:p>
            <a:pPr algn="ctr"/>
            <a:r>
              <a:rPr lang="id-ID" sz="2400" cap="none" dirty="0" smtClean="0">
                <a:solidFill>
                  <a:schemeClr val="bg1"/>
                </a:solidFill>
                <a:effectLst>
                  <a:glow rad="63500">
                    <a:schemeClr val="accent5">
                      <a:satMod val="175000"/>
                      <a:alpha val="40000"/>
                    </a:schemeClr>
                  </a:glow>
                </a:effectLst>
                <a:latin typeface="Arial" pitchFamily="34" charset="0"/>
                <a:cs typeface="Arial" pitchFamily="34" charset="0"/>
              </a:rPr>
              <a:t>Pengguna output computer adalah para karyawan administrasi si bidang akuntansi. Beberapa informasi, seperti yang dihasilkan sebagai produk sampingan dari aplikasi akuntansi, juga tersesia bagi para manajer. Ketika perusahaan menerapkan konsep SIM, penekanana akan bergeser dari data menu ke informasi dan dari karyawan administrasi ke pemecahaan masalah.</a:t>
            </a:r>
            <a:endParaRPr lang="id-ID" sz="2400" cap="none" dirty="0">
              <a:solidFill>
                <a:schemeClr val="bg1"/>
              </a:solidFill>
              <a:effectLst>
                <a:glow rad="63500">
                  <a:schemeClr val="accent5">
                    <a:satMod val="175000"/>
                    <a:alpha val="40000"/>
                  </a:schemeClr>
                </a:glow>
              </a:effectLst>
              <a:latin typeface="Arial" pitchFamily="34" charset="0"/>
              <a:cs typeface="Arial" pitchFamily="34" charset="0"/>
            </a:endParaRPr>
          </a:p>
        </p:txBody>
      </p:sp>
      <p:sp>
        <p:nvSpPr>
          <p:cNvPr id="3" name="Text Placeholder 2"/>
          <p:cNvSpPr>
            <a:spLocks noGrp="1"/>
          </p:cNvSpPr>
          <p:nvPr>
            <p:ph type="body" idx="1"/>
          </p:nvPr>
        </p:nvSpPr>
        <p:spPr>
          <a:xfrm>
            <a:off x="971600" y="836712"/>
            <a:ext cx="6255488" cy="743507"/>
          </a:xfrm>
        </p:spPr>
        <p:txBody>
          <a:bodyPr>
            <a:prstTxWarp prst="textWave2">
              <a:avLst/>
            </a:prstTxWarp>
            <a:normAutofit/>
          </a:bodyPr>
          <a:lstStyle/>
          <a:p>
            <a:pPr algn="ctr"/>
            <a:r>
              <a:rPr lang="id-ID" sz="2800" dirty="0" smtClean="0">
                <a:solidFill>
                  <a:schemeClr val="bg1"/>
                </a:solidFill>
                <a:effectLst>
                  <a:glow rad="101600">
                    <a:schemeClr val="accent1">
                      <a:satMod val="175000"/>
                      <a:alpha val="40000"/>
                    </a:schemeClr>
                  </a:glow>
                </a:effectLst>
                <a:latin typeface="Arial" pitchFamily="34" charset="0"/>
                <a:cs typeface="Arial" pitchFamily="34" charset="0"/>
              </a:rPr>
              <a:t>Pengguna Sistem Informasi</a:t>
            </a:r>
            <a:endParaRPr lang="id-ID" sz="2800" dirty="0">
              <a:solidFill>
                <a:schemeClr val="bg1"/>
              </a:solidFill>
              <a:effectLst>
                <a:glow rad="101600">
                  <a:schemeClr val="accent1">
                    <a:satMod val="175000"/>
                    <a:alpha val="40000"/>
                  </a:schemeClr>
                </a:glow>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3">
                                            <p:txEl>
                                              <p:pRg st="0" end="0"/>
                                            </p:txEl>
                                          </p:spTgt>
                                        </p:tgtEl>
                                        <p:attrNameLst>
                                          <p:attrName>ppt_w</p:attrName>
                                        </p:attrNameLst>
                                      </p:cBhvr>
                                    </p:anim>
                                    <p:anim by="(#ppt_w*0.50)" calcmode="lin" valueType="num">
                                      <p:cBhvr>
                                        <p:cTn id="8" dur="500" decel="50000" autoRev="1" fill="hold">
                                          <p:stCondLst>
                                            <p:cond delay="0"/>
                                          </p:stCondLst>
                                        </p:cTn>
                                        <p:tgtEl>
                                          <p:spTgt spid="3">
                                            <p:txEl>
                                              <p:pRg st="0" end="0"/>
                                            </p:txEl>
                                          </p:spTgt>
                                        </p:tgtEl>
                                        <p:attrNameLst>
                                          <p:attrName>ppt_x</p:attrName>
                                        </p:attrNameLst>
                                      </p:cBhvr>
                                    </p:anim>
                                    <p:anim from="(-#ppt_h/2)" to="(#ppt_y)" calcmode="lin" valueType="num">
                                      <p:cBhvr>
                                        <p:cTn id="9" dur="1000" fill="hold">
                                          <p:stCondLst>
                                            <p:cond delay="0"/>
                                          </p:stCondLst>
                                        </p:cTn>
                                        <p:tgtEl>
                                          <p:spTgt spid="3">
                                            <p:txEl>
                                              <p:pRg st="0" end="0"/>
                                            </p:txEl>
                                          </p:spTgt>
                                        </p:tgtEl>
                                        <p:attrNameLst>
                                          <p:attrName>ppt_y</p:attrName>
                                        </p:attrNameLst>
                                      </p:cBhvr>
                                    </p:anim>
                                    <p:animRot by="21600000">
                                      <p:cBhvr>
                                        <p:cTn id="10" dur="1000" fill="hold">
                                          <p:stCondLst>
                                            <p:cond delay="0"/>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8" presetClass="entr" presetSubtype="0" accel="5000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1000" fill="hold"/>
                                        <p:tgtEl>
                                          <p:spTgt spid="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6" dur="1000" fill="hold"/>
                                        <p:tgtEl>
                                          <p:spTgt spid="2"/>
                                        </p:tgtEl>
                                        <p:attrNameLst>
                                          <p:attrName>ppt_x</p:attrName>
                                        </p:attrNameLst>
                                      </p:cBhvr>
                                      <p:tavLst>
                                        <p:tav tm="0">
                                          <p:val>
                                            <p:fltVal val="-1"/>
                                          </p:val>
                                        </p:tav>
                                        <p:tav tm="50000">
                                          <p:val>
                                            <p:fltVal val="0.95"/>
                                          </p:val>
                                        </p:tav>
                                        <p:tav tm="100000">
                                          <p:val>
                                            <p:strVal val="#ppt_x"/>
                                          </p:val>
                                        </p:tav>
                                      </p:tavLst>
                                    </p:anim>
                                    <p:anim calcmode="lin" valueType="num">
                                      <p:cBhvr>
                                        <p:cTn id="17" dur="1000" fill="hold"/>
                                        <p:tgtEl>
                                          <p:spTgt spid="2"/>
                                        </p:tgtEl>
                                        <p:attrNameLst>
                                          <p:attrName>ppt_y</p:attrName>
                                        </p:attrNameLst>
                                      </p:cBhvr>
                                      <p:tavLst>
                                        <p:tav tm="0">
                                          <p:val>
                                            <p:strVal val="#ppt_y"/>
                                          </p:val>
                                        </p:tav>
                                        <p:tav tm="100000">
                                          <p:val>
                                            <p:strVal val="#ppt_y"/>
                                          </p:val>
                                        </p:tav>
                                      </p:tavLst>
                                    </p:anim>
                                    <p:animEffect transition="in" filter="fade">
                                      <p:cBhvr>
                                        <p:cTn id="18"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068960"/>
            <a:ext cx="7416824" cy="2695395"/>
          </a:xfrm>
        </p:spPr>
        <p:txBody>
          <a:bodyPr>
            <a:noAutofit/>
          </a:bodyPr>
          <a:lstStyle/>
          <a:p>
            <a:pPr algn="ctr"/>
            <a:endParaRPr lang="id-ID" sz="2400" cap="none" dirty="0">
              <a:solidFill>
                <a:schemeClr val="bg1"/>
              </a:solidFill>
              <a:latin typeface="Arial" pitchFamily="34" charset="0"/>
              <a:cs typeface="Arial" pitchFamily="34" charset="0"/>
            </a:endParaRPr>
          </a:p>
        </p:txBody>
      </p:sp>
      <p:sp>
        <p:nvSpPr>
          <p:cNvPr id="3" name="Text Placeholder 2"/>
          <p:cNvSpPr>
            <a:spLocks noGrp="1"/>
          </p:cNvSpPr>
          <p:nvPr>
            <p:ph type="body" idx="1"/>
          </p:nvPr>
        </p:nvSpPr>
        <p:spPr>
          <a:xfrm>
            <a:off x="1115616" y="908720"/>
            <a:ext cx="6696744" cy="936104"/>
          </a:xfrm>
        </p:spPr>
        <p:txBody>
          <a:bodyPr>
            <a:prstTxWarp prst="textChevronInverted">
              <a:avLst/>
            </a:prstTxWarp>
            <a:noAutofit/>
          </a:bodyPr>
          <a:lstStyle/>
          <a:p>
            <a:pPr algn="ctr"/>
            <a:r>
              <a:rPr lang="id-ID" sz="2800" dirty="0" smtClean="0">
                <a:solidFill>
                  <a:schemeClr val="bg1"/>
                </a:solidFill>
                <a:effectLst>
                  <a:glow rad="228600">
                    <a:schemeClr val="accent2">
                      <a:satMod val="175000"/>
                      <a:alpha val="40000"/>
                    </a:schemeClr>
                  </a:glow>
                </a:effectLst>
                <a:latin typeface="Arial" pitchFamily="34" charset="0"/>
                <a:cs typeface="Arial" pitchFamily="34" charset="0"/>
              </a:rPr>
              <a:t>Manajer Sebagai Pengguna Sistem Informasi</a:t>
            </a:r>
            <a:endParaRPr lang="id-ID" sz="2800" dirty="0">
              <a:solidFill>
                <a:schemeClr val="bg1"/>
              </a:solidFill>
              <a:effectLst>
                <a:glow rad="228600">
                  <a:schemeClr val="accent2">
                    <a:satMod val="175000"/>
                    <a:alpha val="40000"/>
                  </a:schemeClr>
                </a:glow>
              </a:effectLst>
              <a:latin typeface="Arial" pitchFamily="34" charset="0"/>
              <a:cs typeface="Arial" pitchFamily="34" charset="0"/>
            </a:endParaRPr>
          </a:p>
        </p:txBody>
      </p:sp>
      <p:sp>
        <p:nvSpPr>
          <p:cNvPr id="4" name="Flowchart: Alternate Process 3"/>
          <p:cNvSpPr/>
          <p:nvPr/>
        </p:nvSpPr>
        <p:spPr>
          <a:xfrm>
            <a:off x="899592" y="3073896"/>
            <a:ext cx="7056784" cy="2592288"/>
          </a:xfrm>
          <a:prstGeom prst="flowChartAlternateProcess">
            <a:avLst/>
          </a:prstGeom>
          <a:ln>
            <a:solidFill>
              <a:schemeClr val="tx1">
                <a:lumMod val="95000"/>
                <a:lumOff val="5000"/>
              </a:schemeClr>
            </a:solidFill>
          </a:ln>
          <a:effectLst>
            <a:glow rad="228600">
              <a:schemeClr val="accent2">
                <a:satMod val="175000"/>
                <a:alpha val="40000"/>
              </a:schemeClr>
            </a:glow>
          </a:effectLst>
        </p:spPr>
        <p:style>
          <a:lnRef idx="2">
            <a:schemeClr val="accent1">
              <a:shade val="50000"/>
            </a:schemeClr>
          </a:lnRef>
          <a:fillRef idx="1003">
            <a:schemeClr val="dk1"/>
          </a:fillRef>
          <a:effectRef idx="0">
            <a:schemeClr val="accent1"/>
          </a:effectRef>
          <a:fontRef idx="minor">
            <a:schemeClr val="lt1"/>
          </a:fontRef>
        </p:style>
        <p:txBody>
          <a:bodyPr rtlCol="0" anchor="ctr"/>
          <a:lstStyle/>
          <a:p>
            <a:pPr algn="ctr"/>
            <a:endParaRPr lang="en-US" sz="2400" dirty="0" smtClean="0">
              <a:solidFill>
                <a:schemeClr val="bg1"/>
              </a:solidFill>
              <a:latin typeface="Arial" pitchFamily="34" charset="0"/>
              <a:cs typeface="Arial" pitchFamily="34" charset="0"/>
            </a:endParaRPr>
          </a:p>
          <a:p>
            <a:pPr algn="ctr"/>
            <a:endParaRPr lang="en-US" sz="2400" dirty="0">
              <a:solidFill>
                <a:schemeClr val="bg1"/>
              </a:solidFill>
              <a:latin typeface="Arial" pitchFamily="34" charset="0"/>
              <a:cs typeface="Arial" pitchFamily="34" charset="0"/>
            </a:endParaRPr>
          </a:p>
          <a:p>
            <a:pPr algn="ctr"/>
            <a:r>
              <a:rPr lang="id-ID" sz="2400" dirty="0" smtClean="0">
                <a:solidFill>
                  <a:schemeClr val="bg1"/>
                </a:solidFill>
                <a:latin typeface="Arial" pitchFamily="34" charset="0"/>
                <a:cs typeface="Arial" pitchFamily="34" charset="0"/>
              </a:rPr>
              <a:t>Manajer </a:t>
            </a:r>
            <a:r>
              <a:rPr lang="id-ID" sz="2400" dirty="0">
                <a:solidFill>
                  <a:schemeClr val="bg1"/>
                </a:solidFill>
                <a:latin typeface="Arial" pitchFamily="34" charset="0"/>
                <a:cs typeface="Arial" pitchFamily="34" charset="0"/>
              </a:rPr>
              <a:t>adalah individu, kebutuhan informasi yang mereka miliki sangat beragam. Namun beberapa kerangka bermanfaat telah dikembangkan sehingga memungkinkan kita berfokus pada peranan informasi dalam pemecahan masalah</a:t>
            </a:r>
            <a:br>
              <a:rPr lang="id-ID" sz="2400" dirty="0">
                <a:solidFill>
                  <a:schemeClr val="bg1"/>
                </a:solidFill>
                <a:latin typeface="Arial" pitchFamily="34" charset="0"/>
                <a:cs typeface="Arial" pitchFamily="34" charset="0"/>
              </a:rPr>
            </a:br>
            <a:r>
              <a:rPr lang="id-ID" sz="2400" dirty="0">
                <a:solidFill>
                  <a:schemeClr val="bg1"/>
                </a:solidFill>
                <a:latin typeface="Arial" pitchFamily="34" charset="0"/>
                <a:cs typeface="Arial" pitchFamily="34" charset="0"/>
              </a:rPr>
              <a:t/>
            </a:r>
            <a:br>
              <a:rPr lang="id-ID" sz="2400" dirty="0">
                <a:solidFill>
                  <a:schemeClr val="bg1"/>
                </a:solidFill>
                <a:latin typeface="Arial" pitchFamily="34" charset="0"/>
                <a:cs typeface="Arial" pitchFamily="34" charset="0"/>
              </a:rPr>
            </a:b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70" decel="100000"/>
                                        <p:tgtEl>
                                          <p:spTgt spid="3">
                                            <p:txEl>
                                              <p:pRg st="0" end="0"/>
                                            </p:txEl>
                                          </p:spTgt>
                                        </p:tgtEl>
                                      </p:cBhvr>
                                    </p:animEffect>
                                    <p:animScale>
                                      <p:cBhvr>
                                        <p:cTn id="8" dur="770" decel="100000"/>
                                        <p:tgtEl>
                                          <p:spTgt spid="3">
                                            <p:txEl>
                                              <p:pRg st="0" end="0"/>
                                            </p:txEl>
                                          </p:spTgt>
                                        </p:tgtEl>
                                      </p:cBhvr>
                                      <p:from x="10000" y="10000"/>
                                      <p:to x="200000" y="450000"/>
                                    </p:animScale>
                                    <p:animScale>
                                      <p:cBhvr>
                                        <p:cTn id="9" dur="1230" accel="100000" fill="hold">
                                          <p:stCondLst>
                                            <p:cond delay="770"/>
                                          </p:stCondLst>
                                        </p:cTn>
                                        <p:tgtEl>
                                          <p:spTgt spid="3">
                                            <p:txEl>
                                              <p:pRg st="0" end="0"/>
                                            </p:txEl>
                                          </p:spTgt>
                                        </p:tgtEl>
                                      </p:cBhvr>
                                      <p:from x="200000" y="450000"/>
                                      <p:to x="100000" y="100000"/>
                                    </p:animScale>
                                    <p:set>
                                      <p:cBhvr>
                                        <p:cTn id="10" dur="770" fill="hold"/>
                                        <p:tgtEl>
                                          <p:spTgt spid="3">
                                            <p:txEl>
                                              <p:pRg st="0" end="0"/>
                                            </p:txEl>
                                          </p:spTgt>
                                        </p:tgtEl>
                                        <p:attrNameLst>
                                          <p:attrName>ppt_x</p:attrName>
                                        </p:attrNameLst>
                                      </p:cBhvr>
                                      <p:to>
                                        <p:strVal val="(0.5)"/>
                                      </p:to>
                                    </p:set>
                                    <p:anim from="(0.5)" to="(#ppt_x)" calcmode="lin" valueType="num">
                                      <p:cBhvr>
                                        <p:cTn id="11" dur="1230" accel="100000" fill="hold">
                                          <p:stCondLst>
                                            <p:cond delay="770"/>
                                          </p:stCondLst>
                                        </p:cTn>
                                        <p:tgtEl>
                                          <p:spTgt spid="3">
                                            <p:txEl>
                                              <p:pRg st="0" end="0"/>
                                            </p:txEl>
                                          </p:spTgt>
                                        </p:tgtEl>
                                        <p:attrNameLst>
                                          <p:attrName>ppt_x</p:attrName>
                                        </p:attrNameLst>
                                      </p:cBhvr>
                                    </p:anim>
                                    <p:set>
                                      <p:cBhvr>
                                        <p:cTn id="12" dur="770" fill="hold"/>
                                        <p:tgtEl>
                                          <p:spTgt spid="3">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3">
                                            <p:txEl>
                                              <p:pRg st="0" end="0"/>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39" presetClass="entr" presetSubtype="0" accel="100000" fill="hold" grpId="0" nodeType="clickEffect" nodePh="1">
                                  <p:stCondLst>
                                    <p:cond delay="0"/>
                                  </p:stCondLst>
                                  <p:endCondLst>
                                    <p:cond evt="begin" delay="0">
                                      <p:tn val="16"/>
                                    </p:cond>
                                  </p:endCondLst>
                                  <p:childTnLst>
                                    <p:set>
                                      <p:cBhvr>
                                        <p:cTn id="17" dur="1" fill="hold">
                                          <p:stCondLst>
                                            <p:cond delay="0"/>
                                          </p:stCondLst>
                                        </p:cTn>
                                        <p:tgtEl>
                                          <p:spTgt spid="2"/>
                                        </p:tgtEl>
                                        <p:attrNameLst>
                                          <p:attrName>style.visibility</p:attrName>
                                        </p:attrNameLst>
                                      </p:cBhvr>
                                      <p:to>
                                        <p:strVal val="visible"/>
                                      </p:to>
                                    </p:set>
                                    <p:anim calcmode="lin" valueType="num">
                                      <p:cBhvr>
                                        <p:cTn id="18"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19"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20"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21"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268761"/>
            <a:ext cx="6817568" cy="936104"/>
          </a:xfrm>
        </p:spPr>
        <p:txBody>
          <a:bodyPr>
            <a:normAutofit/>
          </a:bodyPr>
          <a:lstStyle/>
          <a:p>
            <a:pPr algn="l"/>
            <a:r>
              <a:rPr lang="id-ID" sz="2800" cap="none" dirty="0" smtClean="0">
                <a:solidFill>
                  <a:schemeClr val="tx1"/>
                </a:solidFill>
                <a:latin typeface="Arial" pitchFamily="34" charset="0"/>
                <a:cs typeface="Arial" pitchFamily="34" charset="0"/>
              </a:rPr>
              <a:t>A. Tingkat-tingkat manajemen</a:t>
            </a:r>
            <a:endParaRPr lang="id-ID" sz="2800" cap="none" dirty="0">
              <a:solidFill>
                <a:schemeClr val="tx1"/>
              </a:solidFill>
              <a:latin typeface="Arial" pitchFamily="34" charset="0"/>
              <a:cs typeface="Arial" pitchFamily="34" charset="0"/>
            </a:endParaRPr>
          </a:p>
        </p:txBody>
      </p:sp>
      <p:sp>
        <p:nvSpPr>
          <p:cNvPr id="3" name="Text Placeholder 2"/>
          <p:cNvSpPr>
            <a:spLocks noGrp="1"/>
          </p:cNvSpPr>
          <p:nvPr>
            <p:ph type="body" idx="1"/>
          </p:nvPr>
        </p:nvSpPr>
        <p:spPr>
          <a:xfrm>
            <a:off x="755576" y="260648"/>
            <a:ext cx="6255488" cy="743507"/>
          </a:xfrm>
        </p:spPr>
        <p:txBody>
          <a:bodyPr>
            <a:normAutofit/>
          </a:bodyPr>
          <a:lstStyle/>
          <a:p>
            <a:pPr algn="l"/>
            <a:r>
              <a:rPr lang="id-ID" sz="3200" dirty="0" smtClean="0">
                <a:solidFill>
                  <a:schemeClr val="bg1"/>
                </a:solidFill>
                <a:latin typeface="Arial" pitchFamily="34" charset="0"/>
                <a:cs typeface="Arial" pitchFamily="34" charset="0"/>
              </a:rPr>
              <a:t>Dimana Manajer Ditemukan </a:t>
            </a:r>
            <a:endParaRPr lang="id-ID" sz="3200" dirty="0">
              <a:solidFill>
                <a:schemeClr val="bg1"/>
              </a:solidFill>
              <a:latin typeface="Arial" pitchFamily="34" charset="0"/>
              <a:cs typeface="Arial" pitchFamily="34" charset="0"/>
            </a:endParaRPr>
          </a:p>
        </p:txBody>
      </p:sp>
      <p:pic>
        <p:nvPicPr>
          <p:cNvPr id="5" name="Picture 3" descr="D:\S.I.M\1.10.png"/>
          <p:cNvPicPr>
            <a:picLocks noChangeAspect="1" noChangeArrowheads="1"/>
          </p:cNvPicPr>
          <p:nvPr/>
        </p:nvPicPr>
        <p:blipFill>
          <a:blip r:embed="rId2"/>
          <a:srcRect/>
          <a:stretch>
            <a:fillRect/>
          </a:stretch>
        </p:blipFill>
        <p:spPr bwMode="auto">
          <a:xfrm>
            <a:off x="533400" y="1752600"/>
            <a:ext cx="8001000" cy="469106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1" presetClass="entr" presetSubtype="0" fill="hold" grpId="0" nodeType="clickEffect">
                                  <p:stCondLst>
                                    <p:cond delay="0"/>
                                  </p:stCondLst>
                                  <p:iterate type="lt">
                                    <p:tmPct val="10000"/>
                                  </p:iterate>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2"/>
                                        </p:tgtEl>
                                        <p:attrNameLst>
                                          <p:attrName>ppt_y</p:attrName>
                                        </p:attrNameLst>
                                      </p:cBhvr>
                                      <p:tavLst>
                                        <p:tav tm="0">
                                          <p:val>
                                            <p:strVal val="#ppt_y"/>
                                          </p:val>
                                        </p:tav>
                                        <p:tav tm="100000">
                                          <p:val>
                                            <p:strVal val="#ppt_y"/>
                                          </p:val>
                                        </p:tav>
                                      </p:tavLst>
                                    </p:anim>
                                    <p:anim calcmode="lin" valueType="num">
                                      <p:cBhvr>
                                        <p:cTn id="1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2"/>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additive="base">
                                        <p:cTn id="26" dur="500" fill="hold"/>
                                        <p:tgtEl>
                                          <p:spTgt spid="5"/>
                                        </p:tgtEl>
                                        <p:attrNameLst>
                                          <p:attrName>ppt_x</p:attrName>
                                        </p:attrNameLst>
                                      </p:cBhvr>
                                      <p:tavLst>
                                        <p:tav tm="0">
                                          <p:val>
                                            <p:strVal val="#ppt_x"/>
                                          </p:val>
                                        </p:tav>
                                        <p:tav tm="100000">
                                          <p:val>
                                            <p:strVal val="#ppt_x"/>
                                          </p:val>
                                        </p:tav>
                                      </p:tavLst>
                                    </p:anim>
                                    <p:anim calcmode="lin" valueType="num">
                                      <p:cBhvr additive="base">
                                        <p:cTn id="2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27584" y="476672"/>
            <a:ext cx="6255488" cy="743507"/>
          </a:xfrm>
        </p:spPr>
        <p:txBody>
          <a:bodyPr>
            <a:normAutofit/>
          </a:bodyPr>
          <a:lstStyle/>
          <a:p>
            <a:pPr algn="l"/>
            <a:endParaRPr lang="id-ID" sz="3200" dirty="0">
              <a:latin typeface="Arial" pitchFamily="34" charset="0"/>
              <a:cs typeface="Arial" pitchFamily="34" charset="0"/>
            </a:endParaRPr>
          </a:p>
        </p:txBody>
      </p:sp>
      <p:sp>
        <p:nvSpPr>
          <p:cNvPr id="4" name="Rectangle 3"/>
          <p:cNvSpPr/>
          <p:nvPr/>
        </p:nvSpPr>
        <p:spPr>
          <a:xfrm>
            <a:off x="827584" y="452381"/>
            <a:ext cx="6624736" cy="792088"/>
          </a:xfrm>
          <a:prstGeom prst="rect">
            <a:avLst/>
          </a:prstGeom>
          <a:solidFill>
            <a:schemeClr val="tx1"/>
          </a:solidFill>
          <a:ln>
            <a:solidFill>
              <a:srgbClr val="FF3399"/>
            </a:solidFill>
          </a:ln>
          <a:effectLst>
            <a:glow rad="228600">
              <a:schemeClr val="accent6">
                <a:satMod val="175000"/>
                <a:alpha val="40000"/>
              </a:schemeClr>
            </a:glow>
          </a:effectLst>
        </p:spPr>
        <p:style>
          <a:lnRef idx="1">
            <a:schemeClr val="dk1"/>
          </a:lnRef>
          <a:fillRef idx="2">
            <a:schemeClr val="dk1"/>
          </a:fillRef>
          <a:effectRef idx="1">
            <a:schemeClr val="dk1"/>
          </a:effectRef>
          <a:fontRef idx="minor">
            <a:schemeClr val="dk1"/>
          </a:fontRef>
        </p:style>
        <p:txBody>
          <a:bodyPr rtlCol="0" anchor="ctr"/>
          <a:lstStyle/>
          <a:p>
            <a:r>
              <a:rPr lang="id-ID" sz="3200" dirty="0">
                <a:solidFill>
                  <a:schemeClr val="bg1"/>
                </a:solidFill>
                <a:latin typeface="Arial" pitchFamily="34" charset="0"/>
                <a:cs typeface="Arial" pitchFamily="34" charset="0"/>
              </a:rPr>
              <a:t>Apa yang Dilakukan oleh Manajer</a:t>
            </a:r>
          </a:p>
        </p:txBody>
      </p:sp>
      <p:sp>
        <p:nvSpPr>
          <p:cNvPr id="5" name="Oval 4"/>
          <p:cNvSpPr/>
          <p:nvPr/>
        </p:nvSpPr>
        <p:spPr>
          <a:xfrm>
            <a:off x="467544" y="2708920"/>
            <a:ext cx="5759608" cy="1351630"/>
          </a:xfrm>
          <a:prstGeom prst="ellipse">
            <a:avLst/>
          </a:prstGeom>
          <a:solidFill>
            <a:schemeClr val="bg2">
              <a:lumMod val="10000"/>
            </a:schemeClr>
          </a:solidFill>
          <a:ln>
            <a:solidFill>
              <a:srgbClr val="FF3399"/>
            </a:solid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a:solidFill>
                  <a:schemeClr val="bg1"/>
                </a:solidFill>
                <a:latin typeface="Arial" pitchFamily="34" charset="0"/>
                <a:cs typeface="Arial" pitchFamily="34" charset="0"/>
              </a:rPr>
              <a:t>1. Fungsi-fungsi manajemen</a:t>
            </a:r>
            <a:endParaRPr lang="en-US" sz="2400" dirty="0"/>
          </a:p>
        </p:txBody>
      </p:sp>
      <p:sp>
        <p:nvSpPr>
          <p:cNvPr id="6" name="Oval 5"/>
          <p:cNvSpPr/>
          <p:nvPr/>
        </p:nvSpPr>
        <p:spPr>
          <a:xfrm>
            <a:off x="2699792" y="4876929"/>
            <a:ext cx="5477212" cy="1296144"/>
          </a:xfrm>
          <a:prstGeom prst="ellipse">
            <a:avLst/>
          </a:prstGeom>
          <a:solidFill>
            <a:schemeClr val="bg2">
              <a:lumMod val="10000"/>
            </a:schemeClr>
          </a:solidFill>
          <a:ln>
            <a:solidFill>
              <a:srgbClr val="FF3399"/>
            </a:solid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smtClean="0">
              <a:solidFill>
                <a:schemeClr val="bg1"/>
              </a:solidFill>
              <a:latin typeface="Arial" pitchFamily="34" charset="0"/>
              <a:cs typeface="Arial" pitchFamily="34" charset="0"/>
            </a:endParaRPr>
          </a:p>
          <a:p>
            <a:pPr algn="ctr"/>
            <a:endParaRPr lang="en-US" sz="2400" dirty="0">
              <a:solidFill>
                <a:schemeClr val="bg1"/>
              </a:solidFill>
              <a:latin typeface="Arial" pitchFamily="34" charset="0"/>
              <a:cs typeface="Arial" pitchFamily="34" charset="0"/>
            </a:endParaRPr>
          </a:p>
          <a:p>
            <a:pPr algn="ctr"/>
            <a:r>
              <a:rPr lang="id-ID" sz="2400" dirty="0" smtClean="0">
                <a:solidFill>
                  <a:schemeClr val="bg1"/>
                </a:solidFill>
                <a:latin typeface="Arial" pitchFamily="34" charset="0"/>
                <a:cs typeface="Arial" pitchFamily="34" charset="0"/>
              </a:rPr>
              <a:t>2</a:t>
            </a:r>
            <a:r>
              <a:rPr lang="id-ID" sz="2400" dirty="0">
                <a:solidFill>
                  <a:schemeClr val="bg1"/>
                </a:solidFill>
                <a:latin typeface="Arial" pitchFamily="34" charset="0"/>
                <a:cs typeface="Arial" pitchFamily="34" charset="0"/>
              </a:rPr>
              <a:t>.</a:t>
            </a:r>
            <a:r>
              <a:rPr lang="en-US" sz="2400" dirty="0">
                <a:solidFill>
                  <a:schemeClr val="bg1"/>
                </a:solidFill>
                <a:latin typeface="Arial" pitchFamily="34" charset="0"/>
                <a:cs typeface="Arial" pitchFamily="34" charset="0"/>
              </a:rPr>
              <a:t> </a:t>
            </a:r>
            <a:r>
              <a:rPr lang="id-ID" sz="2400" dirty="0">
                <a:solidFill>
                  <a:schemeClr val="bg1"/>
                </a:solidFill>
                <a:latin typeface="Arial" pitchFamily="34" charset="0"/>
                <a:cs typeface="Arial" pitchFamily="34" charset="0"/>
              </a:rPr>
              <a:t>Peranan manajerial</a:t>
            </a:r>
            <a:r>
              <a:rPr lang="en-US" sz="2400" dirty="0">
                <a:solidFill>
                  <a:schemeClr val="bg1"/>
                </a:solidFill>
                <a:latin typeface="Arial" pitchFamily="34" charset="0"/>
                <a:cs typeface="Arial" pitchFamily="34" charset="0"/>
              </a:rPr>
              <a:t/>
            </a:r>
            <a:br>
              <a:rPr lang="en-US" sz="2400" dirty="0">
                <a:solidFill>
                  <a:schemeClr val="bg1"/>
                </a:solidFill>
                <a:latin typeface="Arial" pitchFamily="34" charset="0"/>
                <a:cs typeface="Arial" pitchFamily="34" charset="0"/>
              </a:rPr>
            </a:br>
            <a:r>
              <a:rPr lang="en-US" sz="2400" dirty="0">
                <a:solidFill>
                  <a:schemeClr val="bg1"/>
                </a:solidFill>
                <a:latin typeface="Arial" pitchFamily="34" charset="0"/>
                <a:cs typeface="Arial" pitchFamily="34" charset="0"/>
              </a:rPr>
              <a:t/>
            </a:r>
            <a:br>
              <a:rPr lang="en-US" sz="2400" dirty="0">
                <a:solidFill>
                  <a:schemeClr val="bg1"/>
                </a:solidFill>
                <a:latin typeface="Arial" pitchFamily="34" charset="0"/>
                <a:cs typeface="Arial" pitchFamily="34" charset="0"/>
              </a:rPr>
            </a:b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9"/>
            <a:ext cx="6255488" cy="1008112"/>
          </a:xfrm>
        </p:spPr>
        <p:txBody>
          <a:bodyPr>
            <a:normAutofit/>
          </a:bodyPr>
          <a:lstStyle/>
          <a:p>
            <a:pPr algn="l"/>
            <a:r>
              <a:rPr lang="id-ID" sz="2400" cap="none" dirty="0" smtClean="0">
                <a:solidFill>
                  <a:schemeClr val="tx1"/>
                </a:solidFill>
                <a:latin typeface="Arial" pitchFamily="34" charset="0"/>
                <a:cs typeface="Arial" pitchFamily="34" charset="0"/>
              </a:rPr>
              <a:t>B. Area bisnis</a:t>
            </a:r>
            <a:endParaRPr lang="id-ID" sz="2400" cap="none" dirty="0">
              <a:solidFill>
                <a:schemeClr val="tx1"/>
              </a:solidFill>
              <a:latin typeface="Arial" pitchFamily="34" charset="0"/>
              <a:cs typeface="Arial" pitchFamily="34" charset="0"/>
            </a:endParaRPr>
          </a:p>
        </p:txBody>
      </p:sp>
      <p:pic>
        <p:nvPicPr>
          <p:cNvPr id="5" name="Picture 2" descr="D:\S.I.M\1.12.png"/>
          <p:cNvPicPr>
            <a:picLocks noChangeAspect="1" noChangeArrowheads="1"/>
          </p:cNvPicPr>
          <p:nvPr/>
        </p:nvPicPr>
        <p:blipFill>
          <a:blip r:embed="rId2"/>
          <a:srcRect/>
          <a:stretch>
            <a:fillRect/>
          </a:stretch>
        </p:blipFill>
        <p:spPr bwMode="auto">
          <a:xfrm>
            <a:off x="152400" y="2438400"/>
            <a:ext cx="8839200" cy="3733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132856"/>
            <a:ext cx="7776864" cy="3024335"/>
          </a:xfrm>
        </p:spPr>
        <p:txBody>
          <a:bodyPr>
            <a:noAutofit/>
          </a:bodyPr>
          <a:lstStyle/>
          <a:p>
            <a:pPr algn="l"/>
            <a:r>
              <a:rPr lang="id-ID" sz="2400" cap="none" dirty="0" smtClean="0">
                <a:solidFill>
                  <a:schemeClr val="bg1"/>
                </a:solidFill>
                <a:latin typeface="Arial" pitchFamily="34" charset="0"/>
                <a:cs typeface="Arial" pitchFamily="34" charset="0"/>
              </a:rPr>
              <a:t>1. Pemecahan masalah dan pengambilan keputusan</a:t>
            </a:r>
            <a:br>
              <a:rPr lang="id-ID" sz="2400" cap="none" dirty="0" smtClean="0">
                <a:solidFill>
                  <a:schemeClr val="bg1"/>
                </a:solidFill>
                <a:latin typeface="Arial" pitchFamily="34" charset="0"/>
                <a:cs typeface="Arial" pitchFamily="34" charset="0"/>
              </a:rPr>
            </a:br>
            <a:r>
              <a:rPr lang="id-ID" sz="2400" cap="none" dirty="0" smtClean="0">
                <a:solidFill>
                  <a:schemeClr val="bg1"/>
                </a:solidFill>
                <a:latin typeface="Arial" pitchFamily="34" charset="0"/>
                <a:cs typeface="Arial" pitchFamily="34" charset="0"/>
              </a:rPr>
              <a:t/>
            </a:r>
            <a:br>
              <a:rPr lang="id-ID" sz="2400" cap="none" dirty="0" smtClean="0">
                <a:solidFill>
                  <a:schemeClr val="bg1"/>
                </a:solidFill>
                <a:latin typeface="Arial" pitchFamily="34" charset="0"/>
                <a:cs typeface="Arial" pitchFamily="34" charset="0"/>
              </a:rPr>
            </a:br>
            <a:r>
              <a:rPr lang="id-ID" sz="2400" cap="none" dirty="0" smtClean="0">
                <a:solidFill>
                  <a:schemeClr val="bg1"/>
                </a:solidFill>
                <a:latin typeface="Arial" pitchFamily="34" charset="0"/>
                <a:cs typeface="Arial" pitchFamily="34" charset="0"/>
              </a:rPr>
              <a:t>2. Tahapan-tahapan pemecahan masalah</a:t>
            </a:r>
            <a:br>
              <a:rPr lang="id-ID" sz="2400" cap="none" dirty="0" smtClean="0">
                <a:solidFill>
                  <a:schemeClr val="bg1"/>
                </a:solidFill>
                <a:latin typeface="Arial" pitchFamily="34" charset="0"/>
                <a:cs typeface="Arial" pitchFamily="34" charset="0"/>
              </a:rPr>
            </a:br>
            <a:r>
              <a:rPr lang="id-ID" sz="2400" cap="none" dirty="0" smtClean="0">
                <a:solidFill>
                  <a:schemeClr val="bg1"/>
                </a:solidFill>
                <a:latin typeface="Arial" pitchFamily="34" charset="0"/>
                <a:cs typeface="Arial" pitchFamily="34" charset="0"/>
              </a:rPr>
              <a:t>     menurut simon, pemecah maslah akan terlibat dalam :</a:t>
            </a:r>
            <a:br>
              <a:rPr lang="id-ID" sz="2400" cap="none" dirty="0" smtClean="0">
                <a:solidFill>
                  <a:schemeClr val="bg1"/>
                </a:solidFill>
                <a:latin typeface="Arial" pitchFamily="34" charset="0"/>
                <a:cs typeface="Arial" pitchFamily="34" charset="0"/>
              </a:rPr>
            </a:br>
            <a:r>
              <a:rPr lang="id-ID" sz="2400" cap="none" dirty="0" smtClean="0">
                <a:solidFill>
                  <a:schemeClr val="bg1"/>
                </a:solidFill>
                <a:latin typeface="Arial" pitchFamily="34" charset="0"/>
                <a:cs typeface="Arial" pitchFamily="34" charset="0"/>
              </a:rPr>
              <a:t/>
            </a:r>
            <a:br>
              <a:rPr lang="id-ID" sz="2400" cap="none" dirty="0" smtClean="0">
                <a:solidFill>
                  <a:schemeClr val="bg1"/>
                </a:solidFill>
                <a:latin typeface="Arial" pitchFamily="34" charset="0"/>
                <a:cs typeface="Arial" pitchFamily="34" charset="0"/>
              </a:rPr>
            </a:br>
            <a:r>
              <a:rPr lang="id-ID" sz="2400" cap="none" dirty="0" smtClean="0">
                <a:solidFill>
                  <a:schemeClr val="bg1"/>
                </a:solidFill>
                <a:latin typeface="Arial" pitchFamily="34" charset="0"/>
                <a:cs typeface="Arial" pitchFamily="34" charset="0"/>
              </a:rPr>
              <a:t>      - aktivitas intelijen</a:t>
            </a:r>
            <a:br>
              <a:rPr lang="id-ID" sz="2400" cap="none" dirty="0" smtClean="0">
                <a:solidFill>
                  <a:schemeClr val="bg1"/>
                </a:solidFill>
                <a:latin typeface="Arial" pitchFamily="34" charset="0"/>
                <a:cs typeface="Arial" pitchFamily="34" charset="0"/>
              </a:rPr>
            </a:br>
            <a:r>
              <a:rPr lang="id-ID" sz="2400" cap="none" dirty="0" smtClean="0">
                <a:solidFill>
                  <a:schemeClr val="bg1"/>
                </a:solidFill>
                <a:latin typeface="Arial" pitchFamily="34" charset="0"/>
                <a:cs typeface="Arial" pitchFamily="34" charset="0"/>
              </a:rPr>
              <a:t>      - aktivitas perancangan</a:t>
            </a:r>
            <a:br>
              <a:rPr lang="id-ID" sz="2400" cap="none" dirty="0" smtClean="0">
                <a:solidFill>
                  <a:schemeClr val="bg1"/>
                </a:solidFill>
                <a:latin typeface="Arial" pitchFamily="34" charset="0"/>
                <a:cs typeface="Arial" pitchFamily="34" charset="0"/>
              </a:rPr>
            </a:br>
            <a:r>
              <a:rPr lang="id-ID" sz="2400" cap="none" dirty="0" smtClean="0">
                <a:solidFill>
                  <a:schemeClr val="bg1"/>
                </a:solidFill>
                <a:latin typeface="Arial" pitchFamily="34" charset="0"/>
                <a:cs typeface="Arial" pitchFamily="34" charset="0"/>
              </a:rPr>
              <a:t>      - aktivitas pemilihan</a:t>
            </a:r>
            <a:br>
              <a:rPr lang="id-ID" sz="2400" cap="none" dirty="0" smtClean="0">
                <a:solidFill>
                  <a:schemeClr val="bg1"/>
                </a:solidFill>
                <a:latin typeface="Arial" pitchFamily="34" charset="0"/>
                <a:cs typeface="Arial" pitchFamily="34" charset="0"/>
              </a:rPr>
            </a:br>
            <a:r>
              <a:rPr lang="id-ID" sz="2400" cap="none" dirty="0" smtClean="0">
                <a:solidFill>
                  <a:schemeClr val="bg1"/>
                </a:solidFill>
                <a:latin typeface="Arial" pitchFamily="34" charset="0"/>
                <a:cs typeface="Arial" pitchFamily="34" charset="0"/>
              </a:rPr>
              <a:t>      - aktivitas peninjauan    </a:t>
            </a:r>
            <a:endParaRPr lang="id-ID" sz="2400" cap="none" dirty="0">
              <a:solidFill>
                <a:schemeClr val="bg1"/>
              </a:solidFill>
              <a:latin typeface="Arial" pitchFamily="34" charset="0"/>
              <a:cs typeface="Arial" pitchFamily="34" charset="0"/>
            </a:endParaRPr>
          </a:p>
        </p:txBody>
      </p:sp>
      <p:sp>
        <p:nvSpPr>
          <p:cNvPr id="3" name="Text Placeholder 2"/>
          <p:cNvSpPr>
            <a:spLocks noGrp="1"/>
          </p:cNvSpPr>
          <p:nvPr>
            <p:ph type="body" idx="1"/>
          </p:nvPr>
        </p:nvSpPr>
        <p:spPr>
          <a:xfrm>
            <a:off x="539552" y="476672"/>
            <a:ext cx="7272808" cy="959531"/>
          </a:xfrm>
        </p:spPr>
        <p:txBody>
          <a:bodyPr>
            <a:noAutofit/>
          </a:bodyPr>
          <a:lstStyle/>
          <a:p>
            <a:pPr algn="ctr"/>
            <a:r>
              <a:rPr lang="id-ID" sz="2800" dirty="0" smtClean="0">
                <a:solidFill>
                  <a:schemeClr val="bg1"/>
                </a:solidFill>
                <a:latin typeface="Arial" pitchFamily="34" charset="0"/>
                <a:cs typeface="Arial" pitchFamily="34" charset="0"/>
              </a:rPr>
              <a:t>Peranan Informasi Dalam Pemecahan Masalah Manajemen</a:t>
            </a:r>
            <a:endParaRPr lang="id-ID" sz="28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0" presetClass="entr" presetSubtype="0" decel="10000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p:cTn id="25" dur="1000" fill="hold"/>
                                        <p:tgtEl>
                                          <p:spTgt spid="2"/>
                                        </p:tgtEl>
                                        <p:attrNameLst>
                                          <p:attrName>ppt_w</p:attrName>
                                        </p:attrNameLst>
                                      </p:cBhvr>
                                      <p:tavLst>
                                        <p:tav tm="0">
                                          <p:val>
                                            <p:strVal val="#ppt_w+.3"/>
                                          </p:val>
                                        </p:tav>
                                        <p:tav tm="100000">
                                          <p:val>
                                            <p:strVal val="#ppt_w"/>
                                          </p:val>
                                        </p:tav>
                                      </p:tavLst>
                                    </p:anim>
                                    <p:anim calcmode="lin" valueType="num">
                                      <p:cBhvr>
                                        <p:cTn id="26" dur="1000" fill="hold"/>
                                        <p:tgtEl>
                                          <p:spTgt spid="2"/>
                                        </p:tgtEl>
                                        <p:attrNameLst>
                                          <p:attrName>ppt_h</p:attrName>
                                        </p:attrNameLst>
                                      </p:cBhvr>
                                      <p:tavLst>
                                        <p:tav tm="0">
                                          <p:val>
                                            <p:strVal val="#ppt_h"/>
                                          </p:val>
                                        </p:tav>
                                        <p:tav tm="100000">
                                          <p:val>
                                            <p:strVal val="#ppt_h"/>
                                          </p:val>
                                        </p:tav>
                                      </p:tavLst>
                                    </p:anim>
                                    <p:animEffect transition="in" filter="fade">
                                      <p:cBhvr>
                                        <p:cTn id="2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308304" y="476672"/>
            <a:ext cx="1619672" cy="2088232"/>
          </a:xfrm>
          <a:prstGeom prst="rect">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id-ID" sz="1400" dirty="0" smtClean="0">
                <a:latin typeface="Arial" pitchFamily="34" charset="0"/>
                <a:cs typeface="Arial" pitchFamily="34" charset="0"/>
              </a:rPr>
              <a:t>Figur 1.13 Informasi yang Mendukung Masing-Masing Tahapan Pemecahan Masalah</a:t>
            </a:r>
            <a:endParaRPr lang="id-ID" sz="1400" dirty="0">
              <a:latin typeface="Arial" pitchFamily="34" charset="0"/>
              <a:cs typeface="Arial" pitchFamily="34" charset="0"/>
            </a:endParaRPr>
          </a:p>
        </p:txBody>
      </p:sp>
      <p:pic>
        <p:nvPicPr>
          <p:cNvPr id="6" name="Picture 2" descr="D:\S.I.M\1.13.png"/>
          <p:cNvPicPr>
            <a:picLocks noChangeAspect="1" noChangeArrowheads="1"/>
          </p:cNvPicPr>
          <p:nvPr/>
        </p:nvPicPr>
        <p:blipFill>
          <a:blip r:embed="rId2"/>
          <a:srcRect/>
          <a:stretch>
            <a:fillRect/>
          </a:stretch>
        </p:blipFill>
        <p:spPr bwMode="auto">
          <a:xfrm>
            <a:off x="457200" y="381000"/>
            <a:ext cx="6629400" cy="6172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0" fill="hold"/>
                                        <p:tgtEl>
                                          <p:spTgt spid="5"/>
                                        </p:tgtEl>
                                        <p:attrNameLst>
                                          <p:attrName>ppt_x</p:attrName>
                                        </p:attrNameLst>
                                      </p:cBhvr>
                                      <p:tavLst>
                                        <p:tav tm="0">
                                          <p:val>
                                            <p:strVal val="#ppt_x"/>
                                          </p:val>
                                        </p:tav>
                                        <p:tav tm="100000">
                                          <p:val>
                                            <p:strVal val="#ppt_x"/>
                                          </p:val>
                                        </p:tav>
                                      </p:tavLst>
                                    </p:anim>
                                    <p:anim calcmode="lin" valueType="num">
                                      <p:cBhvr additive="base">
                                        <p:cTn id="8" dur="5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57232"/>
            <a:ext cx="7242048" cy="5000660"/>
          </a:xfrm>
        </p:spPr>
        <p:txBody>
          <a:bodyPr>
            <a:normAutofit/>
          </a:bodyPr>
          <a:lstStyle/>
          <a:p>
            <a:r>
              <a:rPr lang="id-ID" sz="3200" dirty="0" smtClean="0">
                <a:solidFill>
                  <a:schemeClr val="bg1"/>
                </a:solidFill>
                <a:effectLst>
                  <a:glow rad="101600">
                    <a:srgbClr val="7030A0">
                      <a:alpha val="60000"/>
                    </a:srgbClr>
                  </a:glow>
                </a:effectLst>
                <a:latin typeface="Arial" pitchFamily="34" charset="0"/>
                <a:cs typeface="Arial" pitchFamily="34" charset="0"/>
              </a:rPr>
              <a:t>Disusun Oleh:</a:t>
            </a:r>
            <a:br>
              <a:rPr lang="id-ID" sz="3200" dirty="0" smtClean="0">
                <a:solidFill>
                  <a:schemeClr val="bg1"/>
                </a:solidFill>
                <a:effectLst>
                  <a:glow rad="101600">
                    <a:srgbClr val="7030A0">
                      <a:alpha val="60000"/>
                    </a:srgbClr>
                  </a:glow>
                </a:effectLst>
                <a:latin typeface="Arial" pitchFamily="34" charset="0"/>
                <a:cs typeface="Arial" pitchFamily="34" charset="0"/>
              </a:rPr>
            </a:br>
            <a:r>
              <a:rPr lang="id-ID" sz="3200" dirty="0" smtClean="0">
                <a:solidFill>
                  <a:schemeClr val="bg1"/>
                </a:solidFill>
                <a:effectLst>
                  <a:glow rad="101600">
                    <a:srgbClr val="7030A0">
                      <a:alpha val="60000"/>
                    </a:srgbClr>
                  </a:glow>
                </a:effectLst>
                <a:latin typeface="Arial" pitchFamily="34" charset="0"/>
                <a:cs typeface="Arial" pitchFamily="34" charset="0"/>
              </a:rPr>
              <a:t/>
            </a:r>
            <a:br>
              <a:rPr lang="id-ID" sz="3200" dirty="0" smtClean="0">
                <a:solidFill>
                  <a:schemeClr val="bg1"/>
                </a:solidFill>
                <a:effectLst>
                  <a:glow rad="101600">
                    <a:srgbClr val="7030A0">
                      <a:alpha val="60000"/>
                    </a:srgbClr>
                  </a:glow>
                </a:effectLst>
                <a:latin typeface="Arial" pitchFamily="34" charset="0"/>
                <a:cs typeface="Arial" pitchFamily="34" charset="0"/>
              </a:rPr>
            </a:br>
            <a:r>
              <a:rPr lang="id-ID" sz="3200" dirty="0" smtClean="0">
                <a:solidFill>
                  <a:schemeClr val="bg1"/>
                </a:solidFill>
                <a:effectLst>
                  <a:glow rad="101600">
                    <a:srgbClr val="7030A0">
                      <a:alpha val="60000"/>
                    </a:srgbClr>
                  </a:glow>
                </a:effectLst>
                <a:latin typeface="Arial" pitchFamily="34" charset="0"/>
                <a:cs typeface="Arial" pitchFamily="34" charset="0"/>
              </a:rPr>
              <a:t>Dewi Ratnawati		 021112108</a:t>
            </a:r>
            <a:br>
              <a:rPr lang="id-ID" sz="3200" dirty="0" smtClean="0">
                <a:solidFill>
                  <a:schemeClr val="bg1"/>
                </a:solidFill>
                <a:effectLst>
                  <a:glow rad="101600">
                    <a:srgbClr val="7030A0">
                      <a:alpha val="60000"/>
                    </a:srgbClr>
                  </a:glow>
                </a:effectLst>
                <a:latin typeface="Arial" pitchFamily="34" charset="0"/>
                <a:cs typeface="Arial" pitchFamily="34" charset="0"/>
              </a:rPr>
            </a:br>
            <a:r>
              <a:rPr lang="id-ID" sz="3200" dirty="0" smtClean="0">
                <a:solidFill>
                  <a:schemeClr val="bg1"/>
                </a:solidFill>
                <a:effectLst>
                  <a:glow rad="101600">
                    <a:srgbClr val="7030A0">
                      <a:alpha val="60000"/>
                    </a:srgbClr>
                  </a:glow>
                </a:effectLst>
                <a:latin typeface="Arial" pitchFamily="34" charset="0"/>
                <a:cs typeface="Arial" pitchFamily="34" charset="0"/>
              </a:rPr>
              <a:t>Yuli Susanti 			 021112109</a:t>
            </a:r>
            <a:br>
              <a:rPr lang="id-ID" sz="3200" dirty="0" smtClean="0">
                <a:solidFill>
                  <a:schemeClr val="bg1"/>
                </a:solidFill>
                <a:effectLst>
                  <a:glow rad="101600">
                    <a:srgbClr val="7030A0">
                      <a:alpha val="60000"/>
                    </a:srgbClr>
                  </a:glow>
                </a:effectLst>
                <a:latin typeface="Arial" pitchFamily="34" charset="0"/>
                <a:cs typeface="Arial" pitchFamily="34" charset="0"/>
              </a:rPr>
            </a:br>
            <a:r>
              <a:rPr lang="id-ID" sz="3200" dirty="0" smtClean="0">
                <a:solidFill>
                  <a:schemeClr val="bg1"/>
                </a:solidFill>
                <a:effectLst>
                  <a:glow rad="101600">
                    <a:srgbClr val="7030A0">
                      <a:alpha val="60000"/>
                    </a:srgbClr>
                  </a:glow>
                </a:effectLst>
                <a:latin typeface="Arial" pitchFamily="34" charset="0"/>
                <a:cs typeface="Arial" pitchFamily="34" charset="0"/>
              </a:rPr>
              <a:t>Alex Yunius Saputra	 021112112</a:t>
            </a:r>
            <a:br>
              <a:rPr lang="id-ID" sz="3200" dirty="0" smtClean="0">
                <a:solidFill>
                  <a:schemeClr val="bg1"/>
                </a:solidFill>
                <a:effectLst>
                  <a:glow rad="101600">
                    <a:srgbClr val="7030A0">
                      <a:alpha val="60000"/>
                    </a:srgbClr>
                  </a:glow>
                </a:effectLst>
                <a:latin typeface="Arial" pitchFamily="34" charset="0"/>
                <a:cs typeface="Arial" pitchFamily="34" charset="0"/>
              </a:rPr>
            </a:br>
            <a:r>
              <a:rPr lang="id-ID" sz="3200" dirty="0" smtClean="0">
                <a:solidFill>
                  <a:schemeClr val="bg1"/>
                </a:solidFill>
                <a:effectLst>
                  <a:glow rad="101600">
                    <a:srgbClr val="7030A0">
                      <a:alpha val="60000"/>
                    </a:srgbClr>
                  </a:glow>
                </a:effectLst>
                <a:latin typeface="Arial" pitchFamily="34" charset="0"/>
                <a:cs typeface="Arial" pitchFamily="34" charset="0"/>
              </a:rPr>
              <a:t>Evie Nuraini			 021112122</a:t>
            </a:r>
            <a:br>
              <a:rPr lang="id-ID" sz="3200" dirty="0" smtClean="0">
                <a:solidFill>
                  <a:schemeClr val="bg1"/>
                </a:solidFill>
                <a:effectLst>
                  <a:glow rad="101600">
                    <a:srgbClr val="7030A0">
                      <a:alpha val="60000"/>
                    </a:srgbClr>
                  </a:glow>
                </a:effectLst>
                <a:latin typeface="Arial" pitchFamily="34" charset="0"/>
                <a:cs typeface="Arial" pitchFamily="34" charset="0"/>
              </a:rPr>
            </a:br>
            <a:r>
              <a:rPr lang="id-ID" sz="3200" dirty="0" smtClean="0">
                <a:solidFill>
                  <a:schemeClr val="bg1"/>
                </a:solidFill>
                <a:effectLst>
                  <a:glow rad="101600">
                    <a:srgbClr val="7030A0">
                      <a:alpha val="60000"/>
                    </a:srgbClr>
                  </a:glow>
                </a:effectLst>
                <a:latin typeface="Arial" pitchFamily="34" charset="0"/>
                <a:cs typeface="Arial" pitchFamily="34" charset="0"/>
              </a:rPr>
              <a:t/>
            </a:r>
            <a:br>
              <a:rPr lang="id-ID" sz="3200" dirty="0" smtClean="0">
                <a:solidFill>
                  <a:schemeClr val="bg1"/>
                </a:solidFill>
                <a:effectLst>
                  <a:glow rad="101600">
                    <a:srgbClr val="7030A0">
                      <a:alpha val="60000"/>
                    </a:srgbClr>
                  </a:glow>
                </a:effectLst>
                <a:latin typeface="Arial" pitchFamily="34" charset="0"/>
                <a:cs typeface="Arial" pitchFamily="34" charset="0"/>
              </a:rPr>
            </a:br>
            <a:r>
              <a:rPr lang="id-ID" sz="3200" dirty="0" smtClean="0">
                <a:solidFill>
                  <a:schemeClr val="bg1"/>
                </a:solidFill>
                <a:effectLst>
                  <a:glow rad="101600">
                    <a:srgbClr val="7030A0">
                      <a:alpha val="60000"/>
                    </a:srgbClr>
                  </a:glow>
                </a:effectLst>
                <a:latin typeface="Arial" pitchFamily="34" charset="0"/>
                <a:cs typeface="Arial" pitchFamily="34" charset="0"/>
              </a:rPr>
              <a:t>I</a:t>
            </a:r>
            <a:r>
              <a:rPr lang="en-US" sz="3200" dirty="0" smtClean="0">
                <a:solidFill>
                  <a:schemeClr val="bg1"/>
                </a:solidFill>
                <a:effectLst>
                  <a:glow rad="101600">
                    <a:srgbClr val="7030A0">
                      <a:alpha val="60000"/>
                    </a:srgbClr>
                  </a:glow>
                </a:effectLst>
                <a:latin typeface="Arial" pitchFamily="34" charset="0"/>
                <a:cs typeface="Arial" pitchFamily="34" charset="0"/>
              </a:rPr>
              <a:t>II</a:t>
            </a:r>
            <a:r>
              <a:rPr lang="id-ID" sz="3200" dirty="0" smtClean="0">
                <a:solidFill>
                  <a:schemeClr val="bg1"/>
                </a:solidFill>
                <a:effectLst>
                  <a:glow rad="101600">
                    <a:srgbClr val="7030A0">
                      <a:alpha val="60000"/>
                    </a:srgbClr>
                  </a:glow>
                </a:effectLst>
                <a:latin typeface="Arial" pitchFamily="34" charset="0"/>
                <a:cs typeface="Arial" pitchFamily="34" charset="0"/>
              </a:rPr>
              <a:t> C Manajemen</a:t>
            </a:r>
            <a:r>
              <a:rPr lang="id-ID" sz="3200" dirty="0" smtClean="0">
                <a:solidFill>
                  <a:schemeClr val="bg1"/>
                </a:solidFill>
                <a:effectLst>
                  <a:glow rad="101600">
                    <a:srgbClr val="7030A0">
                      <a:alpha val="60000"/>
                    </a:srgbClr>
                  </a:glow>
                </a:effectLst>
              </a:rPr>
              <a:t/>
            </a:r>
            <a:br>
              <a:rPr lang="id-ID" sz="3200" dirty="0" smtClean="0">
                <a:solidFill>
                  <a:schemeClr val="bg1"/>
                </a:solidFill>
                <a:effectLst>
                  <a:glow rad="101600">
                    <a:srgbClr val="7030A0">
                      <a:alpha val="60000"/>
                    </a:srgbClr>
                  </a:glow>
                </a:effectLst>
              </a:rPr>
            </a:br>
            <a:endParaRPr lang="id-ID" sz="3200" dirty="0">
              <a:solidFill>
                <a:schemeClr val="bg1"/>
              </a:solidFill>
              <a:effectLst>
                <a:glow rad="101600">
                  <a:srgbClr val="7030A0">
                    <a:alpha val="60000"/>
                  </a:srgbClr>
                </a:glo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00240" y="214290"/>
            <a:ext cx="6255488" cy="933881"/>
          </a:xfrm>
          <a:ln w="47625">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lgDashDotDot"/>
          </a:ln>
        </p:spPr>
        <p:txBody>
          <a:bodyPr>
            <a:noAutofit/>
          </a:bodyPr>
          <a:lstStyle/>
          <a:p>
            <a:pPr algn="ctr"/>
            <a:r>
              <a:rPr lang="id-ID" sz="2800" dirty="0" smtClean="0">
                <a:solidFill>
                  <a:schemeClr val="bg1"/>
                </a:solidFill>
                <a:latin typeface="Arial" pitchFamily="34" charset="0"/>
                <a:cs typeface="Arial" pitchFamily="34" charset="0"/>
              </a:rPr>
              <a:t>Masa Depan Teknologi Informasi</a:t>
            </a:r>
            <a:endParaRPr lang="id-ID" sz="2800" dirty="0">
              <a:solidFill>
                <a:schemeClr val="bg1"/>
              </a:solidFill>
              <a:latin typeface="Arial" pitchFamily="34" charset="0"/>
              <a:cs typeface="Arial" pitchFamily="34" charset="0"/>
            </a:endParaRPr>
          </a:p>
        </p:txBody>
      </p:sp>
      <p:sp>
        <p:nvSpPr>
          <p:cNvPr id="5" name="Double Wave 4"/>
          <p:cNvSpPr/>
          <p:nvPr/>
        </p:nvSpPr>
        <p:spPr>
          <a:xfrm>
            <a:off x="1043608" y="1556792"/>
            <a:ext cx="6768752" cy="4824536"/>
          </a:xfrm>
          <a:prstGeom prst="doubleWave">
            <a:avLst/>
          </a:prstGeom>
          <a:solidFill>
            <a:schemeClr val="tx1">
              <a:lumMod val="65000"/>
              <a:lumOff val="35000"/>
            </a:schemeClr>
          </a:solidFill>
          <a:ln>
            <a:solidFill>
              <a:srgbClr val="66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Arial" pitchFamily="34" charset="0"/>
              <a:cs typeface="Arial" pitchFamily="34" charset="0"/>
            </a:endParaRPr>
          </a:p>
          <a:p>
            <a:pPr algn="ctr"/>
            <a:r>
              <a:rPr lang="id-ID" sz="2400" dirty="0">
                <a:solidFill>
                  <a:schemeClr val="bg1"/>
                </a:solidFill>
                <a:latin typeface="Arial" pitchFamily="34" charset="0"/>
                <a:cs typeface="Arial" pitchFamily="34" charset="0"/>
              </a:rPr>
              <a:t>Masa depan teknologi informasi akan didorong  oleh biaya yang rendah dan meningkatnya kekuatan computer mau</a:t>
            </a:r>
            <a:r>
              <a:rPr lang="en-US" sz="2400" dirty="0">
                <a:solidFill>
                  <a:schemeClr val="bg1"/>
                </a:solidFill>
                <a:latin typeface="Arial" pitchFamily="34" charset="0"/>
                <a:cs typeface="Arial" pitchFamily="34" charset="0"/>
              </a:rPr>
              <a:t>p</a:t>
            </a:r>
            <a:r>
              <a:rPr lang="id-ID" sz="2400" dirty="0">
                <a:solidFill>
                  <a:schemeClr val="bg1"/>
                </a:solidFill>
                <a:latin typeface="Arial" pitchFamily="34" charset="0"/>
                <a:cs typeface="Arial" pitchFamily="34" charset="0"/>
              </a:rPr>
              <a:t>un komunikasi. Kekuatan computer diukur dalam kecepatan pemrosesan, kapasitas penyimpanan data, dan keragaman alat-alat input dan output. Kekuatan komunikasi diukur oleh biaya dan kecepatan transmisi, seperti jumlah data yang dapat dikomunikasikan dalam satu waktu tertentu. </a:t>
            </a:r>
            <a:br>
              <a:rPr lang="id-ID" sz="2400" dirty="0">
                <a:solidFill>
                  <a:schemeClr val="bg1"/>
                </a:solidFill>
                <a:latin typeface="Arial" pitchFamily="34" charset="0"/>
                <a:cs typeface="Arial" pitchFamily="34" charset="0"/>
              </a:rPr>
            </a:b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0"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edge">
                                      <p:cBhvr>
                                        <p:cTn id="1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2" name="AutoShape 6" descr="data:image/jpeg;base64,/9j/4AAQSkZJRgABAQAAAQABAAD/2wCEAAkGBhQSEBQUEBQUEBAUFBUUEBUXFBQWFBEQFBUVFhUXFBUYHCcfGBkjGhQVHy8gIycpLCwsFiAxNTAqNSYrLCkBCQoKDgwOGg8PFywkHyUuKSwsKiwsKSwsLywsLCosLCopLCksLCwsLSwsKSwsLCwsKSwpLCwsLCwpLCwpLCwpLP/AABEIAMIBAwMBIgACEQEDEQH/xAAcAAABBAMBAAAAAAAAAAAAAAAAAQIEBgMFBwj/xABCEAABBAADBQQHBAkEAgMBAAABAAIDEQQSIQUxQVFhBhMicQczc4GRobIjMkKxFDRSYnLB0eHwJIKDolNjRJKzQ//EABsBAAEFAQEAAAAAAAAAAAAAAAABAgMEBQcG/8QAMBEAAgECAwYEBgMBAQAAAAAAAAECAxEEITEFEjJBcbEzNFGBE2GRocHRIlLwFCP/2gAMAwEAAhEDEQA/AO4oQhAHJvTL+sYf2TvrXPV0L0y/rGH9k761z5ZFfxGdD2V5On0fdiIS0ilCaQiEtIQAiEqRACISoQA1CUhFIAahD3ACzoFAxTy4Uc7WusAN0dXN5/COnx5CSFNzeRSxmOpYWN568lzM7sVwb4uF3Tb8+PutRZ56FyOzD9lvhHkdbO8b9EB53eECvC4cuA0P9NeajvwB1LdHOdmGoqyNTXuA1uiVdhSjE8fidqYjEZXsvRf67EO0HDeANBQ4NGp/p5ab7pYX45ztL48nGyNCGgEE+8V5Js+Hc28+4EU6v+286VYsjSwmMcNbs6a21wvp1+PuUxmDopqdmkc4G9LdW7h97KB01PkpjcQ0DwPaHnWg4Nb5Zd3zB6rWlxB8LIj5NBIHx1TDiqPiFHjQbXwLT+aHG+o6FSVN70XZm+ZtAaZ6be4hzXDTjobA9ylWtRhcVGLIbrxFNbfWtApEWKAPgBDT+E03xcclnfzG7rzqVKHOJ6XBbad1DEaf2/ZOSIZIHCx/cHkRwKVVND1EZKSutBEIQgURSNneui9pH9YUdSNneui9pH9YQtRs+Fnp2ktIQtw5YFIQhAAhCEAcn9Mn6xB7J31rny6F6Y/1iD2TvrXPqWRX8RnQ9leTp9H3YiE6kUoTSGoS0ikAIhLSKQA2kUlQgBqZNMGizZ4ADe48gE6WQNaXONNAsnotQ6QyHM/w3YDTwZvv5e/yoKalT338jM2jj1hIZZyei/L/ANmZnku1cL5AOAazQ7jvzVxrypRZMZlBa0DkT+EEnreY9NSU/FP018LeA5gc+nTyUCqPLf8Ae35eZ4NHQe/kr8YpKyPDVas6snObu2POKcd7jXwJ9/AeV+d6IExsamrs/E2epH5+WmB7wBz5Dc5x4E/M/BY5Ja030RnPC/2R0G73Hnq+xEbiCdpOU+Gzo2waqjurnfuBUPFsom2gA65gdwzVZ3OHDdenkosU1mzr4id/4QRV8/Fr7lIYT8mt66afm4FJawoyiNzz5OF/ndDqL6rDLHZrLlPDcQ4eQ/lfks1Hw1rz95dTm8nfmlBsaU5prlqRelHcbPS+iUQ17X5Xata08y38rBHvW02cBdhxo639mBd7vCLJ1PL5qFNMfuvJDSdDqMvTnx/zQqOLB1IJ4GybHQcUuomhZwTeZtEkAuYaBNbj0P8Ab3Z45Q7dvG8HeD1CrEW0y3gdOO6r/iJG5bqDEGQZmtpw3G/vjTwn479RfHgq1WjvZrU29nbUlh2oTzh26fonpEMeCARuItKqB7ZNNXQikbO9dF7SP6wo6kbO9dF7SP6whaiT4WenUIQtw5YCEIQAIQhAHKfTF+sQeyd9a5+ugemH9Yg9k761QKWRX8RnQ9leTp9H3YiEtIpQmkIhLSKQAiSk6klIASklJyEAazH+NwadWMpzxzdvaDzAGvmWqCw5ydaYCC53B2ug8tNNd1ne7TFjZ9DWrnuNjpZGvu8PwCfIABlHiANcy9+5xPTMa/2kblqQjuxSOdY2u69eU365dORHnfmcN5b+Hdbjvs1oOg4DU6kBYZZRV7+I/eI41yHC/wA9z3yaG+R+F7h5mlAe/Mbdu1v8tOnD3+akRTZmzEa/jdqDyB5D/NU2Y03KOF5td791eQ/kUzN8fy5f186SwiyBw3N/zl/IFKIZoYiAXb9PD1Jz18w34rM07jwzH5bj/wBAVhkxAqm8QA3fu1+dAf4FlY7wt6Akabwbr5BIKScHhTJJHHGCXvfGyMbvvOY0eRzH81hxDS1xsFpsiRp4Pbvsf5uVk9HGzzLtTDtAsRvMrujIWW0nzkcwfBWH0s9k+6lGJjb9lMalrdHiODumfn+00/tKJ1Ep7o/durnNJjp4hmadetcb576veFDkYOdt4E6e/wA+BUzER0DvBGunkdR1r8jyUJkl76v5HStOvMKZEbMbg5u7UfGltNk4hxa4MzBwBI4sNcDuAWsDeBNfsnly9y2mzZWt++LINgDe46DjoQlloCN1gCcniq8zro2LJs/MlZ1BbKKL2jIQNRejgPwnhZvSvmFPWZWhuyv6nu9k4qNagoLWKSf4f2EWfZ3rovaR/WFgUjZ3rovaR/WFCtTVnws9OIQhbhywEIQgAQhCAOV+mD9Yg9k761QKXQPS+P8AUQeyd9aoNLJr+IzoWyvJ0+j7sbSE6kUoTSG0ik6kUgBtJKTqRSQUZSKTqTZHUCeQJ+AtFgvbMp0UpdPIQaAcQ3kCXENI6jM4+5Tw/g3gK8r0aPOh8uq1ODI7u3cS4/Aa11rMPessWLqzdEnhzqyR5aV5BbFjmDldt+pmxcAvK3cBqeosHhyFe4qA6LU7tDWm4kcug/keqnd7m1B0rhd0K06b/l5prmX1HAe+93E2dfIc0JjTXnpx+Tefmf6LIx5A05UPf/L+nVSGYLeXau3urdW/KOqjYo6nXUiuQutSOlCkuohjjOZ2Vup3N86/ss07/EaPhGg/e3WR8gOin9nOz8mImbDAM0smnEBjCDbnngABfvHGgsuyez/6TtCDCt8TXSkOcOMTXEveP9jCR5ockgszsHoc7Mdzh3Yl4p+IoR8xh26g/wC9xc7yDFedq7MZiIXwyjNHI0tcPyI5EGiOoUmKMNaGtAAAAAG4AaADosjhosuTcnvFlK2R5n7Xdm5MJO+F/wCHWN//AJWalrgeB0o8iCqfO0g6/Hn/AHXqPtr2RZjocppkrbML6vK47w7m00L8gV5w7Tdn5sJMWTxmN3AEaObwcx25zeFhXqFVSyepDUjbM1rJAdHe48is0LufxaaJ9yh2nRyUfz5KzYiuWXBYJrmmg06eFtNAuuJrMD1WywryW0TZaS0nia3E+4haHZ2Py7wN1A79/wDnGlusLMHOJabtjSeurlTxEbxubuxKzhiVBaSuvpn+PuSln2d66L2kf1hYFn2d66L2kf1hUFqe1lws9OIQhbhywEIQgAQhCAOW+l39Yg9k761QqV+9Lnr4PZO+pUOlk1/EZ0HZflKfR92JSKS0ilCaI2kUnUikANpJScikCjKUXaZqGQ/+t/0lTKUPa7f9PLRr7N35J0eJEVd2pS6PsUGOWm+Q/naY+c0K5G/ef6BY82n+dU1oWzY5lckMxJFm6vd/nT+imYfGCtb1rXQ00HU+f9uS1jkubkShoLm7jnBG+jroT1P5/wA1l2Zs180zWQtMs0jssTaGp53uDQASSeA6LV7PwkksrY42l8jiGsaNSSeQ5/3K9Hej3sCzARZ3gOxT2gSO3hjdD3bOmgs8SOQAVerNQ6kkVvGtg7Px7F2TiJAQ/FmM95NWrpn0yNrb1DGucKHGieg0voS7N+KbGPbX/wAfD3+y2u8d8Q1t9HLYel7EvxEuD2bhz9riJRLJxDI2WGud+6Dnd/xqzzbawmy8PFACXOYxrIYWDNLIdQNOBJa4lziBd6qrd7vzfYl59CzNahzwN+l7vcud4/tljZXhmHjjhcdCy3TSh2YBwc5mWNgYA/Mcxois2bwqfsvstiiS+WfuXOANRtYK6OoW48TZIH72pTLWQt7lyez4LV7Z2DDiozHiY2zRng4atPNp3tPUUVqIuwIa/vG4nEB9kuIMbLLtSW5GjKb14g7nAhWLAwyNbUsgmI+67IGOI/fo5S7q0NHQKNpapjk/U84+kT0cv2c8PYe9wshIjf8AiYd+SQbrrcRoaO7cqWvV/bHs8MZg5YfxObcfSVurdeAO49HFeWto4R0byHNLSDRBBBBG8HqONLRw9VzVnqV6kLO6MET6PH3Lf4TaTqFlr8v3aIDuoo7wR+Q0WmwRYD4xe6ta4rZwzRk6Auv8NF9a78oFbuqlmr5WCnNwkpRdmiyNdYBG4ix5FSNneui9rH9YUDAerb0sDyDiB8gFP2d66L2kf1hZLVpWOlQn8Sip+qv9Uem0IQto5gCEIQAIQhAHL/S36+D2TvqColK+elkfbwezd9SotLKr+Iz3+y/KQ6PuxtIpOpFKE0htIpOpFIC4ykUnUikAMpYsTDmY5v7TXN+IIWekyR1AnkCfhqhCSs4tPQ5Y7r5JAU6R2ZxJ3kknzOqYts5eKrbsb0eYmeCOVrDmmeG4VhGsjRrJM8nRkTRXiO8uAHXQ7CwLpZ2Bkfe04Oc3JK9paDZziIF+U7jQvVd6btbaYb9hDDJTS0RmGfDNYGbsgkPj3ZAMzRuNAaqvWqONlEkhFPUn9gfR1Fs9mY1LinCpJSN172x3qG8zvPHgBcXSZQSTQG+9w81Vdn9o8U2v0vDPibp4mhjhZ0pwbK4s1o/i4qyxyB7QR90ix1B6FZsm73epZSRSdmYR/e4jaUzHCacd3hWkEdxgWFrWFxOjHvsONkVd8HBSsD2KaXve6wDXduOYSNZ3UUdNohzHBrXijuMjq63CSAEC+Bsaka+5aXtrtIwYGd7b7zIY4QLLjNL9nHlA1JzOB010T7t5ISyKbt7t5h9nh0ez4Wyyta4kgOLWsaAHFob/APzbkGttbpoXaqpu9KWPxM8UUBfG6Z9Q53MYJA7MxgFMAALxzOraverj2a7FiLDSxy4eWd08RjxEskjIi7M5tiGOiWMGVpt4DvA3w0A0a3YXomEL+8ibJ3zHP7mSV7aicwnK9sYjokubTXEuAzNflNUrK+DFZ5sie+/kP7Ldo9sjFdxjIXOb+09kY1saCZhayyLr72u4cF1WHMR4hR87Wp7Pdl24a3Z5JpTYfI97iX2QQXNvKXUB4q51Qpo3oCrytJ3SsSK6WYxwXHPS/wBhdXYuBvgd+tAC8r70lyjgdziONHiSuyPUDauCbLE+N7czXtLSLq+VHgbrXgmqbhK6FtvKx5M/Q/FRryzAH3XvWxw2HykgNzN03gGhz0dvXco9mRymDC5IZYwZp4swaHOwsRa1kb8zCQRLLkdpqITeriFrdv8Ao+w0ceIlMTWhjJJHujuKOJsbA6OKJl/aOcS23OsA3u+6rn/RfVEXw7HPcAPsmfwj5hT9n+ui9pH9YUWGPK1reQA+ApStn+ui9pH9YVFu8rnSIx3KSj6K32PTSEIW0cwBCEIAEIQgDmPpYH28Hs3fUFRqV69K/r4PZu+pUallV/EZ77ZflIe/diUik6kUoTRG0kpPpJSAG0kpPpJSBRlKNtG+5krf3b688pUtNI9/80qydxs1vRcfU5O4c0ifMfEdK13cuidhh4xyvXyW0cyO87S7SQ7G2ZhmYNglkmYO55SSZWF8kleIkl4036gaUqv257SbVwz8P+kTdwMQ0v7lltEIvKWvljDXOIuyATWmpKnx9hzisJgcdGXPxZGGjMbgO4ysIjc6SmkhuVhJdreYK5YvsxiMWxkePODfFH3ZYGxSSSNogSDvJnHUsBGbLqaJCz4ypQzlmydqb0KT2D7XY5zcRI6f9IZE4NigdHNL+lEiQlsEwzSNfTB94Ob4gXVvXWtnYsPbG9oLGytDw1wLXgkZqc07iBoRzCk4LDCOMMaA1rRTQAAA3gABoAN1dEFniG6h8dx3KvUmpO6jYlimlZslcEx0V7wD5rIEJbXG3I8GBawU35uc74ZiaHRZgxOtCSyC4IQmuKUBHFY5BonpCFG8x6NJsbBMilncSWgPyAuIDKlecRTdNPtMSW1f4WrQ+lzazYsFHFfixGIjZXNjHd46+lhg94U/GdoI4nzYdzc8suIYyJrmnu3yTQtcwOdVD1buug52uF9su28m0MY2QgtjjAZEw8ANXOIJ0c5wur4NFmrNilTc3cSNRQmn813NspGz/XRe0j+sLAVn2f66L2kf1hVkdGnws9MoQhbhywEIQgAQhCAOZ+lb18Hs3fUqPSvPpV9fB7N31BUill1/EZ73ZnlIe/diUiktIpQmgNpFJ1JECjaSUn0kISAMpInkJqBTm/aWAMxUgaKFggfxNBNe8la2M66cj+RVi7b4ItmEleF7QL/eboR8KWhwzLJ8jXmdP5rXpu8EznmNp/DxM425v6PNHpP0W4wSbJw1aOY10bxrYex7t99CD71cGsXMfRvjxBiHYc6MnAfHyE8TA1483RtDv+Jy6gsmSW82WK1KVGTpy1QUmkahZM612Ix4ZiGNfTRJG7uyTVvY4FzbJq8pDgN9Ndy0GiBGzCFhgxLXNDmuDmkW1wIII6EaFa/HbRkdKYMNkEjWh80j7c2FjiQzwAgve7K4gWAA0kncHPTG2JG08Z3Xd0LzzRxEcftDlseX3vJpUolavDbHf3jZJ534gssxNLI42Mc4FpfTBbnZS5oJOgcedrZuNanQc+HxTX8hyAS9dOCW1TsdtPZjZgxk2TEvJysw0kgkc8613cRy5jycNSrDC90UbM7pJi5waD3fjOc+HO1gAFDe6mjQk0kd0LY2CEJHFIIVztHs/vjGyLSb9IZKzLQdngyuzl7muDQ0ZQTld98AAkiuOelT0dPwLm4kOMkc8j+8O/upi4uAz0LDgSQSAfCRrvPZ+yz8+IxUl5iJHRt3+ECWRhA6FsEX/wBVM7bbMbiNnYqN4sGCRw6PjaXsI8nNCsUp7jSK1R3ZwoHQKRs/10XtI/rCjsGg8gpGz/XRe0j+sKvzOnPg9j0yhCFtnLQQhCABCEIA5r6VB9vD7N31BUilePSn6+H2bvqCpKy63iM95szysPfuxEJUKE0BElJyRADSEiemkIFGppTykKQU1m3dniaBzSLcAXM/iaD+eo96ouwos07W8C5nvAe3+VrpapWB2aY8ZKGi3Rfaxji6MkW0dSx/xAVuhO0ZI8/tXDb1alUS52ftn2uXAvc0tfGQJY3NkiJ3CRhzNvoao9CV2HYe2mYmBk0f3XjUfijeNHMd+811g+S48x4cAWmwQCDzB1BVg7DbY7jFd07SHEmujcSBTD/vaMh6tj5qrbIm2tht+CrR5a9PX2OnvnABJNAAkk7gBqSVHxMTJmZZGMkjNHK5oc08QacKWR0LXAh4DmneDqDWuo4rVdpdiTTQFuGxD8M+y4ZcuV4ykZHHKS1pOtgEjqmrPmeayua/G7PwMTyRI7CuP324eaWEOP70cRDb60D1RB2pwWGjcIQQ3Vz3OJ8TqrNJJIS5xoDU3oAuZYHZD/0t0W0pJGYfupCyVrmxhk8YDwXubVtIY9utAlwrgugYPsbs2CaVzyxxjdFiYy+XMWQE5SHB5cHDMx1mrOYDQ6m7HD3XFckk6VN2cX2/31CPtnicU8swMLpKBdn8DIyBX3ZJD4t41aCNVi2hsBwZFidrYkjCgtM8DWzUC+mxse8W94zuAIDWK1bY2+2EjuWMnlPhd4w0MYASLeGusZq8I11tVFuFkxExzvdNK95eG5pO4gNVccRcQ0Acd+p50pt2FMIqpU0W6h3Y/s7A7EslggdBDh2uEWes8rnOkyyyDKCHEPdQNkNq6Og6Co2z8CIowxuvFx4udxJUtrVSnJzlcjlZZLQasU8lA0LoXXE1wCyONLA8WoJMEjUdkcIYe8hec0gZDI883zd6ZCOmdjqW42uf9NPu9TLv3erdv6LVyTCPHxn/AMsDozyJjfnYSOmd4v8A9rVJ7VY3usDiZBvEL65ZnNLW30tw9ycneRUkv5NHB4j4W/wj8gpOz/XRe0j+sLAG1oNw0HkFI2f66L2kf1hHM6bZqnZ+h6YQhC2zlwIQhAAhCEAc29Kfr4fZu+oKlUrt6UvXw+zd9QVKWXW42e72Z5WHv3YlJaQhRGgJSROSFADUhTkiQUaU0pxSFAo0rTbQjyYuCXg8GB56nVnz/JbkqJtPB97E5o0doWHlI020/EBOg7MhxEHOnlqrNdVn99DJHEG3W4kmuROpr32feU4R5nMaHZC+WJjXVeRz5WMDwLFlpcHAcwFjwuIzsa7dmFkcnbnA9QbHuT7p0dXpNAdLG6eI7wDy5IXErjcS1/yzcf6u30OxwYvM5zHtySt1c3UgtJ0cx1AOafkdDRUyCJrWhrAGtAoACgByA4BY9p4MSjK4uaQbY5pyvY7UZmnn52DuIIsLTTbd/RXZca9rWZS6OcaNe1rmNIkZ+B4ztNi2kWfDRAhTzsjwkam9kzX9oOxZe4y4NzIZibfG8HuJTeppusb/AN5oN8QTqtBJsvHsNOwjX/vRztcPm0H4hdKina4AghzSAWkEEEHcQRvHVP7pSxqSXzLcK0oZXKXs7s7iHgZx3I/Fbga5gAb/AJK17M2SyFtMFuP3nHe7+g6KWAsoCdvOWo2pXlPJiBqHlKSomNxbWNc+RwYxoLnucaa1o1JJO4JrdkQJXFkf7gkUbA4kyNz5SxrvVhwIeWcHOadWk6nKdaq6NgTWx81DZsluka3auyhO1oJLHMcHMcLscHDQg05pINEHcQQQCObelvamLgijg7x7oZWyOLyWZpA0NzQuEbG2AHB2Y6u5CjfWXspc+9NWyzJs4SsHiw8rZP8AjdbHfNzD5BTUXaaTIqkU1vHPI5MwBG4gH4i1J2f66L2kf1ha7Zb7gjP7g+Wn8lsdn+ui9pH9bUjVpWOhwnv0lL1V/semEIQto5gCEIQAIQhAHN/Sj6+H2bvqCpSuvpR9fD7N31BUpZdbjZ7vZnlYe/dipaQhRGgIkKUpEANKRKUiQUQppTimlAo0pClKQpBxCjHdyEfgkJc3pLve33gZh1DlnlBo5fvfh5Zhq2/fSdLGHCj/AHBGoI6goTr8yP4a3XB6P86o7Jsva7MVDHNGQWvaDv8Auu/Ew8nNdbSOYVE9J+MBngiB1a1z3jk127/tG35LTbD7TT4Nr2wiOSN785a/N9m8/fczKRd1Zaa1s2LK1+Lxb5pXyzHNI+rrcAAAAPgN2mgHCyxRtJyPK4XZVeGKW8v4xd78nbT6mbZHaKXAW6I3hxbpYDqwje4xcY31Z08JO8cV2PDYnMLogHUXxaRYK4fIywRzBHx0XV+zYE+z8KX3Zw8JsEtc13dBpLXCi079RzSy0uWNr4eFOcZQVr3+qt+ywB4Ts/VQBE8A5Xhx0y523Q4glpF+fnv4aXaOJ2gLbBHA8/he4FrAebrmzV5NPkkTuYrRu9rbYiw8ZkmeGMFCzZtx3NaBq5x4AAkrWYTBSYlzZcSwxxNIfBhydQ4atkxFaGQaFrNQw6m3UWxthdk5O9biNoTfpmKbfdADLBhr/wDDH+1wznXyVqTho1rKTkISCiOKiYvANmifHIM0cjXMeObHCj8ipTm2la2knMOR55ds04dzoH6Ohc6N3XKdD5OaWuHRwWfZ/rovaR/W1X70s9nWfoz8ZGe7xEXd5yNWzRl7WZXt3EjNo7fpW7dzfYmPD5ogfC/vI9OB8bdWniPmpN1v+aPWYHaNOpTVGWUkrden6PUSEIWweFBCEIAEIQgDm/pS9dD7N31BUpXX0pevh9m76gqSsutxs93szysPfuxyLSWi1EaAIKEhQAiRKkSCiFNSlIUCjSkKUppSDhCmps07W/fc1v8AEQPzUOTbkA3ysPkc302lUW9EMlVpw4pJdWiYVGxuNbE3M80NwG8uPIDiVDk7SQ14S555Bjh83AAJ/ZfYjtqY1sch7uGNhkky72xgtGVpP43EgXwANDTWWNJ6yyRnYvalKlD/AMpKUuVs17mbsxFidoT93h42xxt1llfmc2IcLy0C48Gg68wBa7fsrZ4ggihabbFGyMHdYY0Ns9TV+9M2RseLCxNiw7BHG3gN5PFzjvc48SVNUFSak/4qyPN1cRVrWdWVwQhK3eoyIdEsiEKVKxGwQohwj60fWhB0cbJ3k+LoPmg4M1o49bLuVc+eqBCWmvfShyYd3B5B1111+9Vi64jdW7yrF+huu853g73agCt18zaa2OSKf6Ztr5MA2LTNPKwV+5Ge8cfi1g/3LkexJLxEA0P28W8XX2jVufSF2hE+OeLEkUH2MZskEgjvHgm97wRy06rSbJmvEwUAPt4eA4SN/t8FqUIbsFcgk7s9coQhWSuCEIQAIQhAHOPSj6+H2bvqVKpCFl1uNnutmeVh792FJaSIURoBSKSIQAhCCEIQKNISUhCBRpC03aqZzMOSxxYb3gkHceIQhPp8aKuNbWHm16Mp+EaHNtwzOO8nUn3lZ8gG4AIQtM8ItB7Quj+hf12K593D8M8qEKGv4bHx1R1XMeaMx5oQsosBmPNK1xveUIQgMmc8ylznmUIUgwXMeaR7jW9CEMDBnPMrTdtJ3N2diy1xa4YeWiCQQch3EIQmw4kOloeeQ0cgpux2/wCpg9tF/wDo1CFslY9botIhPK4tpEIQB//Z"/>
          <p:cNvSpPr>
            <a:spLocks noChangeAspect="1" noChangeArrowheads="1"/>
          </p:cNvSpPr>
          <p:nvPr/>
        </p:nvSpPr>
        <p:spPr bwMode="auto">
          <a:xfrm>
            <a:off x="155575" y="-1912938"/>
            <a:ext cx="5324475" cy="3990976"/>
          </a:xfrm>
          <a:prstGeom prst="rect">
            <a:avLst/>
          </a:prstGeom>
          <a:noFill/>
        </p:spPr>
        <p:txBody>
          <a:bodyPr vert="horz" wrap="square" lIns="91440" tIns="45720" rIns="91440" bIns="45720" numCol="1" anchor="t" anchorCtr="0" compatLnSpc="1">
            <a:prstTxWarp prst="textNoShape">
              <a:avLst/>
            </a:prstTxWarp>
          </a:bodyPr>
          <a:lstStyle/>
          <a:p>
            <a:endParaRPr lang="id-ID"/>
          </a:p>
        </p:txBody>
      </p:sp>
      <p:sp>
        <p:nvSpPr>
          <p:cNvPr id="29704" name="AutoShape 8" descr="data:image/jpeg;base64,/9j/4AAQSkZJRgABAQAAAQABAAD/2wCEAAkGBhQSEBQUEBQUEBAUFBUUEBUXFBQWFBEQFBUVFhUXFBUYHCcfGBkjGhQVHy8gIycpLCwsFiAxNTAqNSYrLCkBCQoKDgwOGg8PFywkHyUuKSwsKiwsKSwsLywsLCosLCopLCksLCwsLSwsKSwsLCwsKSwpLCwsLCwpLCwpLCwpLP/AABEIAMIBAwMBIgACEQEDEQH/xAAcAAABBAMBAAAAAAAAAAAAAAAAAQIEBgMFBwj/xABCEAABBAADBQQHBAkEAgMBAAABAAIDEQQSIQUxQVFhBhMicQczc4GRobIjMkKxFDRSYnLB0eHwJIKDolNjRJKzQ//EABsBAAEFAQEAAAAAAAAAAAAAAAABAgMEBQcG/8QAMBEAAgECAwYEBgMBAQAAAAAAAAECAxEEITEFEjJBcbEzNFGBE2GRocHRIlLwFCP/2gAMAwEAAhEDEQA/AO4oQhAHJvTL+sYf2TvrXPV0L0y/rGH9k761z5ZFfxGdD2V5On0fdiIS0ilCaQiEtIQAiEqRACISoQA1CUhFIAahD3ACzoFAxTy4Uc7WusAN0dXN5/COnx5CSFNzeRSxmOpYWN568lzM7sVwb4uF3Tb8+PutRZ56FyOzD9lvhHkdbO8b9EB53eECvC4cuA0P9NeajvwB1LdHOdmGoqyNTXuA1uiVdhSjE8fidqYjEZXsvRf67EO0HDeANBQ4NGp/p5ab7pYX45ztL48nGyNCGgEE+8V5Js+Hc28+4EU6v+286VYsjSwmMcNbs6a21wvp1+PuUxmDopqdmkc4G9LdW7h97KB01PkpjcQ0DwPaHnWg4Nb5Zd3zB6rWlxB8LIj5NBIHx1TDiqPiFHjQbXwLT+aHG+o6FSVN70XZm+ZtAaZ6be4hzXDTjobA9ylWtRhcVGLIbrxFNbfWtApEWKAPgBDT+E03xcclnfzG7rzqVKHOJ6XBbad1DEaf2/ZOSIZIHCx/cHkRwKVVND1EZKSutBEIQgURSNneui9pH9YUdSNneui9pH9YQtRs+Fnp2ktIQtw5YFIQhAAhCEAcn9Mn6xB7J31rny6F6Y/1iD2TvrXPqWRX8RnQ9leTp9H3YiE6kUoTSGoS0ikAIhLSKQA2kUlQgBqZNMGizZ4ADe48gE6WQNaXONNAsnotQ6QyHM/w3YDTwZvv5e/yoKalT338jM2jj1hIZZyei/L/ANmZnku1cL5AOAazQ7jvzVxrypRZMZlBa0DkT+EEnreY9NSU/FP018LeA5gc+nTyUCqPLf8Ae35eZ4NHQe/kr8YpKyPDVas6snObu2POKcd7jXwJ9/AeV+d6IExsamrs/E2epH5+WmB7wBz5Dc5x4E/M/BY5Ja030RnPC/2R0G73Hnq+xEbiCdpOU+Gzo2waqjurnfuBUPFsom2gA65gdwzVZ3OHDdenkosU1mzr4id/4QRV8/Fr7lIYT8mt66afm4FJawoyiNzz5OF/ndDqL6rDLHZrLlPDcQ4eQ/lfks1Hw1rz95dTm8nfmlBsaU5prlqRelHcbPS+iUQ17X5Xata08y38rBHvW02cBdhxo639mBd7vCLJ1PL5qFNMfuvJDSdDqMvTnx/zQqOLB1IJ4GybHQcUuomhZwTeZtEkAuYaBNbj0P8Ab3Z45Q7dvG8HeD1CrEW0y3gdOO6r/iJG5bqDEGQZmtpw3G/vjTwn479RfHgq1WjvZrU29nbUlh2oTzh26fonpEMeCARuItKqB7ZNNXQikbO9dF7SP6wo6kbO9dF7SP6whaiT4WenUIQtw5YCEIQAIQhAHKfTF+sQeyd9a5+ugemH9Yg9k761QKWRX8RnQ9leTp9H3YiEtIpQmkIhLSKQAiSk6klIASklJyEAazH+NwadWMpzxzdvaDzAGvmWqCw5ydaYCC53B2ug8tNNd1ne7TFjZ9DWrnuNjpZGvu8PwCfIABlHiANcy9+5xPTMa/2kblqQjuxSOdY2u69eU365dORHnfmcN5b+Hdbjvs1oOg4DU6kBYZZRV7+I/eI41yHC/wA9z3yaG+R+F7h5mlAe/Mbdu1v8tOnD3+akRTZmzEa/jdqDyB5D/NU2Y03KOF5td791eQ/kUzN8fy5f186SwiyBw3N/zl/IFKIZoYiAXb9PD1Jz18w34rM07jwzH5bj/wBAVhkxAqm8QA3fu1+dAf4FlY7wt6Akabwbr5BIKScHhTJJHHGCXvfGyMbvvOY0eRzH81hxDS1xsFpsiRp4Pbvsf5uVk9HGzzLtTDtAsRvMrujIWW0nzkcwfBWH0s9k+6lGJjb9lMalrdHiODumfn+00/tKJ1Ep7o/durnNJjp4hmadetcb576veFDkYOdt4E6e/wA+BUzER0DvBGunkdR1r8jyUJkl76v5HStOvMKZEbMbg5u7UfGltNk4hxa4MzBwBI4sNcDuAWsDeBNfsnly9y2mzZWt++LINgDe46DjoQlloCN1gCcniq8zro2LJs/MlZ1BbKKL2jIQNRejgPwnhZvSvmFPWZWhuyv6nu9k4qNagoLWKSf4f2EWfZ3rovaR/WFgUjZ3rovaR/WFCtTVnws9OIQhbhywEIQgAQhCAOV+mD9Yg9k761QKXQPS+P8AUQeyd9aoNLJr+IzoWyvJ0+j7sbSE6kUoTSG0ik6kUgBtJKTqRSQUZSKTqTZHUCeQJ+AtFgvbMp0UpdPIQaAcQ3kCXENI6jM4+5Tw/g3gK8r0aPOh8uq1ODI7u3cS4/Aa11rMPessWLqzdEnhzqyR5aV5BbFjmDldt+pmxcAvK3cBqeosHhyFe4qA6LU7tDWm4kcug/keqnd7m1B0rhd0K06b/l5prmX1HAe+93E2dfIc0JjTXnpx+Tefmf6LIx5A05UPf/L+nVSGYLeXau3urdW/KOqjYo6nXUiuQutSOlCkuohjjOZ2Vup3N86/ss07/EaPhGg/e3WR8gOin9nOz8mImbDAM0smnEBjCDbnngABfvHGgsuyez/6TtCDCt8TXSkOcOMTXEveP9jCR5ockgszsHoc7Mdzh3Yl4p+IoR8xh26g/wC9xc7yDFedq7MZiIXwyjNHI0tcPyI5EGiOoUmKMNaGtAAAAAG4AaADosjhosuTcnvFlK2R5n7Xdm5MJO+F/wCHWN//AJWalrgeB0o8iCqfO0g6/Hn/AHXqPtr2RZjocppkrbML6vK47w7m00L8gV5w7Tdn5sJMWTxmN3AEaObwcx25zeFhXqFVSyepDUjbM1rJAdHe48is0LufxaaJ9yh2nRyUfz5KzYiuWXBYJrmmg06eFtNAuuJrMD1WywryW0TZaS0nia3E+4haHZ2Py7wN1A79/wDnGlusLMHOJabtjSeurlTxEbxubuxKzhiVBaSuvpn+PuSln2d66L2kf1hYFn2d66L2kf1hUFqe1lws9OIQhbhywEIQgAQhCAOW+l39Yg9k761QqV+9Lnr4PZO+pUOlk1/EZ0HZflKfR92JSKS0ilCaI2kUnUikANpJScikCjKUXaZqGQ/+t/0lTKUPa7f9PLRr7N35J0eJEVd2pS6PsUGOWm+Q/naY+c0K5G/ef6BY82n+dU1oWzY5lckMxJFm6vd/nT+imYfGCtb1rXQ00HU+f9uS1jkubkShoLm7jnBG+jroT1P5/wA1l2Zs180zWQtMs0jssTaGp53uDQASSeA6LV7PwkksrY42l8jiGsaNSSeQ5/3K9Hej3sCzARZ3gOxT2gSO3hjdD3bOmgs8SOQAVerNQ6kkVvGtg7Px7F2TiJAQ/FmM95NWrpn0yNrb1DGucKHGieg0voS7N+KbGPbX/wAfD3+y2u8d8Q1t9HLYel7EvxEuD2bhz9riJRLJxDI2WGud+6Dnd/xqzzbawmy8PFACXOYxrIYWDNLIdQNOBJa4lziBd6qrd7vzfYl59CzNahzwN+l7vcud4/tljZXhmHjjhcdCy3TSh2YBwc5mWNgYA/Mcxois2bwqfsvstiiS+WfuXOANRtYK6OoW48TZIH72pTLWQt7lyez4LV7Z2DDiozHiY2zRng4atPNp3tPUUVqIuwIa/vG4nEB9kuIMbLLtSW5GjKb14g7nAhWLAwyNbUsgmI+67IGOI/fo5S7q0NHQKNpapjk/U84+kT0cv2c8PYe9wshIjf8AiYd+SQbrrcRoaO7cqWvV/bHs8MZg5YfxObcfSVurdeAO49HFeWto4R0byHNLSDRBBBBG8HqONLRw9VzVnqV6kLO6MET6PH3Lf4TaTqFlr8v3aIDuoo7wR+Q0WmwRYD4xe6ta4rZwzRk6Auv8NF9a78oFbuqlmr5WCnNwkpRdmiyNdYBG4ix5FSNneui9rH9YUDAerb0sDyDiB8gFP2d66L2kf1hZLVpWOlQn8Sip+qv9Uem0IQto5gCEIQAIQhAHL/S36+D2TvqColK+elkfbwezd9SotLKr+Iz3+y/KQ6PuxtIpOpFKE0htIpOpFIC4ykUnUikAMpYsTDmY5v7TXN+IIWekyR1AnkCfhqhCSs4tPQ5Y7r5JAU6R2ZxJ3kknzOqYts5eKrbsb0eYmeCOVrDmmeG4VhGsjRrJM8nRkTRXiO8uAHXQ7CwLpZ2Bkfe04Oc3JK9paDZziIF+U7jQvVd6btbaYb9hDDJTS0RmGfDNYGbsgkPj3ZAMzRuNAaqvWqONlEkhFPUn9gfR1Fs9mY1LinCpJSN172x3qG8zvPHgBcXSZQSTQG+9w81Vdn9o8U2v0vDPibp4mhjhZ0pwbK4s1o/i4qyxyB7QR90ix1B6FZsm73epZSRSdmYR/e4jaUzHCacd3hWkEdxgWFrWFxOjHvsONkVd8HBSsD2KaXve6wDXduOYSNZ3UUdNohzHBrXijuMjq63CSAEC+Bsaka+5aXtrtIwYGd7b7zIY4QLLjNL9nHlA1JzOB010T7t5ISyKbt7t5h9nh0ez4Wyyta4kgOLWsaAHFob/APzbkGttbpoXaqpu9KWPxM8UUBfG6Z9Q53MYJA7MxgFMAALxzOraverj2a7FiLDSxy4eWd08RjxEskjIi7M5tiGOiWMGVpt4DvA3w0A0a3YXomEL+8ibJ3zHP7mSV7aicwnK9sYjokubTXEuAzNflNUrK+DFZ5sie+/kP7Ldo9sjFdxjIXOb+09kY1saCZhayyLr72u4cF1WHMR4hR87Wp7Pdl24a3Z5JpTYfI97iX2QQXNvKXUB4q51Qpo3oCrytJ3SsSK6WYxwXHPS/wBhdXYuBvgd+tAC8r70lyjgdziONHiSuyPUDauCbLE+N7czXtLSLq+VHgbrXgmqbhK6FtvKx5M/Q/FRryzAH3XvWxw2HykgNzN03gGhz0dvXco9mRymDC5IZYwZp4swaHOwsRa1kb8zCQRLLkdpqITeriFrdv8Ao+w0ceIlMTWhjJJHujuKOJsbA6OKJl/aOcS23OsA3u+6rn/RfVEXw7HPcAPsmfwj5hT9n+ui9pH9YUWGPK1reQA+ApStn+ui9pH9YVFu8rnSIx3KSj6K32PTSEIW0cwBCEIAEIQgDmPpYH28Hs3fUFRqV69K/r4PZu+pUallV/EZ77ZflIe/diUik6kUoTRG0kpPpJSAG0kpPpJSBRlKNtG+5krf3b688pUtNI9/80qydxs1vRcfU5O4c0ifMfEdK13cuidhh4xyvXyW0cyO87S7SQ7G2ZhmYNglkmYO55SSZWF8kleIkl4036gaUqv257SbVwz8P+kTdwMQ0v7lltEIvKWvljDXOIuyATWmpKnx9hzisJgcdGXPxZGGjMbgO4ysIjc6SmkhuVhJdreYK5YvsxiMWxkePODfFH3ZYGxSSSNogSDvJnHUsBGbLqaJCz4ypQzlmydqb0KT2D7XY5zcRI6f9IZE4NigdHNL+lEiQlsEwzSNfTB94Ob4gXVvXWtnYsPbG9oLGytDw1wLXgkZqc07iBoRzCk4LDCOMMaA1rRTQAAA3gABoAN1dEFniG6h8dx3KvUmpO6jYlimlZslcEx0V7wD5rIEJbXG3I8GBawU35uc74ZiaHRZgxOtCSyC4IQmuKUBHFY5BonpCFG8x6NJsbBMilncSWgPyAuIDKlecRTdNPtMSW1f4WrQ+lzazYsFHFfixGIjZXNjHd46+lhg94U/GdoI4nzYdzc8suIYyJrmnu3yTQtcwOdVD1buug52uF9su28m0MY2QgtjjAZEw8ANXOIJ0c5wur4NFmrNilTc3cSNRQmn813NspGz/XRe0j+sLAVn2f66L2kf1hVkdGnws9MoQhbhywEIQgAQhCAOZ+lb18Hs3fUqPSvPpV9fB7N31BUill1/EZ73ZnlIe/diUiktIpQmgNpFJ1JECjaSUn0kISAMpInkJqBTm/aWAMxUgaKFggfxNBNe8la2M66cj+RVi7b4ItmEleF7QL/eboR8KWhwzLJ8jXmdP5rXpu8EznmNp/DxM425v6PNHpP0W4wSbJw1aOY10bxrYex7t99CD71cGsXMfRvjxBiHYc6MnAfHyE8TA1483RtDv+Jy6gsmSW82WK1KVGTpy1QUmkahZM612Ix4ZiGNfTRJG7uyTVvY4FzbJq8pDgN9Ndy0GiBGzCFhgxLXNDmuDmkW1wIII6EaFa/HbRkdKYMNkEjWh80j7c2FjiQzwAgve7K4gWAA0kncHPTG2JG08Z3Xd0LzzRxEcftDlseX3vJpUolavDbHf3jZJ534gssxNLI42Mc4FpfTBbnZS5oJOgcedrZuNanQc+HxTX8hyAS9dOCW1TsdtPZjZgxk2TEvJysw0kgkc8613cRy5jycNSrDC90UbM7pJi5waD3fjOc+HO1gAFDe6mjQk0kd0LY2CEJHFIIVztHs/vjGyLSb9IZKzLQdngyuzl7muDQ0ZQTld98AAkiuOelT0dPwLm4kOMkc8j+8O/upi4uAz0LDgSQSAfCRrvPZ+yz8+IxUl5iJHRt3+ECWRhA6FsEX/wBVM7bbMbiNnYqN4sGCRw6PjaXsI8nNCsUp7jSK1R3ZwoHQKRs/10XtI/rCjsGg8gpGz/XRe0j+sKvzOnPg9j0yhCFtnLQQhCABCEIA5r6VB9vD7N31BUilePSn6+H2bvqCpKy63iM95szysPfuxEJUKE0BElJyRADSEiemkIFGppTykKQU1m3dniaBzSLcAXM/iaD+eo96ouwos07W8C5nvAe3+VrpapWB2aY8ZKGi3Rfaxji6MkW0dSx/xAVuhO0ZI8/tXDb1alUS52ftn2uXAvc0tfGQJY3NkiJ3CRhzNvoao9CV2HYe2mYmBk0f3XjUfijeNHMd+811g+S48x4cAWmwQCDzB1BVg7DbY7jFd07SHEmujcSBTD/vaMh6tj5qrbIm2tht+CrR5a9PX2OnvnABJNAAkk7gBqSVHxMTJmZZGMkjNHK5oc08QacKWR0LXAh4DmneDqDWuo4rVdpdiTTQFuGxD8M+y4ZcuV4ykZHHKS1pOtgEjqmrPmeayua/G7PwMTyRI7CuP324eaWEOP70cRDb60D1RB2pwWGjcIQQ3Vz3OJ8TqrNJJIS5xoDU3oAuZYHZD/0t0W0pJGYfupCyVrmxhk8YDwXubVtIY9utAlwrgugYPsbs2CaVzyxxjdFiYy+XMWQE5SHB5cHDMx1mrOYDQ6m7HD3XFckk6VN2cX2/31CPtnicU8swMLpKBdn8DIyBX3ZJD4t41aCNVi2hsBwZFidrYkjCgtM8DWzUC+mxse8W94zuAIDWK1bY2+2EjuWMnlPhd4w0MYASLeGusZq8I11tVFuFkxExzvdNK95eG5pO4gNVccRcQ0Acd+p50pt2FMIqpU0W6h3Y/s7A7EslggdBDh2uEWes8rnOkyyyDKCHEPdQNkNq6Og6Co2z8CIowxuvFx4udxJUtrVSnJzlcjlZZLQasU8lA0LoXXE1wCyONLA8WoJMEjUdkcIYe8hec0gZDI883zd6ZCOmdjqW42uf9NPu9TLv3erdv6LVyTCPHxn/AMsDozyJjfnYSOmd4v8A9rVJ7VY3usDiZBvEL65ZnNLW30tw9ycneRUkv5NHB4j4W/wj8gpOz/XRe0j+sLAG1oNw0HkFI2f66L2kf1hHM6bZqnZ+h6YQhC2zlwIQhAAhCEAc29Kfr4fZu+oKlUrt6UvXw+zd9QVKWXW42e72Z5WHv3YlJaQhRGgJSROSFADUhTkiQUaU0pxSFAo0rTbQjyYuCXg8GB56nVnz/JbkqJtPB97E5o0doWHlI020/EBOg7MhxEHOnlqrNdVn99DJHEG3W4kmuROpr32feU4R5nMaHZC+WJjXVeRz5WMDwLFlpcHAcwFjwuIzsa7dmFkcnbnA9QbHuT7p0dXpNAdLG6eI7wDy5IXErjcS1/yzcf6u30OxwYvM5zHtySt1c3UgtJ0cx1AOafkdDRUyCJrWhrAGtAoACgByA4BY9p4MSjK4uaQbY5pyvY7UZmnn52DuIIsLTTbd/RXZca9rWZS6OcaNe1rmNIkZ+B4ztNi2kWfDRAhTzsjwkam9kzX9oOxZe4y4NzIZibfG8HuJTeppusb/AN5oN8QTqtBJsvHsNOwjX/vRztcPm0H4hdKina4AghzSAWkEEEHcQRvHVP7pSxqSXzLcK0oZXKXs7s7iHgZx3I/Fbga5gAb/AJK17M2SyFtMFuP3nHe7+g6KWAsoCdvOWo2pXlPJiBqHlKSomNxbWNc+RwYxoLnucaa1o1JJO4JrdkQJXFkf7gkUbA4kyNz5SxrvVhwIeWcHOadWk6nKdaq6NgTWx81DZsluka3auyhO1oJLHMcHMcLscHDQg05pINEHcQQQCObelvamLgijg7x7oZWyOLyWZpA0NzQuEbG2AHB2Y6u5CjfWXspc+9NWyzJs4SsHiw8rZP8AjdbHfNzD5BTUXaaTIqkU1vHPI5MwBG4gH4i1J2f66L2kf1ha7Zb7gjP7g+Wn8lsdn+ui9pH9bUjVpWOhwnv0lL1V/semEIQto5gCEIQAIQhAHN/Sj6+H2bvqCpSuvpR9fD7N31BUpZdbjZ7vZnlYe/dipaQhRGgIkKUpEANKRKUiQUQppTimlAo0pClKQpBxCjHdyEfgkJc3pLve33gZh1DlnlBo5fvfh5Zhq2/fSdLGHCj/AHBGoI6goTr8yP4a3XB6P86o7Jsva7MVDHNGQWvaDv8Auu/Ew8nNdbSOYVE9J+MBngiB1a1z3jk127/tG35LTbD7TT4Nr2wiOSN785a/N9m8/fczKRd1Zaa1s2LK1+Lxb5pXyzHNI+rrcAAAAPgN2mgHCyxRtJyPK4XZVeGKW8v4xd78nbT6mbZHaKXAW6I3hxbpYDqwje4xcY31Z08JO8cV2PDYnMLogHUXxaRYK4fIywRzBHx0XV+zYE+z8KX3Zw8JsEtc13dBpLXCi079RzSy0uWNr4eFOcZQVr3+qt+ywB4Ts/VQBE8A5Xhx0y523Q4glpF+fnv4aXaOJ2gLbBHA8/he4FrAebrmzV5NPkkTuYrRu9rbYiw8ZkmeGMFCzZtx3NaBq5x4AAkrWYTBSYlzZcSwxxNIfBhydQ4atkxFaGQaFrNQw6m3UWxthdk5O9biNoTfpmKbfdADLBhr/wDDH+1wznXyVqTho1rKTkISCiOKiYvANmifHIM0cjXMeObHCj8ipTm2la2knMOR55ds04dzoH6Ohc6N3XKdD5OaWuHRwWfZ/rovaR/W1X70s9nWfoz8ZGe7xEXd5yNWzRl7WZXt3EjNo7fpW7dzfYmPD5ogfC/vI9OB8bdWniPmpN1v+aPWYHaNOpTVGWUkrden6PUSEIWweFBCEIAEIQgDm/pS9dD7N31BUpXX0pevh9m76gqSsutxs93szysPfuxyLSWi1EaAIKEhQAiRKkSCiFNSlIUCjSkKUppSDhCmps07W/fc1v8AEQPzUOTbkA3ysPkc302lUW9EMlVpw4pJdWiYVGxuNbE3M80NwG8uPIDiVDk7SQ14S555Bjh83AAJ/ZfYjtqY1sch7uGNhkky72xgtGVpP43EgXwANDTWWNJ6yyRnYvalKlD/AMpKUuVs17mbsxFidoT93h42xxt1llfmc2IcLy0C48Gg68wBa7fsrZ4ggihabbFGyMHdYY0Ns9TV+9M2RseLCxNiw7BHG3gN5PFzjvc48SVNUFSak/4qyPN1cRVrWdWVwQhK3eoyIdEsiEKVKxGwQohwj60fWhB0cbJ3k+LoPmg4M1o49bLuVc+eqBCWmvfShyYd3B5B1111+9Vi64jdW7yrF+huu853g73agCt18zaa2OSKf6Ztr5MA2LTNPKwV+5Ge8cfi1g/3LkexJLxEA0P28W8XX2jVufSF2hE+OeLEkUH2MZskEgjvHgm97wRy06rSbJmvEwUAPt4eA4SN/t8FqUIbsFcgk7s9coQhWSuCEIQAIQhAHOPSj6+H2bvqVKpCFl1uNnutmeVh792FJaSIURoBSKSIQAhCCEIQKNISUhCBRpC03aqZzMOSxxYb3gkHceIQhPp8aKuNbWHm16Mp+EaHNtwzOO8nUn3lZ8gG4AIQtM8ItB7Quj+hf12K593D8M8qEKGv4bHx1R1XMeaMx5oQsosBmPNK1xveUIQgMmc8ylznmUIUgwXMeaR7jW9CEMDBnPMrTdtJ3N2diy1xa4YeWiCQQch3EIQmw4kOloeeQ0cgpux2/wCpg9tF/wDo1CFslY9botIhPK4tpEIQB//Z"/>
          <p:cNvSpPr>
            <a:spLocks noChangeAspect="1" noChangeArrowheads="1"/>
          </p:cNvSpPr>
          <p:nvPr/>
        </p:nvSpPr>
        <p:spPr bwMode="auto">
          <a:xfrm>
            <a:off x="155575" y="-1912938"/>
            <a:ext cx="5324475" cy="3990976"/>
          </a:xfrm>
          <a:prstGeom prst="rect">
            <a:avLst/>
          </a:prstGeom>
          <a:noFill/>
        </p:spPr>
        <p:txBody>
          <a:bodyPr vert="horz" wrap="square" lIns="91440" tIns="45720" rIns="91440" bIns="45720" numCol="1" anchor="t" anchorCtr="0" compatLnSpc="1">
            <a:prstTxWarp prst="textNoShape">
              <a:avLst/>
            </a:prstTxWarp>
          </a:bodyPr>
          <a:lstStyle/>
          <a:p>
            <a:endParaRPr lang="id-ID"/>
          </a:p>
        </p:txBody>
      </p:sp>
      <p:sp>
        <p:nvSpPr>
          <p:cNvPr id="29706" name="AutoShape 10" descr="http://cartoonized.net/img/nia_ramadhani_105.jpg"/>
          <p:cNvSpPr>
            <a:spLocks noChangeAspect="1" noChangeArrowheads="1"/>
          </p:cNvSpPr>
          <p:nvPr/>
        </p:nvSpPr>
        <p:spPr bwMode="auto">
          <a:xfrm>
            <a:off x="155575" y="-1912938"/>
            <a:ext cx="5324475" cy="3990976"/>
          </a:xfrm>
          <a:prstGeom prst="rect">
            <a:avLst/>
          </a:prstGeom>
          <a:noFill/>
        </p:spPr>
        <p:txBody>
          <a:bodyPr vert="horz" wrap="square" lIns="91440" tIns="45720" rIns="91440" bIns="45720" numCol="1" anchor="t" anchorCtr="0" compatLnSpc="1">
            <a:prstTxWarp prst="textNoShape">
              <a:avLst/>
            </a:prstTxWarp>
          </a:bodyPr>
          <a:lstStyle/>
          <a:p>
            <a:endParaRPr lang="id-ID"/>
          </a:p>
        </p:txBody>
      </p:sp>
      <p:sp>
        <p:nvSpPr>
          <p:cNvPr id="9" name="Cloud 8"/>
          <p:cNvSpPr/>
          <p:nvPr/>
        </p:nvSpPr>
        <p:spPr>
          <a:xfrm rot="21306982">
            <a:off x="2051720" y="1916832"/>
            <a:ext cx="4608512" cy="2448272"/>
          </a:xfrm>
          <a:prstGeom prst="cloud">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id-ID" sz="3600" dirty="0" smtClean="0">
                <a:effectLst>
                  <a:glow rad="228600">
                    <a:schemeClr val="accent6">
                      <a:satMod val="175000"/>
                      <a:alpha val="40000"/>
                    </a:schemeClr>
                  </a:glow>
                </a:effectLst>
                <a:latin typeface="Arial" pitchFamily="34" charset="0"/>
                <a:cs typeface="Arial" pitchFamily="34" charset="0"/>
              </a:rPr>
              <a:t>THANK YOU</a:t>
            </a:r>
            <a:endParaRPr lang="id-ID" sz="3600" dirty="0">
              <a:effectLst>
                <a:glow rad="228600">
                  <a:schemeClr val="accent6">
                    <a:satMod val="175000"/>
                    <a:alpha val="40000"/>
                  </a:schemeClr>
                </a:glow>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8"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 calcmode="lin" valueType="num">
                                      <p:cBhvr>
                                        <p:cTn id="7" dur="15000" fill="hold"/>
                                        <p:tgtEl>
                                          <p:spTgt spid="9">
                                            <p:bg/>
                                          </p:spTgt>
                                        </p:tgtEl>
                                        <p:attrNameLst>
                                          <p:attrName>ppt_x</p:attrName>
                                        </p:attrNameLst>
                                      </p:cBhvr>
                                      <p:tavLst>
                                        <p:tav tm="0">
                                          <p:val>
                                            <p:strVal val="#ppt_x"/>
                                          </p:val>
                                        </p:tav>
                                        <p:tav tm="100000">
                                          <p:val>
                                            <p:strVal val="#ppt_x"/>
                                          </p:val>
                                        </p:tav>
                                      </p:tavLst>
                                    </p:anim>
                                    <p:anim calcmode="lin" valueType="num">
                                      <p:cBhvr>
                                        <p:cTn id="8" dur="15000" fill="hold"/>
                                        <p:tgtEl>
                                          <p:spTgt spid="9">
                                            <p:bg/>
                                          </p:spTgt>
                                        </p:tgtEl>
                                        <p:attrNameLst>
                                          <p:attrName>ppt_y</p:attrName>
                                        </p:attrNameLst>
                                      </p:cBhvr>
                                      <p:tavLst>
                                        <p:tav tm="0">
                                          <p:val>
                                            <p:strVal val="#ppt_y+1"/>
                                          </p:val>
                                        </p:tav>
                                        <p:tav tm="100000">
                                          <p:val>
                                            <p:strVal val="#ppt_y-1"/>
                                          </p:val>
                                        </p:tav>
                                      </p:tavLst>
                                    </p:anim>
                                  </p:childTnLst>
                                </p:cTn>
                              </p:par>
                              <p:par>
                                <p:cTn id="9" presetID="28" presetClass="entr" presetSubtype="0" fill="hold" grpId="0" nodeType="with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 calcmode="lin" valueType="num">
                                      <p:cBhvr>
                                        <p:cTn id="11" dur="15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2" dur="15000" fill="hold"/>
                                        <p:tgtEl>
                                          <p:spTgt spid="9">
                                            <p:txEl>
                                              <p:pRg st="0" end="0"/>
                                            </p:txEl>
                                          </p:spTgt>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b="1" spc="50" dirty="0" err="1" smtClean="0">
                <a:ln w="9525" cmpd="sng">
                  <a:solidFill>
                    <a:schemeClr val="accent1">
                      <a:lumMod val="60000"/>
                      <a:lumOff val="40000"/>
                    </a:schemeClr>
                  </a:solidFill>
                  <a:prstDash val="solid"/>
                </a:ln>
                <a:solidFill>
                  <a:schemeClr val="bg1"/>
                </a:solidFill>
                <a:effectLst>
                  <a:glow rad="228600">
                    <a:schemeClr val="accent3">
                      <a:satMod val="175000"/>
                      <a:alpha val="40000"/>
                    </a:schemeClr>
                  </a:glow>
                </a:effectLst>
                <a:latin typeface="Arial" panose="020B0604020202020204" pitchFamily="34" charset="0"/>
                <a:cs typeface="Arial" panose="020B0604020202020204" pitchFamily="34" charset="0"/>
              </a:rPr>
              <a:t>Tujuan</a:t>
            </a:r>
            <a:r>
              <a:rPr lang="en-US" sz="2400" b="1" spc="50" dirty="0" smtClean="0">
                <a:ln w="9525" cmpd="sng">
                  <a:solidFill>
                    <a:schemeClr val="accent1">
                      <a:lumMod val="60000"/>
                      <a:lumOff val="40000"/>
                    </a:schemeClr>
                  </a:solidFill>
                  <a:prstDash val="solid"/>
                </a:ln>
                <a:solidFill>
                  <a:schemeClr val="bg1"/>
                </a:solidFill>
                <a:effectLst>
                  <a:glow rad="228600">
                    <a:schemeClr val="accent3">
                      <a:satMod val="175000"/>
                      <a:alpha val="40000"/>
                    </a:schemeClr>
                  </a:glow>
                </a:effectLst>
                <a:latin typeface="Arial" panose="020B0604020202020204" pitchFamily="34" charset="0"/>
                <a:cs typeface="Arial" panose="020B0604020202020204" pitchFamily="34" charset="0"/>
              </a:rPr>
              <a:t> </a:t>
            </a:r>
            <a:r>
              <a:rPr lang="en-US" sz="2400" b="1" spc="50" dirty="0" err="1" smtClean="0">
                <a:ln w="9525" cmpd="sng">
                  <a:solidFill>
                    <a:schemeClr val="accent1">
                      <a:lumMod val="60000"/>
                      <a:lumOff val="40000"/>
                    </a:schemeClr>
                  </a:solidFill>
                  <a:prstDash val="solid"/>
                </a:ln>
                <a:solidFill>
                  <a:schemeClr val="bg1"/>
                </a:solidFill>
                <a:effectLst>
                  <a:glow rad="228600">
                    <a:schemeClr val="accent3">
                      <a:satMod val="175000"/>
                      <a:alpha val="40000"/>
                    </a:schemeClr>
                  </a:glow>
                </a:effectLst>
                <a:latin typeface="Arial" panose="020B0604020202020204" pitchFamily="34" charset="0"/>
                <a:cs typeface="Arial" panose="020B0604020202020204" pitchFamily="34" charset="0"/>
              </a:rPr>
              <a:t>Belajar</a:t>
            </a:r>
            <a:r>
              <a:rPr lang="en-US" sz="2400" b="1" spc="50" dirty="0" smtClean="0">
                <a:ln w="9525" cmpd="sng">
                  <a:solidFill>
                    <a:srgbClr val="FF5050"/>
                  </a:solidFill>
                  <a:prstDash val="solid"/>
                </a:ln>
                <a:solidFill>
                  <a:schemeClr val="bg1"/>
                </a:solidFill>
                <a:effectLst>
                  <a:glow rad="228600">
                    <a:schemeClr val="accent3">
                      <a:satMod val="175000"/>
                      <a:alpha val="40000"/>
                    </a:schemeClr>
                  </a:glow>
                </a:effectLst>
                <a:latin typeface="Arial" panose="020B0604020202020204" pitchFamily="34" charset="0"/>
                <a:cs typeface="Arial" panose="020B0604020202020204" pitchFamily="34" charset="0"/>
              </a:rPr>
              <a:t/>
            </a:r>
            <a:br>
              <a:rPr lang="en-US" sz="2400" b="1" spc="50" dirty="0" smtClean="0">
                <a:ln w="9525" cmpd="sng">
                  <a:solidFill>
                    <a:srgbClr val="FF5050"/>
                  </a:solidFill>
                  <a:prstDash val="solid"/>
                </a:ln>
                <a:solidFill>
                  <a:schemeClr val="bg1"/>
                </a:solidFill>
                <a:effectLst>
                  <a:glow rad="228600">
                    <a:schemeClr val="accent3">
                      <a:satMod val="175000"/>
                      <a:alpha val="40000"/>
                    </a:schemeClr>
                  </a:glow>
                </a:effectLst>
                <a:latin typeface="Arial" panose="020B0604020202020204" pitchFamily="34" charset="0"/>
                <a:cs typeface="Arial" panose="020B0604020202020204" pitchFamily="34" charset="0"/>
              </a:rPr>
            </a:br>
            <a:r>
              <a:rPr lang="en-US" sz="24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
            </a:r>
            <a:br>
              <a:rPr lang="en-US" sz="24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br>
            <a:r>
              <a:rPr lang="id-ID" sz="24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Setelah </a:t>
            </a:r>
            <a:r>
              <a:rPr lang="id-ID"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mempelajari bab ini, Anda </a:t>
            </a:r>
            <a:r>
              <a:rPr lang="id-ID" sz="24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diharapkan:</a:t>
            </a:r>
            <a:endParaRPr lang="en-US" sz="2400" dirty="0"/>
          </a:p>
        </p:txBody>
      </p:sp>
      <p:sp>
        <p:nvSpPr>
          <p:cNvPr id="3" name="Content Placeholder 2"/>
          <p:cNvSpPr>
            <a:spLocks noGrp="1"/>
          </p:cNvSpPr>
          <p:nvPr>
            <p:ph idx="1"/>
          </p:nvPr>
        </p:nvSpPr>
        <p:spPr/>
        <p:txBody>
          <a:bodyPr>
            <a:noAutofit/>
          </a:bodyPr>
          <a:lstStyle/>
          <a:p>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1. </a:t>
            </a:r>
            <a:r>
              <a:rPr lang="id-ID"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Memahami bagaimana </a:t>
            </a:r>
            <a:r>
              <a:rPr lang="id-ID" sz="24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peranti </a:t>
            </a:r>
            <a:r>
              <a:rPr lang="id-ID"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keras komputer telah mengalami evolusi hingga mencapai kecanggihannya saat ini</a:t>
            </a:r>
            <a:r>
              <a:rPr lang="id-ID" sz="24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a:t>
            </a:r>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
            </a:r>
            <a:b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br>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2. </a:t>
            </a:r>
            <a:r>
              <a:rPr lang="id-ID"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Mengetahui dasar-dasar komputer dan arsitektur komputer.</a:t>
            </a:r>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
            </a:r>
            <a:b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br>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3. </a:t>
            </a:r>
            <a:r>
              <a:rPr lang="id-ID"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Memahami perbedaan antara sistem fisik dan virtual.</a:t>
            </a:r>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
            </a:r>
            <a:b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br>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4. </a:t>
            </a:r>
            <a:r>
              <a:rPr lang="id-ID"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Menjelaskan bagaimana applikasi-aplikasi bisnis telah mengalami evolusi dari yang tadinya menekankan pada data akuntansi hingga ke penekanan yang saat ini diberikan pada informasi untuk memecahkan masalah.</a:t>
            </a:r>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
            </a:r>
            <a:b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br>
            <a:endParaRPr lang="en-US" sz="2400" dirty="0"/>
          </a:p>
        </p:txBody>
      </p:sp>
    </p:spTree>
    <p:extLst>
      <p:ext uri="{BB962C8B-B14F-4D97-AF65-F5344CB8AC3E}">
        <p14:creationId xmlns:p14="http://schemas.microsoft.com/office/powerpoint/2010/main" xmlns="" val="3789561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5800178"/>
          </a:xfrm>
        </p:spPr>
        <p:txBody>
          <a:bodyPr>
            <a:noAutofit/>
          </a:bodyPr>
          <a:lstStyle/>
          <a:p>
            <a:pPr lvl="1"/>
            <a:r>
              <a:rPr lang="en-US" sz="24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t/>
            </a:r>
            <a:br>
              <a:rPr lang="en-US" sz="24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br>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t/>
            </a:r>
            <a:b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br>
            <a:r>
              <a:rPr lang="en-US" sz="24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t>5. </a:t>
            </a:r>
            <a:r>
              <a:rPr lang="id-ID" sz="24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t>Memahami </a:t>
            </a:r>
            <a:r>
              <a:rPr lang="id-ID"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t>apa yang dimaksud dengan sistem perencanaan sumber daya usaha </a:t>
            </a:r>
            <a:r>
              <a:rPr lang="id-ID" sz="2400" b="1" i="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t>(enterprise resource planning system) </a:t>
            </a:r>
            <a:r>
              <a:rPr lang="id-ID"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t>dan alasan dibalik kepopulerannya.</a:t>
            </a:r>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t/>
            </a:r>
            <a:b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br>
            <a:r>
              <a:rPr lang="en-US" sz="24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t>6. </a:t>
            </a:r>
            <a:r>
              <a:rPr lang="id-ID" sz="24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t>Mengetahui </a:t>
            </a:r>
            <a:r>
              <a:rPr lang="id-ID"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t>bagaimana cara membuat sendiri sistem informasi untuk manajer yang didasarkan pada posisi mereka di dalam struktur organisasi dan apa yang meareka lakukan.</a:t>
            </a:r>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t/>
            </a:r>
            <a:b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br>
            <a:r>
              <a:rPr lang="en-US" sz="24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t>7. </a:t>
            </a:r>
            <a:r>
              <a:rPr lang="id-ID" sz="24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t>Memahami </a:t>
            </a:r>
            <a:r>
              <a:rPr lang="id-ID"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t>hubungan antara perbedaan masalah dan pengambilan keputusan serta mengetahui langkah-langkah dasar pemecahan masalah.</a:t>
            </a:r>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t/>
            </a:r>
            <a:b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br>
            <a:r>
              <a:rPr lang="en-US" sz="24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t>8. </a:t>
            </a:r>
            <a:r>
              <a:rPr lang="id-ID" sz="24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t>Mengetahui </a:t>
            </a:r>
            <a:r>
              <a:rPr lang="id-ID"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t>inovasi-inovasi apa yang diharapkan dalam teknologi informasi.</a:t>
            </a:r>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t/>
            </a:r>
            <a:b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br>
            <a:r>
              <a:rPr lang="id-ID"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t> </a:t>
            </a:r>
            <a: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t/>
            </a:r>
            <a:br>
              <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rPr>
            </a:br>
            <a:endParaRPr lang="en-US"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itchFamily="34" charset="0"/>
              <a:cs typeface="Arial" pitchFamily="34" charset="0"/>
            </a:endParaRPr>
          </a:p>
        </p:txBody>
      </p:sp>
    </p:spTree>
    <p:extLst>
      <p:ext uri="{BB962C8B-B14F-4D97-AF65-F5344CB8AC3E}">
        <p14:creationId xmlns:p14="http://schemas.microsoft.com/office/powerpoint/2010/main" xmlns="" val="700245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5966480"/>
          </a:xfrm>
          <a:ln>
            <a:solidFill>
              <a:schemeClr val="accent6">
                <a:lumMod val="60000"/>
                <a:lumOff val="40000"/>
              </a:schemeClr>
            </a:solidFill>
          </a:ln>
          <a:effectLst>
            <a:glow rad="101600">
              <a:schemeClr val="accent4">
                <a:satMod val="175000"/>
                <a:alpha val="40000"/>
              </a:schemeClr>
            </a:glow>
          </a:effectLst>
        </p:spPr>
        <p:txBody>
          <a:bodyPr>
            <a:noAutofit/>
          </a:bodyPr>
          <a:lstStyle/>
          <a:p>
            <a:pPr algn="ctr"/>
            <a:r>
              <a:rPr lang="id-ID" sz="2400" b="1" spc="50" dirty="0" smtClean="0">
                <a:ln w="9525" cmpd="sng">
                  <a:solidFill>
                    <a:schemeClr val="accent6">
                      <a:lumMod val="75000"/>
                    </a:schemeClr>
                  </a:solidFill>
                  <a:prstDash val="solid"/>
                </a:ln>
                <a:solidFill>
                  <a:schemeClr val="bg1"/>
                </a:solidFill>
                <a:effectLst>
                  <a:glow rad="63500">
                    <a:schemeClr val="accent5">
                      <a:satMod val="175000"/>
                      <a:alpha val="40000"/>
                    </a:schemeClr>
                  </a:glow>
                </a:effectLst>
                <a:latin typeface="Arial" panose="020B0604020202020204" pitchFamily="34" charset="0"/>
                <a:cs typeface="Arial" pitchFamily="34" charset="0"/>
              </a:rPr>
              <a:t/>
            </a:r>
            <a:br>
              <a:rPr lang="id-ID" sz="2400" b="1" spc="50" dirty="0" smtClean="0">
                <a:ln w="9525" cmpd="sng">
                  <a:solidFill>
                    <a:schemeClr val="accent6">
                      <a:lumMod val="75000"/>
                    </a:schemeClr>
                  </a:solidFill>
                  <a:prstDash val="solid"/>
                </a:ln>
                <a:solidFill>
                  <a:schemeClr val="bg1"/>
                </a:solidFill>
                <a:effectLst>
                  <a:glow rad="63500">
                    <a:schemeClr val="accent5">
                      <a:satMod val="175000"/>
                      <a:alpha val="40000"/>
                    </a:schemeClr>
                  </a:glow>
                </a:effectLst>
                <a:latin typeface="Arial" panose="020B0604020202020204" pitchFamily="34" charset="0"/>
                <a:cs typeface="Arial" pitchFamily="34" charset="0"/>
              </a:rPr>
            </a:br>
            <a:r>
              <a:rPr lang="id-ID" sz="3200" b="1" spc="50" dirty="0" smtClean="0">
                <a:ln w="0"/>
                <a:solidFill>
                  <a:schemeClr val="bg2"/>
                </a:solidFill>
                <a:effectLst>
                  <a:innerShdw blurRad="63500" dist="50800" dir="13500000">
                    <a:srgbClr val="000000">
                      <a:alpha val="50000"/>
                    </a:srgbClr>
                  </a:innerShdw>
                </a:effectLst>
                <a:latin typeface="Arial" panose="020B0604020202020204" pitchFamily="34" charset="0"/>
                <a:cs typeface="Arial" pitchFamily="34" charset="0"/>
              </a:rPr>
              <a:t>Sejarah </a:t>
            </a:r>
            <a:r>
              <a:rPr lang="en-US" sz="3200" b="1" spc="50" dirty="0" smtClean="0">
                <a:ln w="0"/>
                <a:solidFill>
                  <a:schemeClr val="bg2"/>
                </a:solidFill>
                <a:effectLst>
                  <a:innerShdw blurRad="63500" dist="50800" dir="13500000">
                    <a:srgbClr val="000000">
                      <a:alpha val="50000"/>
                    </a:srgbClr>
                  </a:innerShdw>
                </a:effectLst>
                <a:latin typeface="Arial" panose="020B0604020202020204" pitchFamily="34" charset="0"/>
                <a:cs typeface="Arial" pitchFamily="34" charset="0"/>
              </a:rPr>
              <a:t>S</a:t>
            </a:r>
            <a:r>
              <a:rPr lang="id-ID" sz="3200" b="1" spc="50" dirty="0" smtClean="0">
                <a:ln w="0"/>
                <a:solidFill>
                  <a:schemeClr val="bg2"/>
                </a:solidFill>
                <a:effectLst>
                  <a:innerShdw blurRad="63500" dist="50800" dir="13500000">
                    <a:srgbClr val="000000">
                      <a:alpha val="50000"/>
                    </a:srgbClr>
                  </a:innerShdw>
                </a:effectLst>
                <a:latin typeface="Arial" panose="020B0604020202020204" pitchFamily="34" charset="0"/>
                <a:cs typeface="Arial" pitchFamily="34" charset="0"/>
              </a:rPr>
              <a:t>istem Informasi</a:t>
            </a:r>
            <a:r>
              <a:rPr lang="id-ID" sz="2400" b="1" spc="50" dirty="0" smtClean="0">
                <a:ln w="0"/>
                <a:solidFill>
                  <a:schemeClr val="bg2"/>
                </a:solidFill>
                <a:effectLst>
                  <a:innerShdw blurRad="63500" dist="50800" dir="13500000">
                    <a:srgbClr val="000000">
                      <a:alpha val="50000"/>
                    </a:srgbClr>
                  </a:innerShdw>
                </a:effectLst>
                <a:latin typeface="Arial" panose="020B0604020202020204" pitchFamily="34" charset="0"/>
                <a:cs typeface="Arial" pitchFamily="34" charset="0"/>
              </a:rPr>
              <a:t/>
            </a:r>
            <a:br>
              <a:rPr lang="id-ID" sz="2400" b="1" spc="50" dirty="0" smtClean="0">
                <a:ln w="0"/>
                <a:solidFill>
                  <a:schemeClr val="bg2"/>
                </a:solidFill>
                <a:effectLst>
                  <a:innerShdw blurRad="63500" dist="50800" dir="13500000">
                    <a:srgbClr val="000000">
                      <a:alpha val="50000"/>
                    </a:srgbClr>
                  </a:innerShdw>
                </a:effectLst>
                <a:latin typeface="Arial" panose="020B0604020202020204" pitchFamily="34" charset="0"/>
                <a:cs typeface="Arial" pitchFamily="34" charset="0"/>
              </a:rPr>
            </a:br>
            <a:r>
              <a:rPr lang="id-ID" sz="2400" b="1" spc="50" dirty="0" smtClean="0">
                <a:ln w="0"/>
                <a:solidFill>
                  <a:schemeClr val="bg2"/>
                </a:solidFill>
                <a:effectLst>
                  <a:innerShdw blurRad="63500" dist="50800" dir="13500000">
                    <a:srgbClr val="000000">
                      <a:alpha val="50000"/>
                    </a:srgbClr>
                  </a:innerShdw>
                </a:effectLst>
                <a:latin typeface="Arial" panose="020B0604020202020204" pitchFamily="34" charset="0"/>
                <a:cs typeface="Arial" pitchFamily="34" charset="0"/>
              </a:rPr>
              <a:t/>
            </a:r>
            <a:br>
              <a:rPr lang="id-ID" sz="2400" b="1" spc="50" dirty="0" smtClean="0">
                <a:ln w="0"/>
                <a:solidFill>
                  <a:schemeClr val="bg2"/>
                </a:solidFill>
                <a:effectLst>
                  <a:innerShdw blurRad="63500" dist="50800" dir="13500000">
                    <a:srgbClr val="000000">
                      <a:alpha val="50000"/>
                    </a:srgbClr>
                  </a:innerShdw>
                </a:effectLst>
                <a:latin typeface="Arial" panose="020B0604020202020204" pitchFamily="34" charset="0"/>
                <a:cs typeface="Arial" pitchFamily="34" charset="0"/>
              </a:rPr>
            </a:br>
            <a:r>
              <a:rPr lang="id-ID" sz="2400" b="1" spc="50" dirty="0" smtClean="0">
                <a:ln w="9525" cmpd="sng">
                  <a:solidFill>
                    <a:schemeClr val="accent6">
                      <a:lumMod val="75000"/>
                    </a:schemeClr>
                  </a:solidFill>
                  <a:prstDash val="solid"/>
                </a:ln>
                <a:solidFill>
                  <a:schemeClr val="bg1"/>
                </a:solidFill>
                <a:effectLst>
                  <a:glow rad="63500">
                    <a:schemeClr val="accent5">
                      <a:satMod val="175000"/>
                      <a:alpha val="40000"/>
                    </a:schemeClr>
                  </a:glow>
                </a:effectLst>
                <a:latin typeface="Arial" panose="020B0604020202020204" pitchFamily="34" charset="0"/>
                <a:cs typeface="Arial" pitchFamily="34" charset="0"/>
              </a:rPr>
              <a:t/>
            </a:r>
            <a:br>
              <a:rPr lang="id-ID" sz="2400" b="1" spc="50" dirty="0" smtClean="0">
                <a:ln w="9525" cmpd="sng">
                  <a:solidFill>
                    <a:schemeClr val="accent6">
                      <a:lumMod val="75000"/>
                    </a:schemeClr>
                  </a:solidFill>
                  <a:prstDash val="solid"/>
                </a:ln>
                <a:solidFill>
                  <a:schemeClr val="bg1"/>
                </a:solidFill>
                <a:effectLst>
                  <a:glow rad="63500">
                    <a:schemeClr val="accent5">
                      <a:satMod val="175000"/>
                      <a:alpha val="40000"/>
                    </a:schemeClr>
                  </a:glow>
                </a:effectLst>
                <a:latin typeface="Arial" panose="020B0604020202020204" pitchFamily="34" charset="0"/>
                <a:cs typeface="Arial" pitchFamily="34" charset="0"/>
              </a:rPr>
            </a:br>
            <a:r>
              <a:rPr lang="id-ID" sz="2400" b="1" spc="50" dirty="0" smtClean="0">
                <a:ln w="9525" cmpd="sng">
                  <a:solidFill>
                    <a:schemeClr val="accent6">
                      <a:lumMod val="75000"/>
                    </a:schemeClr>
                  </a:solidFill>
                  <a:prstDash val="solid"/>
                </a:ln>
                <a:solidFill>
                  <a:schemeClr val="bg1"/>
                </a:solidFill>
                <a:effectLst>
                  <a:glow rad="63500">
                    <a:schemeClr val="accent5">
                      <a:satMod val="175000"/>
                      <a:alpha val="40000"/>
                    </a:schemeClr>
                  </a:glow>
                </a:effectLst>
                <a:latin typeface="Arial" panose="020B0604020202020204" pitchFamily="34" charset="0"/>
                <a:cs typeface="Arial" pitchFamily="34" charset="0"/>
              </a:rPr>
              <a:t>Dalam kurun waktu setengah abad sejak komputer digital untuk tujuan umum pertama kali dipasang di sebuah organisasi bisnis, peranti keras telah mengalami berlipat-lipat kali kenaikan kecepatan dan kapasitas yang juga disertai dengan pengurangan ukuran secara dramatis. Dalam waktu yang sama, aplikasi komputer juga telah mengalami evolusi dari yang sebelumnya digunakan untuk mengolah transaksi akuntansi secara sederhana, menjadi sistem  yang dirancang untuk mendukung manajer dan para pemecah masalah lainnya.</a:t>
            </a:r>
            <a:br>
              <a:rPr lang="id-ID" sz="2400" b="1" spc="50" dirty="0" smtClean="0">
                <a:ln w="9525" cmpd="sng">
                  <a:solidFill>
                    <a:schemeClr val="accent6">
                      <a:lumMod val="75000"/>
                    </a:schemeClr>
                  </a:solidFill>
                  <a:prstDash val="solid"/>
                </a:ln>
                <a:solidFill>
                  <a:schemeClr val="bg1"/>
                </a:solidFill>
                <a:effectLst>
                  <a:glow rad="63500">
                    <a:schemeClr val="accent5">
                      <a:satMod val="175000"/>
                      <a:alpha val="40000"/>
                    </a:schemeClr>
                  </a:glow>
                </a:effectLst>
                <a:latin typeface="Arial" panose="020B0604020202020204" pitchFamily="34" charset="0"/>
                <a:cs typeface="Arial" pitchFamily="34" charset="0"/>
              </a:rPr>
            </a:br>
            <a:endParaRPr lang="id-ID" sz="2400" b="1" spc="50" dirty="0">
              <a:ln w="9525" cmpd="sng">
                <a:solidFill>
                  <a:schemeClr val="accent6">
                    <a:lumMod val="75000"/>
                  </a:schemeClr>
                </a:solidFill>
                <a:prstDash val="solid"/>
              </a:ln>
              <a:solidFill>
                <a:schemeClr val="bg1"/>
              </a:solidFill>
              <a:effectLst>
                <a:glow rad="63500">
                  <a:schemeClr val="accent5">
                    <a:satMod val="175000"/>
                    <a:alpha val="40000"/>
                  </a:schemeClr>
                </a:glow>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323528" y="1412776"/>
            <a:ext cx="2808312" cy="1872208"/>
          </a:xfrm>
          <a:prstGeom prst="ellipse">
            <a:avLst/>
          </a:prstGeom>
          <a:solidFill>
            <a:schemeClr val="tx1"/>
          </a:solidFill>
          <a:effectLst>
            <a:glow rad="228600">
              <a:schemeClr val="accent5">
                <a:satMod val="175000"/>
                <a:alpha val="40000"/>
              </a:schemeClr>
            </a:glow>
          </a:effectLst>
        </p:spPr>
        <p:style>
          <a:lnRef idx="3">
            <a:schemeClr val="lt1"/>
          </a:lnRef>
          <a:fillRef idx="1">
            <a:schemeClr val="accent4"/>
          </a:fillRef>
          <a:effectRef idx="1">
            <a:schemeClr val="accent4"/>
          </a:effectRef>
          <a:fontRef idx="minor">
            <a:schemeClr val="lt1"/>
          </a:fontRef>
        </p:style>
        <p:txBody>
          <a:bodyPr rtlCol="0" anchor="ctr"/>
          <a:lstStyle/>
          <a:p>
            <a:pPr algn="ctr"/>
            <a:r>
              <a:rPr lang="id-ID" sz="2400" dirty="0" smtClean="0">
                <a:solidFill>
                  <a:schemeClr val="bg1"/>
                </a:solidFill>
              </a:rPr>
              <a:t>1</a:t>
            </a:r>
            <a:r>
              <a:rPr lang="id-ID" sz="2400" dirty="0" smtClean="0">
                <a:solidFill>
                  <a:schemeClr val="bg1"/>
                </a:solidFill>
                <a:latin typeface="Arial" pitchFamily="34" charset="0"/>
                <a:cs typeface="Arial" pitchFamily="34" charset="0"/>
              </a:rPr>
              <a:t>. Evolusi Peranti Keras Komputer</a:t>
            </a:r>
            <a:endParaRPr lang="id-ID" sz="2400" dirty="0">
              <a:solidFill>
                <a:schemeClr val="bg1"/>
              </a:solidFill>
              <a:latin typeface="Arial" pitchFamily="34" charset="0"/>
              <a:cs typeface="Arial" pitchFamily="34" charset="0"/>
            </a:endParaRPr>
          </a:p>
        </p:txBody>
      </p:sp>
      <p:sp>
        <p:nvSpPr>
          <p:cNvPr id="4" name="Oval 3"/>
          <p:cNvSpPr/>
          <p:nvPr/>
        </p:nvSpPr>
        <p:spPr>
          <a:xfrm>
            <a:off x="3275856" y="3717032"/>
            <a:ext cx="2376264" cy="2160240"/>
          </a:xfrm>
          <a:prstGeom prst="ellipse">
            <a:avLst/>
          </a:prstGeom>
          <a:solidFill>
            <a:schemeClr val="tx1"/>
          </a:solidFill>
          <a:ln>
            <a:solidFill>
              <a:schemeClr val="bg1"/>
            </a:solidFill>
          </a:ln>
          <a:effectLst>
            <a:glow rad="228600">
              <a:schemeClr val="accent5">
                <a:satMod val="175000"/>
                <a:alpha val="40000"/>
              </a:schemeClr>
            </a:glow>
          </a:effectLst>
        </p:spPr>
        <p:style>
          <a:lnRef idx="1">
            <a:schemeClr val="dk1"/>
          </a:lnRef>
          <a:fillRef idx="2">
            <a:schemeClr val="dk1"/>
          </a:fillRef>
          <a:effectRef idx="1">
            <a:schemeClr val="dk1"/>
          </a:effectRef>
          <a:fontRef idx="minor">
            <a:schemeClr val="dk1"/>
          </a:fontRef>
        </p:style>
        <p:txBody>
          <a:bodyPr rtlCol="0" anchor="ctr"/>
          <a:lstStyle/>
          <a:p>
            <a:pPr algn="ctr"/>
            <a:r>
              <a:rPr lang="id-ID" sz="2400" dirty="0" smtClean="0">
                <a:solidFill>
                  <a:schemeClr val="bg1"/>
                </a:solidFill>
                <a:latin typeface="Arial" pitchFamily="34" charset="0"/>
                <a:cs typeface="Arial" pitchFamily="34" charset="0"/>
              </a:rPr>
              <a:t>2. Komputer berukuran lebih kecil</a:t>
            </a:r>
            <a:endParaRPr lang="id-ID" sz="2400" dirty="0">
              <a:solidFill>
                <a:schemeClr val="bg1"/>
              </a:solidFill>
              <a:latin typeface="Arial" pitchFamily="34" charset="0"/>
              <a:cs typeface="Arial" pitchFamily="34" charset="0"/>
            </a:endParaRPr>
          </a:p>
        </p:txBody>
      </p:sp>
      <p:sp>
        <p:nvSpPr>
          <p:cNvPr id="5" name="Oval 4"/>
          <p:cNvSpPr/>
          <p:nvPr/>
        </p:nvSpPr>
        <p:spPr>
          <a:xfrm>
            <a:off x="5652120" y="1556792"/>
            <a:ext cx="2699792" cy="1899592"/>
          </a:xfrm>
          <a:prstGeom prst="ellipse">
            <a:avLst/>
          </a:prstGeom>
          <a:solidFill>
            <a:schemeClr val="tx1"/>
          </a:solidFill>
          <a:effectLst>
            <a:glow rad="228600">
              <a:schemeClr val="accent5">
                <a:satMod val="175000"/>
                <a:alpha val="40000"/>
              </a:schemeClr>
            </a:glow>
          </a:effectLst>
        </p:spPr>
        <p:style>
          <a:lnRef idx="3">
            <a:schemeClr val="lt1"/>
          </a:lnRef>
          <a:fillRef idx="1">
            <a:schemeClr val="accent4"/>
          </a:fillRef>
          <a:effectRef idx="1">
            <a:schemeClr val="accent4"/>
          </a:effectRef>
          <a:fontRef idx="minor">
            <a:schemeClr val="lt1"/>
          </a:fontRef>
        </p:style>
        <p:txBody>
          <a:bodyPr rtlCol="0" anchor="ctr"/>
          <a:lstStyle/>
          <a:p>
            <a:pPr algn="ctr"/>
            <a:r>
              <a:rPr lang="id-ID" sz="2400" dirty="0" smtClean="0">
                <a:solidFill>
                  <a:schemeClr val="bg1"/>
                </a:solidFill>
                <a:latin typeface="Arial" pitchFamily="34" charset="0"/>
                <a:cs typeface="Arial" pitchFamily="34" charset="0"/>
              </a:rPr>
              <a:t>3. Hukum Moore (Moore’s Law)</a:t>
            </a:r>
            <a:endParaRPr lang="id-ID"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
                                        <p:tgtEl>
                                          <p:spTgt spid="3"/>
                                        </p:tgtEl>
                                      </p:cBhvr>
                                    </p:animEffect>
                                    <p:anim calcmode="lin" valueType="num">
                                      <p:cBhvr>
                                        <p:cTn id="8" dur="400" fill="hold"/>
                                        <p:tgtEl>
                                          <p:spTgt spid="3"/>
                                        </p:tgtEl>
                                        <p:attrNameLst>
                                          <p:attrName>ppt_x</p:attrName>
                                        </p:attrNameLst>
                                      </p:cBhvr>
                                      <p:tavLst>
                                        <p:tav tm="0">
                                          <p:val>
                                            <p:strVal val="#ppt_x"/>
                                          </p:val>
                                        </p:tav>
                                        <p:tav tm="100000">
                                          <p:val>
                                            <p:strVal val="#ppt_x"/>
                                          </p:val>
                                        </p:tav>
                                      </p:tavLst>
                                    </p:anim>
                                    <p:anim calcmode="lin" valueType="num">
                                      <p:cBhvr>
                                        <p:cTn id="9" dur="400" fill="hold"/>
                                        <p:tgtEl>
                                          <p:spTgt spid="3"/>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9" presetClass="entr" presetSubtype="0" decel="100000" fill="hold" grpId="0" nodeType="clickEffect">
                                  <p:stCondLst>
                                    <p:cond delay="0"/>
                                  </p:stCondLst>
                                  <p:childTnLst>
                                    <p:set>
                                      <p:cBhvr>
                                        <p:cTn id="15" dur="1" fill="hold">
                                          <p:stCondLst>
                                            <p:cond delay="0"/>
                                          </p:stCondLst>
                                        </p:cTn>
                                        <p:tgtEl>
                                          <p:spTgt spid="4">
                                            <p:bg/>
                                          </p:spTgt>
                                        </p:tgtEl>
                                        <p:attrNameLst>
                                          <p:attrName>style.visibility</p:attrName>
                                        </p:attrNameLst>
                                      </p:cBhvr>
                                      <p:to>
                                        <p:strVal val="visible"/>
                                      </p:to>
                                    </p:set>
                                    <p:anim calcmode="lin" valueType="num">
                                      <p:cBhvr>
                                        <p:cTn id="16" dur="500" fill="hold"/>
                                        <p:tgtEl>
                                          <p:spTgt spid="4">
                                            <p:bg/>
                                          </p:spTgt>
                                        </p:tgtEl>
                                        <p:attrNameLst>
                                          <p:attrName>ppt_w</p:attrName>
                                        </p:attrNameLst>
                                      </p:cBhvr>
                                      <p:tavLst>
                                        <p:tav tm="0">
                                          <p:val>
                                            <p:fltVal val="0"/>
                                          </p:val>
                                        </p:tav>
                                        <p:tav tm="100000">
                                          <p:val>
                                            <p:strVal val="#ppt_w"/>
                                          </p:val>
                                        </p:tav>
                                      </p:tavLst>
                                    </p:anim>
                                    <p:anim calcmode="lin" valueType="num">
                                      <p:cBhvr>
                                        <p:cTn id="17" dur="500" fill="hold"/>
                                        <p:tgtEl>
                                          <p:spTgt spid="4">
                                            <p:bg/>
                                          </p:spTgt>
                                        </p:tgtEl>
                                        <p:attrNameLst>
                                          <p:attrName>ppt_h</p:attrName>
                                        </p:attrNameLst>
                                      </p:cBhvr>
                                      <p:tavLst>
                                        <p:tav tm="0">
                                          <p:val>
                                            <p:fltVal val="0"/>
                                          </p:val>
                                        </p:tav>
                                        <p:tav tm="100000">
                                          <p:val>
                                            <p:strVal val="#ppt_h"/>
                                          </p:val>
                                        </p:tav>
                                      </p:tavLst>
                                    </p:anim>
                                    <p:anim calcmode="lin" valueType="num">
                                      <p:cBhvr>
                                        <p:cTn id="18" dur="500" fill="hold"/>
                                        <p:tgtEl>
                                          <p:spTgt spid="4">
                                            <p:bg/>
                                          </p:spTgt>
                                        </p:tgtEl>
                                        <p:attrNameLst>
                                          <p:attrName>style.rotation</p:attrName>
                                        </p:attrNameLst>
                                      </p:cBhvr>
                                      <p:tavLst>
                                        <p:tav tm="0">
                                          <p:val>
                                            <p:fltVal val="360"/>
                                          </p:val>
                                        </p:tav>
                                        <p:tav tm="100000">
                                          <p:val>
                                            <p:fltVal val="0"/>
                                          </p:val>
                                        </p:tav>
                                      </p:tavLst>
                                    </p:anim>
                                    <p:animEffect transition="in" filter="fade">
                                      <p:cBhvr>
                                        <p:cTn id="19" dur="500"/>
                                        <p:tgtEl>
                                          <p:spTgt spid="4">
                                            <p:bg/>
                                          </p:spTgt>
                                        </p:tgtEl>
                                      </p:cBhvr>
                                    </p:animEffect>
                                  </p:childTnLst>
                                </p:cTn>
                              </p:par>
                              <p:par>
                                <p:cTn id="20" presetID="49" presetClass="entr" presetSubtype="0" decel="100000" fill="hold" grpId="0" nodeType="with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 calcmode="lin" valueType="num">
                                      <p:cBhvr>
                                        <p:cTn id="22"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3" dur="500" fill="hold"/>
                                        <p:tgtEl>
                                          <p:spTgt spid="4">
                                            <p:txEl>
                                              <p:pRg st="0" end="0"/>
                                            </p:txEl>
                                          </p:spTgt>
                                        </p:tgtEl>
                                        <p:attrNameLst>
                                          <p:attrName>ppt_h</p:attrName>
                                        </p:attrNameLst>
                                      </p:cBhvr>
                                      <p:tavLst>
                                        <p:tav tm="0">
                                          <p:val>
                                            <p:fltVal val="0"/>
                                          </p:val>
                                        </p:tav>
                                        <p:tav tm="100000">
                                          <p:val>
                                            <p:strVal val="#ppt_h"/>
                                          </p:val>
                                        </p:tav>
                                      </p:tavLst>
                                    </p:anim>
                                    <p:anim calcmode="lin" valueType="num">
                                      <p:cBhvr>
                                        <p:cTn id="24" dur="500" fill="hold"/>
                                        <p:tgtEl>
                                          <p:spTgt spid="4">
                                            <p:txEl>
                                              <p:pRg st="0" end="0"/>
                                            </p:txEl>
                                          </p:spTgt>
                                        </p:tgtEl>
                                        <p:attrNameLst>
                                          <p:attrName>style.rotation</p:attrName>
                                        </p:attrNameLst>
                                      </p:cBhvr>
                                      <p:tavLst>
                                        <p:tav tm="0">
                                          <p:val>
                                            <p:fltVal val="360"/>
                                          </p:val>
                                        </p:tav>
                                        <p:tav tm="100000">
                                          <p:val>
                                            <p:fltVal val="0"/>
                                          </p:val>
                                        </p:tav>
                                      </p:tavLst>
                                    </p:anim>
                                    <p:animEffect transition="in" filter="fade">
                                      <p:cBhvr>
                                        <p:cTn id="25" dur="500"/>
                                        <p:tgtEl>
                                          <p:spTgt spid="4">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7" presetClass="entr" presetSubtype="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1000"/>
                                        <p:tgtEl>
                                          <p:spTgt spid="5"/>
                                        </p:tgtEl>
                                      </p:cBhvr>
                                    </p:animEffect>
                                    <p:anim calcmode="lin" valueType="num">
                                      <p:cBhvr>
                                        <p:cTn id="31" dur="1000" fill="hold"/>
                                        <p:tgtEl>
                                          <p:spTgt spid="5"/>
                                        </p:tgtEl>
                                        <p:attrNameLst>
                                          <p:attrName>ppt_x</p:attrName>
                                        </p:attrNameLst>
                                      </p:cBhvr>
                                      <p:tavLst>
                                        <p:tav tm="0">
                                          <p:val>
                                            <p:strVal val="#ppt_x"/>
                                          </p:val>
                                        </p:tav>
                                        <p:tav tm="100000">
                                          <p:val>
                                            <p:strVal val="#ppt_x"/>
                                          </p:val>
                                        </p:tav>
                                      </p:tavLst>
                                    </p:anim>
                                    <p:anim calcmode="lin" valueType="num">
                                      <p:cBhvr>
                                        <p:cTn id="32" dur="900" decel="100000" fill="hold"/>
                                        <p:tgtEl>
                                          <p:spTgt spid="5"/>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build="allAtOnce"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04664"/>
            <a:ext cx="7848872" cy="720080"/>
          </a:xfrm>
          <a:ln w="50800">
            <a:solidFill>
              <a:srgbClr val="CCECFF"/>
            </a:solidFill>
            <a:prstDash val="sysDot"/>
          </a:ln>
        </p:spPr>
        <p:txBody>
          <a:bodyPr>
            <a:normAutofit/>
          </a:bodyPr>
          <a:lstStyle/>
          <a:p>
            <a:pPr algn="ctr"/>
            <a:r>
              <a:rPr lang="id-ID" sz="2800" dirty="0" smtClean="0">
                <a:solidFill>
                  <a:schemeClr val="bg1"/>
                </a:solidFill>
                <a:effectLst>
                  <a:glow rad="228600">
                    <a:schemeClr val="accent1">
                      <a:satMod val="175000"/>
                      <a:alpha val="40000"/>
                    </a:schemeClr>
                  </a:glow>
                </a:effectLst>
                <a:latin typeface="Arial" pitchFamily="34" charset="0"/>
                <a:cs typeface="Arial" pitchFamily="34" charset="0"/>
              </a:rPr>
              <a:t>Pengantar arsitektur komputer</a:t>
            </a:r>
            <a:endParaRPr lang="id-ID" sz="2800" dirty="0">
              <a:solidFill>
                <a:schemeClr val="bg1"/>
              </a:solidFill>
              <a:effectLst>
                <a:glow rad="228600">
                  <a:schemeClr val="accent1">
                    <a:satMod val="175000"/>
                    <a:alpha val="40000"/>
                  </a:schemeClr>
                </a:glow>
              </a:effectLst>
              <a:latin typeface="Arial" pitchFamily="34" charset="0"/>
              <a:cs typeface="Arial" pitchFamily="34" charset="0"/>
            </a:endParaRPr>
          </a:p>
        </p:txBody>
      </p:sp>
      <p:sp>
        <p:nvSpPr>
          <p:cNvPr id="3" name="Content Placeholder 2"/>
          <p:cNvSpPr>
            <a:spLocks noGrp="1"/>
          </p:cNvSpPr>
          <p:nvPr>
            <p:ph idx="1"/>
          </p:nvPr>
        </p:nvSpPr>
        <p:spPr>
          <a:ln w="50800">
            <a:solidFill>
              <a:srgbClr val="CCECFF"/>
            </a:solidFill>
            <a:prstDash val="sysDot"/>
          </a:ln>
        </p:spPr>
        <p:txBody>
          <a:bodyPr numCol="1">
            <a:normAutofit/>
          </a:bodyPr>
          <a:lstStyle/>
          <a:p>
            <a:pPr algn="just">
              <a:buNone/>
            </a:pPr>
            <a:r>
              <a:rPr lang="id-ID" sz="2400" dirty="0" smtClean="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  </a:t>
            </a:r>
            <a:endParaRPr lang="en-US" sz="2400" dirty="0" smtClean="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endParaRPr>
          </a:p>
          <a:p>
            <a:pPr algn="just">
              <a:buNone/>
            </a:pPr>
            <a:r>
              <a:rPr lang="id-ID" sz="2400" dirty="0" smtClean="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 Inti dari sebuah computer adalah prosesornya. Prosesor, yang dikendalikan oleh sebuah system operasi seperti Windows XP, mengelola alat input dan output, alat penyimpanan data, dan operasi atas data. Unit Pemroses Sentral (</a:t>
            </a:r>
            <a:r>
              <a:rPr lang="id-ID" sz="2400" i="1" dirty="0" smtClean="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Cetral processing Unit –</a:t>
            </a:r>
            <a:r>
              <a:rPr lang="id-ID" sz="2400" dirty="0" smtClean="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CPU) mengendalikan seluruh komponen lain. Memori Akses Acak (</a:t>
            </a:r>
            <a:r>
              <a:rPr lang="id-ID" sz="2400" i="1" dirty="0" smtClean="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Random Acces Memory</a:t>
            </a:r>
            <a:r>
              <a:rPr lang="id-ID" sz="2400" dirty="0" smtClean="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-RAM) bertindak sebagai tempat kerja sementara bagi CPU, semakin besar area kerja, maka akan semakin cepat CPU menyelesaikan tugas-tugasnya</a:t>
            </a:r>
            <a:endParaRPr lang="id-ID" sz="2400" dirty="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ipe(up)">
                                      <p:cBhvr>
                                        <p:cTn id="2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38100">
            <a:gradFill>
              <a:gsLst>
                <a:gs pos="0">
                  <a:srgbClr val="00B05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sysDash"/>
          </a:ln>
        </p:spPr>
        <p:txBody>
          <a:bodyPr>
            <a:normAutofit/>
          </a:bodyPr>
          <a:lstStyle/>
          <a:p>
            <a:pPr algn="ctr"/>
            <a:r>
              <a:rPr lang="id-ID" sz="2800" dirty="0" smtClean="0">
                <a:solidFill>
                  <a:schemeClr val="bg1"/>
                </a:solidFill>
                <a:effectLst>
                  <a:glow rad="228600">
                    <a:schemeClr val="accent2">
                      <a:satMod val="175000"/>
                      <a:alpha val="40000"/>
                    </a:schemeClr>
                  </a:glow>
                </a:effectLst>
                <a:latin typeface="Arial" pitchFamily="34" charset="0"/>
                <a:cs typeface="Arial" pitchFamily="34" charset="0"/>
              </a:rPr>
              <a:t>Pengantar arsitektur komunikasi</a:t>
            </a:r>
            <a:endParaRPr lang="id-ID" sz="2800" dirty="0">
              <a:solidFill>
                <a:schemeClr val="bg1"/>
              </a:solidFill>
              <a:effectLst>
                <a:glow rad="228600">
                  <a:schemeClr val="accent2">
                    <a:satMod val="175000"/>
                    <a:alpha val="40000"/>
                  </a:schemeClr>
                </a:glow>
              </a:effectLst>
              <a:latin typeface="Arial" pitchFamily="34" charset="0"/>
              <a:cs typeface="Arial" pitchFamily="34" charset="0"/>
            </a:endParaRPr>
          </a:p>
        </p:txBody>
      </p:sp>
      <p:sp>
        <p:nvSpPr>
          <p:cNvPr id="3" name="Content Placeholder 2"/>
          <p:cNvSpPr>
            <a:spLocks noGrp="1"/>
          </p:cNvSpPr>
          <p:nvPr>
            <p:ph idx="1"/>
          </p:nvPr>
        </p:nvSpPr>
        <p:spPr>
          <a:xfrm>
            <a:off x="457200" y="2420888"/>
            <a:ext cx="8058150" cy="4034848"/>
          </a:xfrm>
          <a:ln w="38100">
            <a:gradFill>
              <a:gsLst>
                <a:gs pos="0">
                  <a:schemeClr val="accent6"/>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sysDash"/>
          </a:ln>
        </p:spPr>
        <p:txBody>
          <a:bodyPr>
            <a:normAutofit/>
          </a:bodyPr>
          <a:lstStyle/>
          <a:p>
            <a:pPr algn="ctr">
              <a:buNone/>
            </a:pPr>
            <a:endParaRPr lang="en-US" sz="2400" dirty="0" smtClean="0">
              <a:solidFill>
                <a:schemeClr val="bg1"/>
              </a:solidFill>
              <a:effectLst>
                <a:glow rad="139700">
                  <a:schemeClr val="accent2">
                    <a:satMod val="175000"/>
                    <a:alpha val="40000"/>
                  </a:schemeClr>
                </a:glow>
              </a:effectLst>
              <a:latin typeface="Arial" panose="020B0604020202020204" pitchFamily="34" charset="0"/>
              <a:cs typeface="Arial" panose="020B0604020202020204" pitchFamily="34" charset="0"/>
            </a:endParaRPr>
          </a:p>
          <a:p>
            <a:pPr algn="ctr">
              <a:buNone/>
            </a:pPr>
            <a:endParaRPr lang="en-US" sz="2400" dirty="0" smtClean="0">
              <a:solidFill>
                <a:schemeClr val="bg1"/>
              </a:solidFill>
              <a:effectLst>
                <a:glow rad="139700">
                  <a:schemeClr val="accent2">
                    <a:satMod val="175000"/>
                    <a:alpha val="40000"/>
                  </a:schemeClr>
                </a:glow>
              </a:effectLst>
              <a:latin typeface="Arial" panose="020B0604020202020204" pitchFamily="34" charset="0"/>
              <a:cs typeface="Arial" panose="020B0604020202020204" pitchFamily="34" charset="0"/>
            </a:endParaRPr>
          </a:p>
          <a:p>
            <a:pPr algn="ctr">
              <a:buNone/>
            </a:pPr>
            <a:r>
              <a:rPr lang="id-ID" sz="2400" dirty="0" smtClean="0">
                <a:solidFill>
                  <a:schemeClr val="bg1"/>
                </a:solidFill>
                <a:effectLst>
                  <a:glow rad="139700">
                    <a:schemeClr val="accent2">
                      <a:satMod val="175000"/>
                      <a:alpha val="40000"/>
                    </a:schemeClr>
                  </a:glow>
                </a:effectLst>
                <a:latin typeface="Arial" panose="020B0604020202020204" pitchFamily="34" charset="0"/>
                <a:cs typeface="Arial" panose="020B0604020202020204" pitchFamily="34" charset="0"/>
              </a:rPr>
              <a:t>Komunikasi antarkomputer dibatasi oleh adanya fakta diprioritaskannya komunikasi telepon anatara manusia. Standar </a:t>
            </a:r>
            <a:r>
              <a:rPr lang="en-US" sz="2400" dirty="0" smtClean="0">
                <a:solidFill>
                  <a:schemeClr val="bg1"/>
                </a:solidFill>
                <a:effectLst>
                  <a:glow rad="139700">
                    <a:schemeClr val="accent2">
                      <a:satMod val="175000"/>
                      <a:alpha val="40000"/>
                    </a:schemeClr>
                  </a:glow>
                </a:effectLst>
                <a:latin typeface="Arial" panose="020B0604020202020204" pitchFamily="34" charset="0"/>
                <a:cs typeface="Arial" panose="020B0604020202020204" pitchFamily="34" charset="0"/>
              </a:rPr>
              <a:t>d</a:t>
            </a:r>
            <a:r>
              <a:rPr lang="id-ID" sz="2400" dirty="0" smtClean="0">
                <a:solidFill>
                  <a:schemeClr val="bg1"/>
                </a:solidFill>
                <a:effectLst>
                  <a:glow rad="139700">
                    <a:schemeClr val="accent2">
                      <a:satMod val="175000"/>
                      <a:alpha val="40000"/>
                    </a:schemeClr>
                  </a:glow>
                </a:effectLst>
                <a:latin typeface="Arial" panose="020B0604020202020204" pitchFamily="34" charset="0"/>
                <a:cs typeface="Arial" panose="020B0604020202020204" pitchFamily="34" charset="0"/>
              </a:rPr>
              <a:t>an prosedur komunikasi telepon tidak pernah dimaksudkan untuk mengakomodasikan komunikasi digital yang sangat cepat yang dibutuhkan antarkomputer</a:t>
            </a:r>
            <a:endParaRPr lang="id-ID" sz="2400" dirty="0">
              <a:solidFill>
                <a:schemeClr val="bg1"/>
              </a:solidFill>
              <a:effectLst>
                <a:glow rad="139700">
                  <a:schemeClr val="accent2">
                    <a:satMod val="175000"/>
                    <a:alpha val="40000"/>
                  </a:schemeClr>
                </a:glow>
              </a:effectLst>
              <a:latin typeface="Arial" panose="020B0604020202020204" pitchFamily="34" charset="0"/>
              <a:cs typeface="Arial" panose="020B0604020202020204" pitchFamily="34" charset="0"/>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5"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26"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27"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28"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9"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0"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1"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2" dur="1000" decel="50000">
                                          <p:stCondLst>
                                            <p:cond delay="0"/>
                                          </p:stCondLst>
                                        </p:cTn>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772</Words>
  <Application>Microsoft Office PowerPoint</Application>
  <PresentationFormat>On-screen Show (4:3)</PresentationFormat>
  <Paragraphs>67</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Slide 1</vt:lpstr>
      <vt:lpstr>Dosen : Dr. Wonny A Ridwan, MM.,SE KDS : 113</vt:lpstr>
      <vt:lpstr>Disusun Oleh:  Dewi Ratnawati   021112108 Yuli Susanti     021112109 Alex Yunius Saputra  021112112 Evie Nuraini    021112122  III C Manajemen </vt:lpstr>
      <vt:lpstr>Tujuan Belajar  Setelah mempelajari bab ini, Anda diharapkan:</vt:lpstr>
      <vt:lpstr>  5. Memahami apa yang dimaksud dengan sistem perencanaan sumber daya usaha (enterprise resource planning system) dan alasan dibalik kepopulerannya. 6. Mengetahui bagaimana cara membuat sendiri sistem informasi untuk manajer yang didasarkan pada posisi mereka di dalam struktur organisasi dan apa yang meareka lakukan. 7. Memahami hubungan antara perbedaan masalah dan pengambilan keputusan serta mengetahui langkah-langkah dasar pemecahan masalah. 8. Mengetahui inovasi-inovasi apa yang diharapkan dalam teknologi informasi.   </vt:lpstr>
      <vt:lpstr> Sejarah Sistem Informasi   Dalam kurun waktu setengah abad sejak komputer digital untuk tujuan umum pertama kali dipasang di sebuah organisasi bisnis, peranti keras telah mengalami berlipat-lipat kali kenaikan kecepatan dan kapasitas yang juga disertai dengan pengurangan ukuran secara dramatis. Dalam waktu yang sama, aplikasi komputer juga telah mengalami evolusi dari yang sebelumnya digunakan untuk mengolah transaksi akuntansi secara sederhana, menjadi sistem  yang dirancang untuk mendukung manajer dan para pemecah masalah lainnya. </vt:lpstr>
      <vt:lpstr>Slide 7</vt:lpstr>
      <vt:lpstr>Pengantar arsitektur komputer</vt:lpstr>
      <vt:lpstr>Pengantar arsitektur komunikasi</vt:lpstr>
      <vt:lpstr>Slide 10</vt:lpstr>
      <vt:lpstr>Evolusi di bidang aplikasi komputer</vt:lpstr>
      <vt:lpstr>Sistem fisik sebuah perusahaan adalah suatu sistem terbuka (open system) yang berinteraksi dengan lingkungannya melalui aliran sumber daya fisik. Suatu sistem informasi juga merupakan sistem terbuka. Sistem tertutup (closed system) adalah sistem yang tidak berkomunikasi dengan lingkungannya. Sistem yang benar-benar tertutup tidak akan berinteraksi dengan konsumen, manajer, atau siapa pun, dan tidak menjadi perhatian dari pengembang dan pengguna sistem informasi. </vt:lpstr>
      <vt:lpstr>Sistem Pemrosesan Transaksi</vt:lpstr>
      <vt:lpstr>Sistem berbaris computer pertama disebut sistem pemroresan data elektronik  (electronic data processing system –EDP). Belakangan istilah sistem informasi akuntansi (accounting information system –AIS) mulai dikenal. Kini sistem pemrosesan transaksi  (transaction processing system) merupakan istilah yang telah umum. Sistem-sistem ini berbagai satu ikatan yang sama di mana mereka memproses data yang mencerminkan aktivitas perusahaan. </vt:lpstr>
      <vt:lpstr>Slide 15</vt:lpstr>
      <vt:lpstr> Sistem Informasi Manajemen</vt:lpstr>
      <vt:lpstr>Slide 17</vt:lpstr>
      <vt:lpstr>Slide 18</vt:lpstr>
      <vt:lpstr> Sistem awalnya sederhana dan bersifat administratif. Namun kini mereka biasanya disebut suatu sistem produktivitas pribadi (personal productivity system). Manajer menggunakan teknologi untuk melakukan pengolaan sendiri atas sebagian tugas-tugas administratif yang membantu para manajer di tahun1960-an.   Kemampuan aplikasi otomatisasi kantor dapat dilakukan dimana saja melahirkan konsep kantor virtual (virtual office) , yaitu melakukan aktivitas kantor tanpa tergantung pada suatu lokasi fisik tertentu. Misalnya, para manajer dapat melakukan konferensi video tanpa semua pihak harus hadir pada lokasi fisik yang sama. Sistem kantor virtual telah membuat manajer lebih dapat diakses oleh konsumen dan pihak-pihak lain di dalam perusahaan.   </vt:lpstr>
      <vt:lpstr>- Suatu sistem pendukung pengambilan keputusan (decision support system-dss) adalah suatu sitem yang membantu seorang manajer atau sekelompok kecil manajer memecahkan satu masalah. Salah satu contoh adalah DSS yang dirancang untuk membantu seorang manajer penjualan menentukan tingkat komisi terbaik bagi para tenaga penjualnya.   - Output DSS awalnya dihasilkan data suatu basis data relasional dan mencakup laporan berlaka dan kasus serta output dari model-model matematis. Berikutnya diambahkan kemampuan dukungan keputusan kelompok melalui peranti lunak yang berorientasi pada kelompok yang disebut groupware. Groupware memungkinkan DSS bertindak sebagai suatu system pendukung pengambilan keputusan kelompok ( group decision support system-gdss). </vt:lpstr>
      <vt:lpstr>Suatu system perencanaan sumber daya perusahan (ERP) adalah system berbasis computer yang memungkinkan manajemen seluruh sumber saya perusahaan salam basis keseluruhan organisasi.   </vt:lpstr>
      <vt:lpstr>Slide 22</vt:lpstr>
      <vt:lpstr>Pengguna output computer adalah para karyawan administrasi si bidang akuntansi. Beberapa informasi, seperti yang dihasilkan sebagai produk sampingan dari aplikasi akuntansi, juga tersesia bagi para manajer. Ketika perusahaan menerapkan konsep SIM, penekanana akan bergeser dari data menu ke informasi dan dari karyawan administrasi ke pemecahaan masalah.</vt:lpstr>
      <vt:lpstr>Slide 24</vt:lpstr>
      <vt:lpstr>A. Tingkat-tingkat manajemen</vt:lpstr>
      <vt:lpstr>Slide 26</vt:lpstr>
      <vt:lpstr>B. Area bisnis</vt:lpstr>
      <vt:lpstr>1. Pemecahan masalah dan pengambilan keputusan  2. Tahapan-tahapan pemecahan masalah      menurut simon, pemecah maslah akan terlibat dalam :        - aktivitas intelijen       - aktivitas perancangan       - aktivitas pemilihan       - aktivitas peninjauan    </vt:lpstr>
      <vt:lpstr>Slide 29</vt:lpstr>
      <vt:lpstr>Slide 30</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marwii</dc:creator>
  <cp:lastModifiedBy>AJLS</cp:lastModifiedBy>
  <cp:revision>1</cp:revision>
  <dcterms:created xsi:type="dcterms:W3CDTF">2013-10-11T02:12:57Z</dcterms:created>
  <dcterms:modified xsi:type="dcterms:W3CDTF">2013-10-11T02:14:32Z</dcterms:modified>
</cp:coreProperties>
</file>