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DIN Alternate"/>
        <a:ea typeface="DIN Alternate"/>
        <a:cs typeface="DIN Alternate"/>
        <a:sym typeface="DIN Alternate"/>
      </a:defRPr>
    </a:lvl1pPr>
    <a:lvl2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DIN Alternate"/>
        <a:ea typeface="DIN Alternate"/>
        <a:cs typeface="DIN Alternate"/>
        <a:sym typeface="DIN Alternate"/>
      </a:defRPr>
    </a:lvl2pPr>
    <a:lvl3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DIN Alternate"/>
        <a:ea typeface="DIN Alternate"/>
        <a:cs typeface="DIN Alternate"/>
        <a:sym typeface="DIN Alternate"/>
      </a:defRPr>
    </a:lvl3pPr>
    <a:lvl4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DIN Alternate"/>
        <a:ea typeface="DIN Alternate"/>
        <a:cs typeface="DIN Alternate"/>
        <a:sym typeface="DIN Alternate"/>
      </a:defRPr>
    </a:lvl4pPr>
    <a:lvl5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DIN Alternate"/>
        <a:ea typeface="DIN Alternate"/>
        <a:cs typeface="DIN Alternate"/>
        <a:sym typeface="DIN Alternate"/>
      </a:defRPr>
    </a:lvl5pPr>
    <a:lvl6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DIN Alternate"/>
        <a:ea typeface="DIN Alternate"/>
        <a:cs typeface="DIN Alternate"/>
        <a:sym typeface="DIN Alternate"/>
      </a:defRPr>
    </a:lvl6pPr>
    <a:lvl7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DIN Alternate"/>
        <a:ea typeface="DIN Alternate"/>
        <a:cs typeface="DIN Alternate"/>
        <a:sym typeface="DIN Alternate"/>
      </a:defRPr>
    </a:lvl7pPr>
    <a:lvl8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DIN Alternate"/>
        <a:ea typeface="DIN Alternate"/>
        <a:cs typeface="DIN Alternate"/>
        <a:sym typeface="DIN Alternate"/>
      </a:defRPr>
    </a:lvl8pPr>
    <a:lvl9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5C5C5C"/>
        </a:solidFill>
        <a:effectLst/>
        <a:uFillTx/>
        <a:latin typeface="DIN Alternate"/>
        <a:ea typeface="DIN Alternate"/>
        <a:cs typeface="DIN Alternate"/>
        <a:sym typeface="DIN Alternat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7DDDE"/>
          </a:solidFill>
        </a:fill>
      </a:tcStyle>
    </a:wholeTbl>
    <a:band2H>
      <a:tcTxStyle/>
      <a:tcStyle>
        <a:tcBdr/>
        <a:fill>
          <a:solidFill>
            <a:srgbClr val="ECEFEF"/>
          </a:solidFill>
        </a:fill>
      </a:tcStyle>
    </a:band2H>
    <a:firstCol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CE2D3"/>
          </a:solidFill>
        </a:fill>
      </a:tcStyle>
    </a:wholeTbl>
    <a:band2H>
      <a:tcTxStyle/>
      <a:tcStyle>
        <a:tcBdr/>
        <a:fill>
          <a:solidFill>
            <a:srgbClr val="F6F1EA"/>
          </a:solidFill>
        </a:fill>
      </a:tcStyle>
    </a:band2H>
    <a:firstCol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D8DE"/>
          </a:solidFill>
        </a:fill>
      </a:tcStyle>
    </a:wholeTbl>
    <a:band2H>
      <a:tcTxStyle/>
      <a:tcStyle>
        <a:tcBdr/>
        <a:fill>
          <a:solidFill>
            <a:srgbClr val="EDEDEF"/>
          </a:solidFill>
        </a:fill>
      </a:tcStyle>
    </a:band2H>
    <a:firstCol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C5C5C"/>
              </a:solidFill>
              <a:prstDash val="solid"/>
              <a:round/>
            </a:ln>
          </a:top>
          <a:bottom>
            <a:ln w="25400" cap="flat">
              <a:solidFill>
                <a:srgbClr val="5C5C5C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C5C5C"/>
              </a:solidFill>
              <a:prstDash val="solid"/>
              <a:round/>
            </a:ln>
          </a:top>
          <a:bottom>
            <a:ln w="25400" cap="flat">
              <a:solidFill>
                <a:srgbClr val="5C5C5C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C5C5C"/>
          </a:solidFill>
        </a:fill>
      </a:tcStyle>
    </a:firstCol>
    <a:lastRow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C5C5C"/>
          </a:solidFill>
        </a:fill>
      </a:tcStyle>
    </a:lastRow>
    <a:firstRow>
      <a:tcTxStyle b="on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C5C5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solidFill>
                <a:srgbClr val="5C5C5C"/>
              </a:solidFill>
              <a:prstDash val="solid"/>
              <a:round/>
            </a:ln>
          </a:left>
          <a:right>
            <a:ln w="12700" cap="flat">
              <a:solidFill>
                <a:srgbClr val="5C5C5C"/>
              </a:solidFill>
              <a:prstDash val="solid"/>
              <a:round/>
            </a:ln>
          </a:right>
          <a:top>
            <a:ln w="12700" cap="flat">
              <a:solidFill>
                <a:srgbClr val="5C5C5C"/>
              </a:solidFill>
              <a:prstDash val="solid"/>
              <a:round/>
            </a:ln>
          </a:top>
          <a:bottom>
            <a:ln w="12700" cap="flat">
              <a:solidFill>
                <a:srgbClr val="5C5C5C"/>
              </a:solidFill>
              <a:prstDash val="solid"/>
              <a:round/>
            </a:ln>
          </a:bottom>
          <a:insideH>
            <a:ln w="12700" cap="flat">
              <a:solidFill>
                <a:srgbClr val="5C5C5C"/>
              </a:solidFill>
              <a:prstDash val="solid"/>
              <a:round/>
            </a:ln>
          </a:insideH>
          <a:insideV>
            <a:ln w="12700" cap="flat">
              <a:solidFill>
                <a:srgbClr val="5C5C5C"/>
              </a:solidFill>
              <a:prstDash val="solid"/>
              <a:round/>
            </a:ln>
          </a:insideV>
        </a:tcBdr>
        <a:fill>
          <a:solidFill>
            <a:srgbClr val="5C5C5C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solidFill>
                <a:srgbClr val="5C5C5C"/>
              </a:solidFill>
              <a:prstDash val="solid"/>
              <a:round/>
            </a:ln>
          </a:left>
          <a:right>
            <a:ln w="12700" cap="flat">
              <a:solidFill>
                <a:srgbClr val="5C5C5C"/>
              </a:solidFill>
              <a:prstDash val="solid"/>
              <a:round/>
            </a:ln>
          </a:right>
          <a:top>
            <a:ln w="12700" cap="flat">
              <a:solidFill>
                <a:srgbClr val="5C5C5C"/>
              </a:solidFill>
              <a:prstDash val="solid"/>
              <a:round/>
            </a:ln>
          </a:top>
          <a:bottom>
            <a:ln w="12700" cap="flat">
              <a:solidFill>
                <a:srgbClr val="5C5C5C"/>
              </a:solidFill>
              <a:prstDash val="solid"/>
              <a:round/>
            </a:ln>
          </a:bottom>
          <a:insideH>
            <a:ln w="12700" cap="flat">
              <a:solidFill>
                <a:srgbClr val="5C5C5C"/>
              </a:solidFill>
              <a:prstDash val="solid"/>
              <a:round/>
            </a:ln>
          </a:insideH>
          <a:insideV>
            <a:ln w="12700" cap="flat">
              <a:solidFill>
                <a:srgbClr val="5C5C5C"/>
              </a:solidFill>
              <a:prstDash val="solid"/>
              <a:round/>
            </a:ln>
          </a:insideV>
        </a:tcBdr>
        <a:fill>
          <a:solidFill>
            <a:srgbClr val="5C5C5C">
              <a:alpha val="20000"/>
            </a:srgbClr>
          </a:solidFill>
        </a:fill>
      </a:tcStyle>
    </a:firstCol>
    <a:lastRow>
      <a:tcTxStyle b="on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solidFill>
                <a:srgbClr val="5C5C5C"/>
              </a:solidFill>
              <a:prstDash val="solid"/>
              <a:round/>
            </a:ln>
          </a:left>
          <a:right>
            <a:ln w="12700" cap="flat">
              <a:solidFill>
                <a:srgbClr val="5C5C5C"/>
              </a:solidFill>
              <a:prstDash val="solid"/>
              <a:round/>
            </a:ln>
          </a:right>
          <a:top>
            <a:ln w="50800" cap="flat">
              <a:solidFill>
                <a:srgbClr val="5C5C5C"/>
              </a:solidFill>
              <a:prstDash val="solid"/>
              <a:round/>
            </a:ln>
          </a:top>
          <a:bottom>
            <a:ln w="12700" cap="flat">
              <a:solidFill>
                <a:srgbClr val="5C5C5C"/>
              </a:solidFill>
              <a:prstDash val="solid"/>
              <a:round/>
            </a:ln>
          </a:bottom>
          <a:insideH>
            <a:ln w="12700" cap="flat">
              <a:solidFill>
                <a:srgbClr val="5C5C5C"/>
              </a:solidFill>
              <a:prstDash val="solid"/>
              <a:round/>
            </a:ln>
          </a:insideH>
          <a:insideV>
            <a:ln w="12700" cap="flat">
              <a:solidFill>
                <a:srgbClr val="5C5C5C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solidFill>
                <a:srgbClr val="5C5C5C"/>
              </a:solidFill>
              <a:prstDash val="solid"/>
              <a:round/>
            </a:ln>
          </a:left>
          <a:right>
            <a:ln w="12700" cap="flat">
              <a:solidFill>
                <a:srgbClr val="5C5C5C"/>
              </a:solidFill>
              <a:prstDash val="solid"/>
              <a:round/>
            </a:ln>
          </a:right>
          <a:top>
            <a:ln w="12700" cap="flat">
              <a:solidFill>
                <a:srgbClr val="5C5C5C"/>
              </a:solidFill>
              <a:prstDash val="solid"/>
              <a:round/>
            </a:ln>
          </a:top>
          <a:bottom>
            <a:ln w="25400" cap="flat">
              <a:solidFill>
                <a:srgbClr val="5C5C5C"/>
              </a:solidFill>
              <a:prstDash val="solid"/>
              <a:round/>
            </a:ln>
          </a:bottom>
          <a:insideH>
            <a:ln w="12700" cap="flat">
              <a:solidFill>
                <a:srgbClr val="5C5C5C"/>
              </a:solidFill>
              <a:prstDash val="solid"/>
              <a:round/>
            </a:ln>
          </a:insideH>
          <a:insideV>
            <a:ln w="12700" cap="flat">
              <a:solidFill>
                <a:srgbClr val="5C5C5C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6" d="100"/>
          <a:sy n="56" d="100"/>
        </p:scale>
        <p:origin x="-1092" y="-72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120070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body" sz="quarter" idx="1"/>
          </p:nvPr>
        </p:nvSpPr>
        <p:spPr>
          <a:xfrm>
            <a:off x="571500" y="5588000"/>
            <a:ext cx="11875780" cy="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/>
          <a:lstStyle/>
          <a:p>
            <a:r>
              <a:t>Click to add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571500" y="571500"/>
            <a:ext cx="11861800" cy="51816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anchor="b"/>
          <a:lstStyle>
            <a:lvl1pPr algn="ct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sz="half" idx="13"/>
          </p:nvPr>
        </p:nvSpPr>
        <p:spPr>
          <a:xfrm>
            <a:off x="571500" y="5676900"/>
            <a:ext cx="11861800" cy="3263900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747676"/>
                </a:solidFill>
              </a:defRPr>
            </a:pPr>
            <a:endParaRPr/>
          </a:p>
        </p:txBody>
      </p:sp>
      <p:sp>
        <p:nvSpPr>
          <p:cNvPr id="14" name="Shape 14"/>
          <p:cNvSpPr>
            <a:spLocks noGrp="1"/>
          </p:cNvSpPr>
          <p:nvPr>
            <p:ph type="sldNum" sz="quarter" idx="2"/>
          </p:nvPr>
        </p:nvSpPr>
        <p:spPr>
          <a:xfrm>
            <a:off x="12088552" y="9189156"/>
            <a:ext cx="309366" cy="342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/>
        </p:nvSpPr>
        <p:spPr>
          <a:xfrm>
            <a:off x="507999" y="1784350"/>
            <a:ext cx="1615791" cy="314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21000" spc="0">
                <a:solidFill>
                  <a:srgbClr val="E4E4E4"/>
                </a:solidFill>
                <a:latin typeface="Baskerville SemiBold"/>
                <a:ea typeface="Baskerville SemiBold"/>
                <a:cs typeface="Baskerville SemiBold"/>
                <a:sym typeface="Baskerville SemiBold"/>
              </a:defRPr>
            </a:lvl1pPr>
          </a:lstStyle>
          <a:p>
            <a:r>
              <a:t>«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sz="quarter" idx="1"/>
          </p:nvPr>
        </p:nvSpPr>
        <p:spPr>
          <a:xfrm>
            <a:off x="1943100" y="3870535"/>
            <a:ext cx="10490200" cy="93980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600"/>
              </a:spcBef>
              <a:buSzTx/>
              <a:buFontTx/>
              <a:buNone/>
              <a:defRPr sz="4800">
                <a:solidFill>
                  <a:srgbClr val="747676"/>
                </a:solidFill>
              </a:defRPr>
            </a:lvl1pPr>
          </a:lstStyle>
          <a:p>
            <a:r>
              <a:t>Введите тут цитату.</a:t>
            </a:r>
          </a:p>
        </p:txBody>
      </p:sp>
      <p:sp>
        <p:nvSpPr>
          <p:cNvPr id="103" name="Shape 103"/>
          <p:cNvSpPr>
            <a:spLocks noGrp="1"/>
          </p:cNvSpPr>
          <p:nvPr>
            <p:ph type="body" sz="quarter" idx="13"/>
          </p:nvPr>
        </p:nvSpPr>
        <p:spPr>
          <a:xfrm>
            <a:off x="1943100" y="7772400"/>
            <a:ext cx="10490200" cy="939800"/>
          </a:xfrm>
          <a:prstGeom prst="rect">
            <a:avLst/>
          </a:prstGeom>
        </p:spPr>
        <p:txBody>
          <a:bodyPr/>
          <a:lstStyle/>
          <a:p>
            <a:pPr marL="0" indent="0" algn="r">
              <a:lnSpc>
                <a:spcPct val="70000"/>
              </a:lnSpc>
              <a:spcBef>
                <a:spcPts val="1600"/>
              </a:spcBef>
              <a:buSzTx/>
              <a:buFontTx/>
              <a:buNone/>
              <a:defRPr sz="4800">
                <a:solidFill>
                  <a:srgbClr val="6B6D6D"/>
                </a:solidFill>
              </a:defRPr>
            </a:pPr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-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Shape 22"/>
          <p:cNvSpPr>
            <a:spLocks noGrp="1"/>
          </p:cNvSpPr>
          <p:nvPr>
            <p:ph type="body" sz="half" idx="1"/>
          </p:nvPr>
        </p:nvSpPr>
        <p:spPr>
          <a:xfrm>
            <a:off x="0" y="5422900"/>
            <a:ext cx="13004800" cy="3606800"/>
          </a:xfrm>
          <a:prstGeom prst="rect">
            <a:avLst/>
          </a:prstGeom>
          <a:solidFill>
            <a:srgbClr val="FFFFFF"/>
          </a:solidFill>
        </p:spPr>
        <p:txBody>
          <a:bodyPr anchor="ctr"/>
          <a:lstStyle/>
          <a:p>
            <a:r>
              <a:t>Click to add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sz="quarter" idx="14"/>
          </p:nvPr>
        </p:nvSpPr>
        <p:spPr>
          <a:xfrm rot="10800000">
            <a:off x="571500" y="7619996"/>
            <a:ext cx="11874500" cy="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/>
          <a:lstStyle/>
          <a:p>
            <a:endParaRPr/>
          </a:p>
        </p:txBody>
      </p:sp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571500" y="5562600"/>
            <a:ext cx="11861800" cy="22098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anchor="b"/>
          <a:lstStyle>
            <a:lvl1pPr algn="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sz="quarter" idx="15"/>
          </p:nvPr>
        </p:nvSpPr>
        <p:spPr>
          <a:xfrm>
            <a:off x="571500" y="7670800"/>
            <a:ext cx="11861800" cy="1231900"/>
          </a:xfrm>
          <a:prstGeom prst="rect">
            <a:avLst/>
          </a:prstGeom>
        </p:spPr>
        <p:txBody>
          <a:bodyPr/>
          <a:lstStyle/>
          <a:p>
            <a: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</a:defRPr>
            </a:pPr>
            <a:endParaRPr/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xfrm>
            <a:off x="12092513" y="9194800"/>
            <a:ext cx="309366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-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xfrm>
            <a:off x="571500" y="571500"/>
            <a:ext cx="11861800" cy="51816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anchor="b"/>
          <a:lstStyle>
            <a:lvl1pPr algn="ct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34" name="Shape 34"/>
          <p:cNvSpPr>
            <a:spLocks noGrp="1"/>
          </p:cNvSpPr>
          <p:nvPr>
            <p:ph type="sldNum" sz="quarter" idx="2"/>
          </p:nvPr>
        </p:nvSpPr>
        <p:spPr>
          <a:xfrm>
            <a:off x="12083465" y="9189156"/>
            <a:ext cx="309365" cy="342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-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pic" idx="13"/>
          </p:nvPr>
        </p:nvSpPr>
        <p:spPr>
          <a:xfrm>
            <a:off x="7531100" y="0"/>
            <a:ext cx="54737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body" sz="quarter" idx="1"/>
          </p:nvPr>
        </p:nvSpPr>
        <p:spPr>
          <a:xfrm>
            <a:off x="571500" y="7619997"/>
            <a:ext cx="6451600" cy="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/>
          <a:lstStyle/>
          <a:p>
            <a:r>
              <a:t>Click to add text</a:t>
            </a:r>
          </a:p>
        </p:txBody>
      </p:sp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571500" y="571500"/>
            <a:ext cx="6451600" cy="72136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anchor="b"/>
          <a:lstStyle>
            <a:lvl1pPr algn="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sz="quarter" idx="14"/>
          </p:nvPr>
        </p:nvSpPr>
        <p:spPr>
          <a:xfrm>
            <a:off x="571500" y="7670800"/>
            <a:ext cx="6451600" cy="1358900"/>
          </a:xfrm>
          <a:prstGeom prst="rect">
            <a:avLst/>
          </a:prstGeom>
        </p:spPr>
        <p:txBody>
          <a:bodyPr/>
          <a:lstStyle/>
          <a:p>
            <a: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sz="4800">
                <a:solidFill>
                  <a:srgbClr val="747676"/>
                </a:solidFill>
              </a:defRPr>
            </a:pPr>
            <a:endParaRPr/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xfrm>
            <a:off x="12092513" y="9194800"/>
            <a:ext cx="309366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-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body" sz="quarter" idx="1"/>
          </p:nvPr>
        </p:nvSpPr>
        <p:spPr>
          <a:xfrm>
            <a:off x="571500" y="1574800"/>
            <a:ext cx="11861800" cy="1270"/>
          </a:xfrm>
          <a:prstGeom prst="rect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/>
          <a:lstStyle/>
          <a:p>
            <a:r>
              <a:t>Click to add text</a:t>
            </a:r>
          </a:p>
        </p:txBody>
      </p:sp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571500" y="723900"/>
            <a:ext cx="11861800" cy="7239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body" sz="quarter" idx="1"/>
          </p:nvPr>
        </p:nvSpPr>
        <p:spPr>
          <a:xfrm>
            <a:off x="571500" y="1574800"/>
            <a:ext cx="11861800" cy="1270"/>
          </a:xfrm>
          <a:prstGeom prst="rect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/>
          <a:lstStyle/>
          <a:p>
            <a:r>
              <a:t>Click to add text</a:t>
            </a:r>
          </a:p>
        </p:txBody>
      </p:sp>
      <p:sp>
        <p:nvSpPr>
          <p:cNvPr id="62" name="Shape 62"/>
          <p:cNvSpPr>
            <a:spLocks noGrp="1"/>
          </p:cNvSpPr>
          <p:nvPr>
            <p:ph type="title"/>
          </p:nvPr>
        </p:nvSpPr>
        <p:spPr>
          <a:xfrm>
            <a:off x="571500" y="723900"/>
            <a:ext cx="11861800" cy="7239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3" name="Shape 63"/>
          <p:cNvSpPr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pic" idx="13"/>
          </p:nvPr>
        </p:nvSpPr>
        <p:spPr>
          <a:xfrm>
            <a:off x="0" y="0"/>
            <a:ext cx="64389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body" sz="quarter" idx="1"/>
          </p:nvPr>
        </p:nvSpPr>
        <p:spPr>
          <a:xfrm>
            <a:off x="7023100" y="1574800"/>
            <a:ext cx="5397500" cy="1270"/>
          </a:xfrm>
          <a:prstGeom prst="rect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/>
          <a:lstStyle/>
          <a:p>
            <a:r>
              <a:t>Click to add text</a:t>
            </a:r>
          </a:p>
        </p:txBody>
      </p:sp>
      <p:sp>
        <p:nvSpPr>
          <p:cNvPr id="73" name="Shape 73"/>
          <p:cNvSpPr>
            <a:spLocks noGrp="1"/>
          </p:cNvSpPr>
          <p:nvPr>
            <p:ph type="title"/>
          </p:nvPr>
        </p:nvSpPr>
        <p:spPr>
          <a:xfrm>
            <a:off x="7023100" y="723900"/>
            <a:ext cx="5397500" cy="7239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half" idx="14"/>
          </p:nvPr>
        </p:nvSpPr>
        <p:spPr>
          <a:xfrm>
            <a:off x="7023100" y="1803400"/>
            <a:ext cx="5397500" cy="7226300"/>
          </a:xfrm>
          <a:prstGeom prst="rect">
            <a:avLst/>
          </a:prstGeom>
        </p:spPr>
        <p:txBody>
          <a:bodyPr/>
          <a:lstStyle/>
          <a:p>
            <a:pPr marL="406400" indent="-406400">
              <a:defRPr sz="2800"/>
            </a:pPr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3" name="Shape 8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-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pic" idx="13"/>
          </p:nvPr>
        </p:nvSpPr>
        <p:spPr>
          <a:xfrm>
            <a:off x="571500" y="571500"/>
            <a:ext cx="7429500" cy="7315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1" name="Shape 91"/>
          <p:cNvSpPr>
            <a:spLocks noGrp="1"/>
          </p:cNvSpPr>
          <p:nvPr>
            <p:ph type="pic" sz="quarter" idx="14"/>
          </p:nvPr>
        </p:nvSpPr>
        <p:spPr>
          <a:xfrm>
            <a:off x="8128000" y="571500"/>
            <a:ext cx="4305300" cy="3594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pic" sz="quarter" idx="15"/>
          </p:nvPr>
        </p:nvSpPr>
        <p:spPr>
          <a:xfrm>
            <a:off x="8128000" y="4292600"/>
            <a:ext cx="4305300" cy="3594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body" sz="quarter" idx="1"/>
          </p:nvPr>
        </p:nvSpPr>
        <p:spPr>
          <a:xfrm>
            <a:off x="571500" y="8051800"/>
            <a:ext cx="11861800" cy="13335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400"/>
              </a:spcBef>
              <a:buSzTx/>
              <a:buFontTx/>
              <a:buNone/>
              <a:defRPr sz="2800" spc="28"/>
            </a:lvl1pPr>
            <a:lvl2pPr marL="0" indent="0">
              <a:spcBef>
                <a:spcPts val="1400"/>
              </a:spcBef>
              <a:buSzTx/>
              <a:buFontTx/>
              <a:buNone/>
              <a:defRPr sz="2800" spc="28"/>
            </a:lvl2pPr>
            <a:lvl3pPr marL="0" indent="0">
              <a:spcBef>
                <a:spcPts val="1400"/>
              </a:spcBef>
              <a:buSzTx/>
              <a:buFontTx/>
              <a:buNone/>
              <a:defRPr sz="2800" spc="28"/>
            </a:lvl3pPr>
            <a:lvl4pPr marL="0" indent="0">
              <a:spcBef>
                <a:spcPts val="1400"/>
              </a:spcBef>
              <a:buSzTx/>
              <a:buFontTx/>
              <a:buNone/>
              <a:defRPr sz="2800" spc="28"/>
            </a:lvl4pPr>
            <a:lvl5pPr marL="0" indent="0">
              <a:spcBef>
                <a:spcPts val="1400"/>
              </a:spcBef>
              <a:buSzTx/>
              <a:buFontTx/>
              <a:buNone/>
              <a:defRPr sz="2800" spc="28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571500" y="1803400"/>
            <a:ext cx="11861800" cy="722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948462" y="1950720"/>
            <a:ext cx="10403841" cy="66152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endParaRPr/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2081048" y="9194800"/>
            <a:ext cx="309365" cy="342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spcBef>
                <a:spcPts val="0"/>
              </a:spcBef>
              <a:defRPr sz="1600" spc="0">
                <a:solidFill>
                  <a:srgbClr val="747676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DIN Alternate"/>
          <a:ea typeface="DIN Alternate"/>
          <a:cs typeface="DIN Alternate"/>
          <a:sym typeface="DIN Alternate"/>
        </a:defRPr>
      </a:lvl1pPr>
      <a:lvl2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DIN Alternate"/>
          <a:ea typeface="DIN Alternate"/>
          <a:cs typeface="DIN Alternate"/>
          <a:sym typeface="DIN Alternate"/>
        </a:defRPr>
      </a:lvl2pPr>
      <a:lvl3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DIN Alternate"/>
          <a:ea typeface="DIN Alternate"/>
          <a:cs typeface="DIN Alternate"/>
          <a:sym typeface="DIN Alternate"/>
        </a:defRPr>
      </a:lvl3pPr>
      <a:lvl4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DIN Alternate"/>
          <a:ea typeface="DIN Alternate"/>
          <a:cs typeface="DIN Alternate"/>
          <a:sym typeface="DIN Alternate"/>
        </a:defRPr>
      </a:lvl4pPr>
      <a:lvl5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DIN Alternate"/>
          <a:ea typeface="DIN Alternate"/>
          <a:cs typeface="DIN Alternate"/>
          <a:sym typeface="DIN Alternate"/>
        </a:defRPr>
      </a:lvl5pPr>
      <a:lvl6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DIN Alternate"/>
          <a:ea typeface="DIN Alternate"/>
          <a:cs typeface="DIN Alternate"/>
          <a:sym typeface="DIN Alternate"/>
        </a:defRPr>
      </a:lvl6pPr>
      <a:lvl7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DIN Alternate"/>
          <a:ea typeface="DIN Alternate"/>
          <a:cs typeface="DIN Alternate"/>
          <a:sym typeface="DIN Alternate"/>
        </a:defRPr>
      </a:lvl7pPr>
      <a:lvl8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DIN Alternate"/>
          <a:ea typeface="DIN Alternate"/>
          <a:cs typeface="DIN Alternate"/>
          <a:sym typeface="DIN Alternate"/>
        </a:defRPr>
      </a:lvl8pPr>
      <a:lvl9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5200" b="0" i="0" u="none" strike="noStrike" cap="all" spc="0" baseline="0">
          <a:ln>
            <a:noFill/>
          </a:ln>
          <a:solidFill>
            <a:srgbClr val="747676"/>
          </a:solidFill>
          <a:uFillTx/>
          <a:latin typeface="DIN Alternate"/>
          <a:ea typeface="DIN Alternate"/>
          <a:cs typeface="DIN Alternate"/>
          <a:sym typeface="DIN Alternate"/>
        </a:defRPr>
      </a:lvl9pPr>
    </p:titleStyle>
    <p:bodyStyle>
      <a:lvl1pPr marL="4699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1pPr>
      <a:lvl2pPr marL="9398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2pPr>
      <a:lvl3pPr marL="14097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3pPr>
      <a:lvl4pPr marL="18796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4pPr>
      <a:lvl5pPr marL="23495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5pPr>
      <a:lvl6pPr marL="28194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6pPr>
      <a:lvl7pPr marL="32893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7pPr>
      <a:lvl8pPr marL="37592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8pPr>
      <a:lvl9pPr marL="42291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sz="3200" b="0" i="0" u="none" strike="noStrike" cap="none" spc="0" baseline="0">
          <a:ln>
            <a:noFill/>
          </a:ln>
          <a:solidFill>
            <a:srgbClr val="5C5C5C"/>
          </a:solidFill>
          <a:uFillTx/>
          <a:latin typeface="Iowan Old Style Roman"/>
          <a:ea typeface="Iowan Old Style Roman"/>
          <a:cs typeface="Iowan Old Style Roman"/>
          <a:sym typeface="Iowan Old Style Roman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1pPr>
      <a:lvl2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2pPr>
      <a:lvl3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3pPr>
      <a:lvl4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4pPr>
      <a:lvl5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5pPr>
      <a:lvl6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6pPr>
      <a:lvl7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7pPr>
      <a:lvl8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8pPr>
      <a:lvl9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</a:rPr>
              <a:t>Семенова </a:t>
            </a:r>
            <a:r>
              <a:rPr lang="ru-RU" sz="4000" b="1" dirty="0" err="1" smtClean="0">
                <a:solidFill>
                  <a:schemeClr val="tx1">
                    <a:lumMod val="50000"/>
                  </a:schemeClr>
                </a:solidFill>
              </a:rPr>
              <a:t>ирина</a:t>
            </a:r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tx1">
                    <a:lumMod val="50000"/>
                  </a:schemeClr>
                </a:solidFill>
              </a:rPr>
              <a:t>леонидовна</a:t>
            </a:r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>
                <a:solidFill>
                  <a:schemeClr val="tx1">
                    <a:lumMod val="50000"/>
                  </a:schemeClr>
                </a:solidFill>
              </a:rPr>
              <a:t>учитель химии, биологии</a:t>
            </a:r>
            <a:br>
              <a:rPr lang="ru-RU" sz="4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tx1">
                    <a:lumMod val="50000"/>
                  </a:schemeClr>
                </a:solidFill>
              </a:rPr>
              <a:t>Муниципального бюджетного общеобразовательного учреждения «Гимназия №3»</a:t>
            </a:r>
            <a:br>
              <a:rPr lang="ru-RU" sz="4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tx1">
                    <a:lumMod val="50000"/>
                  </a:schemeClr>
                </a:solidFill>
              </a:rPr>
              <a:t>города королев Московской области</a:t>
            </a:r>
            <a:br>
              <a:rPr lang="ru-RU" sz="44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tx1">
                    <a:lumMod val="50000"/>
                  </a:schemeClr>
                </a:solidFill>
              </a:rPr>
              <a:t>презентация к уроку по учебному предмету «химия» в 10 классе на тему: «Углеводы»</a:t>
            </a:r>
            <a:br>
              <a:rPr lang="ru-RU" sz="4400" dirty="0" smtClean="0">
                <a:solidFill>
                  <a:schemeClr val="tx1">
                    <a:lumMod val="50000"/>
                  </a:schemeClr>
                </a:solidFill>
              </a:rPr>
            </a:br>
            <a:endParaRPr lang="ru-RU" sz="4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0610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/>
          </p:cNvSpPr>
          <p:nvPr>
            <p:ph type="body" idx="1"/>
          </p:nvPr>
        </p:nvSpPr>
        <p:spPr>
          <a:xfrm>
            <a:off x="825500" y="660400"/>
            <a:ext cx="11861800" cy="8857209"/>
          </a:xfrm>
          <a:prstGeom prst="rect">
            <a:avLst/>
          </a:prstGeom>
          <a:solidFill>
            <a:srgbClr val="E4C973"/>
          </a:solidFill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2400">
                <a:solidFill>
                  <a:srgbClr val="3E6169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endParaRPr/>
          </a:p>
          <a:p>
            <a:pPr marL="0" indent="0" algn="ctr">
              <a:spcBef>
                <a:spcPts val="0"/>
              </a:spcBef>
              <a:buSzTx/>
              <a:buNone/>
              <a:defRPr sz="2600">
                <a:solidFill>
                  <a:srgbClr val="3E6169"/>
                </a:solidFill>
              </a:defRPr>
            </a:pPr>
            <a:r>
              <a:t>В молоке многих млекопитающих содержится другой дисахарид, изомерный сахарозе, — лактоза (</a:t>
            </a:r>
            <a:r>
              <a:rPr>
                <a:latin typeface="Iowan Old Style Bold"/>
                <a:ea typeface="Iowan Old Style Bold"/>
                <a:cs typeface="Iowan Old Style Bold"/>
                <a:sym typeface="Iowan Old Style Bold"/>
              </a:rPr>
              <a:t>молочный сахар</a:t>
            </a:r>
            <a:r>
              <a:t>). По интенсивности сладкого вкуса лактоза значительно (в три раза) уступает сахарозе.</a:t>
            </a:r>
          </a:p>
        </p:txBody>
      </p:sp>
      <p:pic>
        <p:nvPicPr>
          <p:cNvPr id="171" name="image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30180" y="4556571"/>
            <a:ext cx="6350002" cy="4445002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72" name="image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09822" y="2823167"/>
            <a:ext cx="5016691" cy="22971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" grpId="1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 defTabSz="182880">
              <a:spcBef>
                <a:spcPts val="0"/>
              </a:spcBef>
              <a:buSzTx/>
              <a:buNone/>
              <a:defRPr sz="48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75" name="Shape 175"/>
          <p:cNvSpPr>
            <a:spLocks noGrp="1"/>
          </p:cNvSpPr>
          <p:nvPr>
            <p:ph type="title"/>
          </p:nvPr>
        </p:nvSpPr>
        <p:spPr>
          <a:xfrm>
            <a:off x="571500" y="317475"/>
            <a:ext cx="11861800" cy="1549450"/>
          </a:xfrm>
          <a:prstGeom prst="rect">
            <a:avLst/>
          </a:prstGeom>
        </p:spPr>
        <p:txBody>
          <a:bodyPr/>
          <a:lstStyle>
            <a:lvl1pPr algn="ctr">
              <a:defRPr sz="5600">
                <a:solidFill>
                  <a:srgbClr val="E68035"/>
                </a:solidFill>
              </a:defRPr>
            </a:lvl1pPr>
          </a:lstStyle>
          <a:p>
            <a:r>
              <a:t>КАРАМЕЛЬ</a:t>
            </a:r>
          </a:p>
        </p:txBody>
      </p:sp>
      <p:sp>
        <p:nvSpPr>
          <p:cNvPr id="176" name="Shape 176"/>
          <p:cNvSpPr>
            <a:spLocks noGrp="1"/>
          </p:cNvSpPr>
          <p:nvPr>
            <p:ph type="body" idx="13"/>
          </p:nvPr>
        </p:nvSpPr>
        <p:spPr>
          <a:xfrm>
            <a:off x="571500" y="1268511"/>
            <a:ext cx="11861800" cy="8198199"/>
          </a:xfrm>
          <a:prstGeom prst="rect">
            <a:avLst/>
          </a:prstGeom>
          <a:solidFill>
            <a:srgbClr val="CBCE7A"/>
          </a:solidFill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indent="0" algn="ctr" defTabSz="457200">
              <a:spcBef>
                <a:spcPts val="0"/>
              </a:spcBef>
              <a:buSzTx/>
              <a:buNone/>
              <a:defRPr sz="2100">
                <a:solidFill>
                  <a:srgbClr val="3E354A"/>
                </a:solidFill>
              </a:defRPr>
            </a:pPr>
            <a:r>
              <a:rPr dirty="0" err="1"/>
              <a:t>Если</a:t>
            </a:r>
            <a:r>
              <a:rPr dirty="0"/>
              <a:t>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сахар</a:t>
            </a:r>
            <a:r>
              <a:rPr dirty="0"/>
              <a:t> </a:t>
            </a:r>
            <a:r>
              <a:rPr dirty="0" err="1"/>
              <a:t>попытаться</a:t>
            </a:r>
            <a:r>
              <a:rPr dirty="0"/>
              <a:t> </a:t>
            </a:r>
            <a:r>
              <a:rPr dirty="0" err="1"/>
              <a:t>нагреть</a:t>
            </a:r>
            <a:r>
              <a:rPr dirty="0"/>
              <a:t>, </a:t>
            </a:r>
            <a:r>
              <a:rPr dirty="0" err="1"/>
              <a:t>например</a:t>
            </a:r>
            <a:r>
              <a:rPr dirty="0"/>
              <a:t>, в </a:t>
            </a:r>
            <a:r>
              <a:rPr dirty="0" err="1"/>
              <a:t>чашке</a:t>
            </a:r>
            <a:r>
              <a:rPr dirty="0"/>
              <a:t> </a:t>
            </a:r>
            <a:r>
              <a:rPr dirty="0" err="1"/>
              <a:t>выше</a:t>
            </a:r>
            <a:r>
              <a:rPr dirty="0"/>
              <a:t>, </a:t>
            </a:r>
            <a:r>
              <a:rPr dirty="0" err="1"/>
              <a:t>чем</a:t>
            </a:r>
            <a:r>
              <a:rPr dirty="0"/>
              <a:t> </a:t>
            </a:r>
            <a:r>
              <a:rPr dirty="0" err="1"/>
              <a:t>его</a:t>
            </a:r>
            <a:r>
              <a:rPr dirty="0"/>
              <a:t> </a:t>
            </a:r>
            <a:r>
              <a:rPr dirty="0" err="1"/>
              <a:t>температура</a:t>
            </a:r>
            <a:r>
              <a:rPr dirty="0"/>
              <a:t> (190 °С), </a:t>
            </a:r>
            <a:r>
              <a:rPr dirty="0" err="1"/>
              <a:t>то</a:t>
            </a:r>
            <a:r>
              <a:rPr dirty="0"/>
              <a:t> </a:t>
            </a:r>
            <a:r>
              <a:rPr dirty="0" err="1"/>
              <a:t>можно</a:t>
            </a:r>
            <a:r>
              <a:rPr dirty="0"/>
              <a:t> </a:t>
            </a:r>
            <a:r>
              <a:rPr dirty="0" err="1"/>
              <a:t>заметить</a:t>
            </a:r>
            <a:r>
              <a:rPr dirty="0"/>
              <a:t>, </a:t>
            </a:r>
            <a:r>
              <a:rPr dirty="0" err="1"/>
              <a:t>что</a:t>
            </a:r>
            <a:r>
              <a:rPr dirty="0"/>
              <a:t> </a:t>
            </a:r>
            <a:r>
              <a:rPr dirty="0" err="1"/>
              <a:t>сахар</a:t>
            </a:r>
            <a:r>
              <a:rPr dirty="0"/>
              <a:t> </a:t>
            </a:r>
            <a:r>
              <a:rPr dirty="0" err="1"/>
              <a:t>начнёт</a:t>
            </a:r>
            <a:r>
              <a:rPr dirty="0"/>
              <a:t> </a:t>
            </a:r>
            <a:r>
              <a:rPr dirty="0" err="1"/>
              <a:t>постепенно</a:t>
            </a:r>
            <a:r>
              <a:rPr dirty="0"/>
              <a:t> </a:t>
            </a:r>
            <a:r>
              <a:rPr dirty="0" err="1"/>
              <a:t>терять</a:t>
            </a:r>
            <a:r>
              <a:rPr dirty="0"/>
              <a:t> </a:t>
            </a:r>
            <a:r>
              <a:rPr dirty="0" err="1"/>
              <a:t>воду</a:t>
            </a:r>
            <a:r>
              <a:rPr dirty="0"/>
              <a:t> и </a:t>
            </a:r>
            <a:r>
              <a:rPr dirty="0" err="1"/>
              <a:t>распадаться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составляющие</a:t>
            </a:r>
            <a:r>
              <a:rPr dirty="0"/>
              <a:t> </a:t>
            </a:r>
            <a:r>
              <a:rPr dirty="0" err="1"/>
              <a:t>компоненты</a:t>
            </a:r>
            <a:r>
              <a:rPr dirty="0"/>
              <a:t>. </a:t>
            </a:r>
            <a:r>
              <a:rPr dirty="0" err="1"/>
              <a:t>Таким</a:t>
            </a:r>
            <a:r>
              <a:rPr dirty="0"/>
              <a:t> </a:t>
            </a:r>
            <a:r>
              <a:rPr dirty="0" err="1"/>
              <a:t>компонентом</a:t>
            </a:r>
            <a:r>
              <a:rPr dirty="0"/>
              <a:t> </a:t>
            </a:r>
            <a:r>
              <a:rPr dirty="0" err="1"/>
              <a:t>является</a:t>
            </a:r>
            <a:r>
              <a:rPr dirty="0"/>
              <a:t>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карамель</a:t>
            </a:r>
            <a:r>
              <a:rPr dirty="0"/>
              <a:t>. </a:t>
            </a:r>
          </a:p>
          <a:p>
            <a:pPr marL="0" indent="0" algn="ctr" defTabSz="457200">
              <a:spcBef>
                <a:spcPts val="0"/>
              </a:spcBef>
              <a:buSzTx/>
              <a:buNone/>
              <a:defRPr sz="2100">
                <a:solidFill>
                  <a:srgbClr val="3E354A"/>
                </a:solidFill>
              </a:defRPr>
            </a:pPr>
            <a:endParaRPr dirty="0"/>
          </a:p>
          <a:p>
            <a:pPr marL="0" indent="0" algn="ctr" defTabSz="457200">
              <a:spcBef>
                <a:spcPts val="0"/>
              </a:spcBef>
              <a:buSzTx/>
              <a:buNone/>
              <a:defRPr sz="2100">
                <a:solidFill>
                  <a:srgbClr val="3E354A"/>
                </a:solidFill>
              </a:defRPr>
            </a:pPr>
            <a:endParaRPr dirty="0"/>
          </a:p>
          <a:p>
            <a:pPr marL="0" indent="0" algn="ctr" defTabSz="457200">
              <a:spcBef>
                <a:spcPts val="0"/>
              </a:spcBef>
              <a:buSzTx/>
              <a:buNone/>
              <a:defRPr sz="2100">
                <a:solidFill>
                  <a:srgbClr val="3E354A"/>
                </a:solidFill>
              </a:defRPr>
            </a:pPr>
            <a:endParaRPr dirty="0"/>
          </a:p>
          <a:p>
            <a:pPr marL="0" indent="0" algn="ctr" defTabSz="457200">
              <a:spcBef>
                <a:spcPts val="0"/>
              </a:spcBef>
              <a:buSzTx/>
              <a:buNone/>
              <a:defRPr sz="2100">
                <a:solidFill>
                  <a:srgbClr val="3E354A"/>
                </a:solidFill>
              </a:defRPr>
            </a:pPr>
            <a:endParaRPr dirty="0"/>
          </a:p>
          <a:p>
            <a:pPr marL="0" indent="0" algn="ctr" defTabSz="457200">
              <a:spcBef>
                <a:spcPts val="0"/>
              </a:spcBef>
              <a:buSzTx/>
              <a:buNone/>
              <a:defRPr sz="2100">
                <a:solidFill>
                  <a:srgbClr val="3E354A"/>
                </a:solidFill>
              </a:defRPr>
            </a:pPr>
            <a:endParaRPr dirty="0"/>
          </a:p>
          <a:p>
            <a:pPr marL="0" indent="0" algn="ctr" defTabSz="457200">
              <a:spcBef>
                <a:spcPts val="0"/>
              </a:spcBef>
              <a:buSzTx/>
              <a:buNone/>
              <a:defRPr sz="2100">
                <a:solidFill>
                  <a:srgbClr val="3E354A"/>
                </a:solidFill>
              </a:defRPr>
            </a:pPr>
            <a:endParaRPr dirty="0"/>
          </a:p>
          <a:p>
            <a:pPr marL="0" indent="0" algn="ctr" defTabSz="457200">
              <a:spcBef>
                <a:spcPts val="0"/>
              </a:spcBef>
              <a:buSzTx/>
              <a:buNone/>
              <a:defRPr sz="2100">
                <a:solidFill>
                  <a:srgbClr val="3E354A"/>
                </a:solidFill>
              </a:defRPr>
            </a:pPr>
            <a:r>
              <a:rPr dirty="0" err="1"/>
              <a:t>Все</a:t>
            </a:r>
            <a:r>
              <a:rPr dirty="0"/>
              <a:t> </a:t>
            </a:r>
            <a:r>
              <a:rPr dirty="0" err="1"/>
              <a:t>вы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раз</a:t>
            </a:r>
            <a:r>
              <a:rPr dirty="0"/>
              <a:t> </a:t>
            </a:r>
            <a:r>
              <a:rPr dirty="0" err="1"/>
              <a:t>пробовали</a:t>
            </a:r>
            <a:r>
              <a:rPr dirty="0"/>
              <a:t> и </a:t>
            </a:r>
            <a:r>
              <a:rPr dirty="0" err="1"/>
              <a:t>видели</a:t>
            </a:r>
            <a:r>
              <a:rPr dirty="0"/>
              <a:t>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карамель</a:t>
            </a:r>
            <a:r>
              <a:rPr dirty="0"/>
              <a:t> - </a:t>
            </a:r>
            <a:r>
              <a:rPr dirty="0" err="1"/>
              <a:t>знаете</a:t>
            </a:r>
            <a:r>
              <a:rPr dirty="0"/>
              <a:t> </a:t>
            </a:r>
            <a:r>
              <a:rPr dirty="0" err="1"/>
              <a:t>как</a:t>
            </a:r>
            <a:r>
              <a:rPr dirty="0"/>
              <a:t> </a:t>
            </a:r>
            <a:r>
              <a:rPr dirty="0" err="1"/>
              <a:t>она</a:t>
            </a:r>
            <a:r>
              <a:rPr dirty="0"/>
              <a:t> </a:t>
            </a:r>
            <a:r>
              <a:rPr dirty="0" err="1"/>
              <a:t>выглядит</a:t>
            </a:r>
            <a:r>
              <a:rPr dirty="0"/>
              <a:t> - </a:t>
            </a:r>
            <a:r>
              <a:rPr dirty="0" err="1"/>
              <a:t>это</a:t>
            </a:r>
            <a:r>
              <a:rPr dirty="0"/>
              <a:t> </a:t>
            </a:r>
            <a:r>
              <a:rPr dirty="0" err="1"/>
              <a:t>очень</a:t>
            </a:r>
            <a:r>
              <a:rPr dirty="0"/>
              <a:t> </a:t>
            </a:r>
            <a:r>
              <a:rPr dirty="0" err="1"/>
              <a:t>вязкая</a:t>
            </a:r>
            <a:r>
              <a:rPr dirty="0"/>
              <a:t> </a:t>
            </a:r>
            <a:r>
              <a:rPr dirty="0" err="1"/>
              <a:t>жёлтоватая</a:t>
            </a:r>
            <a:r>
              <a:rPr dirty="0"/>
              <a:t> </a:t>
            </a:r>
            <a:r>
              <a:rPr dirty="0" err="1"/>
              <a:t>масса</a:t>
            </a:r>
            <a:r>
              <a:rPr dirty="0"/>
              <a:t>, </a:t>
            </a:r>
            <a:r>
              <a:rPr dirty="0" err="1"/>
              <a:t>которая</a:t>
            </a:r>
            <a:r>
              <a:rPr dirty="0"/>
              <a:t> </a:t>
            </a:r>
            <a:r>
              <a:rPr dirty="0" err="1"/>
              <a:t>очень</a:t>
            </a:r>
            <a:r>
              <a:rPr dirty="0"/>
              <a:t> </a:t>
            </a:r>
            <a:r>
              <a:rPr dirty="0" err="1"/>
              <a:t>быстро</a:t>
            </a:r>
            <a:r>
              <a:rPr dirty="0"/>
              <a:t> </a:t>
            </a:r>
            <a:r>
              <a:rPr dirty="0" err="1"/>
              <a:t>застывает</a:t>
            </a:r>
            <a:r>
              <a:rPr dirty="0"/>
              <a:t> </a:t>
            </a:r>
            <a:r>
              <a:rPr dirty="0" err="1"/>
              <a:t>при</a:t>
            </a:r>
            <a:r>
              <a:rPr dirty="0"/>
              <a:t> </a:t>
            </a:r>
            <a:r>
              <a:rPr dirty="0" err="1"/>
              <a:t>охлаждении</a:t>
            </a:r>
            <a:r>
              <a:rPr dirty="0"/>
              <a:t>. В </a:t>
            </a:r>
            <a:r>
              <a:rPr dirty="0" err="1"/>
              <a:t>процессе</a:t>
            </a:r>
            <a:r>
              <a:rPr dirty="0"/>
              <a:t> </a:t>
            </a:r>
            <a:r>
              <a:rPr dirty="0" err="1"/>
              <a:t>образования</a:t>
            </a:r>
            <a:r>
              <a:rPr dirty="0"/>
              <a:t> </a:t>
            </a:r>
            <a:r>
              <a:rPr dirty="0" err="1"/>
              <a:t>карамели</a:t>
            </a:r>
            <a:r>
              <a:rPr dirty="0"/>
              <a:t> </a:t>
            </a:r>
            <a:r>
              <a:rPr dirty="0" err="1"/>
              <a:t>часть</a:t>
            </a:r>
            <a:r>
              <a:rPr dirty="0"/>
              <a:t> </a:t>
            </a:r>
            <a:r>
              <a:rPr dirty="0" err="1"/>
              <a:t>молекул</a:t>
            </a:r>
            <a:r>
              <a:rPr dirty="0"/>
              <a:t> </a:t>
            </a:r>
            <a:r>
              <a:rPr dirty="0" err="1"/>
              <a:t>сахарозы</a:t>
            </a:r>
            <a:r>
              <a:rPr dirty="0"/>
              <a:t> </a:t>
            </a:r>
            <a:r>
              <a:rPr dirty="0" err="1"/>
              <a:t>расщепляется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уже</a:t>
            </a:r>
            <a:r>
              <a:rPr dirty="0"/>
              <a:t> </a:t>
            </a:r>
            <a:r>
              <a:rPr dirty="0" err="1"/>
              <a:t>известные</a:t>
            </a:r>
            <a:r>
              <a:rPr dirty="0"/>
              <a:t> </a:t>
            </a:r>
            <a:r>
              <a:rPr dirty="0" err="1"/>
              <a:t>нам</a:t>
            </a:r>
            <a:r>
              <a:rPr dirty="0"/>
              <a:t> </a:t>
            </a:r>
            <a:r>
              <a:rPr dirty="0" err="1"/>
              <a:t>компоненты</a:t>
            </a:r>
            <a:r>
              <a:rPr dirty="0"/>
              <a:t> -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глюкозу</a:t>
            </a:r>
            <a:r>
              <a:rPr dirty="0"/>
              <a:t> и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фруктозу</a:t>
            </a:r>
            <a:r>
              <a:rPr dirty="0"/>
              <a:t>. </a:t>
            </a:r>
          </a:p>
          <a:p>
            <a:pPr marL="0" indent="0" algn="ctr" defTabSz="457200">
              <a:spcBef>
                <a:spcPts val="0"/>
              </a:spcBef>
              <a:buSzTx/>
              <a:buNone/>
              <a:defRPr sz="2100">
                <a:solidFill>
                  <a:srgbClr val="3E354A"/>
                </a:solidFill>
              </a:defRPr>
            </a:pPr>
            <a:r>
              <a:rPr dirty="0"/>
              <a:t>А </a:t>
            </a:r>
            <a:r>
              <a:rPr dirty="0" err="1"/>
              <a:t>они</a:t>
            </a:r>
            <a:r>
              <a:rPr dirty="0"/>
              <a:t> в </a:t>
            </a:r>
            <a:r>
              <a:rPr dirty="0" err="1"/>
              <a:t>свою</a:t>
            </a:r>
            <a:r>
              <a:rPr dirty="0"/>
              <a:t> </a:t>
            </a:r>
            <a:r>
              <a:rPr dirty="0" err="1"/>
              <a:t>очередь</a:t>
            </a:r>
            <a:r>
              <a:rPr dirty="0"/>
              <a:t>, </a:t>
            </a:r>
            <a:r>
              <a:rPr dirty="0" err="1"/>
              <a:t>теряя</a:t>
            </a:r>
            <a:r>
              <a:rPr dirty="0"/>
              <a:t> </a:t>
            </a:r>
            <a:r>
              <a:rPr dirty="0" err="1"/>
              <a:t>воду</a:t>
            </a:r>
            <a:r>
              <a:rPr dirty="0"/>
              <a:t>,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расщепляются</a:t>
            </a:r>
            <a:r>
              <a:rPr dirty="0"/>
              <a:t>:</a:t>
            </a:r>
          </a:p>
        </p:txBody>
      </p:sp>
      <p:pic>
        <p:nvPicPr>
          <p:cNvPr id="177" name="image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32416" y="6542905"/>
            <a:ext cx="5339968" cy="27293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image9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396384" y="2172567"/>
            <a:ext cx="1737722" cy="23772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image10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206256" y="2272387"/>
            <a:ext cx="2981825" cy="18843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1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/>
          </p:cNvSpPr>
          <p:nvPr>
            <p:ph type="body" sz="quarter" idx="1"/>
          </p:nvPr>
        </p:nvSpPr>
        <p:spPr>
          <a:xfrm rot="10800000">
            <a:off x="571500" y="7619997"/>
            <a:ext cx="6451600" cy="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</p:spPr>
        <p:txBody>
          <a:bodyPr>
            <a:normAutofit fontScale="25000" lnSpcReduction="20000"/>
          </a:bodyPr>
          <a:lstStyle/>
          <a:p>
            <a:pPr marL="0" indent="0" defTabSz="182880">
              <a:spcBef>
                <a:spcPts val="0"/>
              </a:spcBef>
              <a:buSzTx/>
              <a:buNone/>
              <a:defRPr sz="48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pic>
        <p:nvPicPr>
          <p:cNvPr id="182" name="image1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9175" y="1225550"/>
            <a:ext cx="9240373" cy="6134100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Shape 183"/>
          <p:cNvSpPr/>
          <p:nvPr/>
        </p:nvSpPr>
        <p:spPr>
          <a:xfrm>
            <a:off x="605402" y="7975599"/>
            <a:ext cx="10788690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400" spc="52">
                <a:solidFill>
                  <a:srgbClr val="D98DD2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1pPr>
          </a:lstStyle>
          <a:p>
            <a:r>
              <a:t>СПАСИБО ЗА ВНИМАНИЕ</a:t>
            </a:r>
          </a:p>
        </p:txBody>
      </p:sp>
      <p:pic>
        <p:nvPicPr>
          <p:cNvPr id="184" name="image5.gif"/>
          <p:cNvPicPr>
            <a:picLocks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094415" y="6634608"/>
            <a:ext cx="2425702" cy="14224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image1.jpe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597212" y="1056766"/>
            <a:ext cx="5841697" cy="7257448"/>
          </a:xfrm>
          <a:prstGeom prst="rect">
            <a:avLst/>
          </a:prstGeom>
          <a:ln w="25400">
            <a:solidFill>
              <a:srgbClr val="000000"/>
            </a:solidFill>
          </a:ln>
        </p:spPr>
      </p:pic>
      <p:sp>
        <p:nvSpPr>
          <p:cNvPr id="129" name="Shape 129"/>
          <p:cNvSpPr>
            <a:spLocks noGrp="1"/>
          </p:cNvSpPr>
          <p:nvPr>
            <p:ph type="title"/>
          </p:nvPr>
        </p:nvSpPr>
        <p:spPr>
          <a:xfrm>
            <a:off x="-804863" y="-1308101"/>
            <a:ext cx="6319293" cy="9425139"/>
          </a:xfrm>
          <a:prstGeom prst="rect">
            <a:avLst/>
          </a:prstGeom>
        </p:spPr>
        <p:txBody>
          <a:bodyPr/>
          <a:lstStyle>
            <a:lvl1pPr>
              <a:defRPr sz="11000">
                <a:solidFill>
                  <a:srgbClr val="894D8E"/>
                </a:solidFill>
              </a:defRPr>
            </a:lvl1pPr>
          </a:lstStyle>
          <a:p>
            <a:r>
              <a:t>химия</a:t>
            </a:r>
          </a:p>
        </p:txBody>
      </p:sp>
      <p:pic>
        <p:nvPicPr>
          <p:cNvPr id="130" name="image1.gif"/>
          <p:cNvPicPr>
            <a:picLocks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31526" y="2832607"/>
            <a:ext cx="4143478" cy="3480522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Shape 131"/>
          <p:cNvSpPr/>
          <p:nvPr/>
        </p:nvSpPr>
        <p:spPr>
          <a:xfrm>
            <a:off x="-591270" y="952500"/>
            <a:ext cx="6708827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lnSpc>
                <a:spcPct val="80000"/>
              </a:lnSpc>
              <a:spcBef>
                <a:spcPts val="0"/>
              </a:spcBef>
              <a:defRPr sz="10300" cap="all" spc="0">
                <a:solidFill>
                  <a:srgbClr val="D07192"/>
                </a:solidFill>
              </a:defRPr>
            </a:lvl1pPr>
          </a:lstStyle>
          <a:p>
            <a:r>
              <a:t>СЛАДКАЯ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 defTabSz="182880">
              <a:spcBef>
                <a:spcPts val="0"/>
              </a:spcBef>
              <a:buSzTx/>
              <a:buNone/>
              <a:defRPr sz="48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34" name="Shape 134"/>
          <p:cNvSpPr>
            <a:spLocks noGrp="1"/>
          </p:cNvSpPr>
          <p:nvPr>
            <p:ph type="title"/>
          </p:nvPr>
        </p:nvSpPr>
        <p:spPr>
          <a:xfrm>
            <a:off x="889000" y="254000"/>
            <a:ext cx="11861800" cy="723900"/>
          </a:xfrm>
          <a:prstGeom prst="rect">
            <a:avLst/>
          </a:prstGeom>
        </p:spPr>
        <p:txBody>
          <a:bodyPr/>
          <a:lstStyle>
            <a:lvl1pPr algn="ctr" defTabSz="457200">
              <a:spcBef>
                <a:spcPts val="0"/>
              </a:spcBef>
              <a:defRPr sz="1900" cap="none">
                <a:solidFill>
                  <a:srgbClr val="4D4D4D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Для чего можно использовать сахар, помимо добавления его в продукты питания? Всегда ли сахар является сладким?  И как же его вообще получают?</a:t>
            </a:r>
          </a:p>
        </p:txBody>
      </p:sp>
      <p:sp>
        <p:nvSpPr>
          <p:cNvPr id="135" name="Shape 135"/>
          <p:cNvSpPr>
            <a:spLocks noGrp="1"/>
          </p:cNvSpPr>
          <p:nvPr>
            <p:ph type="body" idx="13"/>
          </p:nvPr>
        </p:nvSpPr>
        <p:spPr>
          <a:xfrm>
            <a:off x="571500" y="1809750"/>
            <a:ext cx="11861800" cy="7226300"/>
          </a:xfrm>
          <a:prstGeom prst="rect">
            <a:avLst/>
          </a:prstGeom>
          <a:blipFill>
            <a:blip r:embed="rId2"/>
          </a:blipFill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2400">
                <a:latin typeface="DIN Alternate"/>
                <a:ea typeface="DIN Alternate"/>
                <a:cs typeface="DIN Alternate"/>
                <a:sym typeface="DIN Alternate"/>
              </a:defRPr>
            </a:pPr>
            <a:endParaRPr/>
          </a:p>
          <a:p>
            <a:pPr marL="0" indent="0" algn="ctr">
              <a:spcBef>
                <a:spcPts val="0"/>
              </a:spcBef>
              <a:buSzTx/>
              <a:buNone/>
              <a:defRPr sz="2400"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Вспомним определение моносахаридов. </a:t>
            </a:r>
          </a:p>
          <a:p>
            <a:pPr marL="0" indent="0" algn="ctr">
              <a:spcBef>
                <a:spcPts val="0"/>
              </a:spcBef>
              <a:buSzTx/>
              <a:buNone/>
              <a:defRPr sz="2400">
                <a:latin typeface="DIN Alternate"/>
                <a:ea typeface="DIN Alternate"/>
                <a:cs typeface="DIN Alternate"/>
                <a:sym typeface="DIN Alternate"/>
              </a:defRPr>
            </a:pPr>
            <a:endParaRPr/>
          </a:p>
          <a:p>
            <a:pPr marL="0" indent="0" algn="ctr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Моносахариды</a:t>
            </a:r>
            <a:r>
              <a:rPr sz="2800">
                <a:solidFill>
                  <a:srgbClr val="5C5C5C"/>
                </a:solidFill>
              </a:rPr>
              <a:t> – это простейшие углеводы. Они не подвергаются гидролизу – не расщепляются водой на более простые углеводы. </a:t>
            </a:r>
            <a:endParaRPr sz="2800"/>
          </a:p>
          <a:p>
            <a:pPr marL="0" indent="0" algn="ctr">
              <a:spcBef>
                <a:spcPts val="0"/>
              </a:spcBef>
              <a:buSzTx/>
              <a:buNone/>
              <a:defRPr sz="2800">
                <a:latin typeface="DIN Alternate"/>
                <a:ea typeface="DIN Alternate"/>
                <a:cs typeface="DIN Alternate"/>
                <a:sym typeface="DIN Alternate"/>
              </a:defRPr>
            </a:pPr>
            <a:endParaRPr sz="2800"/>
          </a:p>
          <a:p>
            <a:pPr marL="0" indent="0" algn="ctr">
              <a:spcBef>
                <a:spcPts val="0"/>
              </a:spcBef>
              <a:buSzTx/>
              <a:buNone/>
              <a:defRPr sz="2900"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Общая формула – </a:t>
            </a:r>
            <a:r>
              <a:rPr sz="3500"/>
              <a:t>С</a:t>
            </a:r>
            <a:r>
              <a:rPr sz="3500" baseline="-5998"/>
              <a:t>n</a:t>
            </a:r>
            <a:r>
              <a:rPr sz="3500"/>
              <a:t>(H</a:t>
            </a:r>
            <a:r>
              <a:rPr sz="3500" baseline="-5998"/>
              <a:t>2</a:t>
            </a:r>
            <a:r>
              <a:rPr sz="3500"/>
              <a:t>O)</a:t>
            </a:r>
            <a:r>
              <a:rPr sz="3500" baseline="-5998"/>
              <a:t>n</a:t>
            </a:r>
            <a:r>
              <a:rPr sz="3500"/>
              <a:t>.</a:t>
            </a:r>
          </a:p>
          <a:p>
            <a:pPr marL="0" indent="0" algn="ctr">
              <a:spcBef>
                <a:spcPts val="0"/>
              </a:spcBef>
              <a:buSzTx/>
              <a:buNone/>
              <a:defRPr sz="3500">
                <a:latin typeface="DIN Alternate"/>
                <a:ea typeface="DIN Alternate"/>
                <a:cs typeface="DIN Alternate"/>
                <a:sym typeface="DIN Alternate"/>
              </a:defRPr>
            </a:pPr>
            <a:endParaRPr sz="3500"/>
          </a:p>
          <a:p>
            <a:pPr marL="0" indent="0" algn="just">
              <a:spcBef>
                <a:spcPts val="0"/>
              </a:spcBef>
              <a:buSzTx/>
              <a:buNone/>
              <a:defRPr sz="2400"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  </a:t>
            </a:r>
            <a:r>
              <a:rPr sz="2800"/>
              <a:t>Каждая молекула моносахарида содержит несколько гидроксильных   групп (группа -OH) и одну карбонильную группу (- C-O-H). </a:t>
            </a:r>
          </a:p>
          <a:p>
            <a:pPr marL="0" indent="0" algn="just">
              <a:spcBef>
                <a:spcPts val="0"/>
              </a:spcBef>
              <a:buSzTx/>
              <a:buNone/>
              <a:defRPr sz="2400">
                <a:latin typeface="DIN Alternate"/>
                <a:ea typeface="DIN Alternate"/>
                <a:cs typeface="DIN Alternate"/>
                <a:sym typeface="DIN Alternate"/>
              </a:defRPr>
            </a:pPr>
            <a:endParaRPr sz="2800"/>
          </a:p>
          <a:p>
            <a:pPr marL="0" indent="0" algn="just">
              <a:spcBef>
                <a:spcPts val="0"/>
              </a:spcBef>
              <a:buSzTx/>
              <a:buNone/>
              <a:defRPr sz="2800"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Многие  моносахариды очень трудно выделить из раствора в виде кристаллов, так как они образуют вязкие растворы (сиропы), состоящие из различных изомерных форм.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1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 defTabSz="182880">
              <a:spcBef>
                <a:spcPts val="0"/>
              </a:spcBef>
              <a:buSzTx/>
              <a:buNone/>
              <a:defRPr sz="48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xfrm>
            <a:off x="482599" y="177799"/>
            <a:ext cx="12621074" cy="1947468"/>
          </a:xfrm>
          <a:prstGeom prst="rect">
            <a:avLst/>
          </a:prstGeom>
        </p:spPr>
        <p:txBody>
          <a:bodyPr/>
          <a:lstStyle/>
          <a:p>
            <a:pPr algn="ctr" defTabSz="457200">
              <a:spcBef>
                <a:spcPts val="0"/>
              </a:spcBef>
              <a:defRPr sz="3200" cap="none">
                <a:solidFill>
                  <a:srgbClr val="000000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pPr>
            <a:r>
              <a:t>Самый известный моносахарид — виноградный сахар, или </a:t>
            </a:r>
            <a:r>
              <a:rPr sz="3300" i="1">
                <a:latin typeface="Iowan Old Style Bold"/>
                <a:ea typeface="Iowan Old Style Bold"/>
                <a:cs typeface="Iowan Old Style Bold"/>
                <a:sym typeface="Iowan Old Style Bold"/>
              </a:rPr>
              <a:t>глюкоза</a:t>
            </a:r>
            <a:r>
              <a:t> (от греч. «гликис» — «сладкий»), С</a:t>
            </a:r>
            <a:r>
              <a:rPr baseline="-5998"/>
              <a:t>б</a:t>
            </a:r>
            <a:r>
              <a:t>Н</a:t>
            </a:r>
            <a:r>
              <a:rPr baseline="-5998"/>
              <a:t>12</a:t>
            </a:r>
            <a:r>
              <a:t>О</a:t>
            </a:r>
            <a:r>
              <a:rPr baseline="-5998"/>
              <a:t>б</a:t>
            </a:r>
            <a:r>
              <a:t>.</a:t>
            </a:r>
          </a:p>
        </p:txBody>
      </p:sp>
      <p:sp>
        <p:nvSpPr>
          <p:cNvPr id="139" name="Shape 139"/>
          <p:cNvSpPr>
            <a:spLocks noGrp="1"/>
          </p:cNvSpPr>
          <p:nvPr>
            <p:ph type="body" idx="13"/>
          </p:nvPr>
        </p:nvSpPr>
        <p:spPr>
          <a:xfrm>
            <a:off x="571499" y="1803399"/>
            <a:ext cx="12160054" cy="7226301"/>
          </a:xfrm>
          <a:prstGeom prst="rect">
            <a:avLst/>
          </a:prstGeom>
          <a:blipFill>
            <a:blip r:embed="rId2"/>
          </a:blipFill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700">
                <a:solidFill>
                  <a:srgbClr val="FFFFFF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endParaRPr/>
          </a:p>
          <a:p>
            <a:pPr marL="0" indent="0" algn="r">
              <a:spcBef>
                <a:spcPts val="0"/>
              </a:spcBef>
              <a:buSzTx/>
              <a:buNone/>
              <a:defRPr sz="2700">
                <a:solidFill>
                  <a:srgbClr val="FFFFFF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  Глюкоза принадлежит к классу альдегидоспиртов — соединений,  содержащих гидроксильные и альдегидные группы. В молекуле глюкозы пять гидроксильных групп и одна альдегидная. Наличие этих группы в глюкозе можно доказать с помощью реакции "серебряного зеркала».</a:t>
            </a:r>
          </a:p>
          <a:p>
            <a: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endParaRPr/>
          </a:p>
          <a:p>
            <a: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endParaRPr/>
          </a:p>
          <a:p>
            <a: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endParaRPr/>
          </a:p>
          <a:p>
            <a: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Формулу глюкозы обычно приводят в сокращённом виде:</a:t>
            </a:r>
          </a:p>
        </p:txBody>
      </p:sp>
      <p:pic>
        <p:nvPicPr>
          <p:cNvPr id="140" name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04083" y="5532735"/>
            <a:ext cx="6116725" cy="21923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1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 defTabSz="182880">
              <a:spcBef>
                <a:spcPts val="0"/>
              </a:spcBef>
              <a:buSzTx/>
              <a:buNone/>
              <a:defRPr sz="48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43" name="Shape 143"/>
          <p:cNvSpPr>
            <a:spLocks noGrp="1"/>
          </p:cNvSpPr>
          <p:nvPr>
            <p:ph type="title"/>
          </p:nvPr>
        </p:nvSpPr>
        <p:spPr>
          <a:xfrm>
            <a:off x="571500" y="283070"/>
            <a:ext cx="11861800" cy="1317130"/>
          </a:xfrm>
          <a:prstGeom prst="rect">
            <a:avLst/>
          </a:prstGeom>
        </p:spPr>
        <p:txBody>
          <a:bodyPr/>
          <a:lstStyle/>
          <a:p>
            <a:pPr algn="ctr" defTabSz="457200">
              <a:spcBef>
                <a:spcPts val="0"/>
              </a:spcBef>
              <a:defRPr sz="2700" b="1" cap="none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Глюкоза</a:t>
            </a:r>
            <a:r>
              <a:rPr b="0"/>
              <a:t> может существовать в виде двух изомеров, молекулы которых являются зеркальным отображением друг-друга.</a:t>
            </a:r>
          </a:p>
        </p:txBody>
      </p:sp>
      <p:sp>
        <p:nvSpPr>
          <p:cNvPr id="144" name="Shape 144"/>
          <p:cNvSpPr>
            <a:spLocks noGrp="1"/>
          </p:cNvSpPr>
          <p:nvPr>
            <p:ph type="body" idx="13"/>
          </p:nvPr>
        </p:nvSpPr>
        <p:spPr>
          <a:xfrm>
            <a:off x="201983" y="1742281"/>
            <a:ext cx="12600834" cy="7588499"/>
          </a:xfrm>
          <a:prstGeom prst="rect">
            <a:avLst/>
          </a:prstGeom>
          <a:blipFill>
            <a:blip r:embed="rId2"/>
          </a:blipFill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CBCBCB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Наличие </a:t>
            </a:r>
            <a:r>
              <a:rPr b="1"/>
              <a:t>глюкозы</a:t>
            </a:r>
            <a:r>
              <a:t> в каком-либо растворе можно проверить с помощью растворимой соли меди:</a:t>
            </a:r>
          </a:p>
          <a:p>
            <a: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CBCBCB"/>
                </a:solidFill>
                <a:latin typeface="Times"/>
                <a:ea typeface="Times"/>
                <a:cs typeface="Times"/>
                <a:sym typeface="Times"/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2700">
                <a:solidFill>
                  <a:srgbClr val="F9EDF0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            В щелочной среде соли меди (II-валентной) образуют с глюкозой ярко окрашенные комплексы.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16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16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16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16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16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16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16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2700">
                <a:solidFill>
                  <a:srgbClr val="F5EDED"/>
                </a:solidFill>
                <a:latin typeface="Times"/>
                <a:ea typeface="Times"/>
                <a:cs typeface="Times"/>
                <a:sym typeface="Times"/>
              </a:defRPr>
            </a:pPr>
            <a:r>
              <a:t>             При нагревании эти комплексы разрушаются: глюкоза восстанавливает медь до жёлтого гидроксида меди (I-валентной) CuОН, который превращается в красный оксид Сu</a:t>
            </a:r>
            <a:r>
              <a:rPr baseline="-5998"/>
              <a:t>2</a:t>
            </a:r>
            <a:r>
              <a:t>О </a:t>
            </a:r>
          </a:p>
        </p:txBody>
      </p:sp>
      <p:sp>
        <p:nvSpPr>
          <p:cNvPr id="145" name="Shape 145"/>
          <p:cNvSpPr/>
          <p:nvPr/>
        </p:nvSpPr>
        <p:spPr>
          <a:xfrm>
            <a:off x="573681" y="3145383"/>
            <a:ext cx="578351" cy="553050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E6803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 spc="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46" name="image3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10327" y="3749518"/>
            <a:ext cx="2481384" cy="2009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age4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96094" y="6797030"/>
            <a:ext cx="2540002" cy="2247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image5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596107" y="6845249"/>
            <a:ext cx="2644590" cy="2247902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Shape 149"/>
          <p:cNvSpPr/>
          <p:nvPr/>
        </p:nvSpPr>
        <p:spPr>
          <a:xfrm>
            <a:off x="5626100" y="7334199"/>
            <a:ext cx="2540000" cy="1270002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E4C97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 spc="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572872" y="5605350"/>
            <a:ext cx="579969" cy="560960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rgbClr val="E6803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spcBef>
                <a:spcPts val="0"/>
              </a:spcBef>
              <a:defRPr sz="2400" spc="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1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image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5481" y="-250578"/>
            <a:ext cx="13115762" cy="99828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1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 defTabSz="182880">
              <a:spcBef>
                <a:spcPts val="0"/>
              </a:spcBef>
              <a:buSzTx/>
              <a:buNone/>
              <a:defRPr sz="48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55" name="Shape 155"/>
          <p:cNvSpPr>
            <a:spLocks noGrp="1"/>
          </p:cNvSpPr>
          <p:nvPr>
            <p:ph type="title"/>
          </p:nvPr>
        </p:nvSpPr>
        <p:spPr>
          <a:xfrm>
            <a:off x="571500" y="370630"/>
            <a:ext cx="11861800" cy="1178771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t>ФРУКТОЗА</a:t>
            </a:r>
          </a:p>
        </p:txBody>
      </p:sp>
      <p:sp>
        <p:nvSpPr>
          <p:cNvPr id="156" name="Shape 156"/>
          <p:cNvSpPr>
            <a:spLocks noGrp="1"/>
          </p:cNvSpPr>
          <p:nvPr>
            <p:ph type="body" idx="13"/>
          </p:nvPr>
        </p:nvSpPr>
        <p:spPr>
          <a:xfrm>
            <a:off x="218206" y="1809750"/>
            <a:ext cx="12568389" cy="7226300"/>
          </a:xfrm>
          <a:prstGeom prst="rect">
            <a:avLst/>
          </a:prstGeom>
          <a:blipFill>
            <a:blip r:embed="rId2"/>
          </a:blipFill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2500">
                <a:solidFill>
                  <a:srgbClr val="000000"/>
                </a:solidFill>
                <a:latin typeface="DIN Alternate"/>
                <a:ea typeface="DIN Alternate"/>
                <a:cs typeface="DIN Alternate"/>
                <a:sym typeface="DIN Alternate"/>
              </a:defRPr>
            </a:pPr>
            <a:r>
              <a:t>Фруктоза</a:t>
            </a:r>
            <a:r>
              <a:rPr>
                <a:solidFill>
                  <a:srgbClr val="5C5C5C"/>
                </a:solidFill>
              </a:rPr>
              <a:t> (фруктовый сахар) изомерна глюкозе, но в отличие от неё относится к кетоспиртам — соединениям, содержащим кетоновые и карбонильные группы.</a:t>
            </a:r>
          </a:p>
          <a:p>
            <a:pPr marL="0" indent="0" algn="ctr">
              <a:spcBef>
                <a:spcPts val="0"/>
              </a:spcBef>
              <a:buSzTx/>
              <a:buNone/>
              <a:defRPr sz="2500">
                <a:latin typeface="DIN Alternate"/>
                <a:ea typeface="DIN Alternate"/>
                <a:cs typeface="DIN Alternate"/>
                <a:sym typeface="DIN Alternate"/>
              </a:defRPr>
            </a:pPr>
            <a:endParaRPr>
              <a:solidFill>
                <a:srgbClr val="5C5C5C"/>
              </a:solidFill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2500">
                <a:latin typeface="DIN Alternate"/>
                <a:ea typeface="DIN Alternate"/>
                <a:cs typeface="DIN Alternate"/>
                <a:sym typeface="DIN Alternate"/>
              </a:defRPr>
            </a:pPr>
            <a:endParaRPr>
              <a:solidFill>
                <a:srgbClr val="5C5C5C"/>
              </a:solidFill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2500">
                <a:latin typeface="DIN Alternate"/>
                <a:ea typeface="DIN Alternate"/>
                <a:cs typeface="DIN Alternate"/>
                <a:sym typeface="DIN Alternate"/>
              </a:defRPr>
            </a:pPr>
            <a:endParaRPr>
              <a:solidFill>
                <a:srgbClr val="5C5C5C"/>
              </a:solidFill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2500">
                <a:latin typeface="DIN Alternate"/>
                <a:ea typeface="DIN Alternate"/>
                <a:cs typeface="DIN Alternate"/>
                <a:sym typeface="DIN Alternate"/>
              </a:defRPr>
            </a:pPr>
            <a:endParaRPr>
              <a:solidFill>
                <a:srgbClr val="5C5C5C"/>
              </a:solidFill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2500">
                <a:latin typeface="DIN Alternate"/>
                <a:ea typeface="DIN Alternate"/>
                <a:cs typeface="DIN Alternate"/>
                <a:sym typeface="DIN Alternate"/>
              </a:defRPr>
            </a:pPr>
            <a:endParaRPr>
              <a:solidFill>
                <a:srgbClr val="5C5C5C"/>
              </a:solidFill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2500">
                <a:latin typeface="DIN Alternate"/>
                <a:ea typeface="DIN Alternate"/>
                <a:cs typeface="DIN Alternate"/>
                <a:sym typeface="DIN Alternate"/>
              </a:defRPr>
            </a:pPr>
            <a:endParaRPr>
              <a:solidFill>
                <a:srgbClr val="5C5C5C"/>
              </a:solidFill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2500">
                <a:latin typeface="DIN Alternate"/>
                <a:ea typeface="DIN Alternate"/>
                <a:cs typeface="DIN Alternate"/>
                <a:sym typeface="DIN Alternate"/>
              </a:defRPr>
            </a:pPr>
            <a:endParaRPr>
              <a:solidFill>
                <a:srgbClr val="5C5C5C"/>
              </a:solidFill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2500">
                <a:latin typeface="DIN Alternate"/>
                <a:ea typeface="DIN Alternate"/>
                <a:cs typeface="DIN Alternate"/>
                <a:sym typeface="DIN Alternate"/>
              </a:defRPr>
            </a:pPr>
            <a:endParaRPr>
              <a:solidFill>
                <a:srgbClr val="5C5C5C"/>
              </a:solidFill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2500">
                <a:latin typeface="DIN Alternate"/>
                <a:ea typeface="DIN Alternate"/>
                <a:cs typeface="DIN Alternate"/>
                <a:sym typeface="DIN Alternate"/>
              </a:defRPr>
            </a:pPr>
            <a:endParaRPr>
              <a:solidFill>
                <a:srgbClr val="5C5C5C"/>
              </a:solidFill>
            </a:endParaRPr>
          </a:p>
          <a:p>
            <a:pPr marL="0" indent="0" algn="ctr" defTabSz="457200">
              <a:spcBef>
                <a:spcPts val="0"/>
              </a:spcBef>
              <a:buSzTx/>
              <a:buNone/>
              <a:defRPr sz="2700"/>
            </a:pPr>
            <a:r>
              <a:t>В щелочной среде её молекулы способны изомеризоваться в глюкозу, поэтому водные растворы фруктозы восстанавливают гидроксид меди</a:t>
            </a:r>
          </a:p>
          <a:p>
            <a:pPr marL="0" indent="0" algn="ctr" defTabSz="457200">
              <a:spcBef>
                <a:spcPts val="0"/>
              </a:spcBef>
              <a:buSzTx/>
              <a:buNone/>
              <a:defRPr sz="2700"/>
            </a:pPr>
            <a:r>
              <a:t> (II-валентной) и оксид серебра Ag</a:t>
            </a:r>
            <a:r>
              <a:rPr baseline="-5998"/>
              <a:t>2</a:t>
            </a:r>
            <a:r>
              <a:t>O (реакция «серебряного зеркала»).</a:t>
            </a:r>
          </a:p>
        </p:txBody>
      </p:sp>
      <p:pic>
        <p:nvPicPr>
          <p:cNvPr id="157" name="image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76935" y="2788939"/>
            <a:ext cx="4146448" cy="25753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1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 defTabSz="182880">
              <a:spcBef>
                <a:spcPts val="0"/>
              </a:spcBef>
              <a:buSzTx/>
              <a:buNone/>
              <a:defRPr sz="48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67359">
              <a:spcBef>
                <a:spcPts val="1800"/>
              </a:spcBef>
              <a:defRPr sz="4100"/>
            </a:lvl1pPr>
          </a:lstStyle>
          <a:p>
            <a:r>
              <a:t> </a:t>
            </a:r>
          </a:p>
        </p:txBody>
      </p:sp>
      <p:sp>
        <p:nvSpPr>
          <p:cNvPr id="161" name="Shape 161"/>
          <p:cNvSpPr>
            <a:spLocks noGrp="1"/>
          </p:cNvSpPr>
          <p:nvPr>
            <p:ph type="body" idx="13"/>
          </p:nvPr>
        </p:nvSpPr>
        <p:spPr>
          <a:xfrm>
            <a:off x="571500" y="300880"/>
            <a:ext cx="11861800" cy="8728820"/>
          </a:xfrm>
          <a:prstGeom prst="rect">
            <a:avLst/>
          </a:prstGeom>
          <a:blipFill>
            <a:blip r:embed="rId2"/>
          </a:blipFill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DDDDDD"/>
                </a:solidFill>
                <a:latin typeface="Iowan Old Style Bold"/>
                <a:ea typeface="Iowan Old Style Bold"/>
                <a:cs typeface="Iowan Old Style Bold"/>
                <a:sym typeface="Iowan Old Style Bold"/>
              </a:defRPr>
            </a:pPr>
            <a:r>
              <a:t>Фруктоза</a:t>
            </a:r>
            <a:r>
              <a:rPr>
                <a:latin typeface="Iowan Old Style Roman"/>
                <a:ea typeface="Iowan Old Style Roman"/>
                <a:cs typeface="Iowan Old Style Roman"/>
                <a:sym typeface="Iowan Old Style Roman"/>
              </a:rPr>
              <a:t> — самый сладкий из сахаров. Она содержится в мёде (около 40%), нектаре цветов, клеточном соке некоторых растений.</a:t>
            </a:r>
          </a:p>
        </p:txBody>
      </p:sp>
      <p:pic>
        <p:nvPicPr>
          <p:cNvPr id="162" name="image2.gif"/>
          <p:cNvPicPr>
            <a:picLocks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85391" y="3462882"/>
            <a:ext cx="7620001" cy="5080002"/>
          </a:xfrm>
          <a:prstGeom prst="rect">
            <a:avLst/>
          </a:prstGeom>
          <a:ln w="12700">
            <a:miter lim="400000"/>
          </a:ln>
          <a:effectLst>
            <a:reflection stA="40000" endPos="40000" dir="5400000" sy="-100000" algn="bl" rotWithShape="0"/>
          </a:effectLst>
        </p:spPr>
      </p:pic>
      <p:pic>
        <p:nvPicPr>
          <p:cNvPr id="163" name="image3.gif"/>
          <p:cNvPicPr>
            <a:picLocks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906419" y="2001861"/>
            <a:ext cx="3105773" cy="3105773"/>
          </a:xfrm>
          <a:prstGeom prst="rect">
            <a:avLst/>
          </a:prstGeom>
          <a:ln w="12700">
            <a:miter lim="400000"/>
          </a:ln>
          <a:effectLst>
            <a:reflection stA="40000" endPos="40000" dir="5400000" sy="-100000" algn="bl" rotWithShape="0"/>
          </a:effectLst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indent="0" defTabSz="182880">
              <a:spcBef>
                <a:spcPts val="0"/>
              </a:spcBef>
              <a:buSzTx/>
              <a:buNone/>
              <a:defRPr sz="48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title"/>
          </p:nvPr>
        </p:nvSpPr>
        <p:spPr>
          <a:xfrm>
            <a:off x="571500" y="261441"/>
            <a:ext cx="11861800" cy="137685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ДИСАХАРИДЫ</a:t>
            </a:r>
          </a:p>
        </p:txBody>
      </p:sp>
      <p:sp>
        <p:nvSpPr>
          <p:cNvPr id="167" name="Shape 167"/>
          <p:cNvSpPr>
            <a:spLocks noGrp="1"/>
          </p:cNvSpPr>
          <p:nvPr>
            <p:ph type="body" idx="13"/>
          </p:nvPr>
        </p:nvSpPr>
        <p:spPr>
          <a:xfrm>
            <a:off x="571500" y="1803400"/>
            <a:ext cx="11861800" cy="7653436"/>
          </a:xfrm>
          <a:prstGeom prst="rect">
            <a:avLst/>
          </a:prstGeom>
          <a:blipFill>
            <a:blip r:embed="rId2"/>
          </a:blipFill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2700">
                <a:solidFill>
                  <a:srgbClr val="FFFFFF"/>
                </a:solidFill>
                <a:latin typeface="Iowan Old Style Bold"/>
                <a:ea typeface="Iowan Old Style Bold"/>
                <a:cs typeface="Iowan Old Style Bold"/>
                <a:sym typeface="Iowan Old Style Bold"/>
              </a:defRPr>
            </a:pPr>
            <a:r>
              <a:rPr dirty="0" err="1"/>
              <a:t>Сахароза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(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свекольный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или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тростниковый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сахар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) С</a:t>
            </a:r>
            <a:r>
              <a:rPr baseline="-5998"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12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Н</a:t>
            </a:r>
            <a:r>
              <a:rPr baseline="-5998"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22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О</a:t>
            </a:r>
            <a:r>
              <a:rPr baseline="-5998"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11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принадлежит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к </a:t>
            </a:r>
            <a:r>
              <a:rPr dirty="0" err="1"/>
              <a:t>дисахаридам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и 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образован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из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связанных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остатков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А-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глюкозы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 и B-</a:t>
            </a:r>
            <a:r>
              <a:rPr dirty="0" err="1">
                <a:latin typeface="Iowan Old Style Roman"/>
                <a:ea typeface="Iowan Old Style Roman"/>
                <a:cs typeface="Iowan Old Style Roman"/>
                <a:sym typeface="Iowan Old Style Roman"/>
              </a:rPr>
              <a:t>фруктозы</a:t>
            </a:r>
            <a:r>
              <a:rPr dirty="0">
                <a:latin typeface="Iowan Old Style Roman"/>
                <a:ea typeface="Iowan Old Style Roman"/>
                <a:cs typeface="Iowan Old Style Roman"/>
                <a:sym typeface="Iowan Old Style Roman"/>
              </a:rPr>
              <a:t>. </a:t>
            </a:r>
          </a:p>
          <a:p>
            <a:pPr marL="0" indent="0" algn="ctr">
              <a:spcBef>
                <a:spcPts val="0"/>
              </a:spcBef>
              <a:buSzTx/>
              <a:buNone/>
              <a:defRPr sz="2700">
                <a:solidFill>
                  <a:srgbClr val="FFFFFF"/>
                </a:solidFill>
              </a:defRPr>
            </a:pPr>
            <a:endParaRPr dirty="0">
              <a:latin typeface="Iowan Old Style Roman"/>
              <a:ea typeface="Iowan Old Style Roman"/>
              <a:cs typeface="Iowan Old Style Roman"/>
              <a:sym typeface="Iowan Old Style Roman"/>
            </a:endParaRPr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r>
              <a:rPr dirty="0"/>
              <a:t> В </a:t>
            </a:r>
            <a:r>
              <a:rPr dirty="0" err="1"/>
              <a:t>кислой</a:t>
            </a:r>
            <a:r>
              <a:rPr dirty="0"/>
              <a:t> </a:t>
            </a:r>
            <a:r>
              <a:rPr dirty="0" err="1"/>
              <a:t>среде</a:t>
            </a:r>
            <a:r>
              <a:rPr dirty="0"/>
              <a:t>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сахароза</a:t>
            </a:r>
            <a:r>
              <a:rPr dirty="0"/>
              <a:t> </a:t>
            </a:r>
            <a:r>
              <a:rPr dirty="0" err="1"/>
              <a:t>гидролизуется</a:t>
            </a:r>
            <a:r>
              <a:rPr dirty="0"/>
              <a:t> — </a:t>
            </a:r>
            <a:r>
              <a:rPr dirty="0" err="1"/>
              <a:t>разлагается</a:t>
            </a:r>
            <a:r>
              <a:rPr dirty="0"/>
              <a:t> </a:t>
            </a:r>
            <a:r>
              <a:rPr dirty="0" err="1"/>
              <a:t>водой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глюкозу</a:t>
            </a:r>
            <a:r>
              <a:rPr dirty="0"/>
              <a:t> и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фруктозу</a:t>
            </a:r>
            <a:r>
              <a:rPr dirty="0"/>
              <a:t>. </a:t>
            </a:r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dirty="0"/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dirty="0"/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dirty="0"/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dirty="0"/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dirty="0"/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lang="en-US" dirty="0" smtClean="0"/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dirty="0"/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dirty="0"/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dirty="0"/>
          </a:p>
          <a:p>
            <a:pPr marL="0" indent="0" algn="ctr">
              <a:spcBef>
                <a:spcPts val="0"/>
              </a:spcBef>
              <a:buSzTx/>
              <a:buNone/>
              <a:defRPr sz="2200">
                <a:solidFill>
                  <a:srgbClr val="FFFFFF"/>
                </a:solidFill>
              </a:defRPr>
            </a:pPr>
            <a:endParaRPr dirty="0"/>
          </a:p>
          <a:p>
            <a:pPr marL="0" indent="0" algn="ctr">
              <a:spcBef>
                <a:spcPts val="0"/>
              </a:spcBef>
              <a:buSzTx/>
              <a:buNone/>
              <a:defRPr sz="2400">
                <a:solidFill>
                  <a:srgbClr val="FFFFFF"/>
                </a:solidFill>
              </a:defRPr>
            </a:pPr>
            <a:r>
              <a:rPr dirty="0" err="1"/>
              <a:t>Вот</a:t>
            </a:r>
            <a:r>
              <a:rPr dirty="0"/>
              <a:t> </a:t>
            </a:r>
            <a:r>
              <a:rPr dirty="0" err="1"/>
              <a:t>самый</a:t>
            </a:r>
            <a:r>
              <a:rPr dirty="0"/>
              <a:t> </a:t>
            </a:r>
            <a:r>
              <a:rPr dirty="0" err="1"/>
              <a:t>простой</a:t>
            </a:r>
            <a:r>
              <a:rPr dirty="0"/>
              <a:t> </a:t>
            </a:r>
            <a:r>
              <a:rPr dirty="0" err="1"/>
              <a:t>пример</a:t>
            </a:r>
            <a:r>
              <a:rPr dirty="0"/>
              <a:t>: </a:t>
            </a:r>
            <a:r>
              <a:rPr dirty="0" err="1"/>
              <a:t>сладкий</a:t>
            </a:r>
            <a:r>
              <a:rPr dirty="0"/>
              <a:t> </a:t>
            </a:r>
            <a:r>
              <a:rPr dirty="0" err="1"/>
              <a:t>чай</a:t>
            </a:r>
            <a:r>
              <a:rPr dirty="0"/>
              <a:t> </a:t>
            </a:r>
            <a:r>
              <a:rPr dirty="0" err="1"/>
              <a:t>кажется</a:t>
            </a:r>
            <a:r>
              <a:rPr dirty="0"/>
              <a:t> </a:t>
            </a:r>
            <a:r>
              <a:rPr dirty="0" err="1"/>
              <a:t>ещё</a:t>
            </a:r>
            <a:r>
              <a:rPr dirty="0"/>
              <a:t> </a:t>
            </a:r>
            <a:r>
              <a:rPr dirty="0" err="1"/>
              <a:t>более</a:t>
            </a:r>
            <a:r>
              <a:rPr dirty="0"/>
              <a:t> </a:t>
            </a:r>
            <a:r>
              <a:rPr dirty="0" err="1"/>
              <a:t>сладким</a:t>
            </a:r>
            <a:r>
              <a:rPr dirty="0"/>
              <a:t>, </a:t>
            </a:r>
            <a:r>
              <a:rPr dirty="0" err="1"/>
              <a:t>если</a:t>
            </a:r>
            <a:r>
              <a:rPr dirty="0"/>
              <a:t> </a:t>
            </a:r>
            <a:r>
              <a:rPr dirty="0" err="1"/>
              <a:t>положить</a:t>
            </a:r>
            <a:r>
              <a:rPr dirty="0"/>
              <a:t> в </a:t>
            </a:r>
            <a:r>
              <a:rPr dirty="0" err="1"/>
              <a:t>него</a:t>
            </a:r>
            <a:r>
              <a:rPr dirty="0"/>
              <a:t> </a:t>
            </a:r>
            <a:r>
              <a:rPr dirty="0" err="1"/>
              <a:t>ломтик</a:t>
            </a:r>
            <a:r>
              <a:rPr dirty="0"/>
              <a:t> </a:t>
            </a:r>
            <a:r>
              <a:rPr dirty="0" err="1"/>
              <a:t>лимона</a:t>
            </a:r>
            <a:r>
              <a:rPr dirty="0"/>
              <a:t>, </a:t>
            </a:r>
            <a:r>
              <a:rPr dirty="0" err="1"/>
              <a:t>хотя</a:t>
            </a:r>
            <a:r>
              <a:rPr dirty="0"/>
              <a:t>, </a:t>
            </a:r>
            <a:r>
              <a:rPr dirty="0" err="1"/>
              <a:t>конечно</a:t>
            </a:r>
            <a:r>
              <a:rPr dirty="0"/>
              <a:t>, и </a:t>
            </a:r>
            <a:r>
              <a:rPr dirty="0" err="1"/>
              <a:t>кислым</a:t>
            </a:r>
            <a:r>
              <a:rPr dirty="0"/>
              <a:t> </a:t>
            </a:r>
            <a:r>
              <a:rPr dirty="0" err="1"/>
              <a:t>одновременно</a:t>
            </a:r>
            <a:r>
              <a:rPr dirty="0"/>
              <a:t>. </a:t>
            </a:r>
            <a:r>
              <a:rPr dirty="0" err="1"/>
              <a:t>Это</a:t>
            </a:r>
            <a:r>
              <a:rPr dirty="0"/>
              <a:t> </a:t>
            </a:r>
            <a:r>
              <a:rPr dirty="0" err="1"/>
              <a:t>происходит</a:t>
            </a:r>
            <a:r>
              <a:rPr dirty="0"/>
              <a:t> </a:t>
            </a:r>
            <a:r>
              <a:rPr dirty="0" err="1"/>
              <a:t>благодаря</a:t>
            </a:r>
            <a:r>
              <a:rPr dirty="0"/>
              <a:t> </a:t>
            </a:r>
            <a:r>
              <a:rPr dirty="0" err="1"/>
              <a:t>присутствию</a:t>
            </a:r>
            <a:r>
              <a:rPr dirty="0"/>
              <a:t> </a:t>
            </a:r>
            <a:r>
              <a:rPr dirty="0" err="1"/>
              <a:t>лимонной</a:t>
            </a:r>
            <a:r>
              <a:rPr dirty="0"/>
              <a:t> </a:t>
            </a:r>
            <a:r>
              <a:rPr dirty="0" err="1"/>
              <a:t>кислоты</a:t>
            </a:r>
            <a:r>
              <a:rPr dirty="0"/>
              <a:t>, </a:t>
            </a:r>
            <a:r>
              <a:rPr dirty="0" err="1"/>
              <a:t>которая</a:t>
            </a:r>
            <a:r>
              <a:rPr dirty="0"/>
              <a:t> </a:t>
            </a:r>
            <a:r>
              <a:rPr dirty="0" err="1"/>
              <a:t>ускоряет</a:t>
            </a:r>
            <a:r>
              <a:rPr dirty="0"/>
              <a:t>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распад</a:t>
            </a:r>
            <a:r>
              <a:rPr dirty="0">
                <a:latin typeface="Iowan Old Style Bold"/>
                <a:ea typeface="Iowan Old Style Bold"/>
                <a:cs typeface="Iowan Old Style Bold"/>
                <a:sym typeface="Iowan Old Style Bold"/>
              </a:rPr>
              <a:t>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сахарозы</a:t>
            </a:r>
            <a:r>
              <a:rPr dirty="0">
                <a:latin typeface="Iowan Old Style Bold"/>
                <a:ea typeface="Iowan Old Style Bold"/>
                <a:cs typeface="Iowan Old Style Bold"/>
                <a:sym typeface="Iowan Old Style Bold"/>
              </a:rPr>
              <a:t>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на</a:t>
            </a:r>
            <a:r>
              <a:rPr dirty="0">
                <a:latin typeface="Iowan Old Style Bold"/>
                <a:ea typeface="Iowan Old Style Bold"/>
                <a:cs typeface="Iowan Old Style Bold"/>
                <a:sym typeface="Iowan Old Style Bold"/>
              </a:rPr>
              <a:t>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глюкозу</a:t>
            </a:r>
            <a:r>
              <a:rPr dirty="0">
                <a:latin typeface="Iowan Old Style Bold"/>
                <a:ea typeface="Iowan Old Style Bold"/>
                <a:cs typeface="Iowan Old Style Bold"/>
                <a:sym typeface="Iowan Old Style Bold"/>
              </a:rPr>
              <a:t> и </a:t>
            </a:r>
            <a:r>
              <a:rPr dirty="0" err="1">
                <a:latin typeface="Iowan Old Style Bold"/>
                <a:ea typeface="Iowan Old Style Bold"/>
                <a:cs typeface="Iowan Old Style Bold"/>
                <a:sym typeface="Iowan Old Style Bold"/>
              </a:rPr>
              <a:t>фруктозу</a:t>
            </a:r>
            <a:r>
              <a:rPr dirty="0"/>
              <a:t>.</a:t>
            </a:r>
          </a:p>
        </p:txBody>
      </p:sp>
      <p:pic>
        <p:nvPicPr>
          <p:cNvPr id="168" name="image4.gif"/>
          <p:cNvPicPr>
            <a:picLocks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414253" y="3796680"/>
            <a:ext cx="4176294" cy="31739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1" animBg="1" advAuto="0"/>
    </p:bldLst>
  </p:timing>
</p:sld>
</file>

<file path=ppt/theme/theme1.xml><?xml version="1.0" encoding="utf-8"?>
<a:theme xmlns:a="http://schemas.openxmlformats.org/drawingml/2006/main" name="New_Template9">
  <a:themeElements>
    <a:clrScheme name="New_Template9">
      <a:dk1>
        <a:srgbClr val="5C5C5C"/>
      </a:dk1>
      <a:lt1>
        <a:srgbClr val="FFFFFF"/>
      </a:lt1>
      <a:dk2>
        <a:srgbClr val="A7A7A7"/>
      </a:dk2>
      <a:lt2>
        <a:srgbClr val="535353"/>
      </a:lt2>
      <a:accent1>
        <a:srgbClr val="80989C"/>
      </a:accent1>
      <a:accent2>
        <a:srgbClr val="A8AB65"/>
      </a:accent2>
      <a:accent3>
        <a:srgbClr val="CBAC69"/>
      </a:accent3>
      <a:accent4>
        <a:srgbClr val="CF7330"/>
      </a:accent4>
      <a:accent5>
        <a:srgbClr val="B44C34"/>
      </a:accent5>
      <a:accent6>
        <a:srgbClr val="8C869B"/>
      </a:accent6>
      <a:hlink>
        <a:srgbClr val="0000FF"/>
      </a:hlink>
      <a:folHlink>
        <a:srgbClr val="FF00FF"/>
      </a:folHlink>
    </a:clrScheme>
    <a:fontScheme name="New_Template9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New_Template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28" normalizeH="0" baseline="0">
            <a:ln>
              <a:noFill/>
            </a:ln>
            <a:solidFill>
              <a:srgbClr val="5C5C5C"/>
            </a:solidFill>
            <a:effectLst/>
            <a:uFillTx/>
            <a:latin typeface="DIN Alternate"/>
            <a:ea typeface="DIN Alternate"/>
            <a:cs typeface="DIN Alternate"/>
            <a:sym typeface="DIN Alternat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28" normalizeH="0" baseline="0">
            <a:ln>
              <a:noFill/>
            </a:ln>
            <a:solidFill>
              <a:srgbClr val="5C5C5C"/>
            </a:solidFill>
            <a:effectLst/>
            <a:uFillTx/>
            <a:latin typeface="DIN Alternate"/>
            <a:ea typeface="DIN Alternate"/>
            <a:cs typeface="DIN Alternate"/>
            <a:sym typeface="DIN Alternat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9">
  <a:themeElements>
    <a:clrScheme name="New_Template9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0989C"/>
      </a:accent1>
      <a:accent2>
        <a:srgbClr val="A8AB65"/>
      </a:accent2>
      <a:accent3>
        <a:srgbClr val="CBAC69"/>
      </a:accent3>
      <a:accent4>
        <a:srgbClr val="CF7330"/>
      </a:accent4>
      <a:accent5>
        <a:srgbClr val="B44C34"/>
      </a:accent5>
      <a:accent6>
        <a:srgbClr val="8C869B"/>
      </a:accent6>
      <a:hlink>
        <a:srgbClr val="0000FF"/>
      </a:hlink>
      <a:folHlink>
        <a:srgbClr val="FF00FF"/>
      </a:folHlink>
    </a:clrScheme>
    <a:fontScheme name="New_Template9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New_Template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28" normalizeH="0" baseline="0">
            <a:ln>
              <a:noFill/>
            </a:ln>
            <a:solidFill>
              <a:srgbClr val="5C5C5C"/>
            </a:solidFill>
            <a:effectLst/>
            <a:uFillTx/>
            <a:latin typeface="DIN Alternate"/>
            <a:ea typeface="DIN Alternate"/>
            <a:cs typeface="DIN Alternate"/>
            <a:sym typeface="DIN Alternat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28" normalizeH="0" baseline="0">
            <a:ln>
              <a:noFill/>
            </a:ln>
            <a:solidFill>
              <a:srgbClr val="5C5C5C"/>
            </a:solidFill>
            <a:effectLst/>
            <a:uFillTx/>
            <a:latin typeface="DIN Alternate"/>
            <a:ea typeface="DIN Alternate"/>
            <a:cs typeface="DIN Alternate"/>
            <a:sym typeface="DIN Alternat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534</Words>
  <Application>Microsoft Office PowerPoint</Application>
  <PresentationFormat>Произвольный</PresentationFormat>
  <Paragraphs>76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New_Template9</vt:lpstr>
      <vt:lpstr>Семенова ирина леонидовна  учитель химии, биологии Муниципального бюджетного общеобразовательного учреждения «Гимназия №3» города королев Московской области презентация к уроку по учебному предмету «химия» в 10 классе на тему: «Углеводы» </vt:lpstr>
      <vt:lpstr>химия</vt:lpstr>
      <vt:lpstr>Для чего можно использовать сахар, помимо добавления его в продукты питания? Всегда ли сахар является сладким?  И как же его вообще получают?</vt:lpstr>
      <vt:lpstr>Самый известный моносахарид — виноградный сахар, или глюкоза (от греч. «гликис» — «сладкий»), СбН12Об.</vt:lpstr>
      <vt:lpstr>Глюкоза может существовать в виде двух изомеров, молекулы которых являются зеркальным отображением друг-друга.</vt:lpstr>
      <vt:lpstr>Презентация PowerPoint</vt:lpstr>
      <vt:lpstr>ФРУКТОЗА</vt:lpstr>
      <vt:lpstr> </vt:lpstr>
      <vt:lpstr>ДИСАХАРИДЫ</vt:lpstr>
      <vt:lpstr>Презентация PowerPoint</vt:lpstr>
      <vt:lpstr>КАРАМЕЛЬ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</dc:title>
  <cp:lastModifiedBy>USER</cp:lastModifiedBy>
  <cp:revision>2</cp:revision>
  <dcterms:modified xsi:type="dcterms:W3CDTF">2015-11-29T16:12:19Z</dcterms:modified>
</cp:coreProperties>
</file>