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0066"/>
    <a:srgbClr val="00CCFF"/>
    <a:srgbClr val="6600FF"/>
    <a:srgbClr val="CC0099"/>
    <a:srgbClr val="FF66CC"/>
    <a:srgbClr val="FF00FF"/>
    <a:srgbClr val="99CCFF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3907-E29B-468F-B2C7-9672199CBA3F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093FA-A2F9-4715-9BA5-D276025DA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93FA-A2F9-4715-9BA5-D276025DA4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93FA-A2F9-4715-9BA5-D276025DA4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9B6A-34D6-4F82-A144-D7CD1613131B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EF18-F934-453E-A1ED-148B5323073D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2B8-459D-4EB0-A29E-B27246C9CE03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E291-7583-4C92-9712-54135B7C9413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E400-58EA-490E-8D98-1672610939B4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1C24-5272-4CF8-9C6A-6B772C82F8A6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C1F-08B6-44F5-886D-6BC3A26290CE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ECB5-209F-4316-83C6-C67C695B1D55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70A1-7ADE-415D-8330-6685BABAC7B9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0509-64FD-427B-BD1B-B0FBEE180E8D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642F-1056-4298-992D-AD0E231031FB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98EC-FB42-45B2-B93A-13A4743D1B07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1B17-1469-43CB-84EA-876897CFC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1560" y="4293096"/>
            <a:ext cx="8136904" cy="20162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6838528" cy="1395586"/>
          </a:xfrm>
        </p:spPr>
        <p:txBody>
          <a:bodyPr>
            <a:noAutofit/>
          </a:bodyPr>
          <a:lstStyle/>
          <a:p>
            <a:r>
              <a:rPr lang="tr-TR" sz="138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SHOULD</a:t>
            </a:r>
            <a:r>
              <a:rPr lang="tr-TR" sz="13800" b="1" dirty="0" smtClean="0">
                <a:ln w="18415" cmpd="sng">
                  <a:solidFill>
                    <a:srgbClr val="FF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13800" b="1" dirty="0">
              <a:ln w="18415" cmpd="sng">
                <a:solidFill>
                  <a:srgbClr val="FF00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pic>
        <p:nvPicPr>
          <p:cNvPr id="7" name="Picture 6" descr="logoarter1anewe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064" y="4365104"/>
            <a:ext cx="8244408" cy="170712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95736" y="288032"/>
            <a:ext cx="4608512" cy="1052736"/>
          </a:xfrm>
          <a:prstGeom prst="roundRect">
            <a:avLst/>
          </a:prstGeom>
          <a:solidFill>
            <a:srgbClr val="99CCFF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b="1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SHOULD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467544" y="1628800"/>
            <a:ext cx="8280920" cy="4752528"/>
          </a:xfrm>
          <a:prstGeom prst="roundRect">
            <a:avLst>
              <a:gd name="adj" fmla="val 7787"/>
            </a:avLst>
          </a:prstGeom>
          <a:solidFill>
            <a:srgbClr val="99CC0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1584176" cy="1484784"/>
            <a:chOff x="0" y="0"/>
            <a:chExt cx="1584176" cy="1484784"/>
          </a:xfrm>
        </p:grpSpPr>
        <p:sp>
          <p:nvSpPr>
            <p:cNvPr id="11" name="Oval 10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7559824" y="0"/>
            <a:ext cx="1584176" cy="1484784"/>
            <a:chOff x="0" y="0"/>
            <a:chExt cx="1584176" cy="1484784"/>
          </a:xfrm>
        </p:grpSpPr>
        <p:sp>
          <p:nvSpPr>
            <p:cNvPr id="14" name="Oval 13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2304256" cy="314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429000"/>
            <a:ext cx="2630091" cy="281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Left Arrow Callout 18"/>
          <p:cNvSpPr/>
          <p:nvPr/>
        </p:nvSpPr>
        <p:spPr>
          <a:xfrm>
            <a:off x="3131840" y="1988840"/>
            <a:ext cx="4752528" cy="115212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3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 </a:t>
            </a:r>
            <a:r>
              <a:rPr lang="tr-TR" sz="2800" b="1" dirty="0" smtClean="0">
                <a:solidFill>
                  <a:srgbClr val="FF0000"/>
                </a:solidFill>
              </a:rPr>
              <a:t>should</a:t>
            </a:r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study maths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ight Arrow Callout 19"/>
          <p:cNvSpPr/>
          <p:nvPr/>
        </p:nvSpPr>
        <p:spPr>
          <a:xfrm>
            <a:off x="899592" y="4653136"/>
            <a:ext cx="4896544" cy="10801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46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 </a:t>
            </a:r>
            <a:r>
              <a:rPr lang="tr-TR" sz="2400" b="1" dirty="0" smtClean="0">
                <a:solidFill>
                  <a:srgbClr val="FF0000"/>
                </a:solidFill>
              </a:rPr>
              <a:t>shouldn’t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eat much junk food.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95736" y="288032"/>
            <a:ext cx="4608512" cy="1052736"/>
          </a:xfrm>
          <a:prstGeom prst="roundRect">
            <a:avLst/>
          </a:prstGeom>
          <a:solidFill>
            <a:srgbClr val="99CCFF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b="1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SHOULD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467544" y="1628800"/>
            <a:ext cx="8280920" cy="4752528"/>
          </a:xfrm>
          <a:prstGeom prst="roundRect">
            <a:avLst>
              <a:gd name="adj" fmla="val 7787"/>
            </a:avLst>
          </a:prstGeom>
          <a:solidFill>
            <a:srgbClr val="99CC0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grpSp>
        <p:nvGrpSpPr>
          <p:cNvPr id="2" name="Group 11"/>
          <p:cNvGrpSpPr/>
          <p:nvPr/>
        </p:nvGrpSpPr>
        <p:grpSpPr>
          <a:xfrm>
            <a:off x="0" y="0"/>
            <a:ext cx="1584176" cy="1484784"/>
            <a:chOff x="0" y="0"/>
            <a:chExt cx="1584176" cy="1484784"/>
          </a:xfrm>
        </p:grpSpPr>
        <p:sp>
          <p:nvSpPr>
            <p:cNvPr id="11" name="Oval 10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grpSp>
        <p:nvGrpSpPr>
          <p:cNvPr id="3" name="Group 12"/>
          <p:cNvGrpSpPr/>
          <p:nvPr/>
        </p:nvGrpSpPr>
        <p:grpSpPr>
          <a:xfrm>
            <a:off x="7559824" y="0"/>
            <a:ext cx="1584176" cy="1484784"/>
            <a:chOff x="0" y="0"/>
            <a:chExt cx="1584176" cy="1484784"/>
          </a:xfrm>
        </p:grpSpPr>
        <p:sp>
          <p:nvSpPr>
            <p:cNvPr id="14" name="Oval 13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sp>
        <p:nvSpPr>
          <p:cNvPr id="19" name="Left Arrow Callout 18"/>
          <p:cNvSpPr/>
          <p:nvPr/>
        </p:nvSpPr>
        <p:spPr>
          <a:xfrm>
            <a:off x="1907704" y="1916832"/>
            <a:ext cx="5616624" cy="115212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3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 </a:t>
            </a:r>
            <a:r>
              <a:rPr lang="tr-TR" sz="2800" b="1" dirty="0" smtClean="0">
                <a:solidFill>
                  <a:srgbClr val="FF0000"/>
                </a:solidFill>
              </a:rPr>
              <a:t>should</a:t>
            </a:r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be more careful.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ight Arrow Callout 19"/>
          <p:cNvSpPr/>
          <p:nvPr/>
        </p:nvSpPr>
        <p:spPr>
          <a:xfrm>
            <a:off x="1115616" y="4869160"/>
            <a:ext cx="4896544" cy="10801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46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She</a:t>
            </a:r>
            <a:r>
              <a:rPr lang="tr-TR" sz="2400" b="1" dirty="0" smtClean="0">
                <a:solidFill>
                  <a:srgbClr val="FF0000"/>
                </a:solidFill>
              </a:rPr>
              <a:t> shouldn’t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bite the dentist’s finger.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3568" y="1772816"/>
            <a:ext cx="216256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852936"/>
            <a:ext cx="2987824" cy="375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95736" y="288032"/>
            <a:ext cx="4608512" cy="1052736"/>
          </a:xfrm>
          <a:prstGeom prst="roundRect">
            <a:avLst/>
          </a:prstGeom>
          <a:solidFill>
            <a:srgbClr val="99CCFF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b="1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SHOULD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467544" y="1628800"/>
            <a:ext cx="8280920" cy="4752528"/>
          </a:xfrm>
          <a:prstGeom prst="roundRect">
            <a:avLst>
              <a:gd name="adj" fmla="val 7787"/>
            </a:avLst>
          </a:prstGeom>
          <a:solidFill>
            <a:srgbClr val="99CC0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grpSp>
        <p:nvGrpSpPr>
          <p:cNvPr id="2" name="Group 11"/>
          <p:cNvGrpSpPr/>
          <p:nvPr/>
        </p:nvGrpSpPr>
        <p:grpSpPr>
          <a:xfrm>
            <a:off x="0" y="0"/>
            <a:ext cx="1584176" cy="1484784"/>
            <a:chOff x="0" y="0"/>
            <a:chExt cx="1584176" cy="1484784"/>
          </a:xfrm>
        </p:grpSpPr>
        <p:sp>
          <p:nvSpPr>
            <p:cNvPr id="11" name="Oval 10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grpSp>
        <p:nvGrpSpPr>
          <p:cNvPr id="3" name="Group 12"/>
          <p:cNvGrpSpPr/>
          <p:nvPr/>
        </p:nvGrpSpPr>
        <p:grpSpPr>
          <a:xfrm>
            <a:off x="7559824" y="0"/>
            <a:ext cx="1584176" cy="1484784"/>
            <a:chOff x="0" y="0"/>
            <a:chExt cx="1584176" cy="1484784"/>
          </a:xfrm>
        </p:grpSpPr>
        <p:sp>
          <p:nvSpPr>
            <p:cNvPr id="14" name="Oval 13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120988"/>
            <a:ext cx="3168352" cy="373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ounded Rectangle 16"/>
          <p:cNvSpPr/>
          <p:nvPr/>
        </p:nvSpPr>
        <p:spPr>
          <a:xfrm>
            <a:off x="1043608" y="1340768"/>
            <a:ext cx="7056784" cy="64807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 </a:t>
            </a:r>
            <a:r>
              <a:rPr lang="en-US" sz="2400" b="1" dirty="0">
                <a:solidFill>
                  <a:srgbClr val="6600FF"/>
                </a:solidFill>
              </a:rPr>
              <a:t>should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give advice or to give an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opinion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971600" y="2060848"/>
            <a:ext cx="2664296" cy="1944216"/>
          </a:xfrm>
          <a:prstGeom prst="wedgeEllipseCallout">
            <a:avLst>
              <a:gd name="adj1" fmla="val 57312"/>
              <a:gd name="adj2" fmla="val 2209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You </a:t>
            </a:r>
            <a:r>
              <a:rPr lang="tr-TR" sz="2400" b="1" dirty="0" smtClean="0">
                <a:solidFill>
                  <a:srgbClr val="FFFF00"/>
                </a:solidFill>
              </a:rPr>
              <a:t>should </a:t>
            </a:r>
            <a:r>
              <a:rPr lang="tr-TR" sz="2400" b="1" dirty="0" smtClean="0"/>
              <a:t>brush your teeth.</a:t>
            </a:r>
            <a:endParaRPr lang="en-US" sz="2400" b="1" dirty="0"/>
          </a:p>
        </p:txBody>
      </p:sp>
      <p:sp>
        <p:nvSpPr>
          <p:cNvPr id="21" name="Pentagon 20"/>
          <p:cNvSpPr/>
          <p:nvPr/>
        </p:nvSpPr>
        <p:spPr>
          <a:xfrm>
            <a:off x="611560" y="2132856"/>
            <a:ext cx="648072" cy="1800200"/>
          </a:xfrm>
          <a:prstGeom prst="homePlate">
            <a:avLst>
              <a:gd name="adj" fmla="val 34016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>
                <a:solidFill>
                  <a:schemeClr val="tx2">
                    <a:lumMod val="50000"/>
                  </a:schemeClr>
                </a:solidFill>
              </a:rPr>
              <a:t>AFFIRMATIVE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5652120" y="2132856"/>
            <a:ext cx="2664296" cy="1944216"/>
          </a:xfrm>
          <a:prstGeom prst="wedgeEllipseCallout">
            <a:avLst>
              <a:gd name="adj1" fmla="val -60962"/>
              <a:gd name="adj2" fmla="val 30775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You </a:t>
            </a:r>
            <a:r>
              <a:rPr lang="tr-TR" sz="2400" b="1" dirty="0" smtClean="0">
                <a:solidFill>
                  <a:srgbClr val="FFFF00"/>
                </a:solidFill>
              </a:rPr>
              <a:t>shouldn’t </a:t>
            </a:r>
            <a:r>
              <a:rPr lang="tr-TR" sz="2400" b="1" dirty="0" smtClean="0"/>
              <a:t>eat much chocolate.</a:t>
            </a:r>
            <a:endParaRPr lang="en-US" sz="2400" b="1" dirty="0"/>
          </a:p>
        </p:txBody>
      </p:sp>
      <p:sp>
        <p:nvSpPr>
          <p:cNvPr id="23" name="Pentagon 22"/>
          <p:cNvSpPr/>
          <p:nvPr/>
        </p:nvSpPr>
        <p:spPr>
          <a:xfrm rot="10800000">
            <a:off x="7956376" y="2132856"/>
            <a:ext cx="648072" cy="1800200"/>
          </a:xfrm>
          <a:prstGeom prst="homePlate">
            <a:avLst>
              <a:gd name="adj" fmla="val 34016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>
                <a:solidFill>
                  <a:schemeClr val="tx2">
                    <a:lumMod val="50000"/>
                  </a:schemeClr>
                </a:solidFill>
              </a:rPr>
              <a:t>NEGATIVE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899592" y="4149080"/>
            <a:ext cx="2664296" cy="1944216"/>
          </a:xfrm>
          <a:prstGeom prst="wedgeEllipseCallout">
            <a:avLst>
              <a:gd name="adj1" fmla="val 60480"/>
              <a:gd name="adj2" fmla="val -31452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FFFF00"/>
                </a:solidFill>
              </a:rPr>
              <a:t>Should</a:t>
            </a:r>
            <a:r>
              <a:rPr lang="tr-TR" sz="2400" b="1" dirty="0" smtClean="0"/>
              <a:t> I take any medicine?</a:t>
            </a:r>
            <a:endParaRPr lang="en-US" sz="2400" b="1" dirty="0"/>
          </a:p>
        </p:txBody>
      </p:sp>
      <p:sp>
        <p:nvSpPr>
          <p:cNvPr id="25" name="Pentagon 24"/>
          <p:cNvSpPr/>
          <p:nvPr/>
        </p:nvSpPr>
        <p:spPr>
          <a:xfrm>
            <a:off x="611560" y="4077072"/>
            <a:ext cx="648072" cy="1800200"/>
          </a:xfrm>
          <a:prstGeom prst="homePlate">
            <a:avLst>
              <a:gd name="adj" fmla="val 34016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>
                <a:solidFill>
                  <a:schemeClr val="tx2">
                    <a:lumMod val="50000"/>
                  </a:schemeClr>
                </a:solidFill>
              </a:rPr>
              <a:t>QUESTION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6012160" y="4149080"/>
            <a:ext cx="2232248" cy="1584176"/>
          </a:xfrm>
          <a:prstGeom prst="wedgeEllipseCallout">
            <a:avLst>
              <a:gd name="adj1" fmla="val -70945"/>
              <a:gd name="adj2" fmla="val -4589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No, you </a:t>
            </a:r>
            <a:r>
              <a:rPr lang="tr-TR" sz="2400" b="1" dirty="0" smtClean="0">
                <a:solidFill>
                  <a:srgbClr val="FFFF00"/>
                </a:solidFill>
              </a:rPr>
              <a:t>shouldn’t.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7" name="Pentagon 26"/>
          <p:cNvSpPr/>
          <p:nvPr/>
        </p:nvSpPr>
        <p:spPr>
          <a:xfrm rot="10800000">
            <a:off x="7956376" y="4077071"/>
            <a:ext cx="648072" cy="1800200"/>
          </a:xfrm>
          <a:prstGeom prst="homePlate">
            <a:avLst>
              <a:gd name="adj" fmla="val 34016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SHORT ANSWER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67544" y="1628800"/>
            <a:ext cx="8280920" cy="4752528"/>
          </a:xfrm>
          <a:prstGeom prst="roundRect">
            <a:avLst>
              <a:gd name="adj" fmla="val 7787"/>
            </a:avLst>
          </a:prstGeom>
          <a:solidFill>
            <a:srgbClr val="99CC0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73016"/>
            <a:ext cx="2674314" cy="285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95736" y="288032"/>
            <a:ext cx="4608512" cy="1052736"/>
          </a:xfrm>
          <a:prstGeom prst="roundRect">
            <a:avLst/>
          </a:prstGeom>
          <a:solidFill>
            <a:srgbClr val="99CCFF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b="1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SHOULD</a:t>
            </a:r>
            <a:endParaRPr lang="en-US" sz="1400" dirty="0"/>
          </a:p>
        </p:txBody>
      </p:sp>
      <p:grpSp>
        <p:nvGrpSpPr>
          <p:cNvPr id="2" name="Group 11"/>
          <p:cNvGrpSpPr/>
          <p:nvPr/>
        </p:nvGrpSpPr>
        <p:grpSpPr>
          <a:xfrm>
            <a:off x="0" y="0"/>
            <a:ext cx="1584176" cy="1484784"/>
            <a:chOff x="0" y="0"/>
            <a:chExt cx="1584176" cy="1484784"/>
          </a:xfrm>
        </p:grpSpPr>
        <p:sp>
          <p:nvSpPr>
            <p:cNvPr id="11" name="Oval 10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arter1anewest.png"/>
            <p:cNvPicPr>
              <a:picLocks noChangeAspect="1"/>
            </p:cNvPicPr>
            <p:nvPr/>
          </p:nvPicPr>
          <p:blipFill>
            <a:blip r:embed="rId3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grpSp>
        <p:nvGrpSpPr>
          <p:cNvPr id="3" name="Group 12"/>
          <p:cNvGrpSpPr/>
          <p:nvPr/>
        </p:nvGrpSpPr>
        <p:grpSpPr>
          <a:xfrm>
            <a:off x="7559824" y="0"/>
            <a:ext cx="1584176" cy="1484784"/>
            <a:chOff x="0" y="0"/>
            <a:chExt cx="1584176" cy="1484784"/>
          </a:xfrm>
        </p:grpSpPr>
        <p:sp>
          <p:nvSpPr>
            <p:cNvPr id="14" name="Oval 13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logoarter1anewest.png"/>
            <p:cNvPicPr>
              <a:picLocks noChangeAspect="1"/>
            </p:cNvPicPr>
            <p:nvPr/>
          </p:nvPicPr>
          <p:blipFill>
            <a:blip r:embed="rId3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sp>
        <p:nvSpPr>
          <p:cNvPr id="17" name="Rounded Rectangle 16"/>
          <p:cNvSpPr/>
          <p:nvPr/>
        </p:nvSpPr>
        <p:spPr>
          <a:xfrm>
            <a:off x="1043608" y="1340768"/>
            <a:ext cx="7056784" cy="64807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5076056" y="1988840"/>
            <a:ext cx="2592288" cy="1152128"/>
          </a:xfrm>
          <a:prstGeom prst="wedgeEllipseCallout">
            <a:avLst>
              <a:gd name="adj1" fmla="val 45756"/>
              <a:gd name="adj2" fmla="val 93453"/>
            </a:avLst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You </a:t>
            </a:r>
            <a:r>
              <a:rPr lang="tr-TR" sz="2400" b="1" dirty="0" smtClean="0">
                <a:solidFill>
                  <a:srgbClr val="FFFF00"/>
                </a:solidFill>
              </a:rPr>
              <a:t>should </a:t>
            </a:r>
            <a:r>
              <a:rPr lang="tr-TR" sz="2400" b="1" dirty="0" smtClean="0"/>
              <a:t> choose one.</a:t>
            </a:r>
            <a:endParaRPr lang="en-US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861048"/>
            <a:ext cx="1452785" cy="251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val Callout 19"/>
          <p:cNvSpPr/>
          <p:nvPr/>
        </p:nvSpPr>
        <p:spPr>
          <a:xfrm>
            <a:off x="395536" y="2060848"/>
            <a:ext cx="3744416" cy="1368152"/>
          </a:xfrm>
          <a:prstGeom prst="wedgeEllipseCallout">
            <a:avLst>
              <a:gd name="adj1" fmla="val -14731"/>
              <a:gd name="adj2" fmla="val 93453"/>
            </a:avLst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You are a teacher. You </a:t>
            </a:r>
            <a:r>
              <a:rPr lang="tr-TR" sz="2400" b="1" dirty="0" smtClean="0">
                <a:solidFill>
                  <a:srgbClr val="FFFF00"/>
                </a:solidFill>
              </a:rPr>
              <a:t>should</a:t>
            </a:r>
            <a:r>
              <a:rPr lang="tr-TR" sz="2400" b="1" dirty="0" smtClean="0"/>
              <a:t> be more serious.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780928"/>
            <a:ext cx="2780927" cy="372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67544" y="1628800"/>
            <a:ext cx="8280920" cy="4752528"/>
          </a:xfrm>
          <a:prstGeom prst="roundRect">
            <a:avLst>
              <a:gd name="adj" fmla="val 7787"/>
            </a:avLst>
          </a:prstGeom>
          <a:solidFill>
            <a:srgbClr val="99CC0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95736" y="288032"/>
            <a:ext cx="4608512" cy="1052736"/>
          </a:xfrm>
          <a:prstGeom prst="roundRect">
            <a:avLst/>
          </a:prstGeom>
          <a:solidFill>
            <a:srgbClr val="99CCFF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b="1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SHOULD</a:t>
            </a:r>
            <a:endParaRPr lang="en-US" sz="1400" dirty="0"/>
          </a:p>
        </p:txBody>
      </p:sp>
      <p:grpSp>
        <p:nvGrpSpPr>
          <p:cNvPr id="2" name="Group 11"/>
          <p:cNvGrpSpPr/>
          <p:nvPr/>
        </p:nvGrpSpPr>
        <p:grpSpPr>
          <a:xfrm>
            <a:off x="0" y="0"/>
            <a:ext cx="1584176" cy="1484784"/>
            <a:chOff x="0" y="0"/>
            <a:chExt cx="1584176" cy="1484784"/>
          </a:xfrm>
        </p:grpSpPr>
        <p:sp>
          <p:nvSpPr>
            <p:cNvPr id="11" name="Oval 10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grpSp>
        <p:nvGrpSpPr>
          <p:cNvPr id="3" name="Group 12"/>
          <p:cNvGrpSpPr/>
          <p:nvPr/>
        </p:nvGrpSpPr>
        <p:grpSpPr>
          <a:xfrm>
            <a:off x="7559824" y="0"/>
            <a:ext cx="1584176" cy="1484784"/>
            <a:chOff x="0" y="0"/>
            <a:chExt cx="1584176" cy="1484784"/>
          </a:xfrm>
        </p:grpSpPr>
        <p:sp>
          <p:nvSpPr>
            <p:cNvPr id="14" name="Oval 13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sp>
        <p:nvSpPr>
          <p:cNvPr id="17" name="Rounded Rectangle 16"/>
          <p:cNvSpPr/>
          <p:nvPr/>
        </p:nvSpPr>
        <p:spPr>
          <a:xfrm>
            <a:off x="1043608" y="1340768"/>
            <a:ext cx="7056784" cy="64807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3313" y="2996952"/>
            <a:ext cx="2390687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716016" y="4647208"/>
            <a:ext cx="1872208" cy="221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4572273"/>
            <a:ext cx="2837433" cy="228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 b="34561"/>
          <a:stretch>
            <a:fillRect/>
          </a:stretch>
        </p:blipFill>
        <p:spPr bwMode="auto">
          <a:xfrm>
            <a:off x="467544" y="4509120"/>
            <a:ext cx="132603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ounded Rectangular Callout 22"/>
          <p:cNvSpPr/>
          <p:nvPr/>
        </p:nvSpPr>
        <p:spPr>
          <a:xfrm>
            <a:off x="611560" y="2132856"/>
            <a:ext cx="6264696" cy="1872208"/>
          </a:xfrm>
          <a:prstGeom prst="wedgeRoundRectCallout">
            <a:avLst>
              <a:gd name="adj1" fmla="val 55896"/>
              <a:gd name="adj2" fmla="val 30992"/>
              <a:gd name="adj3" fmla="val 16667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Paul, you </a:t>
            </a:r>
            <a:r>
              <a:rPr lang="tr-TR" sz="2400" b="1" u="sng" dirty="0" smtClean="0">
                <a:solidFill>
                  <a:srgbClr val="FFFF00"/>
                </a:solidFill>
              </a:rPr>
              <a:t>shouldn’t</a:t>
            </a:r>
            <a:r>
              <a:rPr lang="tr-TR" sz="2400" b="1" dirty="0" smtClean="0"/>
              <a:t> sleep in the class.  </a:t>
            </a:r>
          </a:p>
          <a:p>
            <a:pPr algn="ctr"/>
            <a:r>
              <a:rPr lang="tr-TR" sz="2400" b="1" dirty="0" smtClean="0"/>
              <a:t>Kevin, you </a:t>
            </a:r>
            <a:r>
              <a:rPr lang="tr-TR" sz="2400" b="1" u="sng" dirty="0" smtClean="0">
                <a:solidFill>
                  <a:srgbClr val="FFFF00"/>
                </a:solidFill>
              </a:rPr>
              <a:t>should</a:t>
            </a:r>
            <a:r>
              <a:rPr lang="tr-TR" sz="2400" b="1" dirty="0" smtClean="0"/>
              <a:t> stop cheating in exams </a:t>
            </a:r>
          </a:p>
          <a:p>
            <a:pPr algn="ctr"/>
            <a:r>
              <a:rPr lang="tr-TR" sz="2400" b="1" dirty="0" smtClean="0"/>
              <a:t>and Susan you </a:t>
            </a:r>
            <a:r>
              <a:rPr lang="tr-TR" sz="2400" b="1" u="sng" dirty="0" smtClean="0">
                <a:solidFill>
                  <a:srgbClr val="FFFF00"/>
                </a:solidFill>
              </a:rPr>
              <a:t>should</a:t>
            </a:r>
            <a:r>
              <a:rPr lang="tr-TR" sz="2400" b="1" dirty="0" smtClean="0"/>
              <a:t> give up drawing my picture.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148064" y="6093296"/>
            <a:ext cx="1224136" cy="360040"/>
          </a:xfrm>
          <a:prstGeom prst="round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Paul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3563888" y="5517232"/>
            <a:ext cx="1224136" cy="360040"/>
          </a:xfrm>
          <a:prstGeom prst="round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Kevin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1043608" y="6309320"/>
            <a:ext cx="1224136" cy="360040"/>
          </a:xfrm>
          <a:prstGeom prst="round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Susan</a:t>
            </a:r>
            <a:endParaRPr lang="en-US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allAtOnce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67544" y="1628800"/>
            <a:ext cx="8280920" cy="4752528"/>
          </a:xfrm>
          <a:prstGeom prst="roundRect">
            <a:avLst>
              <a:gd name="adj" fmla="val 7787"/>
            </a:avLst>
          </a:prstGeom>
          <a:solidFill>
            <a:srgbClr val="99CC0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 We should be careful when we cross streets.</a:t>
            </a:r>
            <a:endParaRPr lang="tr-TR" sz="2400" b="1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You shouldn't smoke so much, it is harmful to your health.</a:t>
            </a:r>
            <a:endParaRPr lang="tr-TR" sz="2400" b="1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My radio doesn't work. I should buy a new one.</a:t>
            </a:r>
            <a:endParaRPr lang="tr-TR" sz="2400" b="1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Your father is very tired. He should rest for sometime.</a:t>
            </a:r>
            <a:endParaRPr lang="tr-TR" sz="2400" b="1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You should take care of your children.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You should brush your teeth after each meal.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+mj-lt"/>
              </a:rPr>
              <a:t>You really should start eating better.</a:t>
            </a:r>
            <a:endParaRPr lang="tr-TR" sz="2400" b="1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i="1" dirty="0" smtClean="0">
                <a:latin typeface="+mj-lt"/>
              </a:rPr>
              <a:t>I </a:t>
            </a:r>
            <a:r>
              <a:rPr lang="tr-TR" sz="2400" b="1" i="1" dirty="0" smtClean="0">
                <a:latin typeface="+mj-lt"/>
              </a:rPr>
              <a:t>think you should</a:t>
            </a:r>
            <a:r>
              <a:rPr lang="en-US" sz="2400" b="1" i="1" dirty="0" smtClean="0">
                <a:latin typeface="+mj-lt"/>
              </a:rPr>
              <a:t> apologize</a:t>
            </a:r>
            <a:r>
              <a:rPr lang="en-US" sz="2400" b="1" i="1" dirty="0" smtClean="0">
                <a:latin typeface="+mj-lt"/>
              </a:rPr>
              <a:t>.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95736" y="288032"/>
            <a:ext cx="4608512" cy="1052736"/>
          </a:xfrm>
          <a:prstGeom prst="roundRect">
            <a:avLst/>
          </a:prstGeom>
          <a:solidFill>
            <a:srgbClr val="99CCFF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b="1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SHOULD</a:t>
            </a:r>
            <a:endParaRPr lang="en-US" sz="1400" dirty="0"/>
          </a:p>
        </p:txBody>
      </p:sp>
      <p:grpSp>
        <p:nvGrpSpPr>
          <p:cNvPr id="2" name="Group 11"/>
          <p:cNvGrpSpPr/>
          <p:nvPr/>
        </p:nvGrpSpPr>
        <p:grpSpPr>
          <a:xfrm>
            <a:off x="0" y="0"/>
            <a:ext cx="1584176" cy="1484784"/>
            <a:chOff x="0" y="0"/>
            <a:chExt cx="1584176" cy="1484784"/>
          </a:xfrm>
        </p:grpSpPr>
        <p:sp>
          <p:nvSpPr>
            <p:cNvPr id="11" name="Oval 10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grpSp>
        <p:nvGrpSpPr>
          <p:cNvPr id="3" name="Group 12"/>
          <p:cNvGrpSpPr/>
          <p:nvPr/>
        </p:nvGrpSpPr>
        <p:grpSpPr>
          <a:xfrm>
            <a:off x="7559824" y="0"/>
            <a:ext cx="1584176" cy="1484784"/>
            <a:chOff x="0" y="0"/>
            <a:chExt cx="1584176" cy="1484784"/>
          </a:xfrm>
        </p:grpSpPr>
        <p:sp>
          <p:nvSpPr>
            <p:cNvPr id="14" name="Oval 13"/>
            <p:cNvSpPr/>
            <p:nvPr/>
          </p:nvSpPr>
          <p:spPr>
            <a:xfrm>
              <a:off x="0" y="0"/>
              <a:ext cx="1584176" cy="1484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logoarter1anewest.png"/>
            <p:cNvPicPr>
              <a:picLocks noChangeAspect="1"/>
            </p:cNvPicPr>
            <p:nvPr/>
          </p:nvPicPr>
          <p:blipFill>
            <a:blip r:embed="rId2" cstate="print"/>
            <a:srcRect r="80354"/>
            <a:stretch>
              <a:fillRect/>
            </a:stretch>
          </p:blipFill>
          <p:spPr>
            <a:xfrm>
              <a:off x="251520" y="188640"/>
              <a:ext cx="1024788" cy="1080120"/>
            </a:xfrm>
            <a:prstGeom prst="rect">
              <a:avLst/>
            </a:prstGeom>
          </p:spPr>
        </p:pic>
      </p:grpSp>
      <p:sp>
        <p:nvSpPr>
          <p:cNvPr id="17" name="Rounded Rectangle 16"/>
          <p:cNvSpPr/>
          <p:nvPr/>
        </p:nvSpPr>
        <p:spPr>
          <a:xfrm>
            <a:off x="1043608" y="1340768"/>
            <a:ext cx="7056784" cy="64807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 THESE EXAMPLES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1560" y="4293096"/>
            <a:ext cx="8136904" cy="20162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3185542"/>
            <a:ext cx="6838528" cy="1395586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Powerpoint lessons by</a:t>
            </a:r>
            <a:endParaRPr lang="en-US" sz="5400" b="1" dirty="0">
              <a:ln w="18415" cmpd="sng">
                <a:solidFill>
                  <a:srgbClr val="FF00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pic>
        <p:nvPicPr>
          <p:cNvPr id="7" name="Picture 6" descr="logoarter1anewe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032" y="4314164"/>
            <a:ext cx="8244408" cy="170712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167</Words>
  <Application>Microsoft Office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SHOULD </vt:lpstr>
      <vt:lpstr>Slide 2</vt:lpstr>
      <vt:lpstr>Slide 3</vt:lpstr>
      <vt:lpstr>Slide 4</vt:lpstr>
      <vt:lpstr>Slide 5</vt:lpstr>
      <vt:lpstr>Slide 6</vt:lpstr>
      <vt:lpstr>Slide 7</vt:lpstr>
      <vt:lpstr>Powerpoint lessons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</dc:title>
  <dc:creator>Nihat KASIM</dc:creator>
  <cp:lastModifiedBy>Nihat KASIM</cp:lastModifiedBy>
  <cp:revision>20</cp:revision>
  <dcterms:created xsi:type="dcterms:W3CDTF">2014-04-15T07:50:18Z</dcterms:created>
  <dcterms:modified xsi:type="dcterms:W3CDTF">2014-05-03T18:26:03Z</dcterms:modified>
</cp:coreProperties>
</file>