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66" r:id="rId3"/>
    <p:sldId id="272" r:id="rId4"/>
    <p:sldId id="259" r:id="rId5"/>
    <p:sldId id="260" r:id="rId6"/>
    <p:sldId id="262" r:id="rId7"/>
    <p:sldId id="263" r:id="rId8"/>
    <p:sldId id="273" r:id="rId9"/>
    <p:sldId id="265" r:id="rId10"/>
    <p:sldId id="257" r:id="rId11"/>
    <p:sldId id="268" r:id="rId12"/>
    <p:sldId id="269" r:id="rId13"/>
    <p:sldId id="274" r:id="rId14"/>
    <p:sldId id="277" r:id="rId15"/>
    <p:sldId id="258" r:id="rId16"/>
    <p:sldId id="264" r:id="rId17"/>
    <p:sldId id="271" r:id="rId18"/>
    <p:sldId id="270" r:id="rId19"/>
    <p:sldId id="275" r:id="rId20"/>
    <p:sldId id="276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465" autoAdjust="0"/>
    <p:restoredTop sz="87195" autoAdjust="0"/>
  </p:normalViewPr>
  <p:slideViewPr>
    <p:cSldViewPr>
      <p:cViewPr>
        <p:scale>
          <a:sx n="72" d="100"/>
          <a:sy n="72" d="100"/>
        </p:scale>
        <p:origin x="-101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D59AD6-9F2B-48F6-A924-76C71F0281C5}" type="datetimeFigureOut">
              <a:rPr lang="ru-RU" smtClean="0"/>
              <a:pPr/>
              <a:t>15.06.2015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25FC00-0727-4EF0-B81A-E6467D649FC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25FC00-0727-4EF0-B81A-E6467D649FCC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25FC00-0727-4EF0-B81A-E6467D649FCC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FCFFF-BCD9-4F34-ADFC-9D590DA67B18}" type="datetimeFigureOut">
              <a:rPr lang="ru-RU" smtClean="0"/>
              <a:pPr/>
              <a:t>15.06.2015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7927C-D3E3-4EC0-9225-22CC11FA63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FCFFF-BCD9-4F34-ADFC-9D590DA67B18}" type="datetimeFigureOut">
              <a:rPr lang="ru-RU" smtClean="0"/>
              <a:pPr/>
              <a:t>15.06.2015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7927C-D3E3-4EC0-9225-22CC11FA63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FCFFF-BCD9-4F34-ADFC-9D590DA67B18}" type="datetimeFigureOut">
              <a:rPr lang="ru-RU" smtClean="0"/>
              <a:pPr/>
              <a:t>15.06.2015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7927C-D3E3-4EC0-9225-22CC11FA63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FCFFF-BCD9-4F34-ADFC-9D590DA67B18}" type="datetimeFigureOut">
              <a:rPr lang="ru-RU" smtClean="0"/>
              <a:pPr/>
              <a:t>15.06.2015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7927C-D3E3-4EC0-9225-22CC11FA63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FCFFF-BCD9-4F34-ADFC-9D590DA67B18}" type="datetimeFigureOut">
              <a:rPr lang="ru-RU" smtClean="0"/>
              <a:pPr/>
              <a:t>15.06.2015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7927C-D3E3-4EC0-9225-22CC11FA63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FCFFF-BCD9-4F34-ADFC-9D590DA67B18}" type="datetimeFigureOut">
              <a:rPr lang="ru-RU" smtClean="0"/>
              <a:pPr/>
              <a:t>15.06.2015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7927C-D3E3-4EC0-9225-22CC11FA63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FCFFF-BCD9-4F34-ADFC-9D590DA67B18}" type="datetimeFigureOut">
              <a:rPr lang="ru-RU" smtClean="0"/>
              <a:pPr/>
              <a:t>15.06.2015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7927C-D3E3-4EC0-9225-22CC11FA63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FCFFF-BCD9-4F34-ADFC-9D590DA67B18}" type="datetimeFigureOut">
              <a:rPr lang="ru-RU" smtClean="0"/>
              <a:pPr/>
              <a:t>15.06.2015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7927C-D3E3-4EC0-9225-22CC11FA63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FCFFF-BCD9-4F34-ADFC-9D590DA67B18}" type="datetimeFigureOut">
              <a:rPr lang="ru-RU" smtClean="0"/>
              <a:pPr/>
              <a:t>15.06.2015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7927C-D3E3-4EC0-9225-22CC11FA63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FCFFF-BCD9-4F34-ADFC-9D590DA67B18}" type="datetimeFigureOut">
              <a:rPr lang="ru-RU" smtClean="0"/>
              <a:pPr/>
              <a:t>15.06.2015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7927C-D3E3-4EC0-9225-22CC11FA63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FCFFF-BCD9-4F34-ADFC-9D590DA67B18}" type="datetimeFigureOut">
              <a:rPr lang="ru-RU" smtClean="0"/>
              <a:pPr/>
              <a:t>15.06.2015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7927C-D3E3-4EC0-9225-22CC11FA63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4FCFFF-BCD9-4F34-ADFC-9D590DA67B18}" type="datetimeFigureOut">
              <a:rPr lang="ru-RU" smtClean="0"/>
              <a:pPr/>
              <a:t>15.06.2015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F7927C-D3E3-4EC0-9225-22CC11FA63B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23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8.png"/><Relationship Id="rId7" Type="http://schemas.openxmlformats.org/officeDocument/2006/relationships/image" Target="../media/image3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42;&#1086;&#1074;&#1072;\Desktop\&#1050;%20&#1091;&#1088;&#1086;&#1082;&#1091;%20&#1052;&#1040;&#1056;&#1048;&#1049;&#1057;&#1050;&#1040;&#1071;%20&#1042;&#1067;&#1064;&#1048;&#1042;&#1050;&#1040;\08.GORNOMARIJSKIE_MELODII.gus_-_56._(iPlayer.fm).mp3" TargetMode="External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571481"/>
            <a:ext cx="8286776" cy="2214577"/>
          </a:xfrm>
        </p:spPr>
        <p:txBody>
          <a:bodyPr>
            <a:noAutofit/>
          </a:bodyPr>
          <a:lstStyle/>
          <a:p>
            <a:r>
              <a:rPr lang="ru-RU" sz="6600" b="1" i="1" dirty="0" smtClean="0">
                <a:solidFill>
                  <a:srgbClr val="C00000"/>
                </a:solidFill>
              </a:rPr>
              <a:t>Марийская вышивка</a:t>
            </a:r>
            <a:br>
              <a:rPr lang="ru-RU" sz="6600" b="1" i="1" dirty="0" smtClean="0">
                <a:solidFill>
                  <a:srgbClr val="C00000"/>
                </a:solidFill>
              </a:rPr>
            </a:br>
            <a:r>
              <a:rPr lang="ru-RU" sz="3200" b="1" i="1" dirty="0" smtClean="0">
                <a:solidFill>
                  <a:srgbClr val="0070C0"/>
                </a:solidFill>
              </a:rPr>
              <a:t>Подготовила </a:t>
            </a:r>
            <a:r>
              <a:rPr lang="ru-RU" sz="3200" b="1" i="1" dirty="0" smtClean="0">
                <a:solidFill>
                  <a:srgbClr val="0070C0"/>
                </a:solidFill>
              </a:rPr>
              <a:t>: учитель ИКН и марийского (государственного) языка </a:t>
            </a:r>
            <a:r>
              <a:rPr lang="ru-RU" sz="3200" b="1" i="1" dirty="0" smtClean="0">
                <a:solidFill>
                  <a:srgbClr val="0070C0"/>
                </a:solidFill>
              </a:rPr>
              <a:t/>
            </a:r>
            <a:br>
              <a:rPr lang="ru-RU" sz="3200" b="1" i="1" dirty="0" smtClean="0">
                <a:solidFill>
                  <a:srgbClr val="0070C0"/>
                </a:solidFill>
              </a:rPr>
            </a:br>
            <a:r>
              <a:rPr lang="ru-RU" sz="3200" b="1" i="1" dirty="0" smtClean="0">
                <a:solidFill>
                  <a:srgbClr val="0070C0"/>
                </a:solidFill>
              </a:rPr>
              <a:t>МОУ </a:t>
            </a:r>
            <a:r>
              <a:rPr lang="ru-RU" sz="3200" b="1" i="1" dirty="0" smtClean="0">
                <a:solidFill>
                  <a:srgbClr val="0070C0"/>
                </a:solidFill>
              </a:rPr>
              <a:t>«Лицей г.Козьмодемьянска» </a:t>
            </a:r>
            <a:r>
              <a:rPr lang="ru-RU" sz="3200" b="1" i="1" dirty="0" smtClean="0">
                <a:solidFill>
                  <a:srgbClr val="0070C0"/>
                </a:solidFill>
              </a:rPr>
              <a:t/>
            </a:r>
            <a:br>
              <a:rPr lang="ru-RU" sz="3200" b="1" i="1" dirty="0" smtClean="0">
                <a:solidFill>
                  <a:srgbClr val="0070C0"/>
                </a:solidFill>
              </a:rPr>
            </a:br>
            <a:r>
              <a:rPr lang="ru-RU" sz="3200" b="1" i="1" dirty="0" smtClean="0">
                <a:solidFill>
                  <a:srgbClr val="0070C0"/>
                </a:solidFill>
              </a:rPr>
              <a:t>Ведрукова </a:t>
            </a:r>
            <a:r>
              <a:rPr lang="ru-RU" sz="3200" b="1" i="1" dirty="0" smtClean="0">
                <a:solidFill>
                  <a:srgbClr val="0070C0"/>
                </a:solidFill>
              </a:rPr>
              <a:t>Роза Аркадьевна</a:t>
            </a:r>
            <a:endParaRPr lang="ru-RU" sz="4800" b="1" i="1" dirty="0">
              <a:solidFill>
                <a:srgbClr val="0070C0"/>
              </a:solidFill>
            </a:endParaRPr>
          </a:p>
        </p:txBody>
      </p:sp>
      <p:pic>
        <p:nvPicPr>
          <p:cNvPr id="5" name="Рисунок 4" descr="Рисунок1.jpg"/>
          <p:cNvPicPr/>
          <p:nvPr/>
        </p:nvPicPr>
        <p:blipFill>
          <a:blip r:embed="rId2" cstate="print"/>
          <a:stretch>
            <a:fillRect/>
          </a:stretch>
        </p:blipFill>
        <p:spPr>
          <a:xfrm rot="5400000" flipH="1">
            <a:off x="-3000388" y="3000388"/>
            <a:ext cx="6858000" cy="857224"/>
          </a:xfrm>
          <a:prstGeom prst="rect">
            <a:avLst/>
          </a:prstGeom>
        </p:spPr>
      </p:pic>
      <p:pic>
        <p:nvPicPr>
          <p:cNvPr id="6" name="Picture 7" descr="Изображение 005"/>
          <p:cNvPicPr>
            <a:picLocks noChangeAspect="1" noChangeArrowheads="1"/>
          </p:cNvPicPr>
          <p:nvPr/>
        </p:nvPicPr>
        <p:blipFill>
          <a:blip r:embed="rId3"/>
          <a:srcRect l="70604" t="69658" r="17194" b="17526"/>
          <a:stretch>
            <a:fillRect/>
          </a:stretch>
        </p:blipFill>
        <p:spPr bwMode="auto">
          <a:xfrm>
            <a:off x="1052400" y="4429132"/>
            <a:ext cx="2807512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Изображение 003"/>
          <p:cNvPicPr>
            <a:picLocks noChangeAspect="1" noChangeArrowheads="1"/>
          </p:cNvPicPr>
          <p:nvPr/>
        </p:nvPicPr>
        <p:blipFill>
          <a:blip r:embed="rId4"/>
          <a:srcRect l="74706" t="74168" r="15768" b="12454"/>
          <a:stretch>
            <a:fillRect/>
          </a:stretch>
        </p:blipFill>
        <p:spPr bwMode="auto">
          <a:xfrm>
            <a:off x="6871019" y="4438431"/>
            <a:ext cx="2021475" cy="2062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1" descr="Изображение 013"/>
          <p:cNvPicPr>
            <a:picLocks noChangeAspect="1" noChangeArrowheads="1"/>
          </p:cNvPicPr>
          <p:nvPr/>
        </p:nvPicPr>
        <p:blipFill>
          <a:blip r:embed="rId5"/>
          <a:srcRect l="72351" t="67474" r="14388" b="14304"/>
          <a:stretch>
            <a:fillRect/>
          </a:stretch>
        </p:blipFill>
        <p:spPr bwMode="auto">
          <a:xfrm>
            <a:off x="4143372" y="4000976"/>
            <a:ext cx="2496926" cy="2491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исунок1.jpg"/>
          <p:cNvPicPr/>
          <p:nvPr/>
        </p:nvPicPr>
        <p:blipFill>
          <a:blip r:embed="rId2" cstate="print"/>
          <a:stretch>
            <a:fillRect/>
          </a:stretch>
        </p:blipFill>
        <p:spPr>
          <a:xfrm rot="5400000" flipH="1">
            <a:off x="-3000388" y="3000388"/>
            <a:ext cx="6858000" cy="85722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14414" y="5429264"/>
            <a:ext cx="7929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C00000"/>
                </a:solidFill>
              </a:rPr>
              <a:t>Стилизованные  современные марийские  наряды</a:t>
            </a:r>
            <a:endParaRPr lang="ru-RU" sz="4000" b="1" i="1" dirty="0">
              <a:solidFill>
                <a:srgbClr val="C00000"/>
              </a:solidFill>
            </a:endParaRPr>
          </a:p>
        </p:txBody>
      </p:sp>
      <p:pic>
        <p:nvPicPr>
          <p:cNvPr id="5" name="Содержимое 4" descr="IMG_0001_NEW_000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676531" y="-7278"/>
            <a:ext cx="5323518" cy="53651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G_0001_NEW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1538" y="-1"/>
            <a:ext cx="2500330" cy="54472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43174" y="142852"/>
            <a:ext cx="4643470" cy="2357454"/>
          </a:xfrm>
        </p:spPr>
        <p:txBody>
          <a:bodyPr>
            <a:noAutofit/>
          </a:bodyPr>
          <a:lstStyle/>
          <a:p>
            <a:r>
              <a:rPr lang="ru-RU" sz="4800" b="1" i="1" dirty="0" smtClean="0">
                <a:solidFill>
                  <a:srgbClr val="00B050"/>
                </a:solidFill>
              </a:rPr>
              <a:t>Марийская вышивка на одежде</a:t>
            </a:r>
            <a:endParaRPr lang="ru-RU" sz="4800" b="1" i="1" dirty="0">
              <a:solidFill>
                <a:srgbClr val="00B050"/>
              </a:solidFill>
            </a:endParaRPr>
          </a:p>
        </p:txBody>
      </p:sp>
      <p:pic>
        <p:nvPicPr>
          <p:cNvPr id="4" name="Рисунок 6" descr="1238138891_mar.jpg"/>
          <p:cNvPicPr>
            <a:picLocks noGrp="1" noChangeAspect="1"/>
          </p:cNvPicPr>
          <p:nvPr>
            <p:ph idx="1"/>
          </p:nvPr>
        </p:nvPicPr>
        <p:blipFill>
          <a:blip r:embed="rId2"/>
          <a:srcRect l="1794" r="22877" b="-438"/>
          <a:stretch>
            <a:fillRect/>
          </a:stretch>
        </p:blipFill>
        <p:spPr bwMode="auto">
          <a:xfrm>
            <a:off x="6250760" y="2857496"/>
            <a:ext cx="2893240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pic>
        <p:nvPicPr>
          <p:cNvPr id="7" name="Рисунок 6" descr="Рисунок1.jpg"/>
          <p:cNvPicPr/>
          <p:nvPr/>
        </p:nvPicPr>
        <p:blipFill>
          <a:blip r:embed="rId3" cstate="print"/>
          <a:stretch>
            <a:fillRect/>
          </a:stretch>
        </p:blipFill>
        <p:spPr>
          <a:xfrm rot="5400000" flipH="1">
            <a:off x="-3000388" y="3000388"/>
            <a:ext cx="6858000" cy="857224"/>
          </a:xfrm>
          <a:prstGeom prst="rect">
            <a:avLst/>
          </a:prstGeom>
        </p:spPr>
      </p:pic>
      <p:pic>
        <p:nvPicPr>
          <p:cNvPr id="8" name="Рисунок 5" descr="Мар. мальчик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73128" y="214290"/>
            <a:ext cx="2299478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9" name="Рисунок 6" descr="Мар. костюм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57224" y="285728"/>
            <a:ext cx="2286016" cy="2732733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6" name="Рисунок 6" descr="Светлана Дмитриева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29058" y="2587052"/>
            <a:ext cx="2071702" cy="3995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5" name="Рисунок 6" descr="Мар. встречают гостей.jp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28662" y="3071786"/>
            <a:ext cx="2839661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</a:rPr>
              <a:t>   Марийская вышивка на рубашке</a:t>
            </a:r>
            <a:endParaRPr lang="ru-RU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4" name="Рисунок 3" descr="Рисунок1.jpg"/>
          <p:cNvPicPr/>
          <p:nvPr/>
        </p:nvPicPr>
        <p:blipFill>
          <a:blip r:embed="rId2" cstate="print"/>
          <a:stretch>
            <a:fillRect/>
          </a:stretch>
        </p:blipFill>
        <p:spPr>
          <a:xfrm rot="5400000" flipH="1">
            <a:off x="-3000388" y="3000388"/>
            <a:ext cx="6858000" cy="857224"/>
          </a:xfrm>
          <a:prstGeom prst="rect">
            <a:avLst/>
          </a:prstGeom>
        </p:spPr>
      </p:pic>
      <p:pic>
        <p:nvPicPr>
          <p:cNvPr id="5" name="Picture 5" descr="Изображение 017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 l="896" t="4915" r="13376" b="18034"/>
          <a:stretch>
            <a:fillRect/>
          </a:stretch>
        </p:blipFill>
        <p:spPr bwMode="auto">
          <a:xfrm>
            <a:off x="1000100" y="1494322"/>
            <a:ext cx="4340147" cy="53636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 descr="Изображение 019"/>
          <p:cNvPicPr>
            <a:picLocks noChangeAspect="1" noChangeArrowheads="1"/>
          </p:cNvPicPr>
          <p:nvPr/>
        </p:nvPicPr>
        <p:blipFill>
          <a:blip r:embed="rId4"/>
          <a:srcRect l="10719" t="11273" r="24866" b="14510"/>
          <a:stretch>
            <a:fillRect/>
          </a:stretch>
        </p:blipFill>
        <p:spPr bwMode="auto">
          <a:xfrm>
            <a:off x="5757383" y="1571612"/>
            <a:ext cx="3243773" cy="5143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274638"/>
            <a:ext cx="7829576" cy="1143000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Горные, луговые и восточные мари в национальной одежде</a:t>
            </a:r>
            <a:endParaRPr lang="ru-RU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Содержимое 8" descr="1000775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lum bright="20000" contrast="20000"/>
          </a:blip>
          <a:stretch>
            <a:fillRect/>
          </a:stretch>
        </p:blipFill>
        <p:spPr>
          <a:xfrm>
            <a:off x="1496402" y="1600200"/>
            <a:ext cx="6151196" cy="4525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Рисунок1.jpg"/>
          <p:cNvPicPr/>
          <p:nvPr/>
        </p:nvPicPr>
        <p:blipFill>
          <a:blip r:embed="rId3" cstate="print"/>
          <a:stretch>
            <a:fillRect/>
          </a:stretch>
        </p:blipFill>
        <p:spPr>
          <a:xfrm rot="5400000" flipH="1">
            <a:off x="-3000388" y="3000388"/>
            <a:ext cx="6858000" cy="8572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8" y="1214422"/>
            <a:ext cx="3500462" cy="25763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Содержимое 4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928662" y="642918"/>
            <a:ext cx="2357454" cy="34290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929618" cy="582594"/>
          </a:xfrm>
        </p:spPr>
        <p:txBody>
          <a:bodyPr>
            <a:normAutofit fontScale="90000"/>
          </a:bodyPr>
          <a:lstStyle/>
          <a:p>
            <a:pPr algn="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Валентин Христофорович Колумб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(03.05.1935 – 08.12.1974)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Рисунок 3" descr="Рисунок1.jpg"/>
          <p:cNvPicPr/>
          <p:nvPr/>
        </p:nvPicPr>
        <p:blipFill>
          <a:blip r:embed="rId4" cstate="print"/>
          <a:stretch>
            <a:fillRect/>
          </a:stretch>
        </p:blipFill>
        <p:spPr>
          <a:xfrm rot="5400000" flipH="1">
            <a:off x="-3036107" y="3036107"/>
            <a:ext cx="6858000" cy="785786"/>
          </a:xfrm>
          <a:prstGeom prst="rect">
            <a:avLst/>
          </a:prstGeom>
        </p:spPr>
      </p:pic>
      <p:pic>
        <p:nvPicPr>
          <p:cNvPr id="10" name="Рисунок 9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57224" y="4214818"/>
            <a:ext cx="2214578" cy="2643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357554" y="1214422"/>
            <a:ext cx="3714776" cy="2643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286116" y="4363489"/>
            <a:ext cx="1928826" cy="2494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Scan10002.JPG"/>
          <p:cNvPicPr/>
          <p:nvPr/>
        </p:nvPicPr>
        <p:blipFill>
          <a:blip r:embed="rId8" cstate="print"/>
          <a:srcRect t="491" b="491"/>
          <a:stretch>
            <a:fillRect/>
          </a:stretch>
        </p:blipFill>
        <p:spPr>
          <a:xfrm>
            <a:off x="5429256" y="4143380"/>
            <a:ext cx="3714744" cy="27146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исунок1.jpg"/>
          <p:cNvPicPr/>
          <p:nvPr/>
        </p:nvPicPr>
        <p:blipFill>
          <a:blip r:embed="rId2" cstate="print"/>
          <a:stretch>
            <a:fillRect/>
          </a:stretch>
        </p:blipFill>
        <p:spPr>
          <a:xfrm rot="5400000" flipH="1">
            <a:off x="-3036107" y="3036107"/>
            <a:ext cx="6858000" cy="785786"/>
          </a:xfrm>
          <a:prstGeom prst="rect">
            <a:avLst/>
          </a:prstGeom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214282" y="428604"/>
            <a:ext cx="8786874" cy="6286544"/>
          </a:xfrm>
        </p:spPr>
        <p:txBody>
          <a:bodyPr>
            <a:normAutofit fontScale="92500"/>
          </a:bodyPr>
          <a:lstStyle/>
          <a:p>
            <a:pPr algn="ctr">
              <a:spcBef>
                <a:spcPct val="50000"/>
              </a:spcBef>
              <a:buNone/>
            </a:pPr>
            <a:r>
              <a:rPr lang="ru-RU" sz="3800" b="1" i="1" dirty="0" smtClean="0"/>
              <a:t>О женщины марийские!</a:t>
            </a:r>
          </a:p>
          <a:p>
            <a:pPr algn="ctr">
              <a:spcBef>
                <a:spcPct val="50000"/>
              </a:spcBef>
              <a:buNone/>
            </a:pPr>
            <a:r>
              <a:rPr lang="ru-RU" sz="3800" b="1" i="1" dirty="0" smtClean="0"/>
              <a:t>Как славно</a:t>
            </a:r>
          </a:p>
          <a:p>
            <a:pPr algn="ctr">
              <a:spcBef>
                <a:spcPct val="50000"/>
              </a:spcBef>
              <a:buNone/>
            </a:pPr>
            <a:r>
              <a:rPr lang="ru-RU" sz="3800" b="1" i="1" dirty="0" smtClean="0"/>
              <a:t>Расшито вами жизни полотно.</a:t>
            </a:r>
          </a:p>
          <a:p>
            <a:pPr algn="ctr">
              <a:spcBef>
                <a:spcPct val="50000"/>
              </a:spcBef>
              <a:buNone/>
            </a:pPr>
            <a:r>
              <a:rPr lang="ru-RU" sz="3800" b="1" i="1" dirty="0" smtClean="0"/>
              <a:t>Писать мы научились</a:t>
            </a:r>
          </a:p>
          <a:p>
            <a:pPr algn="ctr">
              <a:spcBef>
                <a:spcPct val="50000"/>
              </a:spcBef>
              <a:buNone/>
            </a:pPr>
            <a:r>
              <a:rPr lang="ru-RU" sz="3800" b="1" i="1" dirty="0" smtClean="0"/>
              <a:t>Так недавно,</a:t>
            </a:r>
          </a:p>
          <a:p>
            <a:pPr algn="ctr">
              <a:spcBef>
                <a:spcPct val="50000"/>
              </a:spcBef>
              <a:buNone/>
            </a:pPr>
            <a:r>
              <a:rPr lang="ru-RU" sz="3800" b="1" i="1" dirty="0" smtClean="0"/>
              <a:t>А вышивать умели </a:t>
            </a:r>
          </a:p>
          <a:p>
            <a:pPr algn="ctr">
              <a:spcBef>
                <a:spcPct val="50000"/>
              </a:spcBef>
              <a:buNone/>
            </a:pPr>
            <a:r>
              <a:rPr lang="ru-RU" sz="3800" b="1" i="1" dirty="0" smtClean="0"/>
              <a:t>Так давно.</a:t>
            </a:r>
          </a:p>
          <a:p>
            <a:pPr algn="ctr">
              <a:spcBef>
                <a:spcPct val="50000"/>
              </a:spcBef>
              <a:buNone/>
            </a:pPr>
            <a:r>
              <a:rPr lang="ru-RU" sz="3800" b="1" i="1" dirty="0" smtClean="0"/>
              <a:t>                                          В. Колумб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Autofit/>
          </a:bodyPr>
          <a:lstStyle/>
          <a:p>
            <a:r>
              <a:rPr lang="ru-RU" sz="3600" b="1" i="1" dirty="0" smtClean="0"/>
              <a:t>Где можно узнать о марийской вышивке?</a:t>
            </a:r>
            <a:endParaRPr lang="ru-RU" sz="3600" b="1" i="1" dirty="0"/>
          </a:p>
        </p:txBody>
      </p:sp>
      <p:pic>
        <p:nvPicPr>
          <p:cNvPr id="4" name="Рисунок 3" descr="Рисунок1.jpg"/>
          <p:cNvPicPr/>
          <p:nvPr/>
        </p:nvPicPr>
        <p:blipFill>
          <a:blip r:embed="rId2" cstate="print"/>
          <a:stretch>
            <a:fillRect/>
          </a:stretch>
        </p:blipFill>
        <p:spPr>
          <a:xfrm rot="5400000" flipH="1">
            <a:off x="-3036107" y="3036107"/>
            <a:ext cx="6858000" cy="785786"/>
          </a:xfrm>
          <a:prstGeom prst="rect">
            <a:avLst/>
          </a:prstGeom>
        </p:spPr>
      </p:pic>
      <p:pic>
        <p:nvPicPr>
          <p:cNvPr id="5" name="Содержимое 4" descr="mari-tyr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688153" y="1285860"/>
            <a:ext cx="3812673" cy="51471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2214546" y="5357826"/>
            <a:ext cx="489146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3200" b="1" dirty="0" smtClean="0"/>
          </a:p>
          <a:p>
            <a:pPr lvl="0"/>
            <a:endParaRPr lang="ru-RU" sz="3200" b="1" dirty="0" smtClean="0"/>
          </a:p>
          <a:p>
            <a:pPr lvl="0"/>
            <a:r>
              <a:rPr lang="ru-RU" sz="3200" b="1" dirty="0" smtClean="0"/>
              <a:t>Автор книги: И. Степанова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85728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chemeClr val="accent1">
                    <a:lumMod val="75000"/>
                  </a:schemeClr>
                </a:solidFill>
              </a:rPr>
              <a:t>Авторе книги «Марийтур – встреча с марийской вышивкой»</a:t>
            </a:r>
            <a:endParaRPr lang="ru-RU" sz="36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Рисунок 3" descr="Рисунок1.jpg"/>
          <p:cNvPicPr/>
          <p:nvPr/>
        </p:nvPicPr>
        <p:blipFill>
          <a:blip r:embed="rId2" cstate="print"/>
          <a:stretch>
            <a:fillRect/>
          </a:stretch>
        </p:blipFill>
        <p:spPr>
          <a:xfrm rot="5400000" flipH="1">
            <a:off x="-3036107" y="3036107"/>
            <a:ext cx="6858000" cy="785786"/>
          </a:xfrm>
          <a:prstGeom prst="rect">
            <a:avLst/>
          </a:prstGeom>
        </p:spPr>
      </p:pic>
      <p:pic>
        <p:nvPicPr>
          <p:cNvPr id="5" name="Содержимое 4" descr="IMG_8419+.jpg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357290" y="1357298"/>
            <a:ext cx="5403273" cy="3599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www.volgatech.net/upload/public/news_2013/130205_k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14744" y="3357562"/>
            <a:ext cx="5072066" cy="35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chemeClr val="accent1">
                    <a:lumMod val="50000"/>
                  </a:schemeClr>
                </a:solidFill>
              </a:rPr>
              <a:t>Ираида Александровна Степанова -мастер марийской вышивки   </a:t>
            </a:r>
            <a:endParaRPr lang="ru-RU" sz="36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714488"/>
            <a:ext cx="8229600" cy="4525963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    </a:t>
            </a: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</a:rPr>
              <a:t>В 2014 году работы по марийской национальной вышивке, представленные мастерами ручной и машинной вышивки Ираидой Степановой и её сына Александром Степановым, вошли в 100 лучших товаров России. Она занимается вышивкой с 1998 года. И.А.Степанова демонстрировала свои работы на выставках в различных городах России и за рубежом. В основном, у неё представлены такие работы, как костюмы народа мари, головные уборы и различные обереги…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Рисунок 3" descr="Рисунок1.jpg"/>
          <p:cNvPicPr/>
          <p:nvPr/>
        </p:nvPicPr>
        <p:blipFill>
          <a:blip r:embed="rId2" cstate="print"/>
          <a:stretch>
            <a:fillRect/>
          </a:stretch>
        </p:blipFill>
        <p:spPr>
          <a:xfrm rot="5400000" flipH="1">
            <a:off x="-3036107" y="3036107"/>
            <a:ext cx="6858000" cy="7857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smtClean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Построение орнамента</a:t>
            </a:r>
            <a:endParaRPr lang="ru-RU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1500166" y="4357694"/>
            <a:ext cx="6143668" cy="928694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2" name="Прямоугольный треугольник 51"/>
          <p:cNvSpPr/>
          <p:nvPr/>
        </p:nvSpPr>
        <p:spPr>
          <a:xfrm rot="8072916">
            <a:off x="1720544" y="5063351"/>
            <a:ext cx="455013" cy="408079"/>
          </a:xfrm>
          <a:prstGeom prst="rt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53" name="Прямая соединительная линия 52"/>
          <p:cNvCxnSpPr/>
          <p:nvPr/>
        </p:nvCxnSpPr>
        <p:spPr>
          <a:xfrm rot="16200000" flipH="1">
            <a:off x="1821638" y="4679165"/>
            <a:ext cx="642937" cy="571500"/>
          </a:xfrm>
          <a:prstGeom prst="line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rot="5400000">
            <a:off x="1463675" y="4679951"/>
            <a:ext cx="642937" cy="569912"/>
          </a:xfrm>
          <a:prstGeom prst="line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rot="5400000">
            <a:off x="2320925" y="4679951"/>
            <a:ext cx="642937" cy="569912"/>
          </a:xfrm>
          <a:prstGeom prst="line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rot="16200000" flipH="1">
            <a:off x="2928926" y="4643446"/>
            <a:ext cx="142875" cy="142875"/>
          </a:xfrm>
          <a:prstGeom prst="line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rot="16200000" flipH="1">
            <a:off x="2607469" y="4679157"/>
            <a:ext cx="642937" cy="571500"/>
          </a:xfrm>
          <a:prstGeom prst="line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1" name="Прямоугольный треугольник 60"/>
          <p:cNvSpPr/>
          <p:nvPr/>
        </p:nvSpPr>
        <p:spPr>
          <a:xfrm rot="8072916">
            <a:off x="3412451" y="5064089"/>
            <a:ext cx="453421" cy="367234"/>
          </a:xfrm>
          <a:prstGeom prst="rt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62" name="Прямая соединительная линия 61"/>
          <p:cNvCxnSpPr/>
          <p:nvPr/>
        </p:nvCxnSpPr>
        <p:spPr>
          <a:xfrm rot="5400000">
            <a:off x="3178165" y="4679959"/>
            <a:ext cx="642937" cy="569912"/>
          </a:xfrm>
          <a:prstGeom prst="line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 rot="16200000" flipH="1">
            <a:off x="3536150" y="4679165"/>
            <a:ext cx="642937" cy="571500"/>
          </a:xfrm>
          <a:prstGeom prst="line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rot="16200000" flipH="1">
            <a:off x="4464844" y="4679165"/>
            <a:ext cx="642937" cy="571500"/>
          </a:xfrm>
          <a:prstGeom prst="line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 rot="16200000" flipH="1">
            <a:off x="5322100" y="4679165"/>
            <a:ext cx="642937" cy="571500"/>
          </a:xfrm>
          <a:prstGeom prst="line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 rot="16200000" flipH="1">
            <a:off x="6179356" y="4679165"/>
            <a:ext cx="642937" cy="571500"/>
          </a:xfrm>
          <a:prstGeom prst="line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 rot="5400000">
            <a:off x="4106859" y="4679959"/>
            <a:ext cx="642937" cy="569912"/>
          </a:xfrm>
          <a:prstGeom prst="line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 rot="5400000">
            <a:off x="4964116" y="4679959"/>
            <a:ext cx="642937" cy="569912"/>
          </a:xfrm>
          <a:prstGeom prst="line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 rot="5400000">
            <a:off x="5892809" y="4679959"/>
            <a:ext cx="642937" cy="569912"/>
          </a:xfrm>
          <a:prstGeom prst="line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rot="16200000" flipH="1">
            <a:off x="4714876" y="4643446"/>
            <a:ext cx="142875" cy="142875"/>
          </a:xfrm>
          <a:prstGeom prst="line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3" name="Прямоугольный треугольник 72"/>
          <p:cNvSpPr/>
          <p:nvPr/>
        </p:nvSpPr>
        <p:spPr>
          <a:xfrm rot="8072916">
            <a:off x="5325451" y="5021401"/>
            <a:ext cx="351599" cy="457398"/>
          </a:xfrm>
          <a:prstGeom prst="rt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74" name="Прямая соединительная линия 73"/>
          <p:cNvCxnSpPr/>
          <p:nvPr/>
        </p:nvCxnSpPr>
        <p:spPr>
          <a:xfrm rot="5400000">
            <a:off x="2500298" y="4643446"/>
            <a:ext cx="142875" cy="142875"/>
          </a:xfrm>
          <a:prstGeom prst="line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 rot="5400000">
            <a:off x="4357686" y="4643446"/>
            <a:ext cx="142875" cy="142875"/>
          </a:xfrm>
          <a:prstGeom prst="line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5" name="Прямоугольный треугольник 74"/>
          <p:cNvSpPr/>
          <p:nvPr/>
        </p:nvSpPr>
        <p:spPr>
          <a:xfrm rot="8072916">
            <a:off x="6953969" y="5057289"/>
            <a:ext cx="451034" cy="458197"/>
          </a:xfrm>
          <a:prstGeom prst="rt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76" name="Прямая соединительная линия 75"/>
          <p:cNvCxnSpPr/>
          <p:nvPr/>
        </p:nvCxnSpPr>
        <p:spPr>
          <a:xfrm rot="16200000" flipH="1">
            <a:off x="7036612" y="4679165"/>
            <a:ext cx="642937" cy="571500"/>
          </a:xfrm>
          <a:prstGeom prst="line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 rot="5400000">
            <a:off x="6678627" y="4679959"/>
            <a:ext cx="642937" cy="569912"/>
          </a:xfrm>
          <a:prstGeom prst="line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5" name="Прямоугольник 54"/>
          <p:cNvSpPr/>
          <p:nvPr/>
        </p:nvSpPr>
        <p:spPr>
          <a:xfrm>
            <a:off x="1500166" y="5214950"/>
            <a:ext cx="6143668" cy="142876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80" name="Прямая соединительная линия 79"/>
          <p:cNvCxnSpPr/>
          <p:nvPr/>
        </p:nvCxnSpPr>
        <p:spPr>
          <a:xfrm rot="16200000" flipH="1">
            <a:off x="6500826" y="4643446"/>
            <a:ext cx="142875" cy="142875"/>
          </a:xfrm>
          <a:prstGeom prst="line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 rot="5400000">
            <a:off x="6072198" y="4643446"/>
            <a:ext cx="142875" cy="142875"/>
          </a:xfrm>
          <a:prstGeom prst="line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2" name="TextBox 81"/>
          <p:cNvSpPr txBox="1"/>
          <p:nvPr/>
        </p:nvSpPr>
        <p:spPr>
          <a:xfrm>
            <a:off x="2857488" y="5429264"/>
            <a:ext cx="31371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       </a:t>
            </a:r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</a:rPr>
              <a:t>Чередование</a:t>
            </a:r>
            <a:endParaRPr lang="ru-RU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500034" y="6357958"/>
            <a:ext cx="7929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bg2">
                    <a:lumMod val="10000"/>
                  </a:schemeClr>
                </a:solidFill>
                <a:latin typeface="Calibri" pitchFamily="34" charset="0"/>
              </a:rPr>
              <a:t>Принцип  выполнения работы – от общего к деталям</a:t>
            </a:r>
            <a:endParaRPr lang="ru-RU" sz="2400" b="1" i="1" dirty="0">
              <a:solidFill>
                <a:schemeClr val="bg2">
                  <a:lumMod val="10000"/>
                </a:schemeClr>
              </a:solidFill>
              <a:latin typeface="Calibri" pitchFamily="34" charset="0"/>
            </a:endParaRPr>
          </a:p>
        </p:txBody>
      </p:sp>
      <p:sp>
        <p:nvSpPr>
          <p:cNvPr id="85" name="Прямоугольник 84"/>
          <p:cNvSpPr/>
          <p:nvPr/>
        </p:nvSpPr>
        <p:spPr>
          <a:xfrm>
            <a:off x="3357555" y="2714620"/>
            <a:ext cx="26802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</a:rPr>
              <a:t>Повторение</a:t>
            </a:r>
            <a:endParaRPr lang="ru-RU" sz="32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8429652" y="56435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90" name="08.GORNOMARIJSKIE_MELODII.gus_-_56._(iPlayer.fm)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572528" y="6072206"/>
            <a:ext cx="266700" cy="266700"/>
          </a:xfrm>
          <a:prstGeom prst="rect">
            <a:avLst/>
          </a:prstGeom>
        </p:spPr>
      </p:pic>
      <p:grpSp>
        <p:nvGrpSpPr>
          <p:cNvPr id="91" name="Группа 58"/>
          <p:cNvGrpSpPr>
            <a:grpSpLocks/>
          </p:cNvGrpSpPr>
          <p:nvPr/>
        </p:nvGrpSpPr>
        <p:grpSpPr bwMode="auto">
          <a:xfrm>
            <a:off x="1142976" y="1785926"/>
            <a:ext cx="6786563" cy="1058863"/>
            <a:chOff x="1071538" y="3797765"/>
            <a:chExt cx="6786610" cy="1059258"/>
          </a:xfrm>
        </p:grpSpPr>
        <p:sp>
          <p:nvSpPr>
            <p:cNvPr id="92" name="Прямоугольник 91"/>
            <p:cNvSpPr/>
            <p:nvPr/>
          </p:nvSpPr>
          <p:spPr>
            <a:xfrm>
              <a:off x="1071538" y="3797765"/>
              <a:ext cx="6786610" cy="857570"/>
            </a:xfrm>
            <a:prstGeom prst="rect">
              <a:avLst/>
            </a:prstGeom>
            <a:blipFill>
              <a:blip r:embed="rId3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cxnSp>
          <p:nvCxnSpPr>
            <p:cNvPr id="93" name="Прямая соединительная линия 92"/>
            <p:cNvCxnSpPr/>
            <p:nvPr/>
          </p:nvCxnSpPr>
          <p:spPr>
            <a:xfrm rot="5400000">
              <a:off x="1034908" y="4048788"/>
              <a:ext cx="643177" cy="569917"/>
            </a:xfrm>
            <a:prstGeom prst="line">
              <a:avLst/>
            </a:prstGeom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94" name="Прямая соединительная линия 93"/>
            <p:cNvCxnSpPr/>
            <p:nvPr/>
          </p:nvCxnSpPr>
          <p:spPr>
            <a:xfrm rot="5400000">
              <a:off x="1892164" y="4048788"/>
              <a:ext cx="643177" cy="569917"/>
            </a:xfrm>
            <a:prstGeom prst="line">
              <a:avLst/>
            </a:prstGeom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95" name="Прямая соединительная линия 94"/>
            <p:cNvCxnSpPr/>
            <p:nvPr/>
          </p:nvCxnSpPr>
          <p:spPr>
            <a:xfrm rot="5400000">
              <a:off x="2749420" y="4048788"/>
              <a:ext cx="643177" cy="569917"/>
            </a:xfrm>
            <a:prstGeom prst="line">
              <a:avLst/>
            </a:prstGeom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96" name="Прямая соединительная линия 95"/>
            <p:cNvCxnSpPr/>
            <p:nvPr/>
          </p:nvCxnSpPr>
          <p:spPr>
            <a:xfrm rot="5400000">
              <a:off x="3606676" y="4048788"/>
              <a:ext cx="643177" cy="569917"/>
            </a:xfrm>
            <a:prstGeom prst="line">
              <a:avLst/>
            </a:prstGeom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97" name="Прямая соединительная линия 96"/>
            <p:cNvCxnSpPr/>
            <p:nvPr/>
          </p:nvCxnSpPr>
          <p:spPr>
            <a:xfrm rot="5400000">
              <a:off x="4463932" y="4048788"/>
              <a:ext cx="643177" cy="569917"/>
            </a:xfrm>
            <a:prstGeom prst="line">
              <a:avLst/>
            </a:prstGeom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98" name="Прямая соединительная линия 97"/>
            <p:cNvCxnSpPr/>
            <p:nvPr/>
          </p:nvCxnSpPr>
          <p:spPr>
            <a:xfrm rot="5400000">
              <a:off x="5249749" y="4048789"/>
              <a:ext cx="643177" cy="569916"/>
            </a:xfrm>
            <a:prstGeom prst="line">
              <a:avLst/>
            </a:prstGeom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99" name="Прямая соединительная линия 98"/>
            <p:cNvCxnSpPr/>
            <p:nvPr/>
          </p:nvCxnSpPr>
          <p:spPr>
            <a:xfrm rot="5400000">
              <a:off x="6107005" y="4048789"/>
              <a:ext cx="643177" cy="569916"/>
            </a:xfrm>
            <a:prstGeom prst="line">
              <a:avLst/>
            </a:prstGeom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00" name="Прямая соединительная линия 99"/>
            <p:cNvCxnSpPr/>
            <p:nvPr/>
          </p:nvCxnSpPr>
          <p:spPr>
            <a:xfrm rot="5400000">
              <a:off x="7000774" y="4012276"/>
              <a:ext cx="643177" cy="642941"/>
            </a:xfrm>
            <a:prstGeom prst="line">
              <a:avLst/>
            </a:prstGeom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01" name="Прямая соединительная линия 100"/>
            <p:cNvCxnSpPr/>
            <p:nvPr/>
          </p:nvCxnSpPr>
          <p:spPr>
            <a:xfrm rot="16200000" flipH="1">
              <a:off x="1321453" y="4047995"/>
              <a:ext cx="643177" cy="571504"/>
            </a:xfrm>
            <a:prstGeom prst="line">
              <a:avLst/>
            </a:prstGeom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02" name="Прямая соединительная линия 101"/>
            <p:cNvCxnSpPr/>
            <p:nvPr/>
          </p:nvCxnSpPr>
          <p:spPr>
            <a:xfrm rot="16200000" flipH="1">
              <a:off x="2178709" y="4047995"/>
              <a:ext cx="643177" cy="571504"/>
            </a:xfrm>
            <a:prstGeom prst="line">
              <a:avLst/>
            </a:prstGeom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03" name="Прямая соединительная линия 102"/>
            <p:cNvCxnSpPr/>
            <p:nvPr/>
          </p:nvCxnSpPr>
          <p:spPr>
            <a:xfrm rot="16200000" flipH="1">
              <a:off x="3035965" y="4047995"/>
              <a:ext cx="643177" cy="571504"/>
            </a:xfrm>
            <a:prstGeom prst="line">
              <a:avLst/>
            </a:prstGeom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04" name="Прямая соединительная линия 103"/>
            <p:cNvCxnSpPr>
              <a:endCxn id="92" idx="2"/>
            </p:cNvCxnSpPr>
            <p:nvPr/>
          </p:nvCxnSpPr>
          <p:spPr>
            <a:xfrm rot="16200000" flipH="1">
              <a:off x="3840039" y="4029739"/>
              <a:ext cx="643177" cy="608016"/>
            </a:xfrm>
            <a:prstGeom prst="line">
              <a:avLst/>
            </a:prstGeom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05" name="Прямая соединительная линия 104"/>
            <p:cNvCxnSpPr/>
            <p:nvPr/>
          </p:nvCxnSpPr>
          <p:spPr>
            <a:xfrm rot="16200000" flipH="1">
              <a:off x="4714759" y="4012276"/>
              <a:ext cx="643177" cy="642941"/>
            </a:xfrm>
            <a:prstGeom prst="line">
              <a:avLst/>
            </a:prstGeom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06" name="Прямая соединительная линия 105"/>
            <p:cNvCxnSpPr/>
            <p:nvPr/>
          </p:nvCxnSpPr>
          <p:spPr>
            <a:xfrm rot="16200000" flipH="1">
              <a:off x="5500576" y="4012276"/>
              <a:ext cx="643177" cy="642942"/>
            </a:xfrm>
            <a:prstGeom prst="line">
              <a:avLst/>
            </a:prstGeom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07" name="Прямая соединительная линия 106"/>
            <p:cNvCxnSpPr/>
            <p:nvPr/>
          </p:nvCxnSpPr>
          <p:spPr>
            <a:xfrm rot="16200000" flipH="1">
              <a:off x="6357832" y="4012276"/>
              <a:ext cx="643177" cy="642942"/>
            </a:xfrm>
            <a:prstGeom prst="line">
              <a:avLst/>
            </a:prstGeom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08" name="Прямая соединительная линия 107"/>
            <p:cNvCxnSpPr/>
            <p:nvPr/>
          </p:nvCxnSpPr>
          <p:spPr>
            <a:xfrm rot="16200000" flipH="1">
              <a:off x="7215088" y="4012276"/>
              <a:ext cx="643177" cy="642942"/>
            </a:xfrm>
            <a:prstGeom prst="line">
              <a:avLst/>
            </a:prstGeom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109" name="Прямоугольный треугольник 108"/>
            <p:cNvSpPr/>
            <p:nvPr/>
          </p:nvSpPr>
          <p:spPr>
            <a:xfrm rot="8072916">
              <a:off x="1298478" y="4452134"/>
              <a:ext cx="403375" cy="406403"/>
            </a:xfrm>
            <a:prstGeom prst="rtTriangl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10" name="Прямоугольный треугольник 109"/>
            <p:cNvSpPr/>
            <p:nvPr/>
          </p:nvSpPr>
          <p:spPr>
            <a:xfrm rot="8072916">
              <a:off x="2155734" y="4452134"/>
              <a:ext cx="403375" cy="406403"/>
            </a:xfrm>
            <a:prstGeom prst="rtTriangl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11" name="Прямоугольный треугольник 110"/>
            <p:cNvSpPr/>
            <p:nvPr/>
          </p:nvSpPr>
          <p:spPr>
            <a:xfrm rot="8072916">
              <a:off x="3012990" y="4452134"/>
              <a:ext cx="403375" cy="406403"/>
            </a:xfrm>
            <a:prstGeom prst="rtTriangl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12" name="Прямоугольный треугольник 111"/>
            <p:cNvSpPr/>
            <p:nvPr/>
          </p:nvSpPr>
          <p:spPr>
            <a:xfrm rot="8072916">
              <a:off x="3851195" y="4452134"/>
              <a:ext cx="403375" cy="406403"/>
            </a:xfrm>
            <a:prstGeom prst="rtTriangl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13" name="Прямоугольный треугольник 112"/>
            <p:cNvSpPr/>
            <p:nvPr/>
          </p:nvSpPr>
          <p:spPr>
            <a:xfrm rot="8072916">
              <a:off x="4708451" y="4452134"/>
              <a:ext cx="403375" cy="406403"/>
            </a:xfrm>
            <a:prstGeom prst="rtTriangl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14" name="Прямоугольный треугольник 113"/>
            <p:cNvSpPr/>
            <p:nvPr/>
          </p:nvSpPr>
          <p:spPr>
            <a:xfrm rot="8072916">
              <a:off x="5513320" y="4452134"/>
              <a:ext cx="403375" cy="406403"/>
            </a:xfrm>
            <a:prstGeom prst="rtTriangl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15" name="Прямоугольный треугольник 114"/>
            <p:cNvSpPr/>
            <p:nvPr/>
          </p:nvSpPr>
          <p:spPr>
            <a:xfrm rot="8072916">
              <a:off x="6370576" y="4452134"/>
              <a:ext cx="403375" cy="406403"/>
            </a:xfrm>
            <a:prstGeom prst="rtTriangl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16" name="Прямоугольный треугольник 115"/>
            <p:cNvSpPr/>
            <p:nvPr/>
          </p:nvSpPr>
          <p:spPr>
            <a:xfrm rot="8072916">
              <a:off x="7235769" y="4452134"/>
              <a:ext cx="403375" cy="406403"/>
            </a:xfrm>
            <a:prstGeom prst="rtTriangl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cxnSp>
          <p:nvCxnSpPr>
            <p:cNvPr id="117" name="Прямая соединительная линия 116"/>
            <p:cNvCxnSpPr/>
            <p:nvPr/>
          </p:nvCxnSpPr>
          <p:spPr>
            <a:xfrm rot="5400000">
              <a:off x="1242963" y="4012184"/>
              <a:ext cx="142928" cy="142876"/>
            </a:xfrm>
            <a:prstGeom prst="line">
              <a:avLst/>
            </a:prstGeom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18" name="Прямая соединительная линия 117"/>
            <p:cNvCxnSpPr/>
            <p:nvPr/>
          </p:nvCxnSpPr>
          <p:spPr>
            <a:xfrm rot="5400000">
              <a:off x="2093869" y="4015360"/>
              <a:ext cx="142928" cy="142876"/>
            </a:xfrm>
            <a:prstGeom prst="line">
              <a:avLst/>
            </a:prstGeom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19" name="Прямая соединительная линия 118"/>
            <p:cNvCxnSpPr/>
            <p:nvPr/>
          </p:nvCxnSpPr>
          <p:spPr>
            <a:xfrm rot="5400000">
              <a:off x="2965413" y="4012184"/>
              <a:ext cx="142928" cy="142876"/>
            </a:xfrm>
            <a:prstGeom prst="line">
              <a:avLst/>
            </a:prstGeom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20" name="Прямая соединительная линия 119"/>
            <p:cNvCxnSpPr/>
            <p:nvPr/>
          </p:nvCxnSpPr>
          <p:spPr>
            <a:xfrm rot="5400000">
              <a:off x="3757580" y="4012184"/>
              <a:ext cx="142928" cy="142876"/>
            </a:xfrm>
            <a:prstGeom prst="line">
              <a:avLst/>
            </a:prstGeom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21" name="Прямая соединительная линия 120"/>
            <p:cNvCxnSpPr/>
            <p:nvPr/>
          </p:nvCxnSpPr>
          <p:spPr>
            <a:xfrm rot="5400000">
              <a:off x="4610074" y="4018536"/>
              <a:ext cx="142928" cy="142876"/>
            </a:xfrm>
            <a:prstGeom prst="line">
              <a:avLst/>
            </a:prstGeom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22" name="Прямая соединительная линия 121"/>
            <p:cNvCxnSpPr/>
            <p:nvPr/>
          </p:nvCxnSpPr>
          <p:spPr>
            <a:xfrm rot="5400000">
              <a:off x="5387955" y="4012184"/>
              <a:ext cx="142928" cy="142876"/>
            </a:xfrm>
            <a:prstGeom prst="line">
              <a:avLst/>
            </a:prstGeom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23" name="Прямая соединительная линия 122"/>
            <p:cNvCxnSpPr/>
            <p:nvPr/>
          </p:nvCxnSpPr>
          <p:spPr>
            <a:xfrm rot="5400000">
              <a:off x="6249973" y="4012184"/>
              <a:ext cx="142928" cy="142876"/>
            </a:xfrm>
            <a:prstGeom prst="line">
              <a:avLst/>
            </a:prstGeom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24" name="Прямая соединительная линия 123"/>
            <p:cNvCxnSpPr/>
            <p:nvPr/>
          </p:nvCxnSpPr>
          <p:spPr>
            <a:xfrm rot="5400000">
              <a:off x="1228676" y="4012184"/>
              <a:ext cx="142928" cy="142876"/>
            </a:xfrm>
            <a:prstGeom prst="line">
              <a:avLst/>
            </a:prstGeom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25" name="Прямая соединительная линия 124"/>
            <p:cNvCxnSpPr/>
            <p:nvPr/>
          </p:nvCxnSpPr>
          <p:spPr>
            <a:xfrm rot="5400000">
              <a:off x="7105642" y="4012184"/>
              <a:ext cx="142928" cy="142876"/>
            </a:xfrm>
            <a:prstGeom prst="line">
              <a:avLst/>
            </a:prstGeom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26" name="Прямая соединительная линия 125"/>
            <p:cNvCxnSpPr/>
            <p:nvPr/>
          </p:nvCxnSpPr>
          <p:spPr>
            <a:xfrm rot="16200000" flipH="1">
              <a:off x="1614441" y="4012184"/>
              <a:ext cx="142928" cy="142876"/>
            </a:xfrm>
            <a:prstGeom prst="line">
              <a:avLst/>
            </a:prstGeom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27" name="Прямая соединительная линия 126"/>
            <p:cNvCxnSpPr/>
            <p:nvPr/>
          </p:nvCxnSpPr>
          <p:spPr>
            <a:xfrm rot="16200000" flipH="1">
              <a:off x="2455821" y="4012184"/>
              <a:ext cx="142928" cy="142876"/>
            </a:xfrm>
            <a:prstGeom prst="line">
              <a:avLst/>
            </a:prstGeom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28" name="Прямая соединительная линия 127"/>
            <p:cNvCxnSpPr/>
            <p:nvPr/>
          </p:nvCxnSpPr>
          <p:spPr>
            <a:xfrm rot="16200000" flipH="1">
              <a:off x="3325777" y="4031241"/>
              <a:ext cx="142928" cy="142876"/>
            </a:xfrm>
            <a:prstGeom prst="line">
              <a:avLst/>
            </a:prstGeom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29" name="Прямая соединительная линия 128"/>
            <p:cNvCxnSpPr/>
            <p:nvPr/>
          </p:nvCxnSpPr>
          <p:spPr>
            <a:xfrm rot="16200000" flipH="1">
              <a:off x="4162396" y="4012184"/>
              <a:ext cx="142928" cy="142876"/>
            </a:xfrm>
            <a:prstGeom prst="line">
              <a:avLst/>
            </a:prstGeom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30" name="Прямая соединительная линия 129"/>
            <p:cNvCxnSpPr/>
            <p:nvPr/>
          </p:nvCxnSpPr>
          <p:spPr>
            <a:xfrm rot="16200000" flipH="1">
              <a:off x="5059339" y="4043946"/>
              <a:ext cx="142928" cy="142876"/>
            </a:xfrm>
            <a:prstGeom prst="line">
              <a:avLst/>
            </a:prstGeom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31" name="Прямая соединительная линия 130"/>
            <p:cNvCxnSpPr/>
            <p:nvPr/>
          </p:nvCxnSpPr>
          <p:spPr>
            <a:xfrm rot="16200000" flipH="1">
              <a:off x="6680189" y="4018536"/>
              <a:ext cx="142928" cy="142876"/>
            </a:xfrm>
            <a:prstGeom prst="line">
              <a:avLst/>
            </a:prstGeom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32" name="Прямая соединительная линия 131"/>
            <p:cNvCxnSpPr/>
            <p:nvPr/>
          </p:nvCxnSpPr>
          <p:spPr>
            <a:xfrm rot="16200000" flipH="1">
              <a:off x="7607295" y="4018536"/>
              <a:ext cx="142928" cy="142876"/>
            </a:xfrm>
            <a:prstGeom prst="line">
              <a:avLst/>
            </a:prstGeom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33" name="Прямая соединительная линия 132"/>
            <p:cNvCxnSpPr/>
            <p:nvPr/>
          </p:nvCxnSpPr>
          <p:spPr>
            <a:xfrm rot="16200000" flipH="1">
              <a:off x="5816583" y="4012184"/>
              <a:ext cx="142928" cy="142876"/>
            </a:xfrm>
            <a:prstGeom prst="line">
              <a:avLst/>
            </a:prstGeom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134" name="Прямоугольник 133"/>
            <p:cNvSpPr/>
            <p:nvPr/>
          </p:nvSpPr>
          <p:spPr>
            <a:xfrm>
              <a:off x="1071538" y="4644219"/>
              <a:ext cx="6786610" cy="141340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4740" fill="hold"/>
                                        <p:tgtEl>
                                          <p:spTgt spid="9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0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0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14338"/>
            <a:ext cx="8229600" cy="1214446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Вышивка – это искусство</a:t>
            </a:r>
            <a:endParaRPr lang="ru-RU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Рисунок 3" descr="Рисунок1.jpg"/>
          <p:cNvPicPr/>
          <p:nvPr/>
        </p:nvPicPr>
        <p:blipFill>
          <a:blip r:embed="rId3" cstate="print"/>
          <a:stretch>
            <a:fillRect/>
          </a:stretch>
        </p:blipFill>
        <p:spPr>
          <a:xfrm rot="5400000" flipH="1">
            <a:off x="-3036107" y="3036107"/>
            <a:ext cx="6858000" cy="785786"/>
          </a:xfrm>
          <a:prstGeom prst="rect">
            <a:avLst/>
          </a:prstGeom>
        </p:spPr>
      </p:pic>
      <p:pic>
        <p:nvPicPr>
          <p:cNvPr id="5" name="Picture"/>
          <p:cNvPicPr>
            <a:picLocks noGrp="1"/>
          </p:cNvPicPr>
          <p:nvPr>
            <p:ph idx="1"/>
          </p:nvPr>
        </p:nvPicPr>
        <p:blipFill>
          <a:blip r:embed="rId4" cstate="print"/>
          <a:srcRect l="7142" t="2500"/>
          <a:stretch>
            <a:fillRect/>
          </a:stretch>
        </p:blipFill>
        <p:spPr>
          <a:xfrm rot="10800000">
            <a:off x="857224" y="714356"/>
            <a:ext cx="2428892" cy="378621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 descr="vyshivka"/>
          <p:cNvPicPr/>
          <p:nvPr/>
        </p:nvPicPr>
        <p:blipFill>
          <a:blip r:embed="rId5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072198" y="714356"/>
            <a:ext cx="2928958" cy="371477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 descr="solyk_tur"/>
          <p:cNvPicPr/>
          <p:nvPr/>
        </p:nvPicPr>
        <p:blipFill>
          <a:blip r:embed="rId6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143240" y="1142984"/>
            <a:ext cx="3143240" cy="342902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3" name="TextBox 12"/>
          <p:cNvSpPr txBox="1"/>
          <p:nvPr/>
        </p:nvSpPr>
        <p:spPr>
          <a:xfrm>
            <a:off x="1000100" y="4643446"/>
            <a:ext cx="814457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/>
              <a:t>Все вещи в старину делали вручную, материалом для вышивания до начала ХХ столетия был домотканый холст. Вышивали шерстяными и шёлковыми нитками без нанесения рисунка на ткань, часто с изнаночной стороны, по счёту нитей холста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0010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Ответы на вопросы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857232"/>
            <a:ext cx="8429652" cy="6000768"/>
          </a:xfrm>
        </p:spPr>
        <p:txBody>
          <a:bodyPr>
            <a:normAutofit fontScale="85000" lnSpcReduction="20000"/>
          </a:bodyPr>
          <a:lstStyle/>
          <a:p>
            <a:pPr fontAlgn="t">
              <a:buNone/>
            </a:pPr>
            <a:r>
              <a:rPr lang="ru-RU" b="1" u="sng" dirty="0" smtClean="0"/>
              <a:t>1.</a:t>
            </a:r>
            <a:r>
              <a:rPr lang="ru-RU" u="sng" dirty="0" smtClean="0"/>
              <a:t>Что такое «ОРНАМЕНТ» ? </a:t>
            </a:r>
            <a:r>
              <a:rPr lang="ru-RU" sz="3400" b="1" i="1" dirty="0" smtClean="0">
                <a:solidFill>
                  <a:srgbClr val="C00000"/>
                </a:solidFill>
              </a:rPr>
              <a:t>(Орнамент –последовательное повторение рисунков)</a:t>
            </a:r>
            <a:endParaRPr lang="ru-RU" dirty="0" smtClean="0"/>
          </a:p>
          <a:p>
            <a:pPr fontAlgn="t">
              <a:buNone/>
            </a:pPr>
            <a:r>
              <a:rPr lang="ru-RU" b="1" dirty="0" smtClean="0"/>
              <a:t>2</a:t>
            </a:r>
            <a:r>
              <a:rPr lang="ru-RU" b="1" u="sng" dirty="0" smtClean="0"/>
              <a:t>.</a:t>
            </a:r>
            <a:r>
              <a:rPr lang="ru-RU" u="sng" dirty="0" smtClean="0"/>
              <a:t>Какие мотивы (типы) орнаментов  есть в марийской вышивке</a:t>
            </a:r>
            <a:r>
              <a:rPr lang="ru-RU" dirty="0" smtClean="0"/>
              <a:t>?</a:t>
            </a:r>
            <a:r>
              <a:rPr lang="ru-RU" b="1" dirty="0" smtClean="0">
                <a:solidFill>
                  <a:srgbClr val="C00000"/>
                </a:solidFill>
              </a:rPr>
              <a:t>( </a:t>
            </a:r>
            <a:r>
              <a:rPr lang="ru-RU" sz="3400" b="1" dirty="0" smtClean="0">
                <a:solidFill>
                  <a:srgbClr val="C00000"/>
                </a:solidFill>
              </a:rPr>
              <a:t>Геометрический; растительный; зооморфный; антропоморфный).</a:t>
            </a:r>
            <a:endParaRPr lang="ru-RU" b="1" dirty="0" smtClean="0">
              <a:solidFill>
                <a:srgbClr val="C00000"/>
              </a:solidFill>
            </a:endParaRPr>
          </a:p>
          <a:p>
            <a:pPr fontAlgn="t">
              <a:buNone/>
            </a:pPr>
            <a:r>
              <a:rPr lang="ru-RU" dirty="0" smtClean="0"/>
              <a:t> </a:t>
            </a:r>
            <a:r>
              <a:rPr lang="ru-RU" b="1" u="sng" dirty="0" smtClean="0"/>
              <a:t>3.</a:t>
            </a:r>
            <a:r>
              <a:rPr lang="ru-RU" u="sng" dirty="0" smtClean="0"/>
              <a:t>Какие цвета являются традиционными в вышивке мари? </a:t>
            </a:r>
          </a:p>
          <a:p>
            <a:pPr fontAlgn="t">
              <a:buNone/>
            </a:pPr>
            <a:r>
              <a:rPr lang="ru-RU" sz="3400" b="1" dirty="0" smtClean="0">
                <a:solidFill>
                  <a:srgbClr val="C00000"/>
                </a:solidFill>
              </a:rPr>
              <a:t>( Красный, зелёный, чёрный, жёлтый, коричневый, синий</a:t>
            </a:r>
            <a:r>
              <a:rPr lang="ru-RU" dirty="0" smtClean="0"/>
              <a:t>, в старину </a:t>
            </a:r>
            <a:r>
              <a:rPr lang="ru-RU" sz="3400" b="1" dirty="0" smtClean="0">
                <a:solidFill>
                  <a:srgbClr val="C00000"/>
                </a:solidFill>
              </a:rPr>
              <a:t>тёмно-красный, тёмно-синий)</a:t>
            </a:r>
            <a:endParaRPr lang="ru-RU" dirty="0" smtClean="0"/>
          </a:p>
          <a:p>
            <a:pPr fontAlgn="t">
              <a:buNone/>
            </a:pPr>
            <a:r>
              <a:rPr lang="ru-RU" b="1" u="sng" dirty="0" smtClean="0"/>
              <a:t>4.</a:t>
            </a:r>
            <a:r>
              <a:rPr lang="ru-RU" u="sng" dirty="0" smtClean="0"/>
              <a:t>В  какой книге можно узнать о марийской вышивке, кто автор  книги? </a:t>
            </a:r>
            <a:r>
              <a:rPr lang="ru-RU" b="1" dirty="0" smtClean="0">
                <a:solidFill>
                  <a:srgbClr val="C00000"/>
                </a:solidFill>
              </a:rPr>
              <a:t>( «Марийтур – встреча с марийской вышивкой» автор И.А.Степанова)</a:t>
            </a:r>
            <a:endParaRPr lang="ru-RU" dirty="0" smtClean="0"/>
          </a:p>
          <a:p>
            <a:pPr fontAlgn="t">
              <a:buNone/>
            </a:pPr>
            <a:r>
              <a:rPr lang="ru-RU" b="1" u="sng" dirty="0" smtClean="0"/>
              <a:t>5. </a:t>
            </a:r>
            <a:r>
              <a:rPr lang="ru-RU" u="sng" dirty="0" smtClean="0"/>
              <a:t>Кто написал стихи «Рождение марийской вышивки»?</a:t>
            </a:r>
          </a:p>
          <a:p>
            <a:pPr fontAlgn="t">
              <a:buNone/>
            </a:pPr>
            <a:r>
              <a:rPr lang="ru-RU" b="1" dirty="0" smtClean="0">
                <a:solidFill>
                  <a:srgbClr val="C00000"/>
                </a:solidFill>
              </a:rPr>
              <a:t>( Валентин Колумб )</a:t>
            </a:r>
          </a:p>
        </p:txBody>
      </p:sp>
      <p:pic>
        <p:nvPicPr>
          <p:cNvPr id="5" name="Рисунок 4" descr="Рисунок1.jpg"/>
          <p:cNvPicPr/>
          <p:nvPr/>
        </p:nvPicPr>
        <p:blipFill>
          <a:blip r:embed="rId2" cstate="print"/>
          <a:stretch>
            <a:fillRect/>
          </a:stretch>
        </p:blipFill>
        <p:spPr>
          <a:xfrm rot="5400000" flipH="1">
            <a:off x="-3036107" y="3036107"/>
            <a:ext cx="6858000" cy="7857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Autofit/>
          </a:bodyPr>
          <a:lstStyle/>
          <a:p>
            <a:r>
              <a:rPr lang="ru-RU" sz="2800" i="1" dirty="0" smtClean="0"/>
              <a:t>Таблица </a:t>
            </a:r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</a:rPr>
              <a:t>«Что я узнал(а) о марийской вышивке»</a:t>
            </a:r>
            <a:endParaRPr lang="ru-RU" sz="28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1142976" y="1285861"/>
          <a:ext cx="7715304" cy="53578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14842"/>
                <a:gridCol w="3500462"/>
              </a:tblGrid>
              <a:tr h="626129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Вопросы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Ответы</a:t>
                      </a:r>
                      <a:endParaRPr lang="ru-RU" sz="2400" b="1" dirty="0"/>
                    </a:p>
                  </a:txBody>
                  <a:tcPr/>
                </a:tc>
              </a:tr>
              <a:tr h="813965">
                <a:tc>
                  <a:txBody>
                    <a:bodyPr/>
                    <a:lstStyle/>
                    <a:p>
                      <a:r>
                        <a:rPr lang="ru-RU" sz="2000" b="1" i="1" dirty="0" smtClean="0"/>
                        <a:t>1.Что такое «ОРНАМЕНТ» ?</a:t>
                      </a:r>
                      <a:endParaRPr lang="ru-RU" sz="20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144913">
                <a:tc>
                  <a:txBody>
                    <a:bodyPr/>
                    <a:lstStyle/>
                    <a:p>
                      <a:r>
                        <a:rPr lang="ru-RU" sz="2000" b="1" i="1" dirty="0" smtClean="0"/>
                        <a:t>2.Какие мотивы (типы) орнаментов </a:t>
                      </a:r>
                      <a:r>
                        <a:rPr lang="ru-RU" sz="2000" b="1" i="1" baseline="0" dirty="0" smtClean="0"/>
                        <a:t> есть в марийской вышивке?</a:t>
                      </a:r>
                      <a:endParaRPr lang="ru-RU" sz="20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13965">
                <a:tc>
                  <a:txBody>
                    <a:bodyPr/>
                    <a:lstStyle/>
                    <a:p>
                      <a:pPr algn="l"/>
                      <a:r>
                        <a:rPr lang="ru-RU" sz="2000" b="1" i="1" dirty="0" smtClean="0"/>
                        <a:t>3.Какие цвета являются традиционными</a:t>
                      </a:r>
                      <a:r>
                        <a:rPr lang="ru-RU" sz="2000" b="1" i="1" baseline="0" dirty="0" smtClean="0"/>
                        <a:t> в вышивке мари?</a:t>
                      </a:r>
                      <a:endParaRPr lang="ru-RU" sz="20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144913">
                <a:tc>
                  <a:txBody>
                    <a:bodyPr/>
                    <a:lstStyle/>
                    <a:p>
                      <a:r>
                        <a:rPr lang="ru-RU" sz="2000" b="1" i="1" dirty="0" smtClean="0"/>
                        <a:t>4.В</a:t>
                      </a:r>
                      <a:r>
                        <a:rPr lang="ru-RU" sz="2000" b="1" i="1" baseline="0" dirty="0" smtClean="0"/>
                        <a:t>  какой книге можно узнать о марийской вышивке, кто автор  книги?</a:t>
                      </a:r>
                      <a:endParaRPr lang="ru-RU" sz="20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13965">
                <a:tc>
                  <a:txBody>
                    <a:bodyPr/>
                    <a:lstStyle/>
                    <a:p>
                      <a:r>
                        <a:rPr lang="ru-RU" sz="2000" b="1" i="1" dirty="0" smtClean="0"/>
                        <a:t>5.</a:t>
                      </a:r>
                      <a:r>
                        <a:rPr lang="ru-RU" sz="2000" b="1" i="1" baseline="0" dirty="0" smtClean="0"/>
                        <a:t> Кто написал стихи «Рождение марийской вышивки»?</a:t>
                      </a:r>
                      <a:endParaRPr lang="ru-RU" sz="20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Рисунок 3" descr="Рисунок1.jpg"/>
          <p:cNvPicPr/>
          <p:nvPr/>
        </p:nvPicPr>
        <p:blipFill>
          <a:blip r:embed="rId2" cstate="print"/>
          <a:stretch>
            <a:fillRect/>
          </a:stretch>
        </p:blipFill>
        <p:spPr>
          <a:xfrm rot="5400000" flipH="1">
            <a:off x="-3036107" y="3036107"/>
            <a:ext cx="6858000" cy="7857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chuv_ornament_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910" y="357166"/>
            <a:ext cx="3132756" cy="2439339"/>
          </a:xfrm>
          <a:effectLst>
            <a:softEdge rad="127000"/>
          </a:effectLst>
        </p:spPr>
      </p:pic>
      <p:pic>
        <p:nvPicPr>
          <p:cNvPr id="5" name="Рисунок 4" descr="Рисунок1.jpg"/>
          <p:cNvPicPr/>
          <p:nvPr/>
        </p:nvPicPr>
        <p:blipFill>
          <a:blip r:embed="rId3" cstate="print"/>
          <a:stretch>
            <a:fillRect/>
          </a:stretch>
        </p:blipFill>
        <p:spPr>
          <a:xfrm rot="5400000" flipH="1">
            <a:off x="-3036107" y="3036107"/>
            <a:ext cx="6858000" cy="785786"/>
          </a:xfrm>
          <a:prstGeom prst="rect">
            <a:avLst/>
          </a:prstGeom>
        </p:spPr>
      </p:pic>
      <p:pic>
        <p:nvPicPr>
          <p:cNvPr id="7" name="Рисунок 6" descr="mari-ornament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3702" y="571480"/>
            <a:ext cx="2286016" cy="2364844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8" name="Рисунок 7" descr="mari_znak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1934" y="0"/>
            <a:ext cx="2370483" cy="235566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9" name="Рисунок 8" descr="windows1251Q09__C1E0E1EEF7EAE0.jpg"/>
          <p:cNvPicPr>
            <a:picLocks noChangeAspect="1"/>
          </p:cNvPicPr>
          <p:nvPr/>
        </p:nvPicPr>
        <p:blipFill>
          <a:blip r:embed="rId6"/>
          <a:srcRect l="9632" t="638" r="11296" b="51702"/>
          <a:stretch>
            <a:fillRect/>
          </a:stretch>
        </p:blipFill>
        <p:spPr>
          <a:xfrm>
            <a:off x="3500430" y="2357430"/>
            <a:ext cx="3375446" cy="2000264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0" name="TextBox 9"/>
          <p:cNvSpPr txBox="1"/>
          <p:nvPr/>
        </p:nvSpPr>
        <p:spPr>
          <a:xfrm>
            <a:off x="2000232" y="528638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857224" y="4214818"/>
            <a:ext cx="850112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ru-RU" sz="3200" b="1" i="1" dirty="0" smtClean="0"/>
              <a:t>Со временем отдельные фигуры видоизменялись, сочетались с другими формами, создавая узоры-рисунки. Так возник  </a:t>
            </a:r>
            <a:r>
              <a:rPr lang="ru-RU" sz="3200" b="1" i="1" dirty="0" smtClean="0">
                <a:solidFill>
                  <a:srgbClr val="FF0000"/>
                </a:solidFill>
              </a:rPr>
              <a:t>ОРНАМЕНТ – последовательное повторение рисунков.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i="1" dirty="0" smtClean="0"/>
              <a:t>Марийский орнамент</a:t>
            </a:r>
            <a:endParaRPr lang="ru-RU" i="1" dirty="0"/>
          </a:p>
        </p:txBody>
      </p:sp>
      <p:pic>
        <p:nvPicPr>
          <p:cNvPr id="5" name="Содержимое 4" descr="mari-ornamen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3108" y="1071546"/>
            <a:ext cx="5041143" cy="52149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Рисунок1.jpg"/>
          <p:cNvPicPr/>
          <p:nvPr/>
        </p:nvPicPr>
        <p:blipFill>
          <a:blip r:embed="rId3" cstate="print"/>
          <a:stretch>
            <a:fillRect/>
          </a:stretch>
        </p:blipFill>
        <p:spPr>
          <a:xfrm rot="5400000" flipH="1">
            <a:off x="-3036107" y="3036107"/>
            <a:ext cx="6858000" cy="7857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    Марийский орнамент</a:t>
            </a:r>
            <a:endParaRPr lang="ru-RU" i="1" dirty="0"/>
          </a:p>
        </p:txBody>
      </p:sp>
      <p:pic>
        <p:nvPicPr>
          <p:cNvPr id="7" name="Содержимое 6" descr="mari_znak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14546" y="1214422"/>
            <a:ext cx="5072098" cy="50403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Рисунок1.jpg"/>
          <p:cNvPicPr/>
          <p:nvPr/>
        </p:nvPicPr>
        <p:blipFill>
          <a:blip r:embed="rId3" cstate="print"/>
          <a:stretch>
            <a:fillRect/>
          </a:stretch>
        </p:blipFill>
        <p:spPr>
          <a:xfrm rot="5400000" flipH="1">
            <a:off x="-3036107" y="3036107"/>
            <a:ext cx="6858000" cy="7857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/>
              <a:t>    Марийский орнамент </a:t>
            </a:r>
            <a:r>
              <a:rPr lang="ru-RU" i="1" smtClean="0"/>
              <a:t>«розетка»</a:t>
            </a:r>
            <a:endParaRPr lang="ru-RU" i="1" dirty="0"/>
          </a:p>
        </p:txBody>
      </p:sp>
      <p:pic>
        <p:nvPicPr>
          <p:cNvPr id="5" name="Содержимое 4" descr="chuv_ornament_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57356" y="1500174"/>
            <a:ext cx="6077670" cy="47324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Рисунок1.jpg"/>
          <p:cNvPicPr/>
          <p:nvPr/>
        </p:nvPicPr>
        <p:blipFill>
          <a:blip r:embed="rId3" cstate="print"/>
          <a:stretch>
            <a:fillRect/>
          </a:stretch>
        </p:blipFill>
        <p:spPr>
          <a:xfrm rot="5400000" flipH="1">
            <a:off x="-3036107" y="3036107"/>
            <a:ext cx="6858000" cy="7857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CIMG0397.JPG"/>
          <p:cNvPicPr>
            <a:picLocks noChangeAspect="1"/>
          </p:cNvPicPr>
          <p:nvPr/>
        </p:nvPicPr>
        <p:blipFill>
          <a:blip r:embed="rId2" cstate="print"/>
          <a:srcRect t="20703" b="20703"/>
          <a:stretch>
            <a:fillRect/>
          </a:stretch>
        </p:blipFill>
        <p:spPr>
          <a:xfrm>
            <a:off x="785786" y="714356"/>
            <a:ext cx="2786082" cy="12243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42900"/>
            <a:ext cx="8229600" cy="1214446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</a:rPr>
              <a:t>       Традиционные цвета в вышивке мари</a:t>
            </a:r>
            <a:endParaRPr lang="ru-RU" sz="32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928802"/>
            <a:ext cx="5357850" cy="5143536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sz="8000" b="1" i="1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8000" b="1" i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Марийцы при подборе красок учитывали смысловое значение цветов:</a:t>
            </a:r>
          </a:p>
          <a:p>
            <a:pPr lvl="0">
              <a:buNone/>
            </a:pPr>
            <a:r>
              <a:rPr lang="ru-RU" sz="8000" b="1" i="1" dirty="0" smtClean="0">
                <a:latin typeface="Arial" pitchFamily="34" charset="0"/>
                <a:cs typeface="Arial" pitchFamily="34" charset="0"/>
              </a:rPr>
              <a:t>Красный – </a:t>
            </a:r>
            <a:r>
              <a:rPr lang="ru-RU" sz="8000" i="1" dirty="0" smtClean="0">
                <a:latin typeface="Arial" pitchFamily="34" charset="0"/>
                <a:cs typeface="Arial" pitchFamily="34" charset="0"/>
              </a:rPr>
              <a:t>цвет огня, солнца</a:t>
            </a:r>
          </a:p>
          <a:p>
            <a:pPr lvl="0">
              <a:buNone/>
            </a:pPr>
            <a:r>
              <a:rPr lang="ru-RU" sz="8000" b="1" i="1" dirty="0" smtClean="0">
                <a:latin typeface="Arial" pitchFamily="34" charset="0"/>
                <a:cs typeface="Arial" pitchFamily="34" charset="0"/>
              </a:rPr>
              <a:t>Чёрный – </a:t>
            </a:r>
            <a:r>
              <a:rPr lang="ru-RU" sz="8000" i="1" dirty="0" smtClean="0">
                <a:latin typeface="Arial" pitchFamily="34" charset="0"/>
                <a:cs typeface="Arial" pitchFamily="34" charset="0"/>
              </a:rPr>
              <a:t>цвет земли;</a:t>
            </a:r>
          </a:p>
          <a:p>
            <a:pPr lvl="0">
              <a:buNone/>
            </a:pPr>
            <a:r>
              <a:rPr lang="ru-RU" sz="8000" b="1" i="1" dirty="0" smtClean="0">
                <a:latin typeface="Arial" pitchFamily="34" charset="0"/>
                <a:cs typeface="Arial" pitchFamily="34" charset="0"/>
              </a:rPr>
              <a:t>Зелёный – </a:t>
            </a:r>
            <a:r>
              <a:rPr lang="ru-RU" sz="8000" i="1" dirty="0" smtClean="0">
                <a:latin typeface="Arial" pitchFamily="34" charset="0"/>
                <a:cs typeface="Arial" pitchFamily="34" charset="0"/>
              </a:rPr>
              <a:t>цвет травы, растительности, связан с символом плодородия;</a:t>
            </a:r>
            <a:endParaRPr lang="ru-RU" sz="8000" b="1" i="1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r>
              <a:rPr lang="ru-RU" sz="8000" b="1" i="1" dirty="0" smtClean="0">
                <a:latin typeface="Arial" pitchFamily="34" charset="0"/>
                <a:cs typeface="Arial" pitchFamily="34" charset="0"/>
              </a:rPr>
              <a:t>Жёлтый – </a:t>
            </a:r>
            <a:r>
              <a:rPr lang="ru-RU" sz="8000" i="1" dirty="0" smtClean="0">
                <a:latin typeface="Arial" pitchFamily="34" charset="0"/>
                <a:cs typeface="Arial" pitchFamily="34" charset="0"/>
              </a:rPr>
              <a:t>обозначает разум, символ печали;</a:t>
            </a:r>
          </a:p>
          <a:p>
            <a:pPr lvl="0">
              <a:buNone/>
            </a:pPr>
            <a:r>
              <a:rPr lang="ru-RU" sz="8000" b="1" i="1" dirty="0" smtClean="0">
                <a:latin typeface="Arial" pitchFamily="34" charset="0"/>
                <a:cs typeface="Arial" pitchFamily="34" charset="0"/>
              </a:rPr>
              <a:t> Белый – </a:t>
            </a:r>
            <a:r>
              <a:rPr lang="ru-RU" sz="8000" i="1" dirty="0" smtClean="0">
                <a:latin typeface="Arial" pitchFamily="34" charset="0"/>
                <a:cs typeface="Arial" pitchFamily="34" charset="0"/>
              </a:rPr>
              <a:t>означает чистоту помыслов («</a:t>
            </a:r>
            <a:r>
              <a:rPr lang="ru-RU" sz="8000" i="1" dirty="0" err="1" smtClean="0">
                <a:latin typeface="Arial" pitchFamily="34" charset="0"/>
                <a:cs typeface="Arial" pitchFamily="34" charset="0"/>
              </a:rPr>
              <a:t>ош</a:t>
            </a:r>
            <a:r>
              <a:rPr lang="ru-RU" sz="8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8000" i="1" dirty="0" err="1" smtClean="0">
                <a:latin typeface="Arial" pitchFamily="34" charset="0"/>
                <a:cs typeface="Arial" pitchFamily="34" charset="0"/>
              </a:rPr>
              <a:t>марий</a:t>
            </a:r>
            <a:r>
              <a:rPr lang="ru-RU" sz="8000" i="1" dirty="0" smtClean="0">
                <a:latin typeface="Arial" pitchFamily="34" charset="0"/>
                <a:cs typeface="Arial" pitchFamily="34" charset="0"/>
              </a:rPr>
              <a:t>» - «белые марийцы»).</a:t>
            </a:r>
          </a:p>
          <a:p>
            <a:pPr lvl="0">
              <a:buNone/>
            </a:pPr>
            <a:r>
              <a:rPr lang="ru-RU" sz="8000" i="1" dirty="0" smtClean="0">
                <a:latin typeface="Arial" pitchFamily="34" charset="0"/>
                <a:cs typeface="Arial" pitchFamily="34" charset="0"/>
              </a:rPr>
              <a:t>В старых образцах больше тёмных тонов. Вышивальщицы </a:t>
            </a:r>
          </a:p>
          <a:p>
            <a:pPr lvl="0">
              <a:buNone/>
            </a:pPr>
            <a:r>
              <a:rPr lang="ru-RU" sz="8000" i="1" dirty="0" smtClean="0">
                <a:latin typeface="Arial" pitchFamily="34" charset="0"/>
                <a:cs typeface="Arial" pitchFamily="34" charset="0"/>
              </a:rPr>
              <a:t>использовали </a:t>
            </a:r>
            <a:r>
              <a:rPr lang="ru-RU" sz="8000" b="1" i="1" dirty="0" smtClean="0">
                <a:latin typeface="Arial" pitchFamily="34" charset="0"/>
                <a:cs typeface="Arial" pitchFamily="34" charset="0"/>
              </a:rPr>
              <a:t>тёмно-красные, коричневые, тёмно-синие</a:t>
            </a:r>
            <a:r>
              <a:rPr lang="ru-RU" sz="8000" i="1" dirty="0" smtClean="0">
                <a:latin typeface="Arial" pitchFamily="34" charset="0"/>
                <a:cs typeface="Arial" pitchFamily="34" charset="0"/>
              </a:rPr>
              <a:t>  нитки.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Рисунок 3" descr="Рисунок1.jpg"/>
          <p:cNvPicPr/>
          <p:nvPr/>
        </p:nvPicPr>
        <p:blipFill>
          <a:blip r:embed="rId3" cstate="print"/>
          <a:stretch>
            <a:fillRect/>
          </a:stretch>
        </p:blipFill>
        <p:spPr>
          <a:xfrm rot="5400000" flipH="1">
            <a:off x="-3036107" y="3036107"/>
            <a:ext cx="6858000" cy="785786"/>
          </a:xfrm>
          <a:prstGeom prst="rect">
            <a:avLst/>
          </a:prstGeom>
        </p:spPr>
      </p:pic>
      <p:pic>
        <p:nvPicPr>
          <p:cNvPr id="8" name="Рисунок 7" descr="CIMG0432.JPG"/>
          <p:cNvPicPr>
            <a:picLocks noChangeAspect="1"/>
          </p:cNvPicPr>
          <p:nvPr/>
        </p:nvPicPr>
        <p:blipFill>
          <a:blip r:embed="rId4" cstate="print"/>
          <a:srcRect t="27570" b="31801"/>
          <a:stretch>
            <a:fillRect/>
          </a:stretch>
        </p:blipFill>
        <p:spPr>
          <a:xfrm>
            <a:off x="3428992" y="1214422"/>
            <a:ext cx="3020522" cy="10136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 descr="CIMG0434.JPG"/>
          <p:cNvPicPr>
            <a:picLocks noChangeAspect="1"/>
          </p:cNvPicPr>
          <p:nvPr/>
        </p:nvPicPr>
        <p:blipFill>
          <a:blip r:embed="rId5" cstate="print"/>
          <a:srcRect t="781" b="19531"/>
          <a:stretch>
            <a:fillRect/>
          </a:stretch>
        </p:blipFill>
        <p:spPr>
          <a:xfrm>
            <a:off x="6506532" y="785794"/>
            <a:ext cx="2637468" cy="11430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Содержимое 4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715008" y="2285992"/>
            <a:ext cx="3428992" cy="37862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1.jpg"/>
          <p:cNvPicPr/>
          <p:nvPr/>
        </p:nvPicPr>
        <p:blipFill>
          <a:blip r:embed="rId3" cstate="print"/>
          <a:stretch>
            <a:fillRect/>
          </a:stretch>
        </p:blipFill>
        <p:spPr>
          <a:xfrm rot="5400000" flipH="1">
            <a:off x="-3036107" y="3036107"/>
            <a:ext cx="6858000" cy="78578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000232" y="528638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b="1" i="1" dirty="0" smtClean="0"/>
              <a:t>По своим мотивам орнамент может быть:</a:t>
            </a:r>
            <a:endParaRPr lang="ru-RU" sz="4000" b="1" i="1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928662" y="1357298"/>
            <a:ext cx="7758138" cy="4768865"/>
          </a:xfrm>
        </p:spPr>
        <p:txBody>
          <a:bodyPr>
            <a:normAutofit fontScale="92500"/>
          </a:bodyPr>
          <a:lstStyle/>
          <a:p>
            <a:pPr marL="514350" indent="-514350"/>
            <a:r>
              <a:rPr lang="ru-RU" sz="4000" b="1" i="1" dirty="0" smtClean="0">
                <a:solidFill>
                  <a:srgbClr val="00B050"/>
                </a:solidFill>
              </a:rPr>
              <a:t>геометрический</a:t>
            </a:r>
            <a:r>
              <a:rPr lang="ru-RU" dirty="0" smtClean="0"/>
              <a:t>, состоящий из различных геометрических элементов;</a:t>
            </a:r>
          </a:p>
          <a:p>
            <a:pPr marL="514350" indent="-514350"/>
            <a:r>
              <a:rPr lang="ru-RU" sz="4000" b="1" i="1" dirty="0" smtClean="0">
                <a:solidFill>
                  <a:srgbClr val="00B050"/>
                </a:solidFill>
              </a:rPr>
              <a:t>растительный</a:t>
            </a:r>
            <a:r>
              <a:rPr lang="ru-RU" dirty="0" smtClean="0"/>
              <a:t>, составленный из стилизованных цветов, листьев, веток…</a:t>
            </a:r>
          </a:p>
          <a:p>
            <a:pPr marL="514350" indent="-514350"/>
            <a:r>
              <a:rPr lang="ru-RU" sz="4000" b="1" i="1" dirty="0" smtClean="0">
                <a:solidFill>
                  <a:srgbClr val="00B050"/>
                </a:solidFill>
              </a:rPr>
              <a:t>зооморфный</a:t>
            </a:r>
            <a:r>
              <a:rPr lang="ru-RU" dirty="0" smtClean="0"/>
              <a:t>, в котором стилизованы образы зверей, птиц и насекомых;</a:t>
            </a:r>
          </a:p>
          <a:p>
            <a:pPr marL="514350" indent="-514350"/>
            <a:r>
              <a:rPr lang="ru-RU" sz="3900" b="1" i="1" dirty="0" smtClean="0">
                <a:solidFill>
                  <a:srgbClr val="00B050"/>
                </a:solidFill>
              </a:rPr>
              <a:t>антропоморфный</a:t>
            </a:r>
            <a:r>
              <a:rPr lang="ru-RU" dirty="0" smtClean="0"/>
              <a:t>, с изображением человеческих фигур и полуфигур.</a:t>
            </a:r>
          </a:p>
          <a:p>
            <a:pPr marL="514350" indent="-514350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1033</TotalTime>
  <Words>539</Words>
  <Application>Microsoft Office PowerPoint</Application>
  <PresentationFormat>Экран (4:3)</PresentationFormat>
  <Paragraphs>65</Paragraphs>
  <Slides>20</Slides>
  <Notes>2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Марийская вышивка Подготовила : учитель ИКН и марийского (государственного) языка  МОУ «Лицей г.Козьмодемьянска»  Ведрукова Роза Аркадьевна</vt:lpstr>
      <vt:lpstr>Вышивка – это искусство</vt:lpstr>
      <vt:lpstr>Таблица «Что я узнал(а) о марийской вышивке»</vt:lpstr>
      <vt:lpstr>Слайд 4</vt:lpstr>
      <vt:lpstr>Марийский орнамент</vt:lpstr>
      <vt:lpstr>    Марийский орнамент</vt:lpstr>
      <vt:lpstr>    Марийский орнамент «розетка»</vt:lpstr>
      <vt:lpstr>       Традиционные цвета в вышивке мари</vt:lpstr>
      <vt:lpstr>По своим мотивам орнамент может быть:</vt:lpstr>
      <vt:lpstr>Слайд 10</vt:lpstr>
      <vt:lpstr>Марийская вышивка на одежде</vt:lpstr>
      <vt:lpstr>   Марийская вышивка на рубашке</vt:lpstr>
      <vt:lpstr>Горные, луговые и восточные мари в национальной одежде</vt:lpstr>
      <vt:lpstr>Валентин Христофорович Колумб (03.05.1935 – 08.12.1974)</vt:lpstr>
      <vt:lpstr>Слайд 15</vt:lpstr>
      <vt:lpstr>Где можно узнать о марийской вышивке?</vt:lpstr>
      <vt:lpstr>Авторе книги «Марийтур – встреча с марийской вышивкой»</vt:lpstr>
      <vt:lpstr>Ираида Александровна Степанова -мастер марийской вышивки   </vt:lpstr>
      <vt:lpstr>Построение орнамента</vt:lpstr>
      <vt:lpstr>Ответы на вопросы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Вова</dc:creator>
  <cp:lastModifiedBy>Вова</cp:lastModifiedBy>
  <cp:revision>109</cp:revision>
  <dcterms:created xsi:type="dcterms:W3CDTF">2015-01-12T14:10:51Z</dcterms:created>
  <dcterms:modified xsi:type="dcterms:W3CDTF">2015-06-15T15:17:33Z</dcterms:modified>
</cp:coreProperties>
</file>