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0"/>
  </p:notesMasterIdLst>
  <p:sldIdLst>
    <p:sldId id="256" r:id="rId2"/>
    <p:sldId id="257" r:id="rId3"/>
    <p:sldId id="258" r:id="rId4"/>
    <p:sldId id="267" r:id="rId5"/>
    <p:sldId id="269" r:id="rId6"/>
    <p:sldId id="259" r:id="rId7"/>
    <p:sldId id="260" r:id="rId8"/>
    <p:sldId id="271" r:id="rId9"/>
    <p:sldId id="262" r:id="rId10"/>
    <p:sldId id="263" r:id="rId11"/>
    <p:sldId id="264" r:id="rId12"/>
    <p:sldId id="270" r:id="rId13"/>
    <p:sldId id="273" r:id="rId14"/>
    <p:sldId id="268" r:id="rId15"/>
    <p:sldId id="265" r:id="rId16"/>
    <p:sldId id="266" r:id="rId17"/>
    <p:sldId id="272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>
        <p:scale>
          <a:sx n="80" d="100"/>
          <a:sy n="80" d="100"/>
        </p:scale>
        <p:origin x="-167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69365-82FB-4F9B-AE2D-F04C656BAFE8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4EB96-E27F-48A8-A0BC-12C9CEDE45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956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94EB96-E27F-48A8-A0BC-12C9CEDE45D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681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08.04.2016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2.png"/><Relationship Id="rId7" Type="http://schemas.openxmlformats.org/officeDocument/2006/relationships/image" Target="../media/image2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11" Type="http://schemas.openxmlformats.org/officeDocument/2006/relationships/image" Target="../media/image30.gif"/><Relationship Id="rId5" Type="http://schemas.openxmlformats.org/officeDocument/2006/relationships/image" Target="../media/image24.png"/><Relationship Id="rId10" Type="http://schemas.openxmlformats.org/officeDocument/2006/relationships/image" Target="../media/image29.gif"/><Relationship Id="rId4" Type="http://schemas.openxmlformats.org/officeDocument/2006/relationships/image" Target="../media/image23.png"/><Relationship Id="rId9" Type="http://schemas.openxmlformats.org/officeDocument/2006/relationships/image" Target="../media/image28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hdphoto" Target="../media/hdphoto2.wdp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microsoft.com/office/2007/relationships/hdphoto" Target="../media/hdphoto3.wdp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gif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gif"/><Relationship Id="rId4" Type="http://schemas.openxmlformats.org/officeDocument/2006/relationships/image" Target="../media/image50.gif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556794"/>
            <a:ext cx="6192688" cy="1728191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Дециметр</a:t>
            </a:r>
            <a:endParaRPr lang="ru-RU" sz="72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4725144"/>
            <a:ext cx="4176464" cy="1008112"/>
          </a:xfrm>
        </p:spPr>
        <p:txBody>
          <a:bodyPr>
            <a:norm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уроку по учебному предмету «Математика» 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 классе на тему «Дециметр»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Рубцова Светлана Юрьевна, учитель начальных классов , 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 А. С. Пушкина г. Пятигорска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08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внимания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Светлана\Desktop\Анимашки\скачанные файл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90172"/>
            <a:ext cx="6192688" cy="364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090172"/>
            <a:ext cx="4572000" cy="31208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5ECCF3"/>
              </a:buClr>
              <a:buSzPct val="85000"/>
              <a:buFont typeface="Brush Script MT" pitchFamily="66" charset="0"/>
              <a:buChar char="O"/>
            </a:pPr>
            <a:endParaRPr lang="ru-RU" sz="2400" dirty="0" smtClean="0">
              <a:solidFill>
                <a:srgbClr val="000000"/>
              </a:solidFill>
              <a:latin typeface="Helvetica Neue"/>
            </a:endParaRPr>
          </a:p>
          <a:p>
            <a:pPr marL="274320" lvl="0" indent="-274320">
              <a:spcBef>
                <a:spcPct val="20000"/>
              </a:spcBef>
              <a:buClr>
                <a:srgbClr val="5ECCF3"/>
              </a:buClr>
              <a:buSzPct val="85000"/>
              <a:buFont typeface="Brush Script MT" pitchFamily="66" charset="0"/>
              <a:buChar char="O"/>
            </a:pPr>
            <a:r>
              <a:rPr lang="ru-RU" sz="2400" dirty="0" smtClean="0">
                <a:solidFill>
                  <a:srgbClr val="FF0000"/>
                </a:solidFill>
                <a:latin typeface="Helvetica Neue"/>
              </a:rPr>
              <a:t>Долгожданный </a:t>
            </a:r>
            <a:r>
              <a:rPr lang="ru-RU" sz="2400" dirty="0">
                <a:solidFill>
                  <a:srgbClr val="FF0000"/>
                </a:solidFill>
                <a:latin typeface="Helvetica Neue"/>
              </a:rPr>
              <a:t>дан звонок –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  <a:latin typeface="Helvetica Neue"/>
              </a:rPr>
              <a:t>Начинается урок.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  <a:latin typeface="Helvetica Neue"/>
              </a:rPr>
              <a:t>Каждый день – всегда, везде,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  <a:latin typeface="Helvetica Neue"/>
              </a:rPr>
              <a:t>На занятиях, в игре,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  <a:latin typeface="Helvetica Neue"/>
              </a:rPr>
              <a:t>Смело, чётко говорим</a:t>
            </a: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  <a:latin typeface="Helvetica Neue"/>
              </a:rPr>
              <a:t>И тихонечко сидим.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8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817583"/>
            <a:ext cx="6728628" cy="1315273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    </a:t>
            </a:r>
            <a:r>
              <a:rPr lang="ru-RU" sz="3200" b="1" dirty="0" smtClean="0">
                <a:solidFill>
                  <a:schemeClr val="bg1"/>
                </a:solidFill>
              </a:rPr>
              <a:t>Веселый счет                                   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прямой</a:t>
            </a:r>
            <a:b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обратный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Светлана\Desktop\Анимашки\sch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5832647" cy="3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73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704856" cy="151216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B050"/>
                </a:solidFill>
              </a:rPr>
              <a:t>Веселый     </a:t>
            </a:r>
            <a:r>
              <a:rPr lang="ru-RU" sz="5400" b="1" dirty="0">
                <a:solidFill>
                  <a:srgbClr val="00B050"/>
                </a:solidFill>
              </a:rPr>
              <a:t>счет  </a:t>
            </a:r>
            <a:r>
              <a:rPr lang="ru-RU" sz="5400" dirty="0">
                <a:solidFill>
                  <a:srgbClr val="00B050"/>
                </a:solidFill>
              </a:rPr>
              <a:t>                                  </a:t>
            </a:r>
            <a:r>
              <a:rPr lang="ru-RU" sz="4800" b="1" dirty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800" b="1" dirty="0" smtClean="0">
                <a:solidFill>
                  <a:schemeClr val="tx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прямой        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обратный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27305"/>
            <a:ext cx="7704856" cy="4143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img-fotki.yandex.ru/get/9164/102699435.91b/0_a7b45_30c79292_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982" y="1988840"/>
            <a:ext cx="2383471" cy="403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98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58822"/>
            <a:ext cx="5400600" cy="5741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img-fotki.yandex.ru/get/9231/102699435.91b/0_a7b43_9409b467_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73163"/>
            <a:ext cx="3384376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99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Математический диктант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Светлана\Desktop\Анимашки\imag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27" y="1729601"/>
            <a:ext cx="6984776" cy="42927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1720" y="3433355"/>
            <a:ext cx="864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3+5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5215" y="2852936"/>
            <a:ext cx="766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9-6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4869161"/>
            <a:ext cx="768695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8-6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5652120" y="4959110"/>
            <a:ext cx="1357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2+5+3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24128" y="3145325"/>
            <a:ext cx="1224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/>
                <a:ea typeface="Calibri"/>
              </a:rPr>
              <a:t>9-9+1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2123728" y="4926575"/>
            <a:ext cx="936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/>
                <a:ea typeface="Calibri"/>
              </a:rPr>
              <a:t>10-8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http://img-fotki.yandex.ru/get/6720/102699435.9d7/0_b202e_1edeb5c7_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75" y="2113769"/>
            <a:ext cx="1031194" cy="127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img-fotki.yandex.ru/get/4904/102699435.9d7/0_b2034_2ef62f08_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465" y="196937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img-fotki.yandex.ru/get/9504/102699435.9d7/0_b201f_fdf325c8_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380" y="1969377"/>
            <a:ext cx="1538956" cy="160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img-fotki.yandex.ru/get/4906/102699435.9d7/0_b202a_e7473778_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058" y="3643914"/>
            <a:ext cx="1319541" cy="149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img-fotki.yandex.ru/get/9311/102699435.9d7/0_b2023_d63d7474_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884" y="3643914"/>
            <a:ext cx="1282661" cy="128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img-fotki.yandex.ru/get/9557/102699435.9d7/0_b202c_879f71bb_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75" y="4041003"/>
            <a:ext cx="1098718" cy="121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915815" y="3433355"/>
            <a:ext cx="961798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= </a:t>
            </a:r>
            <a:r>
              <a:rPr lang="ru-RU" sz="3200" b="1" dirty="0" smtClean="0"/>
              <a:t>8</a:t>
            </a:r>
            <a:endParaRPr lang="ru-RU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153173" y="2852938"/>
            <a:ext cx="6715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white"/>
                </a:solidFill>
              </a:rPr>
              <a:t>= </a:t>
            </a:r>
            <a:r>
              <a:rPr lang="ru-RU" sz="3200" b="1" dirty="0" smtClean="0">
                <a:solidFill>
                  <a:prstClr val="white"/>
                </a:solidFill>
              </a:rPr>
              <a:t>3</a:t>
            </a:r>
            <a:endParaRPr lang="ru-RU" sz="3200" b="1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0800000" flipV="1">
            <a:off x="3059832" y="4404213"/>
            <a:ext cx="93610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 smtClean="0">
              <a:solidFill>
                <a:prstClr val="white"/>
              </a:solidFill>
            </a:endParaRPr>
          </a:p>
          <a:p>
            <a:pPr lvl="0"/>
            <a:endParaRPr lang="ru-RU" b="1" dirty="0">
              <a:solidFill>
                <a:prstClr val="white"/>
              </a:solidFill>
            </a:endParaRPr>
          </a:p>
          <a:p>
            <a:pPr lvl="0"/>
            <a:r>
              <a:rPr lang="ru-RU" b="1" dirty="0" smtClean="0">
                <a:solidFill>
                  <a:prstClr val="white"/>
                </a:solidFill>
              </a:rPr>
              <a:t>= </a:t>
            </a:r>
            <a:r>
              <a:rPr lang="ru-RU" sz="3200" b="1" dirty="0" smtClean="0">
                <a:solidFill>
                  <a:prstClr val="white"/>
                </a:solidFill>
              </a:rPr>
              <a:t>2</a:t>
            </a:r>
            <a:endParaRPr lang="ru-RU" sz="3200" b="1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26857" y="3136613"/>
            <a:ext cx="625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white"/>
                </a:solidFill>
              </a:rPr>
              <a:t>= </a:t>
            </a:r>
            <a:r>
              <a:rPr lang="ru-RU" sz="3200" b="1" dirty="0">
                <a:solidFill>
                  <a:prstClr val="white"/>
                </a:solidFill>
              </a:rPr>
              <a:t>1</a:t>
            </a:r>
            <a:endParaRPr lang="ru-RU" sz="3200" b="1" dirty="0">
              <a:solidFill>
                <a:prstClr val="white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90391" y="4843878"/>
            <a:ext cx="6985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white"/>
                </a:solidFill>
              </a:rPr>
              <a:t>= </a:t>
            </a:r>
            <a:r>
              <a:rPr lang="ru-RU" sz="3200" b="1" dirty="0">
                <a:solidFill>
                  <a:prstClr val="white"/>
                </a:solidFill>
              </a:rPr>
              <a:t>2</a:t>
            </a:r>
            <a:endParaRPr lang="ru-RU" sz="3200" b="1" dirty="0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826857" y="4926575"/>
            <a:ext cx="841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white"/>
                </a:solidFill>
              </a:rPr>
              <a:t>= </a:t>
            </a:r>
            <a:r>
              <a:rPr lang="ru-RU" sz="3200" b="1" dirty="0" smtClean="0">
                <a:solidFill>
                  <a:prstClr val="white"/>
                </a:solidFill>
              </a:rPr>
              <a:t>10</a:t>
            </a:r>
            <a:endParaRPr lang="ru-RU" sz="3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21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/>
      <p:bldP spid="13" grpId="0"/>
      <p:bldP spid="14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739776"/>
            <a:ext cx="6965245" cy="14097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Устный счет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28697600"/>
              </p:ext>
            </p:extLst>
          </p:nvPr>
        </p:nvGraphicFramePr>
        <p:xfrm>
          <a:off x="1043609" y="2204864"/>
          <a:ext cx="3312366" cy="2068368"/>
        </p:xfrm>
        <a:graphic>
          <a:graphicData uri="http://schemas.openxmlformats.org/drawingml/2006/table">
            <a:tbl>
              <a:tblPr firstRow="1" firstCol="1" bandRow="1"/>
              <a:tblGrid>
                <a:gridCol w="827322"/>
                <a:gridCol w="828348"/>
                <a:gridCol w="828348"/>
                <a:gridCol w="828348"/>
              </a:tblGrid>
              <a:tr h="103418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Уменьшить на 1</a:t>
                      </a:r>
                      <a:endParaRPr lang="ru-RU" sz="3200" b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5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5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5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5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338296501"/>
              </p:ext>
            </p:extLst>
          </p:nvPr>
        </p:nvGraphicFramePr>
        <p:xfrm>
          <a:off x="4644008" y="2204864"/>
          <a:ext cx="3456384" cy="2088232"/>
        </p:xfrm>
        <a:graphic>
          <a:graphicData uri="http://schemas.openxmlformats.org/drawingml/2006/table">
            <a:tbl>
              <a:tblPr firstRow="1" firstCol="1" bandRow="1"/>
              <a:tblGrid>
                <a:gridCol w="863806"/>
                <a:gridCol w="863806"/>
                <a:gridCol w="863806"/>
                <a:gridCol w="864966"/>
              </a:tblGrid>
              <a:tr h="1044116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Увеличить на 1</a:t>
                      </a:r>
                      <a:endParaRPr lang="ru-RU" sz="3200" b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4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5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5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5400" b="1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5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2" descr="http://img-fotki.yandex.ru/get/9172/102699435.96f/0_ac757_3dd3dd28_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049" y="908720"/>
            <a:ext cx="142875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http://img-fotki.yandex.ru/get/9480/102699435.961/0_abc08_87c80f85_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5" y="4509120"/>
            <a:ext cx="197432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http://img-fotki.yandex.ru/get/9362/102699435.961/0_abc0d_5b8618ff_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609132"/>
            <a:ext cx="1788790" cy="155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http://img-fotki.yandex.ru/get/9513/102699435.961/0_abbf8_1311c085_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31654"/>
            <a:ext cx="1656184" cy="1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58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404665"/>
            <a:ext cx="6340039" cy="6185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spc="-5" dirty="0">
                <a:solidFill>
                  <a:schemeClr val="tx2">
                    <a:lumMod val="10000"/>
                  </a:schemeClr>
                </a:solidFill>
              </a:rPr>
              <a:t>1, 2, 3, 4, 5 — все </a:t>
            </a:r>
            <a:r>
              <a:rPr lang="ru-RU" sz="3200" b="1" i="1" spc="-5" dirty="0" smtClean="0">
                <a:solidFill>
                  <a:schemeClr val="tx2">
                    <a:lumMod val="10000"/>
                  </a:schemeClr>
                </a:solidFill>
              </a:rPr>
              <a:t>умеем </a:t>
            </a:r>
            <a:r>
              <a:rPr lang="ru-RU" sz="3200" b="1" i="1" spc="-5" dirty="0">
                <a:solidFill>
                  <a:schemeClr val="tx2">
                    <a:lumMod val="10000"/>
                  </a:schemeClr>
                </a:solidFill>
              </a:rPr>
              <a:t>мы считать.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3200" b="1" i="1" spc="-5" dirty="0">
                <a:solidFill>
                  <a:schemeClr val="tx2">
                    <a:lumMod val="10000"/>
                  </a:schemeClr>
                </a:solidFill>
              </a:rPr>
              <a:t>Раз! Подняться, </a:t>
            </a:r>
            <a:r>
              <a:rPr lang="ru-RU" sz="3200" b="1" i="1" spc="-5" dirty="0" smtClean="0">
                <a:solidFill>
                  <a:schemeClr val="tx2">
                    <a:lumMod val="10000"/>
                  </a:schemeClr>
                </a:solidFill>
              </a:rPr>
              <a:t>потянуться</a:t>
            </a:r>
            <a:r>
              <a:rPr lang="ru-RU" sz="3200" b="1" i="1" spc="-5" dirty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3200" b="1" i="1" spc="-5" dirty="0">
                <a:solidFill>
                  <a:schemeClr val="tx2">
                    <a:lumMod val="10000"/>
                  </a:schemeClr>
                </a:solidFill>
              </a:rPr>
              <a:t>Два! Согнуться, разогнуться.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3200" b="1" i="1" spc="-5" dirty="0">
                <a:solidFill>
                  <a:schemeClr val="tx2">
                    <a:lumMod val="10000"/>
                  </a:schemeClr>
                </a:solidFill>
              </a:rPr>
              <a:t>Три! В ладоши три хлопка, головою три кивка</a:t>
            </a:r>
            <a:r>
              <a:rPr lang="ru-RU" sz="3200" b="1" i="1" spc="-5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3200" b="1" i="1" dirty="0">
                <a:solidFill>
                  <a:schemeClr val="tx2">
                    <a:lumMod val="10000"/>
                  </a:schemeClr>
                </a:solidFill>
              </a:rPr>
              <a:t>На четыре — руки шире.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3200" b="1" i="1" dirty="0">
                <a:solidFill>
                  <a:schemeClr val="tx2">
                    <a:lumMod val="10000"/>
                  </a:schemeClr>
                </a:solidFill>
              </a:rPr>
              <a:t>Пять — руками помахать.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3200" b="1" i="1" dirty="0">
                <a:solidFill>
                  <a:schemeClr val="tx2">
                    <a:lumMod val="10000"/>
                  </a:schemeClr>
                </a:solidFill>
              </a:rPr>
              <a:t>Шесть — за парту тихо сесть.</a:t>
            </a:r>
            <a:endParaRPr lang="ru-RU" sz="3200" b="1" dirty="0">
              <a:solidFill>
                <a:schemeClr val="tx2">
                  <a:lumMod val="10000"/>
                </a:schemeClr>
              </a:solidFill>
            </a:endParaRPr>
          </a:p>
        </p:txBody>
      </p:sp>
      <p:pic>
        <p:nvPicPr>
          <p:cNvPr id="1028" name="Picture 4" descr="http://img-fotki.yandex.ru/get/9303/102699435.9d6/0_b1ff4_e12f1cc_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198" y="0"/>
            <a:ext cx="1736274" cy="163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img-fotki.yandex.ru/get/9480/102699435.9d7/0_b2010_1446b74a_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8" y="5249565"/>
            <a:ext cx="1526634" cy="134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img-fotki.yandex.ru/get/9514/102699435.9d7/0_b2012_9898fe19_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2" y="404666"/>
            <a:ext cx="1420724" cy="116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priroda.inc.ru/animation/zifri/142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086" y="1389409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://priroda.inc.ru/animation/zifri/143.gif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34888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://priroda.inc.ru/animation/zifri/144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11" y="318517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http://priroda.inc.ru/animation/zifri/145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925553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http://priroda.inc.ru/animation/zifri/146.gif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198" y="4607703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http://priroda.inc.ru/animation/zifri/147.gif"/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195" y="549086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01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340768"/>
            <a:ext cx="6522489" cy="1368151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 геометрических фигур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59124" y="2852785"/>
            <a:ext cx="5892010" cy="246488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08" y="4077072"/>
            <a:ext cx="720139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08" y="2780928"/>
            <a:ext cx="7201392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http://img-fotki.yandex.ru/get/9324/102699435.965/0_ac512_2660f38a_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61" y="83671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mg-fotki.yandex.ru/get/9303/102699435.96e/0_ac70f_e92a25f8_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52736"/>
            <a:ext cx="1428750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mg-fotki.yandex.ru/get/9488/102699435.965/0_ac505_dba07c13_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541" y="119675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71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2" y="1268760"/>
            <a:ext cx="5723468" cy="1008112"/>
          </a:xfrm>
        </p:spPr>
        <p:txBody>
          <a:bodyPr>
            <a:noAutofit/>
          </a:bodyPr>
          <a:lstStyle/>
          <a:p>
            <a:pPr algn="l"/>
            <a:r>
              <a:rPr lang="ru-RU" sz="8000" b="1" dirty="0" smtClean="0">
                <a:solidFill>
                  <a:schemeClr val="bg1"/>
                </a:solidFill>
              </a:rPr>
              <a:t>Загадка</a:t>
            </a:r>
            <a:endParaRPr lang="ru-RU" sz="80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7" y="2060848"/>
            <a:ext cx="5328592" cy="3024336"/>
          </a:xfrm>
        </p:spPr>
        <p:txBody>
          <a:bodyPr>
            <a:noAutofit/>
          </a:bodyPr>
          <a:lstStyle/>
          <a:p>
            <a:pPr algn="l"/>
            <a:r>
              <a:rPr lang="ru-RU" sz="4000" b="1" dirty="0">
                <a:solidFill>
                  <a:srgbClr val="FF0000"/>
                </a:solidFill>
                <a:latin typeface="Helvetica"/>
              </a:rPr>
              <a:t>Я люблю прямоту</a:t>
            </a:r>
            <a:r>
              <a:rPr lang="ru-RU" sz="4000" b="1" dirty="0">
                <a:solidFill>
                  <a:srgbClr val="FF0000"/>
                </a:solidFill>
              </a:rPr>
              <a:t/>
            </a:r>
            <a:br>
              <a:rPr lang="ru-RU" sz="4000" b="1" dirty="0">
                <a:solidFill>
                  <a:srgbClr val="FF0000"/>
                </a:solidFill>
              </a:rPr>
            </a:br>
            <a:r>
              <a:rPr lang="ru-RU" sz="4000" b="1" dirty="0">
                <a:solidFill>
                  <a:srgbClr val="FF0000"/>
                </a:solidFill>
                <a:latin typeface="Helvetica"/>
              </a:rPr>
              <a:t>и сама прямая.</a:t>
            </a:r>
            <a:r>
              <a:rPr lang="ru-RU" sz="4000" b="1" dirty="0">
                <a:solidFill>
                  <a:srgbClr val="FF0000"/>
                </a:solidFill>
              </a:rPr>
              <a:t/>
            </a:r>
            <a:br>
              <a:rPr lang="ru-RU" sz="4000" b="1" dirty="0">
                <a:solidFill>
                  <a:srgbClr val="FF0000"/>
                </a:solidFill>
              </a:rPr>
            </a:br>
            <a:r>
              <a:rPr lang="ru-RU" sz="4000" b="1" dirty="0">
                <a:solidFill>
                  <a:srgbClr val="FF0000"/>
                </a:solidFill>
                <a:latin typeface="Helvetica"/>
              </a:rPr>
              <a:t>Сделать ровную черту</a:t>
            </a:r>
            <a:r>
              <a:rPr lang="ru-RU" sz="4000" b="1" dirty="0">
                <a:solidFill>
                  <a:srgbClr val="FF0000"/>
                </a:solidFill>
              </a:rPr>
              <a:t/>
            </a:r>
            <a:br>
              <a:rPr lang="ru-RU" sz="4000" b="1" dirty="0">
                <a:solidFill>
                  <a:srgbClr val="FF0000"/>
                </a:solidFill>
              </a:rPr>
            </a:br>
            <a:r>
              <a:rPr lang="ru-RU" sz="4000" b="1" dirty="0">
                <a:solidFill>
                  <a:srgbClr val="FF0000"/>
                </a:solidFill>
                <a:latin typeface="Helvetica"/>
              </a:rPr>
              <a:t>Всем я помогаю.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Светлана\Desktop\Анимашки\скачанные файлы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1340768"/>
            <a:ext cx="15841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48064" y="5157193"/>
            <a:ext cx="288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92D050"/>
                </a:solidFill>
              </a:rPr>
              <a:t>линейка</a:t>
            </a:r>
            <a:endParaRPr lang="ru-RU" sz="5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75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32640" y="980728"/>
            <a:ext cx="2520280" cy="936104"/>
          </a:xfrm>
        </p:spPr>
        <p:txBody>
          <a:bodyPr>
            <a:noAutofit/>
          </a:bodyPr>
          <a:lstStyle/>
          <a:p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128792" cy="459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989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18"/>
          <a:stretch>
            <a:fillRect/>
          </a:stretch>
        </p:blipFill>
        <p:spPr bwMode="auto">
          <a:xfrm>
            <a:off x="755576" y="620688"/>
            <a:ext cx="7632848" cy="588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11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photo.in.ck.ua/event/541a/9e7c/4365/6e2e/0619/0000/teatr-dlya-detey.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318"/>
            <a:ext cx="9144000" cy="690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8579c19fbb9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16416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3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4149064" y="260648"/>
            <a:ext cx="72008" cy="1080120"/>
          </a:xfrm>
        </p:spPr>
        <p:txBody>
          <a:bodyPr>
            <a:normAutofit/>
          </a:bodyPr>
          <a:lstStyle/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52" y="3621200"/>
            <a:ext cx="6133312" cy="1116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764704"/>
            <a:ext cx="5904657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http://img-fotki.yandex.ru/get/9108/102699435.961/0_abbae_aa3b91d8_X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66" y="1751936"/>
            <a:ext cx="1459512" cy="154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img-fotki.yandex.ru/get/6712/102699435.96e/0_ac715_23eeebb7_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426" y="1979649"/>
            <a:ext cx="2148830" cy="108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img-fotki.yandex.ru/get/9171/102699435.970/0_ac77c_794975c9_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175" y="4887874"/>
            <a:ext cx="1257871" cy="125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36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673295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25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060848"/>
            <a:ext cx="7704855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06" y="620688"/>
            <a:ext cx="4518502" cy="129614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</p:pic>
      <p:pic>
        <p:nvPicPr>
          <p:cNvPr id="8198" name="Picture 6" descr="http://priroda.inc.ru/animation/mensen/mensen_jongen_in_groene_tuinbroek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7" y="1113993"/>
            <a:ext cx="70440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priroda.inc.ru/animation/mensen/mensen_jongen_loopt_in_geel_shirt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030" y="5013175"/>
            <a:ext cx="616858" cy="144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img-fotki.yandex.ru/get/5703/lady-annadu.34/0_60832_88e02561_XL.jpg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052736"/>
            <a:ext cx="1871836" cy="126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06" y="620688"/>
            <a:ext cx="4518502" cy="129614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</p:pic>
      <p:pic>
        <p:nvPicPr>
          <p:cNvPr id="8198" name="Picture 6" descr="http://priroda.inc.ru/animation/mensen/mensen_jongen_in_groene_tuinbroek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7" y="1113993"/>
            <a:ext cx="70440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priroda.inc.ru/animation/mensen/mensen_jongen_loopt_in_geel_shirt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550" y="4854644"/>
            <a:ext cx="616858" cy="144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img-fotki.yandex.ru/get/5703/lady-annadu.34/0_60832_88e02561_XL.jpg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632" y="1611837"/>
            <a:ext cx="1871836" cy="126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1978090"/>
            <a:ext cx="53823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 Лены было 6 карандашей. Мама купила ещё 4 карандаша. Сколько карандашей стало у Лены?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3284984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корзине лежало 8 картофелин. Из 4 картофелин сварили суп. Сколько картофелин осталось лежать в корзине?</a:t>
            </a:r>
            <a:b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437113"/>
            <a:ext cx="705678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парке растут 4 берёзы и ёлочки. Сколько ёлок растёт в парке, если известно, что ёлочек растёт на 3 дерева больше, чем берез?</a:t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17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978090"/>
            <a:ext cx="5382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3284984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437113"/>
            <a:ext cx="705678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fs00.infourok.ru/images/doc/226/37934/1/img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632848" cy="573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00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736</TotalTime>
  <Words>220</Words>
  <Application>Microsoft Office PowerPoint</Application>
  <PresentationFormat>Экран (4:3)</PresentationFormat>
  <Paragraphs>54</Paragraphs>
  <Slides>18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Кнопка</vt:lpstr>
      <vt:lpstr>Дециметр</vt:lpstr>
      <vt:lpstr>Организация внимания</vt:lpstr>
      <vt:lpstr>    Веселый счет                                    - прямой - обратный</vt:lpstr>
      <vt:lpstr>Веселый     счет                                    - прямой        - обратный</vt:lpstr>
      <vt:lpstr>Презентация PowerPoint</vt:lpstr>
      <vt:lpstr>Математический диктант</vt:lpstr>
      <vt:lpstr>Устный счет</vt:lpstr>
      <vt:lpstr>Презентация PowerPoint</vt:lpstr>
      <vt:lpstr>   Повторение геометрических фигур</vt:lpstr>
      <vt:lpstr>Загадка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Дециметр</dc:title>
  <dc:creator>Светлана</dc:creator>
  <cp:lastModifiedBy>RePack by Diakov</cp:lastModifiedBy>
  <cp:revision>95</cp:revision>
  <dcterms:created xsi:type="dcterms:W3CDTF">2016-02-28T09:35:30Z</dcterms:created>
  <dcterms:modified xsi:type="dcterms:W3CDTF">2016-04-08T16:53:47Z</dcterms:modified>
</cp:coreProperties>
</file>