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9" r:id="rId2"/>
    <p:sldId id="257" r:id="rId3"/>
    <p:sldId id="274" r:id="rId4"/>
    <p:sldId id="275" r:id="rId5"/>
    <p:sldId id="256" r:id="rId6"/>
    <p:sldId id="268" r:id="rId7"/>
    <p:sldId id="259" r:id="rId8"/>
    <p:sldId id="260" r:id="rId9"/>
    <p:sldId id="262" r:id="rId10"/>
    <p:sldId id="263" r:id="rId11"/>
    <p:sldId id="270" r:id="rId12"/>
    <p:sldId id="265" r:id="rId13"/>
    <p:sldId id="266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 horzBarState="maximized">
    <p:restoredLeft sz="22684" autoAdjust="0"/>
    <p:restoredTop sz="76063" autoAdjust="0"/>
  </p:normalViewPr>
  <p:slideViewPr>
    <p:cSldViewPr>
      <p:cViewPr varScale="1">
        <p:scale>
          <a:sx n="97" d="100"/>
          <a:sy n="97" d="100"/>
        </p:scale>
        <p:origin x="-114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AD6F87-F3EE-4314-BB07-E28DACD5A4B9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7D1070-D23D-48F7-8BF4-4C930F1314D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7D1070-D23D-48F7-8BF4-4C930F1314D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AAB5-491D-4DCA-BA7A-EC9EF01456AF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01B2-D125-49F2-9847-43A49763C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AAB5-491D-4DCA-BA7A-EC9EF01456AF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01B2-D125-49F2-9847-43A49763C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AAB5-491D-4DCA-BA7A-EC9EF01456AF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01B2-D125-49F2-9847-43A49763C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AAB5-491D-4DCA-BA7A-EC9EF01456AF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01B2-D125-49F2-9847-43A49763C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AAB5-491D-4DCA-BA7A-EC9EF01456AF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01B2-D125-49F2-9847-43A49763C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AAB5-491D-4DCA-BA7A-EC9EF01456AF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01B2-D125-49F2-9847-43A49763C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AAB5-491D-4DCA-BA7A-EC9EF01456AF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01B2-D125-49F2-9847-43A49763C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AAB5-491D-4DCA-BA7A-EC9EF01456AF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01B2-D125-49F2-9847-43A49763C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AAB5-491D-4DCA-BA7A-EC9EF01456AF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01B2-D125-49F2-9847-43A49763C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AAB5-491D-4DCA-BA7A-EC9EF01456AF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01B2-D125-49F2-9847-43A49763C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CAAB5-491D-4DCA-BA7A-EC9EF01456AF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001B2-D125-49F2-9847-43A49763C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CAAB5-491D-4DCA-BA7A-EC9EF01456AF}" type="datetimeFigureOut">
              <a:rPr lang="ru-RU" smtClean="0"/>
              <a:pPr/>
              <a:t>16.10.2016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001B2-D125-49F2-9847-43A49763C77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5" Type="http://schemas.openxmlformats.org/officeDocument/2006/relationships/image" Target="../media/image27.jpeg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82;&#1086;&#1085;&#1082;&#1091;&#1088;&#1089;%20&#1087;&#1090;&#1080;&#1094;&#1099;-2%20&#1057;&#1072;&#1074;&#1080;&#1085;&#1072;%20&#1053;.&#1042;\&#1087;&#1086;&#1083;&#1077;&#1090;%20&#1086;&#1088;&#1083;&#1072;%20&#1087;&#1088;&#1080;&#1083;&#1086;&#1078;&#1077;&#1085;&#1080;&#1077;%201.mpg" TargetMode="External"/><Relationship Id="rId6" Type="http://schemas.openxmlformats.org/officeDocument/2006/relationships/hyperlink" Target="file:///E:\&#1082;&#1086;&#1085;&#1082;&#1091;&#1088;&#1089;%20&#1087;&#1090;&#1080;&#1094;&#1099;-2%20&#1057;&#1072;&#1074;&#1080;&#1085;&#1072;%20&#1053;.&#1042;\&#1087;&#1086;&#1083;&#1077;&#1090;%20&#1086;&#1088;&#1083;&#1072;%20&#1087;&#1088;&#1080;&#1083;&#1086;&#1078;&#1077;&#1085;&#1080;&#1077;%201.mpg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5" name="Picture 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10058454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85728"/>
            <a:ext cx="3929090" cy="357190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latin typeface="Monotype Corsiva" pitchFamily="66" charset="0"/>
                <a:cs typeface="Arial" pitchFamily="34" charset="0"/>
              </a:rPr>
              <a:t/>
            </a:r>
            <a:br>
              <a:rPr lang="ru-RU" sz="3600" b="1" i="1" dirty="0" smtClean="0">
                <a:latin typeface="Monotype Corsiva" pitchFamily="66" charset="0"/>
                <a:cs typeface="Arial" pitchFamily="34" charset="0"/>
              </a:rPr>
            </a:br>
            <a:r>
              <a:rPr lang="ru-RU" sz="3600" b="1" i="1" dirty="0" smtClean="0">
                <a:latin typeface="Monotype Corsiva" pitchFamily="66" charset="0"/>
                <a:cs typeface="Arial" pitchFamily="34" charset="0"/>
              </a:rPr>
              <a:t>МАОУ «Лицей № 9» г.Перми</a:t>
            </a:r>
            <a:br>
              <a:rPr lang="ru-RU" sz="3600" b="1" i="1" dirty="0" smtClean="0">
                <a:latin typeface="Monotype Corsiva" pitchFamily="66" charset="0"/>
                <a:cs typeface="Arial" pitchFamily="34" charset="0"/>
              </a:rPr>
            </a:br>
            <a:r>
              <a:rPr lang="ru-RU" sz="3600" b="1" i="1" dirty="0" smtClean="0">
                <a:latin typeface="Monotype Corsiva" pitchFamily="66" charset="0"/>
                <a:cs typeface="Arial" pitchFamily="34" charset="0"/>
              </a:rPr>
              <a:t>Учитель биологии</a:t>
            </a:r>
            <a:br>
              <a:rPr lang="ru-RU" sz="3600" b="1" i="1" dirty="0" smtClean="0">
                <a:latin typeface="Monotype Corsiva" pitchFamily="66" charset="0"/>
                <a:cs typeface="Arial" pitchFamily="34" charset="0"/>
              </a:rPr>
            </a:br>
            <a:r>
              <a:rPr lang="ru-RU" sz="3600" b="1" i="1" dirty="0" smtClean="0">
                <a:latin typeface="Monotype Corsiva" pitchFamily="66" charset="0"/>
                <a:cs typeface="Arial" pitchFamily="34" charset="0"/>
              </a:rPr>
              <a:t>Савина</a:t>
            </a:r>
            <a:br>
              <a:rPr lang="ru-RU" sz="3600" b="1" i="1" dirty="0" smtClean="0">
                <a:latin typeface="Monotype Corsiva" pitchFamily="66" charset="0"/>
                <a:cs typeface="Arial" pitchFamily="34" charset="0"/>
              </a:rPr>
            </a:br>
            <a:r>
              <a:rPr lang="ru-RU" sz="3600" b="1" i="1" dirty="0" smtClean="0">
                <a:latin typeface="Monotype Corsiva" pitchFamily="66" charset="0"/>
                <a:cs typeface="Arial" pitchFamily="34" charset="0"/>
              </a:rPr>
              <a:t>Наталья</a:t>
            </a:r>
            <a:br>
              <a:rPr lang="ru-RU" sz="3600" b="1" i="1" dirty="0" smtClean="0">
                <a:latin typeface="Monotype Corsiva" pitchFamily="66" charset="0"/>
                <a:cs typeface="Arial" pitchFamily="34" charset="0"/>
              </a:rPr>
            </a:br>
            <a:r>
              <a:rPr lang="ru-RU" sz="3600" b="1" i="1" dirty="0" smtClean="0">
                <a:latin typeface="Monotype Corsiva" pitchFamily="66" charset="0"/>
                <a:cs typeface="Arial" pitchFamily="34" charset="0"/>
              </a:rPr>
              <a:t>Васильевна</a:t>
            </a:r>
            <a:endParaRPr lang="ru-RU" sz="3600" dirty="0"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4071942"/>
            <a:ext cx="5572164" cy="2428892"/>
          </a:xfrm>
        </p:spPr>
        <p:txBody>
          <a:bodyPr>
            <a:normAutofit lnSpcReduction="10000"/>
          </a:bodyPr>
          <a:lstStyle/>
          <a:p>
            <a:r>
              <a:rPr lang="ru-RU" sz="2800" b="1" u="sng" dirty="0" smtClean="0">
                <a:solidFill>
                  <a:schemeClr val="tx1"/>
                </a:solidFill>
                <a:latin typeface="Monotype Corsiva" pitchFamily="66" charset="0"/>
              </a:rPr>
              <a:t>Образование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</a:rPr>
              <a:t>Пермский государственный педагогический университет, 1995год</a:t>
            </a:r>
          </a:p>
          <a:p>
            <a:r>
              <a:rPr lang="ru-RU" sz="2800" b="1" u="sng" dirty="0" smtClean="0">
                <a:solidFill>
                  <a:schemeClr val="tx1"/>
                </a:solidFill>
                <a:latin typeface="Monotype Corsiva" pitchFamily="66" charset="0"/>
              </a:rPr>
              <a:t>Стаж по специальности</a:t>
            </a:r>
          </a:p>
          <a:p>
            <a:r>
              <a:rPr lang="ru-RU" sz="2800" b="1" dirty="0" smtClean="0">
                <a:solidFill>
                  <a:schemeClr val="tx1"/>
                </a:solidFill>
                <a:latin typeface="Monotype Corsiva" pitchFamily="66" charset="0"/>
              </a:rPr>
              <a:t>19 лет            </a:t>
            </a:r>
          </a:p>
          <a:p>
            <a:endParaRPr lang="ru-RU" dirty="0"/>
          </a:p>
        </p:txBody>
      </p:sp>
      <p:pic>
        <p:nvPicPr>
          <p:cNvPr id="5" name="Рисунок 4" descr="f_368bf74b3769bb91f49d30908786b862710afce5b49a43306cef20cdf22c1d65.jpg"/>
          <p:cNvPicPr>
            <a:picLocks noChangeAspect="1"/>
          </p:cNvPicPr>
          <p:nvPr/>
        </p:nvPicPr>
        <p:blipFill>
          <a:blip r:embed="rId3">
            <a:lum/>
          </a:blip>
          <a:stretch>
            <a:fillRect/>
          </a:stretch>
        </p:blipFill>
        <p:spPr>
          <a:xfrm>
            <a:off x="5500694" y="285728"/>
            <a:ext cx="2571768" cy="35004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solidFill>
              <a:srgbClr val="00B05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gerb.pn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4" y="4714884"/>
            <a:ext cx="1357322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1000">
              <a:srgbClr val="03D4A8">
                <a:alpha val="54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74638"/>
            <a:ext cx="6858048" cy="1143000"/>
          </a:xfrm>
          <a:noFill/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Лабораторная работа № 2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Рисунок 3" descr="C:\Documents and Settings\bio\Рабочий стол\Новая папка\Изображение 319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2214554"/>
            <a:ext cx="1928826" cy="1714512"/>
          </a:xfrm>
          <a:prstGeom prst="roundRect">
            <a:avLst>
              <a:gd name="adj" fmla="val 16667"/>
            </a:avLst>
          </a:prstGeom>
          <a:ln w="5715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571472" y="1142984"/>
            <a:ext cx="8229600" cy="900106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  </a:t>
            </a: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«Влияние нефти на перьевой покров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»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098" name="Picture 2" descr="C:\Documents and Settings\User\Рабочий стол\фото для презентации\DSCN983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20" y="3357562"/>
            <a:ext cx="1857388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C:\Documents and Settings\User\Рабочий стол\фото для презентации\DSCN983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57422" y="4500570"/>
            <a:ext cx="2000264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0" name="Picture 4" descr="C:\Documents and Settings\User\Рабочий стол\фото для презентации\DSCN9837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0" y="2285992"/>
            <a:ext cx="1928826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1" name="Picture 5" descr="C:\Documents and Settings\User\Рабочий стол\фото для презентации\DSCN984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72000" y="4500570"/>
            <a:ext cx="2000264" cy="171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2" name="Picture 6" descr="C:\Documents and Settings\User\Рабочий стол\фото для презентации\DSCN985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786578" y="3357562"/>
            <a:ext cx="2000264" cy="164307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5000">
              <a:srgbClr val="03D4A8">
                <a:alpha val="58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Monotype Corsiva" pitchFamily="66" charset="0"/>
              </a:rPr>
              <a:t>Разлив нефти в Мексиканском заливе.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 descr="C:\Documents and Settings\User\Рабочий стол\нефть птицы\пеликан в нефти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28992" y="2214554"/>
            <a:ext cx="2250282" cy="200025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2" name="Picture 4" descr="C:\Documents and Settings\User\Рабочий стол\нефть птицы\птица-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4500570"/>
            <a:ext cx="2333619" cy="20002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3" name="Picture 5" descr="C:\Documents and Settings\User\Рабочий стол\нефть птицы\птица-6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2143116"/>
            <a:ext cx="2331058" cy="201375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056" name="Picture 8" descr="C:\Documents and Settings\User\Рабочий стол\нефть птицы\ут.jpe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2143116"/>
            <a:ext cx="2305499" cy="20002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8"/>
          </a:xfrm>
        </p:spPr>
        <p:txBody>
          <a:bodyPr>
            <a:normAutofit fontScale="90000"/>
          </a:bodyPr>
          <a:lstStyle/>
          <a:p>
            <a:r>
              <a:rPr lang="ru-RU" sz="3200" dirty="0" smtClean="0">
                <a:latin typeface="Monotype Corsiva" pitchFamily="66" charset="0"/>
              </a:rPr>
              <a:t>В результате аварий с разливом нефти человек может нанести непоправимый ущерб природе и ее обитателям.</a:t>
            </a:r>
            <a:endParaRPr lang="ru-RU" sz="3200" dirty="0">
              <a:latin typeface="Monotype Corsiva" pitchFamily="66" charset="0"/>
            </a:endParaRPr>
          </a:p>
        </p:txBody>
      </p:sp>
      <p:pic>
        <p:nvPicPr>
          <p:cNvPr id="2054" name="Picture 6" descr="C:\Documents and Settings\User\Рабочий стол\нефть птицы\птица-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4500570"/>
            <a:ext cx="2286016" cy="200372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Picture 9" descr="C:\Documents and Settings\User\Рабочий стол\нефть птицы\птич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572264" y="4643446"/>
            <a:ext cx="2273119" cy="200026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03D4A8">
                <a:alpha val="52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Обобщение  и выводы</a:t>
            </a:r>
            <a:endParaRPr lang="ru-RU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4100" name="Picture 4" descr="C:\Documents and Settings\User\Рабочий стол\убрала из птиц\птицы-картинки\удод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429132"/>
            <a:ext cx="2143140" cy="2085975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1285852" y="1571612"/>
            <a:ext cx="6929486" cy="2571768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    </a:t>
            </a: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Дети приходят к разрешению проблемной ситуации, заданной в начале урока. Все в природе не случайно, а закономерно и целесообразно, и подчиняется единым законам природы</a:t>
            </a:r>
            <a:r>
              <a:rPr lang="ru-RU" dirty="0" smtClean="0">
                <a:solidFill>
                  <a:srgbClr val="002060"/>
                </a:solidFill>
              </a:rPr>
              <a:t>.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1" name="Picture 7" descr="C:\Documents and Settings\User\Рабочий стол\убрала из птиц\птицы-картинки\птица-2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15140" y="4429132"/>
            <a:ext cx="2143140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050" name="Picture 2" descr="C:\Documents and Settings\User\Рабочий стол\конкурс ПТИЦЫ\птицы-картинки\попугаи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00430" y="4429132"/>
            <a:ext cx="2143140" cy="20717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38100"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9000">
              <a:srgbClr val="03D4A8">
                <a:alpha val="45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0100" y="1571612"/>
            <a:ext cx="7143800" cy="407196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Monotype Corsiva" pitchFamily="66" charset="0"/>
              </a:rPr>
              <a:t>  </a:t>
            </a:r>
            <a:r>
              <a:rPr lang="ru-RU" sz="4400" dirty="0" smtClean="0">
                <a:solidFill>
                  <a:srgbClr val="002060"/>
                </a:solidFill>
                <a:latin typeface="Monotype Corsiva" pitchFamily="66" charset="0"/>
              </a:rPr>
              <a:t>Рефлексия</a:t>
            </a:r>
            <a:endParaRPr lang="ru-RU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Учащиеся рассуждают о том,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 как можно применить полученные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знания и опыт в жизни, рассуждают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 о  своей ответственности перед </a:t>
            </a:r>
          </a:p>
          <a:p>
            <a:pPr algn="ctr">
              <a:buNone/>
            </a:pPr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окружающим миром.</a:t>
            </a:r>
          </a:p>
          <a:p>
            <a:pPr algn="ctr">
              <a:buNone/>
            </a:pPr>
            <a:endParaRPr lang="ru-RU" dirty="0" smtClean="0">
              <a:latin typeface="Monotype Corsiva" pitchFamily="66" charset="0"/>
            </a:endParaRPr>
          </a:p>
          <a:p>
            <a:pPr algn="ctr">
              <a:buNone/>
            </a:pPr>
            <a:endParaRPr lang="ru-RU" dirty="0">
              <a:solidFill>
                <a:schemeClr val="accent2"/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043890" cy="1214446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Monotype Corsiva" pitchFamily="66" charset="0"/>
              </a:rPr>
              <a:t> </a:t>
            </a:r>
            <a:r>
              <a:rPr lang="en-US" sz="4000" b="1" dirty="0" smtClean="0">
                <a:solidFill>
                  <a:srgbClr val="002060"/>
                </a:solidFill>
                <a:latin typeface="Monotype Corsiva" pitchFamily="66" charset="0"/>
              </a:rPr>
              <a:t>III </a:t>
            </a: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ЭТАП УРОКА</a:t>
            </a:r>
            <a:endParaRPr lang="ru-RU" sz="4000" b="1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12" name="Picture 2" descr="C:\Documents and Settings\User\Рабочий стол\убрала из птиц\птицы-картинки\лебед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4643446"/>
            <a:ext cx="2286017" cy="2071702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3" name="Picture 5" descr="C:\Documents and Settings\User\Рабочий стол\убрала из птиц\птицы-картинки\снегирь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4643446"/>
            <a:ext cx="2214578" cy="2071702"/>
          </a:xfrm>
          <a:prstGeom prst="roundRect">
            <a:avLst>
              <a:gd name="adj" fmla="val 16667"/>
            </a:avLst>
          </a:prstGeom>
          <a:ln w="3810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планеты\плванета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1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Monotype Corsiva" pitchFamily="66" charset="0"/>
              </a:rPr>
              <a:t>Жизнь на планете  в наших руках!</a:t>
            </a:r>
            <a:endParaRPr lang="ru-RU" dirty="0">
              <a:latin typeface="Monotype Corsiva" pitchFamily="66" charset="0"/>
            </a:endParaRPr>
          </a:p>
        </p:txBody>
      </p:sp>
      <p:pic>
        <p:nvPicPr>
          <p:cNvPr id="4" name="Picture 3" descr="C:\Documents and Settings\User\Рабочий стол\убрала из птиц\птицы-картинки\летит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714620"/>
            <a:ext cx="2000264" cy="1870825"/>
          </a:xfrm>
          <a:prstGeom prst="ellipse">
            <a:avLst/>
          </a:prstGeom>
          <a:ln w="28575" cap="rnd">
            <a:solidFill>
              <a:srgbClr val="00206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Picture 6" descr="C:\Documents and Settings\User\Рабочий стол\убрала из птиц\птицы-картинки\утка-1.jpe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000372"/>
            <a:ext cx="2000264" cy="1857388"/>
          </a:xfrm>
          <a:prstGeom prst="ellipse">
            <a:avLst/>
          </a:prstGeom>
          <a:ln w="28575" cap="rnd">
            <a:solidFill>
              <a:srgbClr val="00206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3077" name="Picture 5" descr="C:\Documents and Settings\User\Рабочий стол\конкурс ПТИЦЫ\птицы-картинки\птица-2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0430" y="1142984"/>
            <a:ext cx="2000264" cy="192882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убрала из птиц\птицы-картинки\чайки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928670"/>
            <a:ext cx="8143932" cy="4929222"/>
          </a:xfrm>
        </p:spPr>
        <p:txBody>
          <a:bodyPr/>
          <a:lstStyle/>
          <a:p>
            <a:r>
              <a:rPr lang="ru-RU" sz="5400" dirty="0" smtClean="0">
                <a:latin typeface="Monotype Corsiva" pitchFamily="66" charset="0"/>
              </a:rPr>
              <a:t>Тема урока</a:t>
            </a:r>
            <a:r>
              <a:rPr lang="ru-RU" dirty="0" smtClean="0">
                <a:latin typeface="Monotype Corsiva" pitchFamily="66" charset="0"/>
              </a:rPr>
              <a:t>:</a:t>
            </a:r>
            <a:br>
              <a:rPr lang="ru-RU" dirty="0" smtClean="0">
                <a:latin typeface="Monotype Corsiva" pitchFamily="66" charset="0"/>
              </a:rPr>
            </a:br>
            <a:r>
              <a:rPr lang="ru-RU" b="1" dirty="0" smtClean="0">
                <a:latin typeface="Monotype Corsiva" pitchFamily="66" charset="0"/>
              </a:rPr>
              <a:t> «ВНЕШНЕЕ СТРОЕНИЕ ПТИЦ»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4000">
              <a:srgbClr val="03D4A8">
                <a:alpha val="52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-214338"/>
            <a:ext cx="8229600" cy="1143000"/>
          </a:xfrm>
        </p:spPr>
        <p:txBody>
          <a:bodyPr/>
          <a:lstStyle/>
          <a:p>
            <a:r>
              <a:rPr lang="ru-RU" sz="4000" dirty="0" smtClean="0">
                <a:latin typeface="Monotype Corsiva" pitchFamily="66" charset="0"/>
              </a:rPr>
              <a:t>Задачи урока</a:t>
            </a:r>
            <a:r>
              <a:rPr lang="ru-RU" dirty="0" smtClean="0">
                <a:latin typeface="Monotype Corsiva" pitchFamily="66" charset="0"/>
              </a:rPr>
              <a:t>:</a:t>
            </a:r>
            <a:endParaRPr lang="ru-RU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571480"/>
            <a:ext cx="9144000" cy="491174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800" b="1" i="1" dirty="0" smtClean="0">
                <a:latin typeface="Monotype Corsiva" pitchFamily="66" charset="0"/>
              </a:rPr>
              <a:t>I</a:t>
            </a:r>
            <a:r>
              <a:rPr lang="ru-RU" sz="1800" i="1" dirty="0" smtClean="0">
                <a:latin typeface="Monotype Corsiva" pitchFamily="66" charset="0"/>
              </a:rPr>
              <a:t>.</a:t>
            </a:r>
            <a:r>
              <a:rPr lang="ru-RU" sz="1800" b="1" i="1" dirty="0" smtClean="0">
                <a:latin typeface="Monotype Corsiva" pitchFamily="66" charset="0"/>
              </a:rPr>
              <a:t>Мировоззренческие:</a:t>
            </a:r>
            <a:endParaRPr lang="ru-RU" sz="18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	Осознать, что все в мире подчиняется единым законам природы.</a:t>
            </a:r>
          </a:p>
          <a:p>
            <a:pPr>
              <a:buNone/>
            </a:pPr>
            <a:r>
              <a:rPr lang="en-US" sz="1800" b="1" i="1" dirty="0" smtClean="0">
                <a:latin typeface="Monotype Corsiva" pitchFamily="66" charset="0"/>
              </a:rPr>
              <a:t>II</a:t>
            </a:r>
            <a:r>
              <a:rPr lang="ru-RU" sz="1800" b="1" i="1" dirty="0" smtClean="0">
                <a:latin typeface="Monotype Corsiva" pitchFamily="66" charset="0"/>
              </a:rPr>
              <a:t>. Предметные</a:t>
            </a:r>
            <a:r>
              <a:rPr lang="ru-RU" sz="1800" i="1" dirty="0" smtClean="0">
                <a:latin typeface="Monotype Corsiva" pitchFamily="66" charset="0"/>
              </a:rPr>
              <a:t>:</a:t>
            </a:r>
            <a:endParaRPr lang="ru-RU" sz="18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	1.Определить значимость знаний о внешнем строении птиц для человека.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	2.Рассмотреть место обитания птиц.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	3.Расскрыть и понять связь между строением перьев и выполняемыми функциями.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	4.Определить влияние экономической катастрофы на жизнедеятельность птиц.</a:t>
            </a:r>
          </a:p>
          <a:p>
            <a:pPr>
              <a:buNone/>
            </a:pPr>
            <a:r>
              <a:rPr lang="en-US" sz="1800" b="1" i="1" dirty="0" smtClean="0">
                <a:latin typeface="Monotype Corsiva" pitchFamily="66" charset="0"/>
              </a:rPr>
              <a:t>III</a:t>
            </a:r>
            <a:r>
              <a:rPr lang="ru-RU" sz="1800" i="1" dirty="0" smtClean="0">
                <a:latin typeface="Monotype Corsiva" pitchFamily="66" charset="0"/>
              </a:rPr>
              <a:t>.</a:t>
            </a:r>
            <a:r>
              <a:rPr lang="ru-RU" sz="1800" b="1" i="1" dirty="0" err="1" smtClean="0">
                <a:latin typeface="Monotype Corsiva" pitchFamily="66" charset="0"/>
              </a:rPr>
              <a:t>Метапредметные</a:t>
            </a:r>
            <a:endParaRPr lang="ru-RU" sz="18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1800" b="1" dirty="0" smtClean="0">
                <a:latin typeface="Monotype Corsiva" pitchFamily="66" charset="0"/>
              </a:rPr>
              <a:t>Регулятивные УУД</a:t>
            </a:r>
            <a:endParaRPr lang="ru-RU" sz="18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	1. Самостоятельно обнаруживать и формулировать учебную проблему.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	2. Выдвигать версии решения проблемы, осознавать конечный результат.</a:t>
            </a:r>
          </a:p>
          <a:p>
            <a:pPr>
              <a:buNone/>
            </a:pPr>
            <a:r>
              <a:rPr lang="ru-RU" sz="1800" b="1" dirty="0" smtClean="0">
                <a:latin typeface="Monotype Corsiva" pitchFamily="66" charset="0"/>
              </a:rPr>
              <a:t>Познавательные УУД</a:t>
            </a:r>
            <a:endParaRPr lang="ru-RU" sz="18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	1. Формировать научное мировоззрение при решении задач во взаимосвязи биологии и химии.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	2. Производить поиск информации, анализировать.</a:t>
            </a:r>
          </a:p>
          <a:p>
            <a:pPr>
              <a:buNone/>
            </a:pPr>
            <a:r>
              <a:rPr lang="ru-RU" sz="1800" b="1" dirty="0" smtClean="0">
                <a:latin typeface="Monotype Corsiva" pitchFamily="66" charset="0"/>
              </a:rPr>
              <a:t>Коммуникативные УУД</a:t>
            </a:r>
            <a:endParaRPr lang="ru-RU" sz="18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	1. Аргументировать свою точку зрения.</a:t>
            </a: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	2. Понимать точку зрения другого.</a:t>
            </a:r>
          </a:p>
          <a:p>
            <a:pPr>
              <a:buNone/>
            </a:pPr>
            <a:r>
              <a:rPr lang="ru-RU" sz="1800" b="1" dirty="0" smtClean="0">
                <a:latin typeface="Monotype Corsiva" pitchFamily="66" charset="0"/>
              </a:rPr>
              <a:t>Личностные УУД</a:t>
            </a:r>
            <a:endParaRPr lang="ru-RU" sz="1800" dirty="0" smtClean="0">
              <a:latin typeface="Monotype Corsiva" pitchFamily="66" charset="0"/>
            </a:endParaRPr>
          </a:p>
          <a:p>
            <a:pPr>
              <a:buNone/>
            </a:pPr>
            <a:r>
              <a:rPr lang="ru-RU" sz="1800" dirty="0" smtClean="0">
                <a:latin typeface="Monotype Corsiva" pitchFamily="66" charset="0"/>
              </a:rPr>
              <a:t>	Формировать навыки  сотрудничества в группе,  чувство ответственности за окружающий мир.</a:t>
            </a:r>
          </a:p>
          <a:p>
            <a:endParaRPr lang="ru-RU" sz="16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Внешнее строение птиц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dirty="0" smtClean="0">
                <a:solidFill>
                  <a:srgbClr val="172C07"/>
                </a:solidFill>
                <a:latin typeface="Times New Roman" pitchFamily="18" charset="0"/>
                <a:cs typeface="Times New Roman" pitchFamily="18" charset="0"/>
              </a:rPr>
              <a:t>    Тело птицы состоит из головы, шеи, туловища, передних и задних конечностей и хвоста. На голове расположены ротовая полость и органы чувств. Челюсти заканчиваются роговыми покровами, образующими клюв.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5" name="Рисунок 6" descr="C:\Documents and Settings\LG\Рабочий стол\биология\060601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762500" y="1720056"/>
            <a:ext cx="3810000" cy="4286250"/>
          </a:xfr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9000">
              <a:srgbClr val="03D4A8">
                <a:alpha val="38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428604"/>
            <a:ext cx="3571900" cy="5286412"/>
          </a:xfrm>
        </p:spPr>
        <p:txBody>
          <a:bodyPr>
            <a:normAutofit fontScale="85000" lnSpcReduction="20000"/>
          </a:bodyPr>
          <a:lstStyle/>
          <a:p>
            <a:endParaRPr lang="ru-RU" sz="7200" dirty="0" smtClean="0"/>
          </a:p>
          <a:p>
            <a:r>
              <a:rPr lang="ru-RU" b="1" dirty="0" smtClean="0">
                <a:solidFill>
                  <a:srgbClr val="172C07"/>
                </a:solidFill>
                <a:latin typeface="Times New Roman" pitchFamily="18" charset="0"/>
                <a:cs typeface="Times New Roman" pitchFamily="18" charset="0"/>
              </a:rPr>
              <a:t>ПТИЦЫ</a:t>
            </a:r>
          </a:p>
          <a:p>
            <a:endParaRPr lang="ru-RU" dirty="0" smtClean="0">
              <a:solidFill>
                <a:srgbClr val="172C07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dirty="0" smtClean="0">
                <a:solidFill>
                  <a:srgbClr val="172C07"/>
                </a:solidFill>
                <a:latin typeface="Times New Roman" pitchFamily="18" charset="0"/>
                <a:cs typeface="Times New Roman" pitchFamily="18" charset="0"/>
              </a:rPr>
              <a:t>Шея отличается большой подвижностью. Тело является опорой для прочного крепления крыльев. </a:t>
            </a:r>
          </a:p>
          <a:p>
            <a:pPr algn="just"/>
            <a:r>
              <a:rPr lang="ru-RU" dirty="0" smtClean="0">
                <a:solidFill>
                  <a:srgbClr val="172C07"/>
                </a:solidFill>
                <a:latin typeface="Times New Roman" pitchFamily="18" charset="0"/>
                <a:cs typeface="Times New Roman" pitchFamily="18" charset="0"/>
              </a:rPr>
              <a:t>Хвост у птиц сильно укорочен и выполняет рулевую функцию.</a:t>
            </a: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/>
            <a:endParaRPr lang="ru-RU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pPr lvl="0" algn="l"/>
            <a:endParaRPr lang="ru-RU" b="1" dirty="0" smtClean="0">
              <a:solidFill>
                <a:srgbClr val="002060"/>
              </a:solidFill>
              <a:latin typeface="Monotype Corsiva" pitchFamily="66" charset="0"/>
            </a:endParaRPr>
          </a:p>
          <a:p>
            <a:endParaRPr lang="ru-RU" dirty="0">
              <a:latin typeface="Monotype Corsiva" pitchFamily="66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57224" y="1571612"/>
            <a:ext cx="364333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/>
          </a:p>
        </p:txBody>
      </p:sp>
      <p:pic>
        <p:nvPicPr>
          <p:cNvPr id="12" name="Рисунок 6" descr="C:\Documents and Settings\LG\Рабочий стол\биология\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1500174"/>
            <a:ext cx="3810000" cy="398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43000">
              <a:srgbClr val="03D4A8">
                <a:alpha val="53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714356"/>
            <a:ext cx="7515252" cy="1000132"/>
          </a:xfrm>
        </p:spPr>
        <p:txBody>
          <a:bodyPr>
            <a:no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Кожа и перья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6" descr="C:\Documents and Settings\LG\Рабочий стол\биология\06060102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071934" y="1714488"/>
            <a:ext cx="4286250" cy="3810000"/>
          </a:xfrm>
          <a:noFill/>
        </p:spPr>
      </p:pic>
      <p:sp>
        <p:nvSpPr>
          <p:cNvPr id="11" name="Прямоугольник 10"/>
          <p:cNvSpPr/>
          <p:nvPr/>
        </p:nvSpPr>
        <p:spPr>
          <a:xfrm>
            <a:off x="357158" y="1714488"/>
            <a:ext cx="3429024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solidFill>
                  <a:srgbClr val="172C07"/>
                </a:solidFill>
                <a:latin typeface="Times New Roman" pitchFamily="18" charset="0"/>
                <a:cs typeface="Times New Roman" pitchFamily="18" charset="0"/>
              </a:rPr>
              <a:t>Тонкая двухслойная кожа лишена потовых желёз и покрыта пухом и перьями. Перья разделяются на служащие для полёта маховые и рулевые и на одевающие тело покровные. Маховые и рулевые перья большие и жёсткие, покровные (контурные и пуховые) – небольшие и мягкие.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4000">
              <a:srgbClr val="03D4A8">
                <a:alpha val="60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6858016" y="5357826"/>
            <a:ext cx="2071702" cy="1071570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6000" dirty="0" smtClean="0">
                <a:latin typeface="Monotype Corsiva" pitchFamily="66" charset="0"/>
              </a:rPr>
              <a:t/>
            </a:r>
            <a:br>
              <a:rPr lang="ru-RU" sz="6000" dirty="0" smtClean="0">
                <a:latin typeface="Monotype Corsiva" pitchFamily="66" charset="0"/>
              </a:rPr>
            </a:br>
            <a:r>
              <a:rPr lang="en-US" sz="4000" b="1" dirty="0" smtClean="0">
                <a:latin typeface="Monotype Corsiva" pitchFamily="66" charset="0"/>
              </a:rPr>
              <a:t>I </a:t>
            </a:r>
            <a:r>
              <a:rPr lang="ru-RU" sz="4000" b="1" dirty="0" smtClean="0">
                <a:latin typeface="Monotype Corsiva" pitchFamily="66" charset="0"/>
              </a:rPr>
              <a:t>ЭТАП  УРОКА</a:t>
            </a:r>
            <a:r>
              <a:rPr lang="ru-RU" sz="6000" dirty="0" smtClean="0">
                <a:latin typeface="Monotype Corsiva" pitchFamily="66" charset="0"/>
              </a:rPr>
              <a:t/>
            </a:r>
            <a:br>
              <a:rPr lang="ru-RU" sz="6000" dirty="0" smtClean="0">
                <a:latin typeface="Monotype Corsiva" pitchFamily="66" charset="0"/>
              </a:rPr>
            </a:br>
            <a:endParaRPr lang="ru-RU" sz="6000" dirty="0"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357298"/>
            <a:ext cx="8229600" cy="5072098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latin typeface="Monotype Corsiva" pitchFamily="66" charset="0"/>
              </a:rPr>
              <a:t>Организация целевого пространства. </a:t>
            </a:r>
          </a:p>
          <a:p>
            <a:pPr algn="ctr">
              <a:buNone/>
            </a:pPr>
            <a:r>
              <a:rPr lang="ru-RU" sz="2800" dirty="0" smtClean="0">
                <a:latin typeface="Monotype Corsiva" pitchFamily="66" charset="0"/>
              </a:rPr>
              <a:t> Просмотр видеоролика «Полет птицы». </a:t>
            </a:r>
          </a:p>
          <a:p>
            <a:pPr algn="ctr">
              <a:buNone/>
            </a:pPr>
            <a:r>
              <a:rPr lang="ru-RU" sz="2800" dirty="0" smtClean="0">
                <a:latin typeface="Monotype Corsiva" pitchFamily="66" charset="0"/>
              </a:rPr>
              <a:t>Создание проблемной ситуации: «Полет птиц – это закономерность или случайность?»</a:t>
            </a:r>
          </a:p>
          <a:p>
            <a:pPr algn="ctr">
              <a:buNone/>
            </a:pPr>
            <a:endParaRPr lang="ru-RU" dirty="0">
              <a:latin typeface="Monotype Corsiva" pitchFamily="66" charset="0"/>
            </a:endParaRPr>
          </a:p>
          <a:p>
            <a:pPr algn="ctr">
              <a:buNone/>
            </a:pPr>
            <a:endParaRPr lang="ru-RU" dirty="0" smtClean="0">
              <a:latin typeface="Monotype Corsiva" pitchFamily="66" charset="0"/>
            </a:endParaRPr>
          </a:p>
          <a:p>
            <a:pPr algn="ctr">
              <a:buNone/>
            </a:pPr>
            <a:endParaRPr lang="ru-RU" dirty="0">
              <a:latin typeface="Monotype Corsiva" pitchFamily="66" charset="0"/>
            </a:endParaRPr>
          </a:p>
        </p:txBody>
      </p:sp>
      <p:pic>
        <p:nvPicPr>
          <p:cNvPr id="1026" name="Picture 2" descr="C:\Documents and Settings\User\Рабочий стол\конкурс ПТИЦЫ\птицы-картинки\летит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214290"/>
            <a:ext cx="1714512" cy="14287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028" name="Picture 4" descr="C:\Documents and Settings\User\Рабочий стол\конкурс ПТИЦЫ\птицы-картинки\птица-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20" y="214290"/>
            <a:ext cx="1643074" cy="135732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полет орла приложение 1.mpg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/>
          <a:stretch>
            <a:fillRect/>
          </a:stretch>
        </p:blipFill>
        <p:spPr>
          <a:xfrm>
            <a:off x="2643174" y="3500438"/>
            <a:ext cx="3571900" cy="2678925"/>
          </a:xfrm>
          <a:prstGeom prst="rect">
            <a:avLst/>
          </a:prstGeom>
        </p:spPr>
      </p:pic>
      <p:sp>
        <p:nvSpPr>
          <p:cNvPr id="8" name="Управляющая кнопка: фильм 7">
            <a:hlinkClick r:id="rId6" action="ppaction://hlinkfile" highlightClick="1"/>
          </p:cNvPr>
          <p:cNvSpPr/>
          <p:nvPr/>
        </p:nvSpPr>
        <p:spPr>
          <a:xfrm>
            <a:off x="7500958" y="5643578"/>
            <a:ext cx="1000132" cy="571504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38000">
              <a:srgbClr val="03D4A8">
                <a:alpha val="63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rgbClr val="002060"/>
                </a:solidFill>
                <a:latin typeface="Monotype Corsiva" pitchFamily="66" charset="0"/>
              </a:rPr>
              <a:t>II </a:t>
            </a:r>
            <a:r>
              <a:rPr lang="ru-RU" sz="4000" b="1" dirty="0" smtClean="0">
                <a:solidFill>
                  <a:srgbClr val="002060"/>
                </a:solidFill>
                <a:latin typeface="Monotype Corsiva" pitchFamily="66" charset="0"/>
              </a:rPr>
              <a:t>ЭТАП УРОКА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Организация поисково-исследовательского пространства</a:t>
            </a:r>
            <a:endParaRPr lang="ru-RU" dirty="0" smtClean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Monotype Corsiva" pitchFamily="66" charset="0"/>
              </a:rPr>
              <a:t>          </a:t>
            </a:r>
            <a:r>
              <a:rPr lang="ru-RU" sz="2400" b="1" dirty="0" smtClean="0">
                <a:solidFill>
                  <a:srgbClr val="002060"/>
                </a:solidFill>
                <a:latin typeface="Monotype Corsiva" pitchFamily="66" charset="0"/>
              </a:rPr>
              <a:t>Учащиеся, просмотрев  презентацию «Внешнее строение птиц», рассматривают строение птиц и проводят сравнительный анализ с внешним строением пресмыкающихся.                                                     </a:t>
            </a:r>
            <a:endParaRPr lang="ru-RU" sz="1800" dirty="0" smtClean="0">
              <a:solidFill>
                <a:srgbClr val="002060"/>
              </a:solidFill>
              <a:latin typeface="Monotype Corsiva" pitchFamily="66" charset="0"/>
            </a:endParaRPr>
          </a:p>
        </p:txBody>
      </p:sp>
      <p:pic>
        <p:nvPicPr>
          <p:cNvPr id="2053" name="Picture 5" descr="C:\Documents and Settings\User\Рабочий стол\фото для презентации\DSCN98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6" y="4143380"/>
            <a:ext cx="2808000" cy="2328584"/>
          </a:xfrm>
          <a:prstGeom prst="roundRect">
            <a:avLst>
              <a:gd name="adj" fmla="val 16667"/>
            </a:avLst>
          </a:prstGeom>
          <a:ln w="5715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5" name="Picture 7" descr="C:\Documents and Settings\User\Рабочий стол\фото для презентации\DSCN985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4143380"/>
            <a:ext cx="2772000" cy="22987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 w="57150">
            <a:solidFill>
              <a:srgbClr val="002060"/>
            </a:solidFill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Picture 2" descr="J:\ФОТИК\Новая папка\DSCN911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43240" y="4143380"/>
            <a:ext cx="2808000" cy="2328584"/>
          </a:xfrm>
          <a:prstGeom prst="roundRect">
            <a:avLst>
              <a:gd name="adj" fmla="val 16667"/>
            </a:avLst>
          </a:prstGeom>
          <a:ln w="5715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33000">
              <a:srgbClr val="03D4A8">
                <a:alpha val="58000"/>
              </a:srgb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path path="circle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Documents and Settings\User\Рабочий стол\фото для презентации\DSCN984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429132"/>
            <a:ext cx="2786082" cy="2143140"/>
          </a:xfrm>
          <a:prstGeom prst="roundRect">
            <a:avLst>
              <a:gd name="adj" fmla="val 16667"/>
            </a:avLst>
          </a:prstGeom>
          <a:ln w="5715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6" name="Picture 4" descr="C:\Documents and Settings\User\Рабочий стол\фото для презентации\DSCN984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4429132"/>
            <a:ext cx="2786082" cy="2214578"/>
          </a:xfrm>
          <a:prstGeom prst="roundRect">
            <a:avLst>
              <a:gd name="adj" fmla="val 16667"/>
            </a:avLst>
          </a:prstGeom>
          <a:ln w="5715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7" name="Picture 5" descr="C:\Documents and Settings\User\Рабочий стол\фото для презентации\DSCN984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3504" y="2071678"/>
            <a:ext cx="2786082" cy="2160000"/>
          </a:xfrm>
          <a:prstGeom prst="roundRect">
            <a:avLst>
              <a:gd name="adj" fmla="val 16667"/>
            </a:avLst>
          </a:prstGeom>
          <a:ln w="5715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1000100" y="1000109"/>
            <a:ext cx="7629100" cy="1071570"/>
          </a:xfrm>
        </p:spPr>
        <p:txBody>
          <a:bodyPr/>
          <a:lstStyle/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  <a:latin typeface="Monotype Corsiva" pitchFamily="66" charset="0"/>
              </a:rPr>
              <a:t>«Строение перьев»</a:t>
            </a:r>
            <a:endParaRPr lang="ru-RU" sz="4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Monotype Corsiva" pitchFamily="66" charset="0"/>
              </a:rPr>
              <a:t>Лабораторная работа № 1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8" name="Picture 6" descr="C:\Documents and Settings\User\Рабочий стол\фото для презентации\DSCN985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2071678"/>
            <a:ext cx="2786082" cy="2143140"/>
          </a:xfrm>
          <a:prstGeom prst="roundRect">
            <a:avLst>
              <a:gd name="adj" fmla="val 16667"/>
            </a:avLst>
          </a:prstGeom>
          <a:ln w="57150">
            <a:solidFill>
              <a:srgbClr val="002060"/>
            </a:solidFill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B7DDE8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1153</TotalTime>
  <Words>298</Words>
  <Application>Microsoft Office PowerPoint</Application>
  <PresentationFormat>Экран (4:3)</PresentationFormat>
  <Paragraphs>61</Paragraphs>
  <Slides>14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МАОУ «Лицей № 9» г.Перми Учитель биологии Савина Наталья Васильевна</vt:lpstr>
      <vt:lpstr>Тема урока:  «ВНЕШНЕЕ СТРОЕНИЕ ПТИЦ»</vt:lpstr>
      <vt:lpstr>Задачи урока:</vt:lpstr>
      <vt:lpstr>Внешнее строение птиц</vt:lpstr>
      <vt:lpstr>Слайд 5</vt:lpstr>
      <vt:lpstr>Кожа и перья </vt:lpstr>
      <vt:lpstr> I ЭТАП  УРОКА </vt:lpstr>
      <vt:lpstr>II ЭТАП УРОКА</vt:lpstr>
      <vt:lpstr>Лабораторная работа № 1</vt:lpstr>
      <vt:lpstr>Лабораторная работа № 2</vt:lpstr>
      <vt:lpstr>В результате аварий с разливом нефти человек может нанести непоправимый ущерб природе и ее обитателям.</vt:lpstr>
      <vt:lpstr>Обобщение  и выводы</vt:lpstr>
      <vt:lpstr> III ЭТАП УРОКА</vt:lpstr>
      <vt:lpstr>Жизнь на планете  в наших руках!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Ксюша</dc:creator>
  <cp:lastModifiedBy>Ксюша</cp:lastModifiedBy>
  <cp:revision>123</cp:revision>
  <dcterms:created xsi:type="dcterms:W3CDTF">2014-02-09T11:15:39Z</dcterms:created>
  <dcterms:modified xsi:type="dcterms:W3CDTF">2016-10-16T16:25:28Z</dcterms:modified>
</cp:coreProperties>
</file>