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57" r:id="rId3"/>
    <p:sldId id="256" r:id="rId4"/>
    <p:sldId id="258" r:id="rId5"/>
    <p:sldId id="281" r:id="rId6"/>
    <p:sldId id="260" r:id="rId7"/>
    <p:sldId id="261" r:id="rId8"/>
    <p:sldId id="267" r:id="rId9"/>
    <p:sldId id="262" r:id="rId10"/>
    <p:sldId id="280" r:id="rId11"/>
    <p:sldId id="263" r:id="rId12"/>
    <p:sldId id="264" r:id="rId13"/>
    <p:sldId id="268" r:id="rId14"/>
    <p:sldId id="265" r:id="rId15"/>
    <p:sldId id="271" r:id="rId16"/>
    <p:sldId id="273" r:id="rId17"/>
    <p:sldId id="272" r:id="rId18"/>
    <p:sldId id="274" r:id="rId19"/>
    <p:sldId id="275" r:id="rId20"/>
    <p:sldId id="276" r:id="rId21"/>
    <p:sldId id="277" r:id="rId22"/>
    <p:sldId id="266" r:id="rId23"/>
    <p:sldId id="278" r:id="rId24"/>
    <p:sldId id="270" r:id="rId25"/>
    <p:sldId id="27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13" Type="http://schemas.openxmlformats.org/officeDocument/2006/relationships/slide" Target="slide15.xml"/><Relationship Id="rId3" Type="http://schemas.openxmlformats.org/officeDocument/2006/relationships/image" Target="../media/image1.jpeg"/><Relationship Id="rId7" Type="http://schemas.openxmlformats.org/officeDocument/2006/relationships/slide" Target="slide19.xml"/><Relationship Id="rId12" Type="http://schemas.openxmlformats.org/officeDocument/2006/relationships/slide" Target="slide17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3.xml"/><Relationship Id="rId11" Type="http://schemas.openxmlformats.org/officeDocument/2006/relationships/slide" Target="slide18.xml"/><Relationship Id="rId5" Type="http://schemas.openxmlformats.org/officeDocument/2006/relationships/slide" Target="slide16.xml"/><Relationship Id="rId10" Type="http://schemas.openxmlformats.org/officeDocument/2006/relationships/slide" Target="slide24.xml"/><Relationship Id="rId4" Type="http://schemas.openxmlformats.org/officeDocument/2006/relationships/slide" Target="slide20.xml"/><Relationship Id="rId9" Type="http://schemas.openxmlformats.org/officeDocument/2006/relationships/slide" Target="slide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13" Type="http://schemas.openxmlformats.org/officeDocument/2006/relationships/slide" Target="slide19.xml"/><Relationship Id="rId18" Type="http://schemas.openxmlformats.org/officeDocument/2006/relationships/slide" Target="slide25.xml"/><Relationship Id="rId3" Type="http://schemas.openxmlformats.org/officeDocument/2006/relationships/image" Target="../media/image19.jpeg"/><Relationship Id="rId7" Type="http://schemas.openxmlformats.org/officeDocument/2006/relationships/image" Target="../media/image11.jpeg"/><Relationship Id="rId12" Type="http://schemas.openxmlformats.org/officeDocument/2006/relationships/slide" Target="slide23.xml"/><Relationship Id="rId17" Type="http://schemas.openxmlformats.org/officeDocument/2006/relationships/image" Target="../media/image16.jpeg"/><Relationship Id="rId2" Type="http://schemas.openxmlformats.org/officeDocument/2006/relationships/image" Target="../media/image1.jpeg"/><Relationship Id="rId16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slide" Target="slide16.xml"/><Relationship Id="rId5" Type="http://schemas.openxmlformats.org/officeDocument/2006/relationships/image" Target="../media/image21.jpeg"/><Relationship Id="rId15" Type="http://schemas.openxmlformats.org/officeDocument/2006/relationships/slide" Target="slide15.xml"/><Relationship Id="rId10" Type="http://schemas.openxmlformats.org/officeDocument/2006/relationships/slide" Target="slide20.xml"/><Relationship Id="rId4" Type="http://schemas.openxmlformats.org/officeDocument/2006/relationships/image" Target="../media/image20.jpeg"/><Relationship Id="rId9" Type="http://schemas.openxmlformats.org/officeDocument/2006/relationships/slide" Target="slide17.xml"/><Relationship Id="rId14" Type="http://schemas.openxmlformats.org/officeDocument/2006/relationships/slide" Target="slide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к уроку по учебному предмету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«ОРКСЭ»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классе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тему: «Таинство Причастия»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Разработчик презентации: Семенова Юлия Ивановна;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Должность: учитель истории и обществознания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Место работы: МБОУ СОШ №1  город Тулун Иркутской области.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4170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Причастие</a:t>
            </a:r>
            <a:endParaRPr lang="ru-RU" sz="8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smtClean="0"/>
              <a:t>таинство приобщения каждого христианина Телу  и Крови Христовых.</a:t>
            </a:r>
            <a:endParaRPr lang="ru-RU" sz="48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5" b="48056"/>
          <a:stretch>
            <a:fillRect/>
          </a:stretch>
        </p:blipFill>
        <p:spPr>
          <a:xfrm>
            <a:off x="5500694" y="3500438"/>
            <a:ext cx="3429024" cy="31901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285728"/>
            <a:ext cx="4643470" cy="1000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85952" y="1285860"/>
            <a:ext cx="68580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- причастие Христу в Церкви 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2500306"/>
            <a:ext cx="850112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Таинство не потому, что это секрет, а потому что тайна. Даже священник не знает, как же происходит претворение хлеба в Тело Христа. Человек вполне может знать только то, что он делает сам. А </a:t>
            </a:r>
            <a:r>
              <a:rPr lang="ru-RU" sz="3200" b="1" i="1" u="sng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таинство</a:t>
            </a:r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с христианской точки зрения </a:t>
            </a:r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  <a:ea typeface="Calibri" pitchFamily="34" charset="0"/>
                <a:cs typeface="Arial" pitchFamily="34" charset="0"/>
              </a:rPr>
              <a:t>–</a:t>
            </a:r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это</a:t>
            </a:r>
            <a:r>
              <a:rPr lang="ru-RU" sz="3200" b="1" i="1" u="sng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действие не человека, а Бога.</a:t>
            </a:r>
            <a:endParaRPr lang="ru-RU" sz="3200" b="1" i="1" u="sng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642918"/>
            <a:ext cx="8229600" cy="5429288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44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Calibri" pitchFamily="34" charset="0"/>
              </a:rPr>
              <a:t>То, что Христос </a:t>
            </a:r>
            <a:r>
              <a:rPr lang="ru-RU" sz="4400" b="1" i="1" u="sng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Calibri" pitchFamily="34" charset="0"/>
              </a:rPr>
              <a:t>сказал</a:t>
            </a:r>
            <a:r>
              <a:rPr lang="ru-RU" sz="44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Calibri" pitchFamily="34" charset="0"/>
              </a:rPr>
              <a:t>, передается </a:t>
            </a:r>
            <a:r>
              <a:rPr lang="ru-RU" sz="4400" b="1" i="1" u="sng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Calibri" pitchFamily="34" charset="0"/>
              </a:rPr>
              <a:t>через</a:t>
            </a:r>
            <a:r>
              <a:rPr lang="ru-RU" sz="4400" b="1" u="sng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Calibri" pitchFamily="34" charset="0"/>
              </a:rPr>
              <a:t> </a:t>
            </a:r>
            <a:r>
              <a:rPr lang="ru-RU" sz="4400" b="1" i="1" u="sng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Calibri" pitchFamily="34" charset="0"/>
              </a:rPr>
              <a:t>Писание</a:t>
            </a:r>
            <a:r>
              <a:rPr lang="ru-RU" sz="4400" b="1" u="sng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Calibri" pitchFamily="34" charset="0"/>
              </a:rPr>
              <a:t>.</a:t>
            </a:r>
          </a:p>
          <a:p>
            <a:endParaRPr lang="ru-RU" sz="4400" b="1" dirty="0" smtClean="0">
              <a:solidFill>
                <a:schemeClr val="bg2">
                  <a:lumMod val="25000"/>
                </a:schemeClr>
              </a:solidFill>
              <a:latin typeface="Arial" pitchFamily="34" charset="0"/>
              <a:ea typeface="Calibri" pitchFamily="34" charset="0"/>
            </a:endParaRPr>
          </a:p>
          <a:p>
            <a:pPr>
              <a:buNone/>
            </a:pPr>
            <a:endParaRPr lang="ru-RU" sz="4400" b="1" dirty="0" smtClean="0">
              <a:solidFill>
                <a:schemeClr val="bg2">
                  <a:lumMod val="25000"/>
                </a:schemeClr>
              </a:solidFill>
              <a:latin typeface="Arial" pitchFamily="34" charset="0"/>
              <a:ea typeface="Calibri" pitchFamily="34" charset="0"/>
            </a:endParaRPr>
          </a:p>
          <a:p>
            <a:pPr algn="ctr">
              <a:buNone/>
            </a:pPr>
            <a:r>
              <a:rPr lang="ru-RU" sz="44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Calibri" pitchFamily="34" charset="0"/>
              </a:rPr>
              <a:t>То, что Он </a:t>
            </a:r>
            <a:r>
              <a:rPr lang="ru-RU" sz="4400" b="1" i="1" u="sng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Calibri" pitchFamily="34" charset="0"/>
              </a:rPr>
              <a:t>сделал</a:t>
            </a:r>
            <a:r>
              <a:rPr lang="ru-RU" sz="44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Calibri" pitchFamily="34" charset="0"/>
              </a:rPr>
              <a:t> для людей (соединение их с Богом) – передается </a:t>
            </a:r>
          </a:p>
          <a:p>
            <a:pPr algn="ctr">
              <a:buNone/>
            </a:pPr>
            <a:r>
              <a:rPr lang="ru-RU" sz="4400" b="1" i="1" u="sng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Calibri" pitchFamily="34" charset="0"/>
              </a:rPr>
              <a:t>через Церковь</a:t>
            </a:r>
            <a:r>
              <a:rPr lang="ru-RU" sz="44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Calibri" pitchFamily="34" charset="0"/>
              </a:rPr>
              <a:t>. </a:t>
            </a:r>
            <a:endParaRPr lang="ru-RU" sz="5400" b="1" dirty="0" smtClean="0">
              <a:solidFill>
                <a:schemeClr val="bg2">
                  <a:lumMod val="25000"/>
                </a:schemeClr>
              </a:solidFill>
              <a:latin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476"/>
            <a:ext cx="9144000" cy="60990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99909" y="116632"/>
            <a:ext cx="5944183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Что происходит во время Литургии?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>
            <a:hlinkClick r:id="rId4" action="ppaction://hlinksldjump"/>
          </p:cNvPr>
          <p:cNvSpPr txBox="1"/>
          <p:nvPr/>
        </p:nvSpPr>
        <p:spPr>
          <a:xfrm>
            <a:off x="714348" y="3429000"/>
            <a:ext cx="4403418" cy="769441"/>
          </a:xfrm>
          <a:prstGeom prst="rect">
            <a:avLst/>
          </a:prstGeom>
          <a:solidFill>
            <a:schemeClr val="bg2"/>
          </a:solid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hlinkClick r:id="rId5" action="ppaction://hlinksldjump"/>
              </a:rPr>
              <a:t>Миропомазание</a:t>
            </a:r>
            <a:endParaRPr lang="ru-RU" sz="4400" b="1" dirty="0">
              <a:solidFill>
                <a:srgbClr val="002060"/>
              </a:solidFill>
            </a:endParaRPr>
          </a:p>
        </p:txBody>
      </p:sp>
      <p:sp>
        <p:nvSpPr>
          <p:cNvPr id="6" name="TextBox 5">
            <a:hlinkClick r:id="rId6" action="ppaction://hlinksldjump"/>
          </p:cNvPr>
          <p:cNvSpPr txBox="1"/>
          <p:nvPr/>
        </p:nvSpPr>
        <p:spPr>
          <a:xfrm>
            <a:off x="5572132" y="1285860"/>
            <a:ext cx="3168352" cy="769441"/>
          </a:xfrm>
          <a:prstGeom prst="rect">
            <a:avLst/>
          </a:prstGeom>
          <a:solidFill>
            <a:schemeClr val="bg2"/>
          </a:solid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39471D"/>
                </a:solidFill>
                <a:hlinkClick r:id="rId7" action="ppaction://hlinksldjump"/>
              </a:rPr>
              <a:t>Священство</a:t>
            </a:r>
            <a:endParaRPr lang="ru-RU" sz="4400" b="1" dirty="0">
              <a:solidFill>
                <a:srgbClr val="39471D"/>
              </a:solidFill>
            </a:endParaRPr>
          </a:p>
        </p:txBody>
      </p:sp>
      <p:sp>
        <p:nvSpPr>
          <p:cNvPr id="7" name="TextBox 6">
            <a:hlinkClick r:id="rId8" action="ppaction://hlinksldjump"/>
          </p:cNvPr>
          <p:cNvSpPr txBox="1"/>
          <p:nvPr/>
        </p:nvSpPr>
        <p:spPr>
          <a:xfrm>
            <a:off x="5687616" y="4643446"/>
            <a:ext cx="3456384" cy="769441"/>
          </a:xfrm>
          <a:prstGeom prst="rect">
            <a:avLst/>
          </a:prstGeom>
          <a:solidFill>
            <a:schemeClr val="bg2"/>
          </a:solid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39471D"/>
                </a:solidFill>
                <a:hlinkClick r:id="rId9" action="ppaction://hlinksldjump"/>
              </a:rPr>
              <a:t>Соборование</a:t>
            </a:r>
            <a:endParaRPr lang="ru-RU" sz="4400" b="1" dirty="0">
              <a:solidFill>
                <a:srgbClr val="39471D"/>
              </a:solidFill>
            </a:endParaRPr>
          </a:p>
        </p:txBody>
      </p:sp>
      <p:sp>
        <p:nvSpPr>
          <p:cNvPr id="8" name="TextBox 7">
            <a:hlinkClick r:id="rId10" action="ppaction://hlinksldjump"/>
          </p:cNvPr>
          <p:cNvSpPr txBox="1"/>
          <p:nvPr/>
        </p:nvSpPr>
        <p:spPr>
          <a:xfrm>
            <a:off x="6643702" y="2857496"/>
            <a:ext cx="1442691" cy="769441"/>
          </a:xfrm>
          <a:prstGeom prst="rect">
            <a:avLst/>
          </a:prstGeom>
          <a:solidFill>
            <a:schemeClr val="bg2"/>
          </a:solid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39471D"/>
                </a:solidFill>
                <a:hlinkClick r:id="rId4" action="ppaction://hlinksldjump"/>
              </a:rPr>
              <a:t>Брак</a:t>
            </a:r>
            <a:endParaRPr lang="ru-RU" sz="4400" b="1" dirty="0">
              <a:solidFill>
                <a:srgbClr val="39471D"/>
              </a:solidFill>
            </a:endParaRPr>
          </a:p>
        </p:txBody>
      </p:sp>
      <p:sp>
        <p:nvSpPr>
          <p:cNvPr id="9" name="TextBox 8">
            <a:hlinkClick r:id="rId2" action="ppaction://hlinksldjump"/>
          </p:cNvPr>
          <p:cNvSpPr txBox="1"/>
          <p:nvPr/>
        </p:nvSpPr>
        <p:spPr>
          <a:xfrm>
            <a:off x="1714480" y="4857760"/>
            <a:ext cx="2664296" cy="769441"/>
          </a:xfrm>
          <a:prstGeom prst="rect">
            <a:avLst/>
          </a:prstGeom>
          <a:solidFill>
            <a:schemeClr val="bg2"/>
          </a:solid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hlinkClick r:id="rId11" action="ppaction://hlinksldjump"/>
              </a:rPr>
              <a:t>Покаяние</a:t>
            </a:r>
            <a:endParaRPr lang="ru-RU" sz="4400" b="1" dirty="0">
              <a:solidFill>
                <a:srgbClr val="002060"/>
              </a:solidFill>
            </a:endParaRPr>
          </a:p>
        </p:txBody>
      </p:sp>
      <p:sp>
        <p:nvSpPr>
          <p:cNvPr id="10" name="TextBox 9">
            <a:hlinkClick r:id="rId9" action="ppaction://hlinksldjump"/>
          </p:cNvPr>
          <p:cNvSpPr txBox="1"/>
          <p:nvPr/>
        </p:nvSpPr>
        <p:spPr>
          <a:xfrm>
            <a:off x="428596" y="2000240"/>
            <a:ext cx="2949910" cy="769441"/>
          </a:xfrm>
          <a:prstGeom prst="rect">
            <a:avLst/>
          </a:prstGeom>
          <a:solidFill>
            <a:schemeClr val="bg2"/>
          </a:solid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hlinkClick r:id="rId12" action="ppaction://hlinksldjump"/>
              </a:rPr>
              <a:t>Причастие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1" name="TextBox 10">
            <a:hlinkClick r:id="rId7" action="ppaction://hlinksldjump"/>
          </p:cNvPr>
          <p:cNvSpPr txBox="1"/>
          <p:nvPr/>
        </p:nvSpPr>
        <p:spPr>
          <a:xfrm>
            <a:off x="642910" y="785794"/>
            <a:ext cx="2952328" cy="769441"/>
          </a:xfrm>
          <a:prstGeom prst="rect">
            <a:avLst/>
          </a:prstGeom>
          <a:solidFill>
            <a:schemeClr val="bg2"/>
          </a:solid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hlinkClick r:id="rId13" action="ppaction://hlinksldjump"/>
              </a:rPr>
              <a:t>Крещение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71868" y="2428868"/>
            <a:ext cx="2304256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Таинство Крещения</a:t>
            </a:r>
            <a:endParaRPr lang="ru-RU" sz="3600" b="1" dirty="0"/>
          </a:p>
        </p:txBody>
      </p:sp>
      <p:pic>
        <p:nvPicPr>
          <p:cNvPr id="6" name="Рисунок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676" y="6093295"/>
            <a:ext cx="767324" cy="7894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00298" y="2428868"/>
            <a:ext cx="3600400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Таинство Миропомазания</a:t>
            </a:r>
            <a:endParaRPr lang="ru-RU" sz="3600" b="1" dirty="0"/>
          </a:p>
        </p:txBody>
      </p:sp>
      <p:pic>
        <p:nvPicPr>
          <p:cNvPr id="6" name="Рисунок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676" y="6093295"/>
            <a:ext cx="767324" cy="7894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86116" y="2357430"/>
            <a:ext cx="2592288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Таинство Причастия</a:t>
            </a:r>
            <a:endParaRPr lang="ru-RU" sz="3600" b="1" dirty="0"/>
          </a:p>
        </p:txBody>
      </p:sp>
      <p:pic>
        <p:nvPicPr>
          <p:cNvPr id="6" name="Рисунок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676" y="6093295"/>
            <a:ext cx="767324" cy="7894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00496" y="3071810"/>
            <a:ext cx="2304256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Таинство Покаяния</a:t>
            </a:r>
            <a:endParaRPr lang="ru-RU" sz="3600" b="1" dirty="0"/>
          </a:p>
        </p:txBody>
      </p:sp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676" y="6093295"/>
            <a:ext cx="767324" cy="7894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41141" y="3310997"/>
            <a:ext cx="4581836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Таинство Священства</a:t>
            </a:r>
            <a:endParaRPr lang="ru-RU" sz="3600" b="1" dirty="0"/>
          </a:p>
        </p:txBody>
      </p:sp>
      <p:pic>
        <p:nvPicPr>
          <p:cNvPr id="6" name="Рисунок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676" y="6093295"/>
            <a:ext cx="767324" cy="7894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528" y="188640"/>
            <a:ext cx="7498574" cy="4999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83568" y="544522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- Кто </a:t>
            </a:r>
            <a:r>
              <a:rPr lang="ru-RU" dirty="0"/>
              <a:t>изображён на картинке?</a:t>
            </a:r>
          </a:p>
          <a:p>
            <a:r>
              <a:rPr lang="ru-RU" dirty="0"/>
              <a:t>-Что делают эти  люди?</a:t>
            </a:r>
          </a:p>
          <a:p>
            <a:r>
              <a:rPr lang="ru-RU" dirty="0"/>
              <a:t>- Что на столе?</a:t>
            </a:r>
          </a:p>
          <a:p>
            <a:r>
              <a:rPr lang="ru-RU" dirty="0"/>
              <a:t>- О чём идёт беседа?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32594" y="908720"/>
            <a:ext cx="2160239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Таинство Брака</a:t>
            </a:r>
            <a:endParaRPr lang="ru-RU" sz="3600" b="1" dirty="0"/>
          </a:p>
        </p:txBody>
      </p:sp>
      <p:pic>
        <p:nvPicPr>
          <p:cNvPr id="6" name="Рисунок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676" y="6093295"/>
            <a:ext cx="767324" cy="7894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05477" y="836712"/>
            <a:ext cx="3240360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Таинство Соборования</a:t>
            </a:r>
            <a:endParaRPr lang="ru-RU" sz="3600" b="1" dirty="0"/>
          </a:p>
        </p:txBody>
      </p:sp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676" y="6093295"/>
            <a:ext cx="767324" cy="7894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4282" y="65607"/>
          <a:ext cx="8786874" cy="6648943"/>
        </p:xfrm>
        <a:graphic>
          <a:graphicData uri="http://schemas.openxmlformats.org/drawingml/2006/table">
            <a:tbl>
              <a:tblPr/>
              <a:tblGrid>
                <a:gridCol w="2376778"/>
                <a:gridCol w="2248532"/>
                <a:gridCol w="4161564"/>
              </a:tblGrid>
              <a:tr h="5658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Calibri"/>
                          <a:cs typeface="Times New Roman"/>
                        </a:rPr>
                        <a:t>ТАИНСТВО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36" marR="454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Calibri"/>
                          <a:cs typeface="Times New Roman"/>
                        </a:rPr>
                        <a:t>Количество </a:t>
                      </a: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раз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>
                          <a:latin typeface="Calibri"/>
                          <a:ea typeface="Calibri"/>
                          <a:cs typeface="Times New Roman"/>
                        </a:rPr>
                        <a:t>в жизни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36" marR="454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Calibri"/>
                          <a:cs typeface="Times New Roman"/>
                        </a:rPr>
                        <a:t>ДЕЙСТВИЕ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36" marR="454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3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latin typeface="Calibri"/>
                          <a:ea typeface="Calibri"/>
                          <a:cs typeface="Times New Roman"/>
                        </a:rPr>
                        <a:t>Крещение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36" marR="454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i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36" marR="454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Под действием благодати Божией душа человека перерождается, делается безгрешной и близкой к Богу.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36" marR="454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9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dirty="0" smtClean="0">
                          <a:latin typeface="+mn-lt"/>
                          <a:ea typeface="Calibri"/>
                          <a:cs typeface="Times New Roman"/>
                        </a:rPr>
                        <a:t>Причастие</a:t>
                      </a:r>
                      <a:endParaRPr lang="ru-RU" sz="1800" b="1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36" marR="454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latin typeface="+mn-lt"/>
                          <a:ea typeface="Calibri"/>
                          <a:cs typeface="Times New Roman"/>
                        </a:rPr>
                        <a:t>постоянно</a:t>
                      </a:r>
                      <a:endParaRPr lang="ru-RU" sz="18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436" marR="454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Благодать Божия дает силу, питает и оживляет душу человека, соединяет с Богом для вечной жизни в Царстве Небесном.</a:t>
                      </a:r>
                    </a:p>
                  </a:txBody>
                  <a:tcPr marL="45436" marR="454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165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dirty="0" smtClean="0">
                          <a:latin typeface="+mn-lt"/>
                          <a:ea typeface="Calibri"/>
                          <a:cs typeface="Times New Roman"/>
                        </a:rPr>
                        <a:t>Миропомазание</a:t>
                      </a:r>
                      <a:endParaRPr lang="ru-RU" sz="1800" b="1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436" marR="454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i="1" dirty="0" smtClean="0"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36" marR="454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Благодатью Божией дается сила в делании добра, чтобы сохранить близость к Богу.</a:t>
                      </a:r>
                    </a:p>
                  </a:txBody>
                  <a:tcPr marL="45436" marR="454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8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latin typeface="Calibri"/>
                          <a:ea typeface="Calibri"/>
                          <a:cs typeface="Times New Roman"/>
                        </a:rPr>
                        <a:t>Покаяние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36" marR="454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i="1" dirty="0">
                          <a:latin typeface="Calibri"/>
                          <a:ea typeface="Calibri"/>
                          <a:cs typeface="Times New Roman"/>
                        </a:rPr>
                        <a:t>постоянно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36" marR="454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Благодатью Божией прощаются грехи, которые мешают соединению с Богом.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36" marR="454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8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latin typeface="Calibri"/>
                          <a:ea typeface="Calibri"/>
                          <a:cs typeface="Times New Roman"/>
                        </a:rPr>
                        <a:t>Священство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36" marR="454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i="1" dirty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36" marR="454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Дается благодать Божия учить народ вере Христовой и совершать Таинства.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36" marR="454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8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latin typeface="Calibri"/>
                          <a:ea typeface="Calibri"/>
                          <a:cs typeface="Times New Roman"/>
                        </a:rPr>
                        <a:t>Брак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36" marR="454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i="1" dirty="0">
                          <a:latin typeface="Calibri"/>
                          <a:ea typeface="Calibri"/>
                          <a:cs typeface="Times New Roman"/>
                        </a:rPr>
                        <a:t>1 - (2)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36" marR="454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Бог соединяет Своей благодатью жениха и невесту для семейной жизни.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36" marR="454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3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latin typeface="Calibri"/>
                          <a:ea typeface="Calibri"/>
                          <a:cs typeface="Times New Roman"/>
                        </a:rPr>
                        <a:t>Соборование (Елеосвящение)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36" marR="454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i="1" dirty="0">
                          <a:latin typeface="Calibri"/>
                          <a:ea typeface="Calibri"/>
                          <a:cs typeface="Times New Roman"/>
                        </a:rPr>
                        <a:t>по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i="1" dirty="0">
                          <a:latin typeface="Calibri"/>
                          <a:ea typeface="Calibri"/>
                          <a:cs typeface="Times New Roman"/>
                        </a:rPr>
                        <a:t>необходимости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36" marR="454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Больному благодатью Божией дается сила выздороветь от болезни и очиститься от грехов.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36" marR="454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Праздник праздников для православных – это Пасха,</a:t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прославляющая Воскресение Иисуса Христа. 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C:\Documents and Settings\Admin\Рабочий стол\фоторелигии\cgnf_160409_101317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1571612"/>
            <a:ext cx="6715172" cy="5143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3" descr="C:\Documents and Settings\Admin\Рабочий стол\фоторелигии\getfile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85728"/>
            <a:ext cx="8643998" cy="6215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2" descr="C:\Documents and Settings\Admin\Рабочий стол\фоторелигии\krechenie-big.jpg"/>
          <p:cNvPicPr>
            <a:picLocks noChangeAspect="1" noChangeArrowheads="1"/>
          </p:cNvPicPr>
          <p:nvPr/>
        </p:nvPicPr>
        <p:blipFill>
          <a:blip r:embed="rId3" cstate="print"/>
          <a:srcRect l="10526" t="10564" r="7895"/>
          <a:stretch>
            <a:fillRect/>
          </a:stretch>
        </p:blipFill>
        <p:spPr bwMode="auto">
          <a:xfrm>
            <a:off x="214282" y="214291"/>
            <a:ext cx="2895207" cy="2714644"/>
          </a:xfrm>
          <a:prstGeom prst="rect">
            <a:avLst/>
          </a:prstGeom>
          <a:noFill/>
        </p:spPr>
      </p:pic>
      <p:pic>
        <p:nvPicPr>
          <p:cNvPr id="6" name="Picture 2" descr="http://www.pssp.ru/uploads/posts/2010-11/1288821915_1.jpg"/>
          <p:cNvPicPr>
            <a:picLocks noChangeAspect="1" noChangeArrowheads="1"/>
          </p:cNvPicPr>
          <p:nvPr/>
        </p:nvPicPr>
        <p:blipFill>
          <a:blip r:embed="rId4"/>
          <a:srcRect l="13658" t="14889" r="11839" b="5083"/>
          <a:stretch>
            <a:fillRect/>
          </a:stretch>
        </p:blipFill>
        <p:spPr bwMode="auto">
          <a:xfrm>
            <a:off x="5786446" y="214290"/>
            <a:ext cx="3143272" cy="2252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12" y="2976822"/>
            <a:ext cx="2706710" cy="24092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65" r="5573" b="55347"/>
          <a:stretch>
            <a:fillRect/>
          </a:stretch>
        </p:blipFill>
        <p:spPr>
          <a:xfrm>
            <a:off x="214282" y="2714620"/>
            <a:ext cx="3395017" cy="220503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33" t="46736" b="4305"/>
          <a:stretch>
            <a:fillRect/>
          </a:stretch>
        </p:blipFill>
        <p:spPr>
          <a:xfrm>
            <a:off x="642910" y="4929198"/>
            <a:ext cx="2512978" cy="1785950"/>
          </a:xfrm>
          <a:prstGeom prst="rect">
            <a:avLst/>
          </a:prstGeom>
        </p:spPr>
      </p:pic>
      <p:sp>
        <p:nvSpPr>
          <p:cNvPr id="13" name="TextBox 12">
            <a:hlinkClick r:id="rId8" action="ppaction://hlinksldjump"/>
          </p:cNvPr>
          <p:cNvSpPr txBox="1"/>
          <p:nvPr/>
        </p:nvSpPr>
        <p:spPr>
          <a:xfrm>
            <a:off x="6929454" y="5072074"/>
            <a:ext cx="2000232" cy="523220"/>
          </a:xfrm>
          <a:prstGeom prst="rect">
            <a:avLst/>
          </a:prstGeom>
          <a:solidFill>
            <a:schemeClr val="bg2"/>
          </a:solid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hlinkClick r:id="rId9" action="ppaction://hlinksldjump"/>
              </a:rPr>
              <a:t>Причастие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6" name="TextBox 15">
            <a:hlinkClick r:id="rId10" action="ppaction://hlinksldjump"/>
          </p:cNvPr>
          <p:cNvSpPr txBox="1"/>
          <p:nvPr/>
        </p:nvSpPr>
        <p:spPr>
          <a:xfrm>
            <a:off x="0" y="6396335"/>
            <a:ext cx="2571768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hlinkClick r:id="rId11" action="ppaction://hlinksldjump"/>
              </a:rPr>
              <a:t>Миропомазание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8" name="TextBox 17">
            <a:hlinkClick r:id="rId12" action="ppaction://hlinksldjump"/>
          </p:cNvPr>
          <p:cNvSpPr txBox="1"/>
          <p:nvPr/>
        </p:nvSpPr>
        <p:spPr>
          <a:xfrm>
            <a:off x="1571604" y="4429132"/>
            <a:ext cx="2000264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39471D"/>
                </a:solidFill>
                <a:hlinkClick r:id="rId13" action="ppaction://hlinksldjump"/>
              </a:rPr>
              <a:t>Священство</a:t>
            </a:r>
            <a:endParaRPr lang="ru-RU" sz="2400" b="1" dirty="0">
              <a:solidFill>
                <a:srgbClr val="39471D"/>
              </a:solidFill>
            </a:endParaRPr>
          </a:p>
        </p:txBody>
      </p:sp>
      <p:sp>
        <p:nvSpPr>
          <p:cNvPr id="19" name="TextBox 18">
            <a:hlinkClick r:id="rId14" action="ppaction://hlinksldjump"/>
          </p:cNvPr>
          <p:cNvSpPr txBox="1"/>
          <p:nvPr/>
        </p:nvSpPr>
        <p:spPr>
          <a:xfrm>
            <a:off x="7643834" y="1857364"/>
            <a:ext cx="1085501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39471D"/>
                </a:solidFill>
                <a:hlinkClick r:id="rId10" action="ppaction://hlinksldjump"/>
              </a:rPr>
              <a:t>Брак</a:t>
            </a:r>
            <a:endParaRPr lang="ru-RU" sz="2400" b="1" dirty="0">
              <a:solidFill>
                <a:srgbClr val="39471D"/>
              </a:solidFill>
            </a:endParaRPr>
          </a:p>
        </p:txBody>
      </p:sp>
      <p:sp>
        <p:nvSpPr>
          <p:cNvPr id="21" name="TextBox 20">
            <a:hlinkClick r:id="rId13" action="ppaction://hlinksldjump"/>
          </p:cNvPr>
          <p:cNvSpPr txBox="1"/>
          <p:nvPr/>
        </p:nvSpPr>
        <p:spPr>
          <a:xfrm>
            <a:off x="1428728" y="214290"/>
            <a:ext cx="2286016" cy="646331"/>
          </a:xfrm>
          <a:prstGeom prst="rect">
            <a:avLst/>
          </a:prstGeom>
          <a:solidFill>
            <a:schemeClr val="bg2"/>
          </a:solid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hlinkClick r:id="rId15" action="ppaction://hlinksldjump"/>
              </a:rPr>
              <a:t>Крещение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27650" name="Picture 2" descr="http://i044.radikal.ru/1107/70/f8e11ddaec0a.jpg"/>
          <p:cNvPicPr>
            <a:picLocks noChangeAspect="1" noChangeArrowheads="1"/>
          </p:cNvPicPr>
          <p:nvPr/>
        </p:nvPicPr>
        <p:blipFill>
          <a:blip r:embed="rId16"/>
          <a:srcRect l="16822" t="8576" r="6178"/>
          <a:stretch>
            <a:fillRect/>
          </a:stretch>
        </p:blipFill>
        <p:spPr bwMode="auto">
          <a:xfrm>
            <a:off x="3714744" y="4071942"/>
            <a:ext cx="2409035" cy="2616219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5715008" y="6143644"/>
            <a:ext cx="14936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Покаяние</a:t>
            </a:r>
            <a:endParaRPr lang="ru-RU" sz="2400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" r="44150" b="51181"/>
          <a:stretch>
            <a:fillRect/>
          </a:stretch>
        </p:blipFill>
        <p:spPr>
          <a:xfrm>
            <a:off x="3357554" y="1785926"/>
            <a:ext cx="2643206" cy="1857388"/>
          </a:xfrm>
          <a:prstGeom prst="rect">
            <a:avLst/>
          </a:prstGeom>
        </p:spPr>
      </p:pic>
      <p:sp>
        <p:nvSpPr>
          <p:cNvPr id="20" name="TextBox 19">
            <a:hlinkClick r:id="rId18" action="ppaction://hlinksldjump"/>
          </p:cNvPr>
          <p:cNvSpPr txBox="1"/>
          <p:nvPr/>
        </p:nvSpPr>
        <p:spPr>
          <a:xfrm>
            <a:off x="3929058" y="3286124"/>
            <a:ext cx="215263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39471D"/>
                </a:solidFill>
                <a:hlinkClick r:id="rId8" action="ppaction://hlinksldjump"/>
              </a:rPr>
              <a:t>Соборование</a:t>
            </a:r>
            <a:endParaRPr lang="ru-RU" sz="2400" b="1" dirty="0">
              <a:solidFill>
                <a:srgbClr val="39471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18" grpId="0" animBg="1"/>
      <p:bldP spid="19" grpId="0" animBg="1"/>
      <p:bldP spid="21" grpId="0" animBg="1"/>
      <p:bldP spid="23" grpId="0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63" y="0"/>
            <a:ext cx="8786874" cy="589441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5576" y="566018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- Кто </a:t>
            </a:r>
            <a:r>
              <a:rPr lang="ru-RU" dirty="0"/>
              <a:t>изображён на картинке?</a:t>
            </a:r>
          </a:p>
          <a:p>
            <a:r>
              <a:rPr lang="ru-RU" dirty="0"/>
              <a:t>-Что делают эти  люди?</a:t>
            </a:r>
          </a:p>
          <a:p>
            <a:r>
              <a:rPr lang="ru-RU" dirty="0"/>
              <a:t>- Что на столе?</a:t>
            </a:r>
          </a:p>
          <a:p>
            <a:r>
              <a:rPr lang="ru-RU" dirty="0"/>
              <a:t>- О чём идёт беседа?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14291"/>
            <a:ext cx="5572163" cy="37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16" y="3000371"/>
            <a:ext cx="5715040" cy="368695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7504" y="537321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Сравните эти картинки.</a:t>
            </a:r>
          </a:p>
          <a:p>
            <a:r>
              <a:rPr lang="ru-RU" dirty="0" smtClean="0"/>
              <a:t>- </a:t>
            </a:r>
            <a:r>
              <a:rPr lang="ru-RU" dirty="0"/>
              <a:t>Что общего?</a:t>
            </a:r>
          </a:p>
          <a:p>
            <a:r>
              <a:rPr lang="ru-RU" dirty="0"/>
              <a:t>-Чем отличаются?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116632"/>
            <a:ext cx="8858312" cy="589441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364088" y="6163579"/>
            <a:ext cx="35004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Тайная Вечеря</a:t>
            </a:r>
            <a:endParaRPr lang="ru-RU" sz="32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564287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- Как </a:t>
            </a:r>
            <a:r>
              <a:rPr lang="ru-RU" dirty="0"/>
              <a:t>называется картина? </a:t>
            </a:r>
          </a:p>
          <a:p>
            <a:r>
              <a:rPr lang="ru-RU" dirty="0"/>
              <a:t>- Что значит «вечеря»?</a:t>
            </a:r>
          </a:p>
          <a:p>
            <a:r>
              <a:rPr lang="ru-RU" dirty="0"/>
              <a:t>- Почему она «тайная»?</a:t>
            </a:r>
          </a:p>
          <a:p>
            <a:r>
              <a:rPr lang="ru-RU" dirty="0"/>
              <a:t>- Что произошло на Тайной Вечери?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763" y="548680"/>
            <a:ext cx="481647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888" y="2348880"/>
            <a:ext cx="7388225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/>
          <a:lstStyle/>
          <a:p>
            <a:pPr>
              <a:buNone/>
            </a:pPr>
            <a:r>
              <a:rPr lang="ru-RU" sz="4400" b="1" i="1" dirty="0" smtClean="0">
                <a:solidFill>
                  <a:srgbClr val="C00000"/>
                </a:solidFill>
              </a:rPr>
              <a:t>Мы узнаем:</a:t>
            </a:r>
          </a:p>
          <a:p>
            <a:r>
              <a:rPr lang="ru-RU" sz="4800" b="1" dirty="0" smtClean="0"/>
              <a:t>Как Христос передал Себя ученикам.</a:t>
            </a:r>
          </a:p>
          <a:p>
            <a:r>
              <a:rPr lang="ru-RU" sz="4800" b="1" dirty="0" smtClean="0"/>
              <a:t>Что такое Причастие.</a:t>
            </a:r>
          </a:p>
          <a:p>
            <a:r>
              <a:rPr lang="ru-RU" sz="4800" b="1" dirty="0" smtClean="0"/>
              <a:t>Что такое церковное таинство.</a:t>
            </a:r>
            <a:endParaRPr lang="ru-RU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9"/>
            <a:ext cx="59721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>
                <a:solidFill>
                  <a:srgbClr val="542804"/>
                </a:solidFill>
              </a:rPr>
              <a:t>При чтении </a:t>
            </a:r>
            <a:r>
              <a:rPr lang="ru-RU" sz="2800" b="1" u="sng" dirty="0" smtClean="0">
                <a:solidFill>
                  <a:srgbClr val="542804"/>
                </a:solidFill>
              </a:rPr>
              <a:t>текста на стр.76 – 78 обратите </a:t>
            </a:r>
            <a:r>
              <a:rPr lang="ru-RU" sz="2800" b="1" u="sng" dirty="0">
                <a:solidFill>
                  <a:srgbClr val="542804"/>
                </a:solidFill>
              </a:rPr>
              <a:t>внимание</a:t>
            </a:r>
            <a:r>
              <a:rPr lang="ru-RU" sz="2800" b="1" u="sng" dirty="0" smtClean="0">
                <a:solidFill>
                  <a:srgbClr val="542804"/>
                </a:solidFill>
              </a:rPr>
              <a:t>:</a:t>
            </a:r>
            <a:endParaRPr lang="ru-RU" sz="2800" b="1" u="sng" dirty="0">
              <a:solidFill>
                <a:srgbClr val="542804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2910" y="1714488"/>
            <a:ext cx="3101867" cy="95410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/>
              <a:t>Что произошло на </a:t>
            </a:r>
            <a:r>
              <a:rPr lang="ru-RU" sz="2800" b="1" dirty="0">
                <a:solidFill>
                  <a:srgbClr val="0070C0"/>
                </a:solidFill>
              </a:rPr>
              <a:t>Тайной </a:t>
            </a:r>
            <a:r>
              <a:rPr lang="ru-RU" sz="2800" b="1" dirty="0" smtClean="0">
                <a:solidFill>
                  <a:srgbClr val="0070C0"/>
                </a:solidFill>
              </a:rPr>
              <a:t>Вечери</a:t>
            </a:r>
            <a:r>
              <a:rPr lang="ru-RU" sz="2800" b="1" dirty="0" smtClean="0"/>
              <a:t>?</a:t>
            </a: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2928934"/>
            <a:ext cx="5987711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/>
              <a:t>Что вкушается в </a:t>
            </a:r>
            <a:r>
              <a:rPr lang="ru-RU" sz="2800" b="1" dirty="0" smtClean="0">
                <a:solidFill>
                  <a:srgbClr val="C00000"/>
                </a:solidFill>
              </a:rPr>
              <a:t>Таинстве Причастия</a:t>
            </a:r>
            <a:r>
              <a:rPr lang="ru-RU" sz="2800" b="1" dirty="0"/>
              <a:t>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85720" y="3714752"/>
            <a:ext cx="6923815" cy="95410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/>
              <a:t>Какая </a:t>
            </a:r>
            <a:r>
              <a:rPr lang="ru-RU" sz="2800" b="1" dirty="0"/>
              <a:t>связь </a:t>
            </a:r>
            <a:r>
              <a:rPr lang="ru-RU" sz="2800" b="1" dirty="0" smtClean="0"/>
              <a:t>между </a:t>
            </a:r>
            <a:r>
              <a:rPr lang="ru-RU" sz="2800" b="1" dirty="0" smtClean="0">
                <a:solidFill>
                  <a:srgbClr val="C00000"/>
                </a:solidFill>
              </a:rPr>
              <a:t>Таинством </a:t>
            </a:r>
            <a:r>
              <a:rPr lang="ru-RU" sz="2800" b="1" dirty="0">
                <a:solidFill>
                  <a:srgbClr val="C00000"/>
                </a:solidFill>
              </a:rPr>
              <a:t>Причастия</a:t>
            </a:r>
            <a:r>
              <a:rPr lang="ru-RU" sz="2800" b="1" dirty="0"/>
              <a:t> и </a:t>
            </a:r>
            <a:r>
              <a:rPr lang="ru-RU" sz="2800" b="1" dirty="0" smtClean="0"/>
              <a:t>будущим </a:t>
            </a:r>
            <a:r>
              <a:rPr lang="ru-RU" sz="2800" b="1" dirty="0" smtClean="0">
                <a:solidFill>
                  <a:srgbClr val="0070C0"/>
                </a:solidFill>
              </a:rPr>
              <a:t>воскресением</a:t>
            </a:r>
            <a:r>
              <a:rPr lang="ru-RU" sz="2800" b="1" dirty="0" smtClean="0"/>
              <a:t> человека?</a:t>
            </a:r>
            <a:endParaRPr lang="ru-RU" sz="28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4857760"/>
            <a:ext cx="7045031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/>
              <a:t>Посредством чего совершается </a:t>
            </a:r>
            <a:r>
              <a:rPr lang="ru-RU" sz="2800" b="1" dirty="0" smtClean="0"/>
              <a:t>Таинство?</a:t>
            </a:r>
            <a:endParaRPr lang="ru-RU" sz="28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00034" y="5643578"/>
            <a:ext cx="8188039" cy="95410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/>
              <a:t>Что такое церковная </a:t>
            </a:r>
            <a:r>
              <a:rPr lang="ru-RU" sz="2800" b="1" dirty="0" smtClean="0">
                <a:solidFill>
                  <a:srgbClr val="0070C0"/>
                </a:solidFill>
              </a:rPr>
              <a:t>соборность</a:t>
            </a:r>
            <a:r>
              <a:rPr lang="ru-RU" sz="2800" b="1" dirty="0"/>
              <a:t>? Частичкой чего становятся христиане?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20" y="285728"/>
          <a:ext cx="8643999" cy="6143667"/>
        </p:xfrm>
        <a:graphic>
          <a:graphicData uri="http://schemas.openxmlformats.org/drawingml/2006/table">
            <a:tbl>
              <a:tblPr/>
              <a:tblGrid>
                <a:gridCol w="2881333"/>
                <a:gridCol w="2881333"/>
                <a:gridCol w="2881333"/>
              </a:tblGrid>
              <a:tr h="43837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alibri"/>
                          <a:ea typeface="Calibri"/>
                          <a:cs typeface="Times New Roman"/>
                        </a:rPr>
                        <a:t>ДЕЙСТВИЕ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alibri"/>
                          <a:ea typeface="Calibri"/>
                          <a:cs typeface="Times New Roman"/>
                        </a:rPr>
                        <a:t>ВИДИМО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47" marR="64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alibri"/>
                          <a:ea typeface="Calibri"/>
                          <a:cs typeface="Times New Roman"/>
                        </a:rPr>
                        <a:t>ТАИНСТВЕННО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47" marR="64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3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alibri"/>
                          <a:ea typeface="Calibri"/>
                          <a:cs typeface="Times New Roman"/>
                        </a:rPr>
                        <a:t>человек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47" marR="64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alibri"/>
                          <a:ea typeface="Calibri"/>
                          <a:cs typeface="Times New Roman"/>
                        </a:rPr>
                        <a:t>Бог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47" marR="64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1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Calibri"/>
                          <a:ea typeface="Calibri"/>
                          <a:cs typeface="Times New Roman"/>
                        </a:rPr>
                        <a:t>Что </a:t>
                      </a:r>
                      <a:r>
                        <a:rPr lang="ru-RU" sz="2400" b="1" dirty="0">
                          <a:latin typeface="Calibri"/>
                          <a:ea typeface="Calibri"/>
                          <a:cs typeface="Times New Roman"/>
                        </a:rPr>
                        <a:t>произошло на Тайной Вечери?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47" marR="64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latin typeface="Calibri"/>
                          <a:ea typeface="Calibri"/>
                          <a:cs typeface="Times New Roman"/>
                        </a:rPr>
                        <a:t>прощальная трапеза (ужин)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47" marR="64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latin typeface="Calibri"/>
                          <a:ea typeface="Calibri"/>
                          <a:cs typeface="Times New Roman"/>
                        </a:rPr>
                        <a:t>установление Таинства Причастия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47" marR="64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15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Calibri"/>
                          <a:ea typeface="Calibri"/>
                          <a:cs typeface="Times New Roman"/>
                        </a:rPr>
                        <a:t>Что </a:t>
                      </a:r>
                      <a:r>
                        <a:rPr lang="ru-RU" sz="2400" b="1" dirty="0">
                          <a:latin typeface="Calibri"/>
                          <a:ea typeface="Calibri"/>
                          <a:cs typeface="Times New Roman"/>
                        </a:rPr>
                        <a:t>вкушается в Таинстве Причастия?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47" marR="64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i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 smtClean="0">
                          <a:latin typeface="Calibri"/>
                          <a:ea typeface="Calibri"/>
                          <a:cs typeface="Times New Roman"/>
                        </a:rPr>
                        <a:t>хлеб </a:t>
                      </a:r>
                      <a:r>
                        <a:rPr lang="ru-RU" sz="2400" b="1" i="1" dirty="0">
                          <a:latin typeface="Calibri"/>
                          <a:ea typeface="Calibri"/>
                          <a:cs typeface="Times New Roman"/>
                        </a:rPr>
                        <a:t>и вино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47" marR="64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latin typeface="Calibri"/>
                          <a:ea typeface="Calibri"/>
                          <a:cs typeface="Times New Roman"/>
                        </a:rPr>
                        <a:t>Тело и Кровь Христовы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47" marR="64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1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Calibri"/>
                          <a:ea typeface="Calibri"/>
                          <a:cs typeface="Times New Roman"/>
                        </a:rPr>
                        <a:t>Посредством </a:t>
                      </a:r>
                      <a:r>
                        <a:rPr lang="ru-RU" sz="2400" b="1" dirty="0">
                          <a:latin typeface="Calibri"/>
                          <a:ea typeface="Calibri"/>
                          <a:cs typeface="Times New Roman"/>
                        </a:rPr>
                        <a:t>чего совершается Таинство?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47" marR="64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i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 smtClean="0">
                          <a:latin typeface="Calibri"/>
                          <a:ea typeface="Calibri"/>
                          <a:cs typeface="Times New Roman"/>
                        </a:rPr>
                        <a:t>молитвы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47" marR="64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latin typeface="Calibri"/>
                          <a:ea typeface="Calibri"/>
                          <a:cs typeface="Times New Roman"/>
                        </a:rPr>
                        <a:t>сила и благодать Божия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47" marR="64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1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mtClean="0">
                          <a:latin typeface="Calibri"/>
                          <a:ea typeface="Calibri"/>
                          <a:cs typeface="Times New Roman"/>
                        </a:rPr>
                        <a:t>Что </a:t>
                      </a:r>
                      <a:r>
                        <a:rPr lang="ru-RU" sz="2400" b="1" dirty="0">
                          <a:latin typeface="Calibri"/>
                          <a:ea typeface="Calibri"/>
                          <a:cs typeface="Times New Roman"/>
                        </a:rPr>
                        <a:t>такое церковная соборность?</a:t>
                      </a:r>
                    </a:p>
                  </a:txBody>
                  <a:tcPr marL="64947" marR="64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latin typeface="Calibri"/>
                          <a:ea typeface="Calibri"/>
                          <a:cs typeface="Times New Roman"/>
                        </a:rPr>
                        <a:t>единое общество верующих во </a:t>
                      </a:r>
                      <a:r>
                        <a:rPr lang="ru-RU" sz="2400" b="1" i="1" dirty="0" smtClean="0">
                          <a:latin typeface="Calibri"/>
                          <a:ea typeface="Calibri"/>
                          <a:cs typeface="Times New Roman"/>
                        </a:rPr>
                        <a:t>имя Христа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47" marR="64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latin typeface="Calibri"/>
                          <a:ea typeface="Calibri"/>
                          <a:cs typeface="Times New Roman"/>
                        </a:rPr>
                        <a:t>единое Тело Христово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47" marR="64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515</Words>
  <Application>Microsoft Office PowerPoint</Application>
  <PresentationFormat>Экран (4:3)</PresentationFormat>
  <Paragraphs>107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 чтении текста на стр.76 – 78 обратите внимание:</vt:lpstr>
      <vt:lpstr>Презентация PowerPoint</vt:lpstr>
      <vt:lpstr>Причастие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Праздник праздников для православных – это Пасха, прославляющая Воскресение Иисуса Христа.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NK-027-001</cp:lastModifiedBy>
  <cp:revision>3</cp:revision>
  <dcterms:modified xsi:type="dcterms:W3CDTF">2016-04-12T09:33:46Z</dcterms:modified>
</cp:coreProperties>
</file>