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8" r:id="rId3"/>
    <p:sldId id="269" r:id="rId4"/>
    <p:sldId id="271" r:id="rId5"/>
    <p:sldId id="272" r:id="rId6"/>
    <p:sldId id="273" r:id="rId7"/>
    <p:sldId id="275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8" autoAdjust="0"/>
    <p:restoredTop sz="94722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A950B9-9676-48BD-8682-FB861A4E44DA}" type="datetimeFigureOut">
              <a:rPr lang="ru-RU" smtClean="0"/>
              <a:pPr/>
              <a:t>12.06.2015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8E4EF1-C1F6-4DCE-9C0A-4CF95F55C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285728"/>
            <a:ext cx="7772400" cy="34290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к уроку математики в 5 классе по теме «Решение задач с помощью уравнений»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71942"/>
            <a:ext cx="777240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Авторы: Панарина Е.С. – учитель математики </a:t>
            </a:r>
          </a:p>
          <a:p>
            <a:r>
              <a:rPr lang="ru-RU" dirty="0" smtClean="0"/>
              <a:t>МБОУ гимназии №11</a:t>
            </a:r>
          </a:p>
          <a:p>
            <a:r>
              <a:rPr lang="ru-RU" dirty="0" smtClean="0"/>
              <a:t>Садыкова Л.В, - учитель математики </a:t>
            </a:r>
          </a:p>
          <a:p>
            <a:r>
              <a:rPr lang="ru-RU" dirty="0" smtClean="0"/>
              <a:t>МБОУ гимназии №11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С малой удачи начинается успех!</a:t>
            </a:r>
          </a:p>
          <a:p>
            <a:endParaRPr lang="ru-RU" sz="3200" dirty="0" smtClean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3074" name="Picture 2" descr="http://www.allforchildren.ru/pictures/school21_s/school210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792" y="4221088"/>
            <a:ext cx="1428750" cy="13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1073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Уравнения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2132856"/>
            <a:ext cx="176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х+17=60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564904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а-51=60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068960"/>
            <a:ext cx="1654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60=а+51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3573016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с-43=81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4149080"/>
            <a:ext cx="173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62=100-у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8024" y="2132856"/>
            <a:ext cx="15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70-с=68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3573016"/>
            <a:ext cx="1653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2400" dirty="0" smtClean="0"/>
              <a:t>59+х=59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3068960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78-а=78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2636912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а+45=45 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4005064"/>
            <a:ext cx="1345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2400" dirty="0" smtClean="0"/>
              <a:t>х-0=82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89040"/>
            <a:ext cx="1600268" cy="253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00034" y="500042"/>
            <a:ext cx="21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Этап Мотивации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 рисунку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составьте уравнение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756962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980728"/>
            <a:ext cx="5112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Georgia" pitchFamily="18" charset="0"/>
              </a:rPr>
              <a:t>В корзине было несколько грибов. </a:t>
            </a:r>
          </a:p>
          <a:p>
            <a:r>
              <a:rPr lang="ru-RU" b="1" i="1" dirty="0" smtClean="0">
                <a:latin typeface="Georgia" pitchFamily="18" charset="0"/>
              </a:rPr>
              <a:t>После того как в неё положили ещё</a:t>
            </a:r>
          </a:p>
          <a:p>
            <a:r>
              <a:rPr lang="ru-RU" b="1" i="1" dirty="0" smtClean="0">
                <a:latin typeface="Georgia" pitchFamily="18" charset="0"/>
              </a:rPr>
              <a:t>27 грибов, их стало 75.</a:t>
            </a:r>
          </a:p>
          <a:p>
            <a:r>
              <a:rPr lang="ru-RU" b="1" i="1" dirty="0" smtClean="0">
                <a:latin typeface="Georgia" pitchFamily="18" charset="0"/>
              </a:rPr>
              <a:t>Сколько грибов было в корзине?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411760" y="260648"/>
            <a:ext cx="3024188" cy="765175"/>
          </a:xfrm>
          <a:prstGeom prst="cloudCallout">
            <a:avLst>
              <a:gd name="adj1" fmla="val -74620"/>
              <a:gd name="adj2" fmla="val 16348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i="1" dirty="0">
                <a:latin typeface="Georgia" pitchFamily="18" charset="0"/>
              </a:rPr>
              <a:t>Задача.</a:t>
            </a:r>
          </a:p>
          <a:p>
            <a:endParaRPr lang="ru-RU" sz="24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pic>
        <p:nvPicPr>
          <p:cNvPr id="4" name="Picture 2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9459"/>
            <a:ext cx="1800200" cy="293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43174" y="2571744"/>
            <a:ext cx="4935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Задание: </a:t>
            </a:r>
            <a:br>
              <a:rPr lang="ru-RU" dirty="0" smtClean="0"/>
            </a:br>
            <a:r>
              <a:rPr lang="ru-RU" dirty="0" smtClean="0"/>
              <a:t>Решите задачу </a:t>
            </a:r>
            <a:r>
              <a:rPr lang="ru-RU" u="sng" dirty="0" smtClean="0"/>
              <a:t>несколькими</a:t>
            </a:r>
            <a:r>
              <a:rPr lang="ru-RU" dirty="0" smtClean="0"/>
              <a:t> способами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187450" y="5805488"/>
            <a:ext cx="6985000" cy="476250"/>
          </a:xfrm>
          <a:prstGeom prst="rect">
            <a:avLst/>
          </a:prstGeom>
          <a:solidFill>
            <a:srgbClr val="E5F7E5"/>
          </a:solidFill>
          <a:ln w="2222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Составить уравнение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27088" y="620713"/>
            <a:ext cx="7561262" cy="500062"/>
          </a:xfrm>
          <a:prstGeom prst="rect">
            <a:avLst/>
          </a:prstGeom>
          <a:solidFill>
            <a:srgbClr val="FFFFCC"/>
          </a:solidFill>
          <a:ln w="2222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Внимательно прочитать условие и вопрос задачи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572000" y="1125538"/>
            <a:ext cx="0" cy="3587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27088" y="1412875"/>
            <a:ext cx="7705725" cy="844550"/>
          </a:xfrm>
          <a:prstGeom prst="rect">
            <a:avLst/>
          </a:prstGeom>
          <a:solidFill>
            <a:srgbClr val="E5F7E5"/>
          </a:solidFill>
          <a:ln w="2222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Проверить соответствие между единицами измерения величин (при необходимости выполнить их преобразование)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4572000" y="2268538"/>
            <a:ext cx="0" cy="3587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827088" y="2643188"/>
            <a:ext cx="7808912" cy="809625"/>
          </a:xfrm>
          <a:prstGeom prst="rect">
            <a:avLst/>
          </a:prstGeom>
          <a:solidFill>
            <a:srgbClr val="FFFFCC"/>
          </a:solidFill>
          <a:ln w="2222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Определить взаимосвязи между описанными в ней величинами.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572000" y="3419475"/>
            <a:ext cx="0" cy="28892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27088" y="3714750"/>
            <a:ext cx="7735887" cy="528638"/>
          </a:xfrm>
          <a:prstGeom prst="rect">
            <a:avLst/>
          </a:prstGeom>
          <a:solidFill>
            <a:srgbClr val="E5F7E5"/>
          </a:solidFill>
          <a:ln w="2222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Обозначить одну из неизвестных величин буквой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572000" y="4211638"/>
            <a:ext cx="0" cy="36036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755650" y="4572000"/>
            <a:ext cx="7777163" cy="873125"/>
          </a:xfrm>
          <a:prstGeom prst="rect">
            <a:avLst/>
          </a:prstGeom>
          <a:solidFill>
            <a:srgbClr val="FFFFCC"/>
          </a:solidFill>
          <a:ln w="22225">
            <a:solidFill>
              <a:srgbClr val="00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Выразить остальные неизвестные величины через введенную букву (если необходимо, записать взаимосвязь в виде формул, построить схему, таблицу)</a:t>
            </a: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4572000" y="5445125"/>
            <a:ext cx="0" cy="36036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42910" y="0"/>
            <a:ext cx="790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Составление эталона для решения задач с помощью 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980728"/>
            <a:ext cx="5112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Georgia" pitchFamily="18" charset="0"/>
              </a:rPr>
              <a:t>В корзине было несколько грибов. </a:t>
            </a:r>
          </a:p>
          <a:p>
            <a:r>
              <a:rPr lang="ru-RU" b="1" i="1" dirty="0" smtClean="0">
                <a:latin typeface="Georgia" pitchFamily="18" charset="0"/>
              </a:rPr>
              <a:t>После того как в неё положили ещё</a:t>
            </a:r>
          </a:p>
          <a:p>
            <a:r>
              <a:rPr lang="ru-RU" b="1" i="1" dirty="0" smtClean="0">
                <a:latin typeface="Georgia" pitchFamily="18" charset="0"/>
              </a:rPr>
              <a:t>27 грибов, их стало 75.</a:t>
            </a:r>
          </a:p>
          <a:p>
            <a:r>
              <a:rPr lang="ru-RU" b="1" i="1" dirty="0" smtClean="0">
                <a:latin typeface="Georgia" pitchFamily="18" charset="0"/>
              </a:rPr>
              <a:t>Сколько грибов было в корзине?</a:t>
            </a:r>
            <a:endParaRPr lang="ru-RU" b="1" i="1" dirty="0">
              <a:latin typeface="Georgia" pitchFamily="18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411760" y="260648"/>
            <a:ext cx="3024188" cy="765175"/>
          </a:xfrm>
          <a:prstGeom prst="cloudCallout">
            <a:avLst>
              <a:gd name="adj1" fmla="val -74620"/>
              <a:gd name="adj2" fmla="val 16348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i="1" dirty="0">
                <a:latin typeface="Georgia" pitchFamily="18" charset="0"/>
              </a:rPr>
              <a:t>Задача.</a:t>
            </a:r>
          </a:p>
          <a:p>
            <a:endParaRPr lang="ru-RU" sz="24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pic>
        <p:nvPicPr>
          <p:cNvPr id="4" name="Picture 2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9459"/>
            <a:ext cx="1800200" cy="293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1" name="TextBox 600"/>
          <p:cNvSpPr txBox="1"/>
          <p:nvPr/>
        </p:nvSpPr>
        <p:spPr>
          <a:xfrm>
            <a:off x="3851920" y="234888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u="sng" dirty="0" smtClean="0">
                <a:solidFill>
                  <a:srgbClr val="FF0000"/>
                </a:solidFill>
                <a:latin typeface="Georgia" pitchFamily="18" charset="0"/>
              </a:rPr>
              <a:t>Решение.</a:t>
            </a:r>
          </a:p>
        </p:txBody>
      </p:sp>
      <p:sp>
        <p:nvSpPr>
          <p:cNvPr id="602" name="TextBox 601"/>
          <p:cNvSpPr txBox="1"/>
          <p:nvPr/>
        </p:nvSpPr>
        <p:spPr>
          <a:xfrm>
            <a:off x="2987824" y="2852936"/>
            <a:ext cx="66247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Пусть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грибов было,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тогда в корзине стало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(х+27)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грибов.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условию это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Составим уравнение.</a:t>
            </a: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х+27=75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х=75-27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х=48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  48 грибов было                                         в корзине</a:t>
            </a:r>
          </a:p>
          <a:p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714752"/>
            <a:ext cx="2226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Решение задачи </a:t>
            </a:r>
            <a:endParaRPr lang="ru-RU" dirty="0" smtClean="0"/>
          </a:p>
          <a:p>
            <a:r>
              <a:rPr lang="ru-RU" dirty="0" smtClean="0"/>
              <a:t>По эталону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060848"/>
            <a:ext cx="6120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Пусть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человек ушли в поход,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тогда в лагере осталось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(322-х)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человек.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 условию это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275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человек.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Составим уравнение.</a:t>
            </a: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322-х=275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х=322-275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Х=47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Ответ:  47 человек ушли в поход.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33265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Эталон для самопроверки </a:t>
            </a:r>
            <a:r>
              <a:rPr lang="ru-RU" sz="3600" b="1" i="1" dirty="0" smtClean="0">
                <a:latin typeface="Times New Roman" pitchFamily="18" charset="0"/>
              </a:rPr>
              <a:t>№373 (г)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492896"/>
            <a:ext cx="2536825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258</TotalTime>
  <Words>266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к уроку математики в 5 классе по теме «Решение задач с помощью уравнений»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33</cp:revision>
  <dcterms:created xsi:type="dcterms:W3CDTF">2013-10-13T17:26:53Z</dcterms:created>
  <dcterms:modified xsi:type="dcterms:W3CDTF">2015-06-12T19:45:14Z</dcterms:modified>
</cp:coreProperties>
</file>