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sldIdLst>
    <p:sldId id="256" r:id="rId2"/>
    <p:sldId id="261" r:id="rId3"/>
    <p:sldId id="257" r:id="rId4"/>
    <p:sldId id="263" r:id="rId5"/>
    <p:sldId id="267" r:id="rId6"/>
    <p:sldId id="269" r:id="rId7"/>
    <p:sldId id="270" r:id="rId8"/>
    <p:sldId id="265" r:id="rId9"/>
    <p:sldId id="259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81" r:id="rId19"/>
    <p:sldId id="280" r:id="rId20"/>
    <p:sldId id="266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0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DFC304-61A7-4108-977F-F9B34ACDB473}" type="datetimeFigureOut">
              <a:rPr lang="ru-RU" smtClean="0"/>
              <a:t>22.10.2016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240272-C8E9-4E9F-B15D-1C4D481306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6878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240272-C8E9-4E9F-B15D-1C4D48130642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13936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CA7C1-CE21-4DBA-96DC-05CFFA59162C}" type="datetimeFigureOut">
              <a:rPr lang="ru-RU" smtClean="0"/>
              <a:t>22.10.2016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6917E-5B3C-44B5-A3D9-B6C216F67A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5070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CA7C1-CE21-4DBA-96DC-05CFFA59162C}" type="datetimeFigureOut">
              <a:rPr lang="ru-RU" smtClean="0"/>
              <a:t>22.10.2016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6917E-5B3C-44B5-A3D9-B6C216F67A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0238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CA7C1-CE21-4DBA-96DC-05CFFA59162C}" type="datetimeFigureOut">
              <a:rPr lang="ru-RU" smtClean="0"/>
              <a:t>22.10.2016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6917E-5B3C-44B5-A3D9-B6C216F67A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501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CA7C1-CE21-4DBA-96DC-05CFFA59162C}" type="datetimeFigureOut">
              <a:rPr lang="ru-RU" smtClean="0"/>
              <a:t>22.10.2016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6917E-5B3C-44B5-A3D9-B6C216F67A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577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CA7C1-CE21-4DBA-96DC-05CFFA59162C}" type="datetimeFigureOut">
              <a:rPr lang="ru-RU" smtClean="0"/>
              <a:t>22.10.2016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6917E-5B3C-44B5-A3D9-B6C216F67A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3398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CA7C1-CE21-4DBA-96DC-05CFFA59162C}" type="datetimeFigureOut">
              <a:rPr lang="ru-RU" smtClean="0"/>
              <a:t>22.10.2016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6917E-5B3C-44B5-A3D9-B6C216F67A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36915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CA7C1-CE21-4DBA-96DC-05CFFA59162C}" type="datetimeFigureOut">
              <a:rPr lang="ru-RU" smtClean="0"/>
              <a:t>22.10.2016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6917E-5B3C-44B5-A3D9-B6C216F67A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7154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CA7C1-CE21-4DBA-96DC-05CFFA59162C}" type="datetimeFigureOut">
              <a:rPr lang="ru-RU" smtClean="0"/>
              <a:t>22.10.2016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6917E-5B3C-44B5-A3D9-B6C216F67A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8939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CA7C1-CE21-4DBA-96DC-05CFFA59162C}" type="datetimeFigureOut">
              <a:rPr lang="ru-RU" smtClean="0"/>
              <a:t>22.10.2016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6917E-5B3C-44B5-A3D9-B6C216F67A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9011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CA7C1-CE21-4DBA-96DC-05CFFA59162C}" type="datetimeFigureOut">
              <a:rPr lang="ru-RU" smtClean="0"/>
              <a:t>22.10.2016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6917E-5B3C-44B5-A3D9-B6C216F67A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3079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CA7C1-CE21-4DBA-96DC-05CFFA59162C}" type="datetimeFigureOut">
              <a:rPr lang="ru-RU" smtClean="0"/>
              <a:t>22.10.2016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6917E-5B3C-44B5-A3D9-B6C216F67A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1962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1CA7C1-CE21-4DBA-96DC-05CFFA59162C}" type="datetimeFigureOut">
              <a:rPr lang="ru-RU" smtClean="0"/>
              <a:t>22.10.2016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86917E-5B3C-44B5-A3D9-B6C216F67A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478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02619" y="5975881"/>
            <a:ext cx="5637010" cy="882119"/>
          </a:xfrm>
        </p:spPr>
        <p:txBody>
          <a:bodyPr>
            <a:normAutofit fontScale="85000" lnSpcReduction="20000"/>
          </a:bodyPr>
          <a:lstStyle/>
          <a:p>
            <a:r>
              <a:rPr lang="ru-RU" i="1" dirty="0" smtClean="0"/>
              <a:t>                                            </a:t>
            </a:r>
            <a:r>
              <a:rPr lang="ru-RU" sz="1500" i="1" dirty="0" smtClean="0"/>
              <a:t>Презентацию выполнила </a:t>
            </a:r>
            <a:endParaRPr lang="ru-RU" sz="1500" i="1" dirty="0"/>
          </a:p>
          <a:p>
            <a:r>
              <a:rPr lang="ru-RU" sz="1500" i="1" dirty="0" smtClean="0"/>
              <a:t>                                                       Мамедова </a:t>
            </a:r>
            <a:r>
              <a:rPr lang="ru-RU" sz="1500" i="1" dirty="0" err="1" smtClean="0"/>
              <a:t>Севда</a:t>
            </a:r>
            <a:r>
              <a:rPr lang="ru-RU" sz="1500" i="1" dirty="0" smtClean="0"/>
              <a:t> </a:t>
            </a:r>
            <a:r>
              <a:rPr lang="ru-RU" sz="1500" i="1" dirty="0" err="1" smtClean="0"/>
              <a:t>Адалят</a:t>
            </a:r>
            <a:r>
              <a:rPr lang="ru-RU" sz="1500" i="1" dirty="0" smtClean="0"/>
              <a:t> </a:t>
            </a:r>
            <a:r>
              <a:rPr lang="ru-RU" sz="1500" i="1" dirty="0" err="1" smtClean="0"/>
              <a:t>кызы</a:t>
            </a:r>
            <a:endParaRPr lang="ru-RU" sz="1500" i="1" dirty="0" smtClean="0"/>
          </a:p>
          <a:p>
            <a:r>
              <a:rPr lang="ru-RU" sz="1500" i="1" dirty="0" smtClean="0"/>
              <a:t>                                учитель английского языка ГБОУ Школы №1929.</a:t>
            </a:r>
            <a:endParaRPr lang="ru-RU" sz="1500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4787" y="332656"/>
            <a:ext cx="8059579" cy="1015663"/>
          </a:xfrm>
          <a:prstGeom prst="rect">
            <a:avLst/>
          </a:prstGeom>
          <a:noFill/>
          <a:effectLst>
            <a:glow rad="139700">
              <a:schemeClr val="accent6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Present Perfect Tense</a:t>
            </a:r>
            <a:endParaRPr lang="ru-RU" sz="6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8" name="Picture 4" descr="Картинки по запросу present perfect ten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879" y="1628800"/>
            <a:ext cx="6685394" cy="4058520"/>
          </a:xfrm>
          <a:prstGeom prst="rect">
            <a:avLst/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9948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3200" b="1" dirty="0">
                <a:solidFill>
                  <a:srgbClr val="C00000"/>
                </a:solidFill>
              </a:rPr>
              <a:t>1. </a:t>
            </a:r>
            <a:r>
              <a:rPr lang="en-US" sz="3200" b="1" dirty="0" smtClean="0">
                <a:solidFill>
                  <a:srgbClr val="C00000"/>
                </a:solidFill>
              </a:rPr>
              <a:t>Choose </a:t>
            </a:r>
            <a:r>
              <a:rPr lang="en-US" sz="3200" b="1" dirty="0">
                <a:solidFill>
                  <a:srgbClr val="C00000"/>
                </a:solidFill>
              </a:rPr>
              <a:t>t</a:t>
            </a:r>
            <a:r>
              <a:rPr lang="en-US" sz="3200" b="1" dirty="0" smtClean="0">
                <a:solidFill>
                  <a:srgbClr val="C00000"/>
                </a:solidFill>
              </a:rPr>
              <a:t>he correct answer</a:t>
            </a:r>
            <a:r>
              <a:rPr lang="ru-RU" sz="3200" b="1" dirty="0" smtClean="0">
                <a:solidFill>
                  <a:srgbClr val="C00000"/>
                </a:solidFill>
              </a:rPr>
              <a:t>.</a:t>
            </a:r>
          </a:p>
          <a:p>
            <a:pPr fontAlgn="base"/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i="1" dirty="0" smtClean="0">
                <a:solidFill>
                  <a:schemeClr val="bg2">
                    <a:lumMod val="25000"/>
                  </a:schemeClr>
                </a:solidFill>
              </a:rPr>
              <a:t>Задание </a:t>
            </a:r>
            <a:r>
              <a:rPr lang="ru-RU" i="1" dirty="0" smtClean="0">
                <a:solidFill>
                  <a:schemeClr val="bg2">
                    <a:lumMod val="25000"/>
                  </a:schemeClr>
                </a:solidFill>
              </a:rPr>
              <a:t>1.</a:t>
            </a:r>
            <a:endParaRPr lang="ru-RU" i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1415" y="1132489"/>
            <a:ext cx="10589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 </a:t>
            </a:r>
            <a:r>
              <a:rPr lang="en-AU" dirty="0" smtClean="0"/>
              <a:t>They </a:t>
            </a:r>
            <a:r>
              <a:rPr lang="en-AU" dirty="0"/>
              <a:t>…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8949" y="1486401"/>
            <a:ext cx="20842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>
                <a:solidFill>
                  <a:schemeClr val="accent5">
                    <a:lumMod val="75000"/>
                  </a:schemeClr>
                </a:solidFill>
              </a:rPr>
              <a:t>has just </a:t>
            </a:r>
            <a:r>
              <a:rPr lang="en-AU" dirty="0" smtClean="0">
                <a:solidFill>
                  <a:schemeClr val="accent5">
                    <a:lumMod val="75000"/>
                  </a:schemeClr>
                </a:solidFill>
              </a:rPr>
              <a:t>arrived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8949" y="1879786"/>
            <a:ext cx="2316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>
                <a:solidFill>
                  <a:srgbClr val="00B0F0"/>
                </a:solidFill>
              </a:rPr>
              <a:t>have just </a:t>
            </a:r>
            <a:r>
              <a:rPr lang="en-AU" dirty="0" smtClean="0">
                <a:solidFill>
                  <a:srgbClr val="00B0F0"/>
                </a:solidFill>
              </a:rPr>
              <a:t>arrived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8949" y="2266489"/>
            <a:ext cx="2316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>
                <a:solidFill>
                  <a:srgbClr val="00B050"/>
                </a:solidFill>
              </a:rPr>
              <a:t>have arrived </a:t>
            </a:r>
            <a:r>
              <a:rPr lang="en-AU" dirty="0" smtClean="0">
                <a:solidFill>
                  <a:srgbClr val="00B050"/>
                </a:solidFill>
              </a:rPr>
              <a:t>just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44711" y="3073692"/>
            <a:ext cx="9412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dirty="0"/>
              <a:t>She … .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45137" y="2690336"/>
            <a:ext cx="13404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>
                <a:solidFill>
                  <a:schemeClr val="bg2">
                    <a:lumMod val="25000"/>
                  </a:schemeClr>
                </a:solidFill>
              </a:rPr>
              <a:t>Задание 2.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29609" y="344496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has already gone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B0F0"/>
                </a:solidFill>
              </a:rPr>
              <a:t>have already gone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B050"/>
                </a:solidFill>
              </a:rPr>
              <a:t>has already go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4368298"/>
            <a:ext cx="230864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n-US" i="1" dirty="0" err="1">
                <a:solidFill>
                  <a:schemeClr val="bg2">
                    <a:lumMod val="25000"/>
                  </a:schemeClr>
                </a:solidFill>
              </a:rPr>
              <a:t>Задание</a:t>
            </a:r>
            <a:r>
              <a:rPr lang="en-US" i="1" dirty="0">
                <a:solidFill>
                  <a:schemeClr val="bg2">
                    <a:lumMod val="25000"/>
                  </a:schemeClr>
                </a:solidFill>
              </a:rPr>
              <a:t> 3</a:t>
            </a:r>
            <a:r>
              <a:rPr lang="en-US" i="1" dirty="0" smtClean="0">
                <a:solidFill>
                  <a:schemeClr val="bg2">
                    <a:lumMod val="25000"/>
                  </a:schemeClr>
                </a:solidFill>
              </a:rPr>
              <a:t>.</a:t>
            </a:r>
            <a:endParaRPr lang="ru-RU" i="1" dirty="0" smtClean="0">
              <a:solidFill>
                <a:schemeClr val="bg2">
                  <a:lumMod val="25000"/>
                </a:schemeClr>
              </a:solidFill>
            </a:endParaRPr>
          </a:p>
          <a:p>
            <a:pPr fontAlgn="base"/>
            <a:endParaRPr lang="ru-RU" i="1" dirty="0">
              <a:solidFill>
                <a:schemeClr val="bg2">
                  <a:lumMod val="25000"/>
                </a:schemeClr>
              </a:solidFill>
            </a:endParaRPr>
          </a:p>
          <a:p>
            <a:pPr fontAlgn="base"/>
            <a:r>
              <a:rPr lang="en-US" dirty="0" smtClean="0">
                <a:solidFill>
                  <a:schemeClr val="bg2">
                    <a:lumMod val="25000"/>
                  </a:schemeClr>
                </a:solidFill>
              </a:rPr>
              <a:t>…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the new book yet?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29609" y="551723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You have read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B0F0"/>
                </a:solidFill>
              </a:rPr>
              <a:t>Have you read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B050"/>
                </a:solidFill>
              </a:rPr>
              <a:t>Has you read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987824" y="763157"/>
            <a:ext cx="43380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Правильный ответ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</a:t>
            </a:r>
            <a:r>
              <a:rPr lang="en-AU" dirty="0"/>
              <a:t> </a:t>
            </a:r>
            <a:r>
              <a:rPr lang="en-AU" b="1" dirty="0">
                <a:solidFill>
                  <a:schemeClr val="bg2">
                    <a:lumMod val="25000"/>
                  </a:schemeClr>
                </a:solidFill>
              </a:rPr>
              <a:t>have just arrived.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929120" y="2720846"/>
            <a:ext cx="4293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Правильный ответ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</a:t>
            </a:r>
            <a:r>
              <a:rPr lang="en-AU" dirty="0"/>
              <a:t> </a:t>
            </a:r>
            <a:r>
              <a:rPr lang="en-AU" b="1" dirty="0">
                <a:solidFill>
                  <a:schemeClr val="bg2">
                    <a:lumMod val="25000"/>
                  </a:schemeClr>
                </a:solidFill>
              </a:rPr>
              <a:t>has already gone</a:t>
            </a:r>
            <a:r>
              <a:rPr lang="en-AU" b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945241" y="4460631"/>
            <a:ext cx="40302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Правильный ответ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</a:t>
            </a:r>
            <a:r>
              <a:rPr lang="en-AU" dirty="0"/>
              <a:t> </a:t>
            </a:r>
            <a:r>
              <a:rPr lang="en-AU" b="1" dirty="0">
                <a:solidFill>
                  <a:schemeClr val="bg2">
                    <a:lumMod val="25000"/>
                  </a:schemeClr>
                </a:solidFill>
              </a:rPr>
              <a:t>Have you read</a:t>
            </a:r>
            <a:r>
              <a:rPr lang="en-AU" b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6099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:blinds/>
      </p:transition>
    </mc:Choice>
    <mc:Fallback xmlns=""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13404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>
                <a:solidFill>
                  <a:schemeClr val="bg2">
                    <a:lumMod val="25000"/>
                  </a:schemeClr>
                </a:solidFill>
              </a:rPr>
              <a:t>Задание 4.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90753" y="764704"/>
            <a:ext cx="22829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I … here for 6 years.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4699" y="126876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00000"/>
                </a:solidFill>
              </a:rPr>
              <a:t>have live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7030A0"/>
                </a:solidFill>
              </a:rPr>
              <a:t>have liven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have lived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60674" y="2206114"/>
            <a:ext cx="13404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>
                <a:solidFill>
                  <a:schemeClr val="bg2">
                    <a:lumMod val="25000"/>
                  </a:schemeClr>
                </a:solidFill>
              </a:rPr>
              <a:t>Задание 5.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92162" y="2636912"/>
            <a:ext cx="40575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He … a teacher of English since 2009.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0674" y="313708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00000"/>
                </a:solidFill>
              </a:rPr>
              <a:t>has be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7030A0"/>
                </a:solidFill>
              </a:rPr>
              <a:t>have been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has been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4221088"/>
            <a:ext cx="13404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>
                <a:solidFill>
                  <a:schemeClr val="bg2">
                    <a:lumMod val="25000"/>
                  </a:schemeClr>
                </a:solidFill>
              </a:rPr>
              <a:t>Задание 6.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92332" y="4590420"/>
            <a:ext cx="27302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I … this film eight times.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7544" y="515719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00000"/>
                </a:solidFill>
              </a:rPr>
              <a:t>‘ve seen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7030A0"/>
                </a:solidFill>
              </a:rPr>
              <a:t>‘ve saw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‘s seen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067944" y="260648"/>
            <a:ext cx="35173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Правильный ответ:</a:t>
            </a:r>
            <a:r>
              <a:rPr lang="en-AU" dirty="0"/>
              <a:t> </a:t>
            </a:r>
            <a:r>
              <a:rPr lang="en-AU" b="1" dirty="0">
                <a:solidFill>
                  <a:schemeClr val="bg2">
                    <a:lumMod val="25000"/>
                  </a:schemeClr>
                </a:solidFill>
              </a:rPr>
              <a:t>have lived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139952" y="2205002"/>
            <a:ext cx="33570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Правильный ответ:</a:t>
            </a:r>
            <a:r>
              <a:rPr lang="en-AU" dirty="0"/>
              <a:t> </a:t>
            </a:r>
            <a:r>
              <a:rPr lang="en-AU" b="1" dirty="0">
                <a:solidFill>
                  <a:schemeClr val="bg2">
                    <a:lumMod val="25000"/>
                  </a:schemeClr>
                </a:solidFill>
              </a:rPr>
              <a:t>has been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230219" y="4221088"/>
            <a:ext cx="33185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Правильный ответ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</a:t>
            </a:r>
            <a:r>
              <a:rPr lang="en-AU" b="1" dirty="0">
                <a:solidFill>
                  <a:schemeClr val="bg2">
                    <a:lumMod val="25000"/>
                  </a:schemeClr>
                </a:solidFill>
              </a:rPr>
              <a:t>‘ve seen</a:t>
            </a:r>
            <a:r>
              <a:rPr lang="en-AU" b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948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:blinds/>
      </p:transition>
    </mc:Choice>
    <mc:Fallback xmlns=""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13404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chemeClr val="bg2">
                    <a:lumMod val="25000"/>
                  </a:schemeClr>
                </a:solidFill>
              </a:rPr>
              <a:t>Задание 7.</a:t>
            </a:r>
            <a:endParaRPr lang="ru-RU" i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2624" y="620688"/>
            <a:ext cx="19030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dirty="0">
                <a:solidFill>
                  <a:schemeClr val="bg2">
                    <a:lumMod val="25000"/>
                  </a:schemeClr>
                </a:solidFill>
              </a:rPr>
              <a:t>… to Disneyland?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802" y="112474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Has you been ever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B0F0"/>
                </a:solidFill>
              </a:rPr>
              <a:t>Has you ever been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B050"/>
                </a:solidFill>
              </a:rPr>
              <a:t>Have you ever been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46622" y="2036612"/>
            <a:ext cx="13404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>
                <a:solidFill>
                  <a:schemeClr val="bg2">
                    <a:lumMod val="25000"/>
                  </a:schemeClr>
                </a:solidFill>
              </a:rPr>
              <a:t>Задание 8.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8802" y="241740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has 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never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fallen off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B0F0"/>
                </a:solidFill>
              </a:rPr>
              <a:t>haven’t ever fallen off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B050"/>
                </a:solidFill>
              </a:rPr>
              <a:t>have never fallen off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46622" y="3370646"/>
            <a:ext cx="13404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>
                <a:solidFill>
                  <a:schemeClr val="bg2">
                    <a:lumMod val="25000"/>
                  </a:schemeClr>
                </a:solidFill>
              </a:rPr>
              <a:t>Задание 9.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44138" y="3745456"/>
            <a:ext cx="43813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He … to India, but he will go there soon.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4923" y="414237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not has been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B0F0"/>
                </a:solidFill>
              </a:rPr>
              <a:t>haven’t been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B050"/>
                </a:solidFill>
              </a:rPr>
              <a:t>hasn't been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10935" y="5055198"/>
            <a:ext cx="14622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>
                <a:solidFill>
                  <a:schemeClr val="bg2">
                    <a:lumMod val="25000"/>
                  </a:schemeClr>
                </a:solidFill>
              </a:rPr>
              <a:t>Задание 10.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98893" y="5424530"/>
            <a:ext cx="39004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It is the first time he … a mountain.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46622" y="579386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has climbed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B0F0"/>
                </a:solidFill>
              </a:rPr>
              <a:t>has </a:t>
            </a:r>
            <a:r>
              <a:rPr lang="en-US" dirty="0" smtClean="0">
                <a:solidFill>
                  <a:srgbClr val="00B0F0"/>
                </a:solidFill>
              </a:rPr>
              <a:t>climb</a:t>
            </a:r>
            <a:endParaRPr lang="en-US" dirty="0">
              <a:solidFill>
                <a:srgbClr val="00B0F0"/>
              </a:solidFill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B050"/>
                </a:solidFill>
              </a:rPr>
              <a:t>has climbing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923928" y="251356"/>
            <a:ext cx="46330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Правильный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ответ:</a:t>
            </a:r>
            <a: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AU" b="1" dirty="0" smtClean="0">
                <a:solidFill>
                  <a:schemeClr val="bg2">
                    <a:lumMod val="25000"/>
                  </a:schemeClr>
                </a:solidFill>
              </a:rPr>
              <a:t>Have </a:t>
            </a:r>
            <a:r>
              <a:rPr lang="en-AU" b="1" dirty="0">
                <a:solidFill>
                  <a:schemeClr val="bg2">
                    <a:lumMod val="25000"/>
                  </a:schemeClr>
                </a:solidFill>
              </a:rPr>
              <a:t>you ever been</a:t>
            </a:r>
            <a:r>
              <a:rPr lang="en-AU" b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925045" y="2053552"/>
            <a:ext cx="45784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Правильный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ответ:</a:t>
            </a:r>
            <a: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AU" b="1" dirty="0" smtClean="0">
                <a:solidFill>
                  <a:schemeClr val="bg2">
                    <a:lumMod val="25000"/>
                  </a:schemeClr>
                </a:solidFill>
              </a:rPr>
              <a:t>has </a:t>
            </a:r>
            <a:r>
              <a:rPr lang="en-AU" b="1" dirty="0">
                <a:solidFill>
                  <a:schemeClr val="bg2">
                    <a:lumMod val="25000"/>
                  </a:schemeClr>
                </a:solidFill>
              </a:rPr>
              <a:t>never fallen off</a:t>
            </a:r>
            <a:r>
              <a:rPr lang="en-AU" b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925045" y="3376112"/>
            <a:ext cx="37224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Правильный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ответ</a:t>
            </a:r>
            <a:r>
              <a:rPr lang="ru-RU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</a:t>
            </a:r>
            <a:r>
              <a:rPr lang="en-US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AU" b="1" dirty="0" smtClean="0">
                <a:solidFill>
                  <a:schemeClr val="bg2">
                    <a:lumMod val="25000"/>
                  </a:schemeClr>
                </a:solidFill>
              </a:rPr>
              <a:t>hasn't </a:t>
            </a:r>
            <a:r>
              <a:rPr lang="en-AU" b="1" dirty="0">
                <a:solidFill>
                  <a:schemeClr val="bg2">
                    <a:lumMod val="25000"/>
                  </a:schemeClr>
                </a:solidFill>
              </a:rPr>
              <a:t>been</a:t>
            </a:r>
            <a:r>
              <a:rPr lang="en-AU" b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983660" y="4941168"/>
            <a:ext cx="36920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Правильный ответ:</a:t>
            </a:r>
            <a:r>
              <a:rPr lang="en-AU" dirty="0"/>
              <a:t> </a:t>
            </a:r>
            <a:r>
              <a:rPr lang="en-AU" b="1" dirty="0">
                <a:solidFill>
                  <a:schemeClr val="bg2">
                    <a:lumMod val="25000"/>
                  </a:schemeClr>
                </a:solidFill>
              </a:rPr>
              <a:t>has climbed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130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:blinds/>
      </p:transition>
    </mc:Choice>
    <mc:Fallback xmlns=""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86409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800" b="1" dirty="0">
                <a:solidFill>
                  <a:srgbClr val="C00000"/>
                </a:solidFill>
              </a:rPr>
              <a:t>2. </a:t>
            </a:r>
            <a:r>
              <a:rPr lang="en-US" sz="2800" b="1" dirty="0" smtClean="0">
                <a:solidFill>
                  <a:srgbClr val="C00000"/>
                </a:solidFill>
              </a:rPr>
              <a:t>Correct the mistakes . </a:t>
            </a:r>
            <a:r>
              <a:rPr lang="ru-RU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1615" y="911832"/>
            <a:ext cx="13404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>
                <a:solidFill>
                  <a:schemeClr val="bg2">
                    <a:lumMod val="25000"/>
                  </a:schemeClr>
                </a:solidFill>
              </a:rPr>
              <a:t>Задание 1.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136" y="1292732"/>
            <a:ext cx="25315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He just left the party.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7662" y="1794115"/>
            <a:ext cx="13404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>
                <a:solidFill>
                  <a:schemeClr val="bg2">
                    <a:lumMod val="25000"/>
                  </a:schemeClr>
                </a:solidFill>
              </a:rPr>
              <a:t>Задание 2.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44" y="2163447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We has not seen each </a:t>
            </a:r>
            <a:r>
              <a:rPr lang="en-US" b="1" dirty="0" smtClean="0">
                <a:solidFill>
                  <a:srgbClr val="FF0000"/>
                </a:solidFill>
              </a:rPr>
              <a:t>other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ever since he got married.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184374" y="2163447"/>
            <a:ext cx="567976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Правильный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ответ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</a:t>
            </a:r>
            <a:r>
              <a:rPr lang="en-US" b="1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w</a:t>
            </a:r>
            <a:r>
              <a:rPr lang="en-US" b="1" dirty="0" smtClean="0">
                <a:solidFill>
                  <a:schemeClr val="bg2">
                    <a:lumMod val="25000"/>
                  </a:schemeClr>
                </a:solidFill>
              </a:rPr>
              <a:t>e </a:t>
            </a:r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have not seen each other </a:t>
            </a:r>
            <a:endParaRPr lang="en-US" b="1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e</a:t>
            </a:r>
            <a:r>
              <a:rPr lang="en-US" b="1" dirty="0" smtClean="0">
                <a:solidFill>
                  <a:schemeClr val="bg2">
                    <a:lumMod val="25000"/>
                  </a:schemeClr>
                </a:solidFill>
              </a:rPr>
              <a:t>ver since he got married.</a:t>
            </a:r>
          </a:p>
          <a:p>
            <a:r>
              <a:rPr lang="en-US" b="1" dirty="0" smtClean="0">
                <a:solidFill>
                  <a:schemeClr val="bg2">
                    <a:lumMod val="25000"/>
                  </a:schemeClr>
                </a:solidFill>
              </a:rPr>
              <a:t>       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31832" y="2996952"/>
            <a:ext cx="13404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>
                <a:solidFill>
                  <a:schemeClr val="bg2">
                    <a:lumMod val="25000"/>
                  </a:schemeClr>
                </a:solidFill>
              </a:rPr>
              <a:t>Задание 3.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9136" y="338636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You will not come out until </a:t>
            </a:r>
            <a:endParaRPr lang="en-US" b="1" dirty="0" smtClean="0">
              <a:solidFill>
                <a:srgbClr val="FF0000"/>
              </a:solidFill>
            </a:endParaRPr>
          </a:p>
          <a:p>
            <a:r>
              <a:rPr lang="en-US" b="1" dirty="0" smtClean="0">
                <a:solidFill>
                  <a:srgbClr val="FF0000"/>
                </a:solidFill>
              </a:rPr>
              <a:t>you </a:t>
            </a:r>
            <a:r>
              <a:rPr lang="en-US" b="1" dirty="0">
                <a:solidFill>
                  <a:srgbClr val="FF0000"/>
                </a:solidFill>
              </a:rPr>
              <a:t>finished tidying up.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202729" y="3386367"/>
            <a:ext cx="58461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Правильный ответ:</a:t>
            </a:r>
            <a:r>
              <a:rPr lang="en-US" dirty="0" smtClean="0"/>
              <a:t> </a:t>
            </a:r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y</a:t>
            </a:r>
            <a:r>
              <a:rPr lang="en-US" b="1" dirty="0" smtClean="0">
                <a:solidFill>
                  <a:schemeClr val="bg2">
                    <a:lumMod val="25000"/>
                  </a:schemeClr>
                </a:solidFill>
              </a:rPr>
              <a:t>ou </a:t>
            </a:r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will not come out until you </a:t>
            </a:r>
            <a:endParaRPr lang="en-US" b="1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en-US" b="1" dirty="0" smtClean="0">
                <a:solidFill>
                  <a:schemeClr val="bg2">
                    <a:lumMod val="25000"/>
                  </a:schemeClr>
                </a:solidFill>
              </a:rPr>
              <a:t>have </a:t>
            </a:r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finished tidying up.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62229" y="4149080"/>
            <a:ext cx="13404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>
                <a:solidFill>
                  <a:schemeClr val="bg2">
                    <a:lumMod val="25000"/>
                  </a:schemeClr>
                </a:solidFill>
              </a:rPr>
              <a:t>Задание 4.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9136" y="450878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I will call as soon as I </a:t>
            </a:r>
            <a:r>
              <a:rPr lang="en-US" b="1" dirty="0" smtClean="0">
                <a:solidFill>
                  <a:srgbClr val="FF0000"/>
                </a:solidFill>
              </a:rPr>
              <a:t>will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 arrive at </a:t>
            </a:r>
            <a:r>
              <a:rPr lang="en-US" b="1" dirty="0">
                <a:solidFill>
                  <a:srgbClr val="FF0000"/>
                </a:solidFill>
              </a:rPr>
              <a:t>the airport.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184374" y="4518412"/>
            <a:ext cx="60853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Правильный ответ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</a:t>
            </a:r>
            <a:r>
              <a:rPr lang="en-US" dirty="0"/>
              <a:t> </a:t>
            </a:r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I will call as soon as I have </a:t>
            </a:r>
            <a:r>
              <a:rPr lang="en-US" b="1" dirty="0" smtClean="0">
                <a:solidFill>
                  <a:schemeClr val="bg2">
                    <a:lumMod val="25000"/>
                  </a:schemeClr>
                </a:solidFill>
              </a:rPr>
              <a:t>arrived</a:t>
            </a:r>
          </a:p>
          <a:p>
            <a:r>
              <a:rPr lang="en-US" b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at the airport.</a:t>
            </a:r>
            <a:r>
              <a:rPr lang="en-US" b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47662" y="5275851"/>
            <a:ext cx="13404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>
                <a:solidFill>
                  <a:schemeClr val="bg2">
                    <a:lumMod val="25000"/>
                  </a:schemeClr>
                </a:solidFill>
              </a:rPr>
              <a:t>Задание 5.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744" y="566124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I have not play tennis since </a:t>
            </a:r>
            <a:endParaRPr lang="en-US" b="1" dirty="0" smtClean="0">
              <a:solidFill>
                <a:srgbClr val="FF0000"/>
              </a:solidFill>
            </a:endParaRPr>
          </a:p>
          <a:p>
            <a:r>
              <a:rPr lang="en-US" b="1" dirty="0" smtClean="0">
                <a:solidFill>
                  <a:srgbClr val="FF0000"/>
                </a:solidFill>
              </a:rPr>
              <a:t>I have </a:t>
            </a:r>
            <a:r>
              <a:rPr lang="en-US" b="1" dirty="0">
                <a:solidFill>
                  <a:srgbClr val="FF0000"/>
                </a:solidFill>
              </a:rPr>
              <a:t>broke my arm in 1996.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238515" y="5645183"/>
            <a:ext cx="58288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Правильный ответ</a:t>
            </a:r>
            <a:r>
              <a:rPr lang="ru-RU" b="1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</a:t>
            </a:r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 I have not played tennis since I </a:t>
            </a:r>
            <a:endParaRPr lang="en-US" b="1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en-US" b="1" dirty="0" smtClean="0">
                <a:solidFill>
                  <a:schemeClr val="bg2">
                    <a:lumMod val="25000"/>
                  </a:schemeClr>
                </a:solidFill>
              </a:rPr>
              <a:t>broke </a:t>
            </a:r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my arm in 1996.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177282" y="1301883"/>
            <a:ext cx="47548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Правильный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ответ:</a:t>
            </a:r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h</a:t>
            </a:r>
            <a:r>
              <a:rPr lang="en-US" b="1" dirty="0" smtClean="0">
                <a:solidFill>
                  <a:schemeClr val="bg2">
                    <a:lumMod val="25000"/>
                  </a:schemeClr>
                </a:solidFill>
              </a:rPr>
              <a:t>e </a:t>
            </a:r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just left the party.</a:t>
            </a:r>
            <a:r>
              <a:rPr lang="en-US" b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302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:blinds/>
      </p:transition>
    </mc:Choice>
    <mc:Fallback xmlns=""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8" grpId="0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Картинки по запросу постиранная одежд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365105"/>
            <a:ext cx="3938771" cy="2340660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Картинки по запросу помытая посуд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71600"/>
            <a:ext cx="3938771" cy="2384736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Картинки по запросу сделала покупки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365105"/>
            <a:ext cx="3989983" cy="2340660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Картинки по запросу чистая детская комнат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599" y="1571600"/>
            <a:ext cx="3888432" cy="2384736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4219" y="44624"/>
            <a:ext cx="8754120" cy="1200329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Form affirmative sentences </a:t>
            </a:r>
          </a:p>
          <a:p>
            <a:pPr algn="ctr"/>
            <a:r>
              <a:rPr lang="en-US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</a:t>
            </a:r>
            <a:r>
              <a:rPr lang="en-US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n the Present Perfect Tense (+)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92197" y="1340768"/>
            <a:ext cx="45283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07298" y="1412776"/>
            <a:ext cx="34015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33068" y="4293096"/>
            <a:ext cx="34015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82775" y="4293095"/>
            <a:ext cx="34015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4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940189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Картинки по запросу накрытый сто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62" y="426588"/>
            <a:ext cx="3691476" cy="2795520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Картинки по запросу тор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37" y="3721497"/>
            <a:ext cx="3719105" cy="2847976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Картинки по запросу сломанная чашк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685518"/>
            <a:ext cx="3816424" cy="2847975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Картинки по запросу писать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13528"/>
            <a:ext cx="3816424" cy="2808580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426588"/>
            <a:ext cx="34015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5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348969" y="426587"/>
            <a:ext cx="34015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6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9598" y="3501008"/>
            <a:ext cx="34015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7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01920" y="3573016"/>
            <a:ext cx="34015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8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097066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артинки по запросу уро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769" y="1268760"/>
            <a:ext cx="3896949" cy="2448272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Картинки по запросу рисовать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249338"/>
            <a:ext cx="3816424" cy="2448272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Картинки по запросу стирать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4898" y="4204579"/>
            <a:ext cx="3816423" cy="2636912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Картинки по запросу смотреть телевизор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221088"/>
            <a:ext cx="3896949" cy="2562672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49398" y="28649"/>
            <a:ext cx="7938455" cy="923330"/>
          </a:xfrm>
          <a:prstGeom prst="rect">
            <a:avLst/>
          </a:prstGeom>
          <a:solidFill>
            <a:srgbClr val="FFFF00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Form negative sentences(-)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1268760"/>
            <a:ext cx="34015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85521" y="1282646"/>
            <a:ext cx="34015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4293096"/>
            <a:ext cx="34015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15771" y="4221088"/>
            <a:ext cx="34015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4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355333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Картинки по запросу готови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599" y="546119"/>
            <a:ext cx="3888432" cy="2589727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Картинки по запросу пылесоси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9681" y="543558"/>
            <a:ext cx="4071938" cy="2592288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Картинки по запросу писать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93" y="3711205"/>
            <a:ext cx="3888432" cy="2682429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Картинки по запросу мыть посуду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415" y="3717032"/>
            <a:ext cx="3779547" cy="2682429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30491" y="542938"/>
            <a:ext cx="34015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5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34841" y="692696"/>
            <a:ext cx="34015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6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404" y="3748466"/>
            <a:ext cx="34015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7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12203" y="3736260"/>
            <a:ext cx="34015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8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45867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по запросу одеватьс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1193" y="4079981"/>
            <a:ext cx="4011471" cy="2592288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Картинки по запросу кушать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79982"/>
            <a:ext cx="3822604" cy="2592287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Картинки по запросу ребенок спит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39941"/>
            <a:ext cx="3824691" cy="2365875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Картинки по запросу ребенок не спит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9463" y="1349458"/>
            <a:ext cx="3974932" cy="2356358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1337949"/>
            <a:ext cx="34015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5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90482" y="1349458"/>
            <a:ext cx="34015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6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4079982"/>
            <a:ext cx="34015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7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90482" y="4079981"/>
            <a:ext cx="34015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8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86975" y="0"/>
            <a:ext cx="7205369" cy="1077218"/>
          </a:xfrm>
          <a:prstGeom prst="rect">
            <a:avLst/>
          </a:prstGeom>
          <a:solidFill>
            <a:srgbClr val="FFFF00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Form interrogative sentences(</a:t>
            </a:r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?)</a:t>
            </a:r>
            <a:r>
              <a:rPr lang="en-US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and then</a:t>
            </a:r>
          </a:p>
          <a:p>
            <a:pPr algn="ctr"/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answer the questions 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965407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прыгать в вод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174" y="548680"/>
            <a:ext cx="3672408" cy="2448272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Картинки по запросу приземление самолет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529404"/>
            <a:ext cx="4102966" cy="2448272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Картинки по запросу мыть пол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908" y="3577480"/>
            <a:ext cx="3764299" cy="2592287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Картинки по запросу поливать цветы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1036" y="3585345"/>
            <a:ext cx="4102966" cy="2592287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596" y="614570"/>
            <a:ext cx="34015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364348" y="692696"/>
            <a:ext cx="34015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96" y="3717032"/>
            <a:ext cx="34015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64348" y="3947864"/>
            <a:ext cx="34015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4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23039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present perfect ten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836712"/>
            <a:ext cx="7238333" cy="5434424"/>
          </a:xfrm>
          <a:prstGeom prst="rect">
            <a:avLst/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40102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0300" y="692696"/>
            <a:ext cx="806342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400" b="1" dirty="0" smtClean="0">
                <a:ln w="11430">
                  <a:solidFill>
                    <a:schemeClr val="bg2">
                      <a:lumMod val="50000"/>
                    </a:schemeClr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Thank you for your attention!</a:t>
            </a:r>
            <a:endParaRPr lang="ru-RU" sz="4400" b="1" cap="none" spc="0" dirty="0">
              <a:ln w="11430">
                <a:solidFill>
                  <a:schemeClr val="bg2">
                    <a:lumMod val="50000"/>
                  </a:schemeClr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146" name="Picture 2" descr="Картинки по запросу смайли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785" y="2132856"/>
            <a:ext cx="3960440" cy="3960440"/>
          </a:xfrm>
          <a:prstGeom prst="rect">
            <a:avLst/>
          </a:prstGeom>
          <a:noFill/>
          <a:effectLst>
            <a:glow rad="101600">
              <a:schemeClr val="accent2">
                <a:satMod val="175000"/>
                <a:alpha val="40000"/>
              </a:schemeClr>
            </a:glo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4893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260648"/>
            <a:ext cx="4572000" cy="175432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base"/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Present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Perfect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 - настоящее совершенное время</a:t>
            </a:r>
          </a:p>
          <a:p>
            <a:pPr fontAlgn="base"/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Время </a:t>
            </a:r>
            <a:r>
              <a:rPr lang="ru-RU" b="1" dirty="0" err="1">
                <a:solidFill>
                  <a:schemeClr val="bg2">
                    <a:lumMod val="25000"/>
                  </a:schemeClr>
                </a:solidFill>
              </a:rPr>
              <a:t>Present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bg2">
                    <a:lumMod val="25000"/>
                  </a:schemeClr>
                </a:solidFill>
              </a:rPr>
              <a:t>Perfect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 обозначает действие, которое завершилось к настоящему моменту или завершено в период настоящего времени.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2433854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AU" dirty="0">
                <a:solidFill>
                  <a:schemeClr val="bg2">
                    <a:lumMod val="25000"/>
                  </a:schemeClr>
                </a:solidFill>
              </a:rPr>
              <a:t>I </a:t>
            </a:r>
            <a:r>
              <a:rPr lang="en-AU" b="1" dirty="0" smtClean="0">
                <a:solidFill>
                  <a:schemeClr val="bg2">
                    <a:lumMod val="25000"/>
                  </a:schemeClr>
                </a:solidFill>
              </a:rPr>
              <a:t>have already </a:t>
            </a:r>
            <a:r>
              <a:rPr lang="en-AU" b="1" dirty="0">
                <a:solidFill>
                  <a:schemeClr val="bg2">
                    <a:lumMod val="25000"/>
                  </a:schemeClr>
                </a:solidFill>
              </a:rPr>
              <a:t>done</a:t>
            </a:r>
            <a:r>
              <a:rPr lang="en-AU" dirty="0">
                <a:solidFill>
                  <a:schemeClr val="bg2">
                    <a:lumMod val="25000"/>
                  </a:schemeClr>
                </a:solidFill>
              </a:rPr>
              <a:t> my homework </a:t>
            </a:r>
            <a:r>
              <a:rPr lang="en-AU" dirty="0" smtClean="0">
                <a:solidFill>
                  <a:schemeClr val="bg2">
                    <a:lumMod val="25000"/>
                  </a:schemeClr>
                </a:solidFill>
              </a:rPr>
              <a:t>.</a:t>
            </a:r>
            <a:br>
              <a:rPr lang="en-AU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Я уже сделал домашнее задание.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en-AU" dirty="0">
                <a:solidFill>
                  <a:schemeClr val="bg2">
                    <a:lumMod val="25000"/>
                  </a:schemeClr>
                </a:solidFill>
              </a:rPr>
              <a:t>We have no classes today, our teacher </a:t>
            </a:r>
            <a:r>
              <a:rPr lang="en-AU" b="1" dirty="0">
                <a:solidFill>
                  <a:schemeClr val="bg2">
                    <a:lumMod val="25000"/>
                  </a:schemeClr>
                </a:solidFill>
              </a:rPr>
              <a:t>has fallen</a:t>
            </a:r>
            <a:r>
              <a:rPr lang="en-AU" dirty="0">
                <a:solidFill>
                  <a:schemeClr val="bg2">
                    <a:lumMod val="25000"/>
                  </a:schemeClr>
                </a:solidFill>
              </a:rPr>
              <a:t> ill.</a:t>
            </a:r>
            <a:r>
              <a:rPr lang="en-AU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en-AU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У нас сегодня не будет уроков, наш учитель заболел.</a:t>
            </a:r>
          </a:p>
        </p:txBody>
      </p:sp>
      <p:pic>
        <p:nvPicPr>
          <p:cNvPr id="2052" name="Picture 4" descr="Картинки по запросу present perfect ten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60648"/>
            <a:ext cx="3789894" cy="4320480"/>
          </a:xfrm>
          <a:prstGeom prst="rect">
            <a:avLst/>
          </a:prstGeom>
          <a:noFill/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03713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260648"/>
            <a:ext cx="740138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Упоребление</a:t>
            </a:r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Present Perfect Tense: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496" y="980728"/>
            <a:ext cx="8928992" cy="12003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bg2">
                    <a:lumMod val="50000"/>
                  </a:schemeClr>
                </a:solidFill>
              </a:rPr>
              <a:t>1.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Мы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используем 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Present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Perfect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, когда хотим показать результат действия, которое уже совершилось. С помощью 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Present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Perfect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 мы акцентируем внимание именно на результате и по нему видим, что действие уже выполнено. Гораздо легче понять, что значит результат, на примере глаголов «делать» и «сделать»: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7041" y="2206872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Я 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делал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 это – I </a:t>
            </a:r>
            <a:r>
              <a:rPr lang="ru-RU" dirty="0" err="1">
                <a:solidFill>
                  <a:schemeClr val="bg2">
                    <a:lumMod val="50000"/>
                  </a:schemeClr>
                </a:solidFill>
              </a:rPr>
              <a:t>did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50000"/>
                  </a:schemeClr>
                </a:solidFill>
              </a:rPr>
              <a:t>it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. (</a:t>
            </a:r>
            <a:r>
              <a:rPr lang="ru-RU" dirty="0" err="1">
                <a:solidFill>
                  <a:schemeClr val="bg2">
                    <a:lumMod val="50000"/>
                  </a:schemeClr>
                </a:solidFill>
              </a:rPr>
              <a:t>Past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50000"/>
                  </a:schemeClr>
                </a:solidFill>
              </a:rPr>
              <a:t>Simple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 – действие было в прошлом)</a:t>
            </a:r>
          </a:p>
          <a:p>
            <a:pPr fontAlgn="base"/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Я 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сделал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 это – I </a:t>
            </a:r>
            <a:r>
              <a:rPr lang="ru-RU" dirty="0" err="1">
                <a:solidFill>
                  <a:schemeClr val="bg2">
                    <a:lumMod val="50000"/>
                  </a:schemeClr>
                </a:solidFill>
              </a:rPr>
              <a:t>have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50000"/>
                  </a:schemeClr>
                </a:solidFill>
              </a:rPr>
              <a:t>done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50000"/>
                  </a:schemeClr>
                </a:solidFill>
              </a:rPr>
              <a:t>it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. (действие закончилось, значит, есть результат)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4155" y="3416621"/>
            <a:ext cx="46714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u="sng" dirty="0">
                <a:solidFill>
                  <a:schemeClr val="bg2">
                    <a:lumMod val="25000"/>
                  </a:schemeClr>
                </a:solidFill>
              </a:rPr>
              <a:t>К действию с результатом относится: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57204" y="3818713"/>
            <a:ext cx="868557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u="sng" dirty="0">
                <a:solidFill>
                  <a:schemeClr val="bg2">
                    <a:lumMod val="25000"/>
                  </a:schemeClr>
                </a:solidFill>
              </a:rPr>
              <a:t>Действие с наречиями </a:t>
            </a:r>
            <a:r>
              <a:rPr lang="ru-RU" i="1" u="sng" dirty="0" err="1">
                <a:solidFill>
                  <a:schemeClr val="bg2">
                    <a:lumMod val="25000"/>
                  </a:schemeClr>
                </a:solidFill>
              </a:rPr>
              <a:t>already</a:t>
            </a:r>
            <a:r>
              <a:rPr lang="ru-RU" i="1" u="sng" dirty="0">
                <a:solidFill>
                  <a:schemeClr val="bg2">
                    <a:lumMod val="25000"/>
                  </a:schemeClr>
                </a:solidFill>
              </a:rPr>
              <a:t> (уже), </a:t>
            </a:r>
            <a:r>
              <a:rPr lang="ru-RU" i="1" u="sng" dirty="0" err="1">
                <a:solidFill>
                  <a:schemeClr val="bg2">
                    <a:lumMod val="25000"/>
                  </a:schemeClr>
                </a:solidFill>
              </a:rPr>
              <a:t>just</a:t>
            </a:r>
            <a:r>
              <a:rPr lang="ru-RU" i="1" u="sng" dirty="0">
                <a:solidFill>
                  <a:schemeClr val="bg2">
                    <a:lumMod val="25000"/>
                  </a:schemeClr>
                </a:solidFill>
              </a:rPr>
              <a:t> (только что), </a:t>
            </a:r>
            <a:r>
              <a:rPr lang="ru-RU" i="1" u="sng" dirty="0" err="1">
                <a:solidFill>
                  <a:schemeClr val="bg2">
                    <a:lumMod val="25000"/>
                  </a:schemeClr>
                </a:solidFill>
              </a:rPr>
              <a:t>yet</a:t>
            </a:r>
            <a:r>
              <a:rPr lang="ru-RU" i="1" u="sng" dirty="0">
                <a:solidFill>
                  <a:schemeClr val="bg2">
                    <a:lumMod val="25000"/>
                  </a:schemeClr>
                </a:solidFill>
              </a:rPr>
              <a:t> (уже, еще). Они указывают на то, что действие произошло недавно и в результате что-то изменилось.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97041" y="4742043"/>
            <a:ext cx="883945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I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know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Jane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.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We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 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have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already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bg2">
                    <a:lumMod val="50000"/>
                  </a:schemeClr>
                </a:solidFill>
              </a:rPr>
              <a:t>met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dirty="0" smtClean="0">
                <a:solidFill>
                  <a:schemeClr val="bg2">
                    <a:lumMod val="50000"/>
                  </a:schemeClr>
                </a:solidFill>
              </a:rPr>
              <a:t>him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. </a:t>
            </a:r>
            <a:r>
              <a:rPr lang="ru-RU" i="1" dirty="0">
                <a:solidFill>
                  <a:schemeClr val="bg2">
                    <a:lumMod val="50000"/>
                  </a:schemeClr>
                </a:solidFill>
              </a:rPr>
              <a:t>– 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Я знаком с Джейн, мы уже встречались. (мы встречались в прошлом, поэтому, как результат, сейчас я ее знаю)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79512" y="5665373"/>
            <a:ext cx="89469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I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don’t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want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to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go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to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the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café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,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I’ve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just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eaten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. </a:t>
            </a:r>
            <a:r>
              <a:rPr lang="ru-RU" i="1" dirty="0">
                <a:solidFill>
                  <a:schemeClr val="bg2">
                    <a:lumMod val="50000"/>
                  </a:schemeClr>
                </a:solidFill>
              </a:rPr>
              <a:t>– 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Я не хочу идти в кафе, я только что поел. (я не голодный, это результат того, что я недавно кушал)</a:t>
            </a:r>
          </a:p>
        </p:txBody>
      </p:sp>
    </p:spTree>
    <p:extLst>
      <p:ext uri="{BB962C8B-B14F-4D97-AF65-F5344CB8AC3E}">
        <p14:creationId xmlns:p14="http://schemas.microsoft.com/office/powerpoint/2010/main" val="41171927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16632"/>
            <a:ext cx="88569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u="sng" dirty="0" smtClean="0">
                <a:solidFill>
                  <a:schemeClr val="bg2">
                    <a:lumMod val="25000"/>
                  </a:schemeClr>
                </a:solidFill>
              </a:rPr>
              <a:t>Наречие </a:t>
            </a:r>
            <a:r>
              <a:rPr lang="ru-RU" i="1" u="sng" dirty="0" err="1" smtClean="0">
                <a:solidFill>
                  <a:schemeClr val="bg2">
                    <a:lumMod val="25000"/>
                  </a:schemeClr>
                </a:solidFill>
              </a:rPr>
              <a:t>yet</a:t>
            </a:r>
            <a:r>
              <a:rPr lang="ru-RU" i="1" u="sng" dirty="0" smtClean="0">
                <a:solidFill>
                  <a:schemeClr val="bg2">
                    <a:lumMod val="25000"/>
                  </a:schemeClr>
                </a:solidFill>
              </a:rPr>
              <a:t> используется в вопросах и отрицаниях. В отрицательном предложении </a:t>
            </a:r>
            <a:r>
              <a:rPr lang="ru-RU" i="1" u="sng" dirty="0" err="1" smtClean="0">
                <a:solidFill>
                  <a:schemeClr val="bg2">
                    <a:lumMod val="25000"/>
                  </a:schemeClr>
                </a:solidFill>
              </a:rPr>
              <a:t>yet</a:t>
            </a:r>
            <a:r>
              <a:rPr lang="ru-RU" i="1" u="sng" dirty="0" smtClean="0">
                <a:solidFill>
                  <a:schemeClr val="bg2">
                    <a:lumMod val="25000"/>
                  </a:schemeClr>
                </a:solidFill>
              </a:rPr>
              <a:t> переводится как «еще», в вопросе – «уже». </a:t>
            </a:r>
            <a:r>
              <a:rPr lang="ru-RU" i="1" u="sng" dirty="0" err="1" smtClean="0">
                <a:solidFill>
                  <a:schemeClr val="bg2">
                    <a:lumMod val="25000"/>
                  </a:schemeClr>
                </a:solidFill>
              </a:rPr>
              <a:t>Yet</a:t>
            </a:r>
            <a:r>
              <a:rPr lang="ru-RU" i="1" u="sng" dirty="0" smtClean="0">
                <a:solidFill>
                  <a:schemeClr val="bg2">
                    <a:lumMod val="25000"/>
                  </a:schemeClr>
                </a:solidFill>
              </a:rPr>
              <a:t> обычно стоит в конце предложения.</a:t>
            </a:r>
            <a:endParaRPr lang="ru-RU" i="1" u="sng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07609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– </a:t>
            </a:r>
            <a:r>
              <a:rPr lang="ru-RU" dirty="0" err="1">
                <a:solidFill>
                  <a:schemeClr val="bg2">
                    <a:lumMod val="50000"/>
                  </a:schemeClr>
                </a:solidFill>
              </a:rPr>
              <a:t>Is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50000"/>
                  </a:schemeClr>
                </a:solidFill>
              </a:rPr>
              <a:t>Jim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50000"/>
                  </a:schemeClr>
                </a:solidFill>
              </a:rPr>
              <a:t>here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? – Джим здесь?</a:t>
            </a:r>
            <a:br>
              <a:rPr lang="ru-RU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– </a:t>
            </a:r>
            <a:r>
              <a:rPr lang="ru-RU" dirty="0" err="1">
                <a:solidFill>
                  <a:schemeClr val="bg2">
                    <a:lumMod val="50000"/>
                  </a:schemeClr>
                </a:solidFill>
              </a:rPr>
              <a:t>No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, </a:t>
            </a:r>
            <a:r>
              <a:rPr lang="ru-RU" dirty="0" err="1">
                <a:solidFill>
                  <a:schemeClr val="bg2">
                    <a:lumMod val="50000"/>
                  </a:schemeClr>
                </a:solidFill>
              </a:rPr>
              <a:t>he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 </a:t>
            </a:r>
            <a:r>
              <a:rPr lang="ru-RU" dirty="0" err="1">
                <a:solidFill>
                  <a:schemeClr val="bg2">
                    <a:lumMod val="50000"/>
                  </a:schemeClr>
                </a:solidFill>
              </a:rPr>
              <a:t>hasn’t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50000"/>
                  </a:schemeClr>
                </a:solidFill>
              </a:rPr>
              <a:t>arrived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50000"/>
                  </a:schemeClr>
                </a:solidFill>
              </a:rPr>
              <a:t>yet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. – Нет, он еще не приехал.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32486" y="2071587"/>
            <a:ext cx="87320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b="1" dirty="0">
                <a:solidFill>
                  <a:schemeClr val="bg2">
                    <a:lumMod val="50000"/>
                  </a:schemeClr>
                </a:solidFill>
              </a:rPr>
              <a:t>Have you been to the new supermarket yet</a:t>
            </a:r>
            <a:r>
              <a:rPr lang="en-AU" b="1" dirty="0">
                <a:solidFill>
                  <a:schemeClr val="bg2">
                    <a:lumMod val="25000"/>
                  </a:schemeClr>
                </a:solidFill>
              </a:rPr>
              <a:t>?</a:t>
            </a:r>
            <a:r>
              <a:rPr lang="en-AU" dirty="0">
                <a:solidFill>
                  <a:schemeClr val="bg2">
                    <a:lumMod val="25000"/>
                  </a:schemeClr>
                </a:solidFill>
              </a:rPr>
              <a:t> –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Ты уже была в новом супермаркете?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2780928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u="sng" dirty="0">
                <a:solidFill>
                  <a:schemeClr val="bg2">
                    <a:lumMod val="25000"/>
                  </a:schemeClr>
                </a:solidFill>
              </a:rPr>
              <a:t>Действие, которое произошло в прошлом, неважно когда, но в настоящем виден результат.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23527" y="3573016"/>
            <a:ext cx="86409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I 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have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bought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 a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new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car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. </a:t>
            </a:r>
            <a:r>
              <a:rPr lang="ru-RU" i="1" dirty="0">
                <a:solidFill>
                  <a:schemeClr val="bg2">
                    <a:lumMod val="50000"/>
                  </a:schemeClr>
                </a:solidFill>
              </a:rPr>
              <a:t>– 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Я купил новую машину. (я уже совершил покупку, мы не знаем, когда это произошло, но видим результат – новую машину)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4437112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They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aren’t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at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home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,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they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 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have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gone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shopping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. </a:t>
            </a:r>
            <a:r>
              <a:rPr lang="ru-RU" i="1" dirty="0">
                <a:solidFill>
                  <a:schemeClr val="bg2">
                    <a:lumMod val="50000"/>
                  </a:schemeClr>
                </a:solidFill>
              </a:rPr>
              <a:t>– 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Их нет дома, они ушли за покупками. (неважно, когда они ушли, важно, что сейчас их нет)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5301208"/>
            <a:ext cx="86409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u="sng" dirty="0">
                <a:solidFill>
                  <a:schemeClr val="bg2">
                    <a:lumMod val="25000"/>
                  </a:schemeClr>
                </a:solidFill>
              </a:rPr>
              <a:t>Еще результат действия может влиять на настоящее: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55233" y="5670540"/>
            <a:ext cx="868650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She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 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has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lost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 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her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keys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,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she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can’t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get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home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now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. 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– Она потеряла ключи, теперь она не может попасть домой. (из-за того, что она потеряла ключи в прошлом, она не может открыть дверь в настоящем)</a:t>
            </a:r>
          </a:p>
        </p:txBody>
      </p:sp>
    </p:spTree>
    <p:extLst>
      <p:ext uri="{BB962C8B-B14F-4D97-AF65-F5344CB8AC3E}">
        <p14:creationId xmlns:p14="http://schemas.microsoft.com/office/powerpoint/2010/main" val="29719206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8856984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2.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Present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Perfect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 используется, когда мы говорим о нашем личном опыте. Эту функцию часто называют «жизненный опыт».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857253"/>
            <a:ext cx="87129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I’ve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been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 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to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England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but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 I 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haven’t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been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 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to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Scotland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. 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– Я был в Англии, но не был в Шотландии. (на данный момент моей жизни я посетил Англию и не успел посетить Шотландию, но я все еще надеюсь там побывать)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09374" y="1844824"/>
            <a:ext cx="88271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u="sng" dirty="0">
                <a:solidFill>
                  <a:schemeClr val="bg2">
                    <a:lumMod val="25000"/>
                  </a:schemeClr>
                </a:solidFill>
              </a:rPr>
              <a:t>В таких предложениях не указывают точное время. Но вы можете подчеркнуть, сколько раз действие происходило: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09373" y="2564904"/>
            <a:ext cx="882712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/>
              <a:t>–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 Have you read this book?</a:t>
            </a:r>
            <a:r>
              <a:rPr lang="en-US" i="1" dirty="0"/>
              <a:t> – 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</a:rPr>
              <a:t>Ты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 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</a:rPr>
              <a:t>прочитал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 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</a:rPr>
              <a:t>эту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</a:rPr>
              <a:t>книгу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?</a:t>
            </a:r>
            <a:br>
              <a:rPr lang="en-US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en-US" i="1" dirty="0"/>
              <a:t>– 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Yes, I have </a:t>
            </a:r>
            <a:r>
              <a:rPr lang="en-US" b="1" dirty="0" smtClean="0">
                <a:solidFill>
                  <a:schemeClr val="bg2">
                    <a:lumMod val="50000"/>
                  </a:schemeClr>
                </a:solidFill>
              </a:rPr>
              <a:t>already read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 this book </a:t>
            </a:r>
            <a:r>
              <a:rPr lang="en-US" b="1" dirty="0" smtClean="0">
                <a:solidFill>
                  <a:schemeClr val="bg2">
                    <a:lumMod val="50000"/>
                  </a:schemeClr>
                </a:solidFill>
              </a:rPr>
              <a:t>twice . 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– 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</a:rPr>
              <a:t>Да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, я 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</a:rPr>
              <a:t>прочитал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 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</a:rPr>
              <a:t>эту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</a:rPr>
              <a:t>книгу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 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</a:rPr>
              <a:t>уже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</a:rPr>
              <a:t>дважды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.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9136" y="3499108"/>
            <a:ext cx="88073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b="1" dirty="0">
                <a:solidFill>
                  <a:schemeClr val="bg2">
                    <a:lumMod val="50000"/>
                  </a:schemeClr>
                </a:solidFill>
              </a:rPr>
              <a:t>I have eaten in this restaurant many times.</a:t>
            </a:r>
            <a:r>
              <a:rPr lang="en-AU" dirty="0">
                <a:solidFill>
                  <a:schemeClr val="bg2">
                    <a:lumMod val="50000"/>
                  </a:schemeClr>
                </a:solidFill>
              </a:rPr>
              <a:t> – 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Я ел в этом ресторане много раз.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59046" y="400506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i="1" u="sng" dirty="0">
                <a:solidFill>
                  <a:schemeClr val="bg2">
                    <a:lumMod val="25000"/>
                  </a:schemeClr>
                </a:solidFill>
              </a:rPr>
              <a:t>А можете говорить в целом, не указывая точное количество раз: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29136" y="4725144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b="1" dirty="0">
                <a:solidFill>
                  <a:schemeClr val="bg2">
                    <a:lumMod val="50000"/>
                  </a:schemeClr>
                </a:solidFill>
              </a:rPr>
              <a:t>– Have you read this book?</a:t>
            </a:r>
            <a:r>
              <a:rPr lang="en-AU" dirty="0">
                <a:solidFill>
                  <a:schemeClr val="bg2">
                    <a:lumMod val="50000"/>
                  </a:schemeClr>
                </a:solidFill>
              </a:rPr>
              <a:t> – 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Ты прочитал эту книгу?</a:t>
            </a:r>
            <a:br>
              <a:rPr lang="ru-RU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– </a:t>
            </a:r>
            <a:r>
              <a:rPr lang="en-AU" b="1" dirty="0">
                <a:solidFill>
                  <a:schemeClr val="bg2">
                    <a:lumMod val="50000"/>
                  </a:schemeClr>
                </a:solidFill>
              </a:rPr>
              <a:t>Yes, I have read this book. </a:t>
            </a:r>
            <a:r>
              <a:rPr lang="en-AU" dirty="0">
                <a:solidFill>
                  <a:schemeClr val="bg2">
                    <a:lumMod val="50000"/>
                  </a:schemeClr>
                </a:solidFill>
              </a:rPr>
              <a:t>– 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Да, я прочитал эту книгу.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558923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AU" b="1" dirty="0">
                <a:solidFill>
                  <a:schemeClr val="bg2">
                    <a:lumMod val="50000"/>
                  </a:schemeClr>
                </a:solidFill>
              </a:rPr>
              <a:t>I have eaten in this restaurant. </a:t>
            </a:r>
            <a:r>
              <a:rPr lang="en-AU" dirty="0">
                <a:solidFill>
                  <a:schemeClr val="bg2">
                    <a:lumMod val="50000"/>
                  </a:schemeClr>
                </a:solidFill>
              </a:rPr>
              <a:t>– 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Я ел в этом ресторане.</a:t>
            </a:r>
          </a:p>
        </p:txBody>
      </p:sp>
    </p:spTree>
    <p:extLst>
      <p:ext uri="{BB962C8B-B14F-4D97-AF65-F5344CB8AC3E}">
        <p14:creationId xmlns:p14="http://schemas.microsoft.com/office/powerpoint/2010/main" val="23266253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88640"/>
            <a:ext cx="88569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u="sng" dirty="0">
                <a:solidFill>
                  <a:schemeClr val="bg2">
                    <a:lumMod val="25000"/>
                  </a:schemeClr>
                </a:solidFill>
              </a:rPr>
              <a:t>Наречия </a:t>
            </a:r>
            <a:r>
              <a:rPr lang="ru-RU" i="1" u="sng" dirty="0" err="1">
                <a:solidFill>
                  <a:schemeClr val="bg2">
                    <a:lumMod val="25000"/>
                  </a:schemeClr>
                </a:solidFill>
              </a:rPr>
              <a:t>ever</a:t>
            </a:r>
            <a:r>
              <a:rPr lang="ru-RU" i="1" u="sng" dirty="0">
                <a:solidFill>
                  <a:schemeClr val="bg2">
                    <a:lumMod val="25000"/>
                  </a:schemeClr>
                </a:solidFill>
              </a:rPr>
              <a:t> (когда-нибудь) и </a:t>
            </a:r>
            <a:r>
              <a:rPr lang="ru-RU" i="1" u="sng" dirty="0" err="1">
                <a:solidFill>
                  <a:schemeClr val="bg2">
                    <a:lumMod val="25000"/>
                  </a:schemeClr>
                </a:solidFill>
              </a:rPr>
              <a:t>never</a:t>
            </a:r>
            <a:r>
              <a:rPr lang="ru-RU" i="1" u="sng" dirty="0">
                <a:solidFill>
                  <a:schemeClr val="bg2">
                    <a:lumMod val="25000"/>
                  </a:schemeClr>
                </a:solidFill>
              </a:rPr>
              <a:t> (никогда) часто встречаются, когда мы говорим о жизненном опыте. Они показывают, что мы делали или не делали в нашей жизни. Обратите внимание, что </a:t>
            </a:r>
            <a:r>
              <a:rPr lang="ru-RU" i="1" u="sng" dirty="0" err="1">
                <a:solidFill>
                  <a:schemeClr val="bg2">
                    <a:lumMod val="25000"/>
                  </a:schemeClr>
                </a:solidFill>
              </a:rPr>
              <a:t>never</a:t>
            </a:r>
            <a:r>
              <a:rPr lang="ru-RU" i="1" u="sng" dirty="0">
                <a:solidFill>
                  <a:schemeClr val="bg2">
                    <a:lumMod val="25000"/>
                  </a:schemeClr>
                </a:solidFill>
              </a:rPr>
              <a:t> замещает частицу </a:t>
            </a:r>
            <a:r>
              <a:rPr lang="ru-RU" i="1" u="sng" dirty="0" err="1">
                <a:solidFill>
                  <a:schemeClr val="bg2">
                    <a:lumMod val="25000"/>
                  </a:schemeClr>
                </a:solidFill>
              </a:rPr>
              <a:t>not</a:t>
            </a:r>
            <a:r>
              <a:rPr lang="ru-RU" i="1" u="sng" dirty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1353542"/>
            <a:ext cx="88569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b="1" dirty="0">
                <a:solidFill>
                  <a:schemeClr val="bg2">
                    <a:lumMod val="50000"/>
                  </a:schemeClr>
                </a:solidFill>
              </a:rPr>
              <a:t>– Have you ever seen this film?</a:t>
            </a:r>
            <a:r>
              <a:rPr lang="en-AU" dirty="0">
                <a:solidFill>
                  <a:schemeClr val="bg2">
                    <a:lumMod val="50000"/>
                  </a:schemeClr>
                </a:solidFill>
              </a:rPr>
              <a:t> – 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Ты видел когда-нибудь этот фильм?</a:t>
            </a:r>
            <a:br>
              <a:rPr lang="ru-RU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– </a:t>
            </a:r>
            <a:r>
              <a:rPr lang="en-AU" b="1" dirty="0">
                <a:solidFill>
                  <a:schemeClr val="bg2">
                    <a:lumMod val="50000"/>
                  </a:schemeClr>
                </a:solidFill>
              </a:rPr>
              <a:t>No, I have never seen this film before. </a:t>
            </a:r>
            <a:r>
              <a:rPr lang="en-AU" dirty="0">
                <a:solidFill>
                  <a:schemeClr val="bg2">
                    <a:lumMod val="50000"/>
                  </a:schemeClr>
                </a:solidFill>
              </a:rPr>
              <a:t>– 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Нет, я никогда не видел этот фильм раньше.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7504" y="2348880"/>
            <a:ext cx="87849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– 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Has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 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he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 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ever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been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 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abroad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? </a:t>
            </a:r>
            <a:r>
              <a:rPr lang="ru-RU" i="1" dirty="0"/>
              <a:t>– 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Он когда-нибудь был за границей?</a:t>
            </a:r>
            <a:br>
              <a:rPr lang="ru-RU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–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No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,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he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 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hasn’t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.</a:t>
            </a:r>
            <a:r>
              <a:rPr lang="ru-RU" i="1" dirty="0"/>
              <a:t> 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– Нет, не был.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314096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I 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have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never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eaten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 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mango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.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 – Я никогда не ел манго.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3933056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Время </a:t>
            </a:r>
            <a:r>
              <a:rPr lang="ru-RU" b="1" dirty="0" err="1">
                <a:solidFill>
                  <a:schemeClr val="bg2">
                    <a:lumMod val="25000"/>
                  </a:schemeClr>
                </a:solidFill>
              </a:rPr>
              <a:t>Present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bg2">
                    <a:lumMod val="25000"/>
                  </a:schemeClr>
                </a:solidFill>
              </a:rPr>
              <a:t>Perfect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 образуется при помощи вспомогательного 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глагола </a:t>
            </a:r>
            <a:r>
              <a:rPr lang="en-US" b="1" dirty="0" smtClean="0">
                <a:solidFill>
                  <a:schemeClr val="bg2">
                    <a:lumMod val="75000"/>
                  </a:schemeClr>
                </a:solidFill>
              </a:rPr>
              <a:t>to have</a:t>
            </a:r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 (</a:t>
            </a:r>
            <a:r>
              <a:rPr lang="en-US" b="1" dirty="0">
                <a:solidFill>
                  <a:schemeClr val="bg2">
                    <a:lumMod val="75000"/>
                  </a:schemeClr>
                </a:solidFill>
              </a:rPr>
              <a:t>h</a:t>
            </a:r>
            <a:r>
              <a:rPr lang="en-US" b="1" dirty="0" smtClean="0">
                <a:solidFill>
                  <a:schemeClr val="bg2">
                    <a:lumMod val="75000"/>
                  </a:schemeClr>
                </a:solidFill>
              </a:rPr>
              <a:t>as)</a:t>
            </a:r>
            <a:r>
              <a:rPr lang="en-US" b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 в настоящем времени и </a:t>
            </a:r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причастия прошедшего времени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 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значимого глагола, то есть его «третьей формы».</a:t>
            </a:r>
          </a:p>
        </p:txBody>
      </p:sp>
    </p:spTree>
    <p:extLst>
      <p:ext uri="{BB962C8B-B14F-4D97-AF65-F5344CB8AC3E}">
        <p14:creationId xmlns:p14="http://schemas.microsoft.com/office/powerpoint/2010/main" val="41336273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51060" y="116632"/>
            <a:ext cx="81188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Случаи употребления </a:t>
            </a:r>
            <a:r>
              <a:rPr lang="en-US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Present Perfect Tense:</a:t>
            </a:r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19" y="1124744"/>
            <a:ext cx="84184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b="1" dirty="0" smtClean="0">
                <a:solidFill>
                  <a:schemeClr val="bg2">
                    <a:lumMod val="50000"/>
                  </a:schemeClr>
                </a:solidFill>
              </a:rPr>
              <a:t>1.</a:t>
            </a:r>
            <a:r>
              <a:rPr lang="ru-RU" dirty="0" smtClean="0"/>
              <a:t>Если </a:t>
            </a:r>
            <a:r>
              <a:rPr lang="ru-RU" dirty="0"/>
              <a:t>говорящему важен сам факт произошедшего действия, а не его время или обстоятельства: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77208" y="184482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I </a:t>
            </a:r>
            <a:r>
              <a:rPr lang="en-US" b="1" dirty="0"/>
              <a:t>have visited</a:t>
            </a:r>
            <a:r>
              <a:rPr lang="en-US" dirty="0"/>
              <a:t> the Louvre 3 times.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Я </a:t>
            </a:r>
            <a:r>
              <a:rPr lang="en-US" dirty="0" err="1"/>
              <a:t>посетил</a:t>
            </a:r>
            <a:r>
              <a:rPr lang="en-US" dirty="0"/>
              <a:t> </a:t>
            </a:r>
            <a:r>
              <a:rPr lang="en-US" dirty="0" err="1"/>
              <a:t>Лувр</a:t>
            </a:r>
            <a:r>
              <a:rPr lang="en-US" dirty="0"/>
              <a:t> </a:t>
            </a:r>
            <a:r>
              <a:rPr lang="en-US" dirty="0" err="1"/>
              <a:t>три</a:t>
            </a:r>
            <a:r>
              <a:rPr lang="en-US" dirty="0"/>
              <a:t> </a:t>
            </a:r>
            <a:r>
              <a:rPr lang="en-US" dirty="0" err="1"/>
              <a:t>раза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95708" y="2636912"/>
            <a:ext cx="86872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2.</a:t>
            </a:r>
            <a:r>
              <a:rPr lang="ru-RU" dirty="0" smtClean="0"/>
              <a:t>Если </a:t>
            </a:r>
            <a:r>
              <a:rPr lang="ru-RU" dirty="0"/>
              <a:t>период, в который произошло действие, еще не закончился: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96291" y="321297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I</a:t>
            </a:r>
            <a:r>
              <a:rPr lang="ru-RU" b="1" dirty="0"/>
              <a:t> </a:t>
            </a:r>
            <a:r>
              <a:rPr lang="ru-RU" b="1" dirty="0" err="1"/>
              <a:t>have</a:t>
            </a:r>
            <a:r>
              <a:rPr lang="ru-RU" b="1" dirty="0"/>
              <a:t> </a:t>
            </a:r>
            <a:r>
              <a:rPr lang="ru-RU" b="1" dirty="0" err="1"/>
              <a:t>finished</a:t>
            </a:r>
            <a:r>
              <a:rPr lang="ru-RU" dirty="0"/>
              <a:t> </a:t>
            </a:r>
            <a:r>
              <a:rPr lang="ru-RU" dirty="0" err="1"/>
              <a:t>reading</a:t>
            </a:r>
            <a:r>
              <a:rPr lang="ru-RU" dirty="0"/>
              <a:t> “</a:t>
            </a:r>
            <a:r>
              <a:rPr lang="ru-RU" dirty="0" err="1"/>
              <a:t>Dracula</a:t>
            </a:r>
            <a:r>
              <a:rPr lang="ru-RU" dirty="0"/>
              <a:t>” </a:t>
            </a:r>
            <a:r>
              <a:rPr lang="ru-RU" dirty="0" err="1"/>
              <a:t>this</a:t>
            </a:r>
            <a:r>
              <a:rPr lang="ru-RU" dirty="0"/>
              <a:t> </a:t>
            </a:r>
            <a:r>
              <a:rPr lang="ru-RU" dirty="0" err="1"/>
              <a:t>week</a:t>
            </a:r>
            <a:r>
              <a:rPr lang="ru-RU" dirty="0"/>
              <a:t>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На этой неделе я закончил читать «Дракулу».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23045" y="472514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/>
              <a:t>В </a:t>
            </a:r>
            <a:r>
              <a:rPr lang="ru-RU" b="1" dirty="0"/>
              <a:t>противном случае используется время </a:t>
            </a:r>
            <a:r>
              <a:rPr lang="en-US" b="1" dirty="0" smtClean="0">
                <a:solidFill>
                  <a:schemeClr val="bg2">
                    <a:lumMod val="50000"/>
                  </a:schemeClr>
                </a:solidFill>
              </a:rPr>
              <a:t>Past Simple!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06346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6512" y="476672"/>
            <a:ext cx="4572000" cy="1261884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endParaRPr lang="en-US" sz="2000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 fontAlgn="base"/>
            <a:r>
              <a:rPr lang="ru-RU" sz="2000" b="1" dirty="0" smtClean="0">
                <a:solidFill>
                  <a:srgbClr val="C00000"/>
                </a:solidFill>
              </a:rPr>
              <a:t>Утвердительные </a:t>
            </a:r>
            <a:r>
              <a:rPr lang="ru-RU" sz="2000" b="1" dirty="0">
                <a:solidFill>
                  <a:srgbClr val="C00000"/>
                </a:solidFill>
              </a:rPr>
              <a:t>предложения: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1060517"/>
              </p:ext>
            </p:extLst>
          </p:nvPr>
        </p:nvGraphicFramePr>
        <p:xfrm>
          <a:off x="51325" y="1303020"/>
          <a:ext cx="6400800" cy="1165860"/>
        </p:xfrm>
        <a:graphic>
          <a:graphicData uri="http://schemas.openxmlformats.org/drawingml/2006/table">
            <a:tbl>
              <a:tblPr/>
              <a:tblGrid>
                <a:gridCol w="3200400"/>
                <a:gridCol w="3200400"/>
              </a:tblGrid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en-AU" dirty="0">
                          <a:effectLst/>
                        </a:rPr>
                        <a:t>I have played</a:t>
                      </a:r>
                    </a:p>
                  </a:txBody>
                  <a:tcPr marL="114300" marR="114300" marT="57150" marB="571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AU" dirty="0">
                          <a:effectLst/>
                        </a:rPr>
                        <a:t>We have played</a:t>
                      </a:r>
                    </a:p>
                  </a:txBody>
                  <a:tcPr marL="114300" marR="114300" marT="57150" marB="571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en-AU" dirty="0">
                          <a:effectLst/>
                        </a:rPr>
                        <a:t>You have played</a:t>
                      </a:r>
                    </a:p>
                  </a:txBody>
                  <a:tcPr marL="114300" marR="114300" marT="57150" marB="571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AU" dirty="0">
                          <a:effectLst/>
                        </a:rPr>
                        <a:t>You have played</a:t>
                      </a:r>
                    </a:p>
                  </a:txBody>
                  <a:tcPr marL="114300" marR="114300" marT="57150" marB="571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en-US">
                          <a:effectLst/>
                        </a:rPr>
                        <a:t>He / she / it has played</a:t>
                      </a:r>
                    </a:p>
                  </a:txBody>
                  <a:tcPr marL="114300" marR="114300" marT="57150" marB="571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AU" dirty="0">
                          <a:effectLst/>
                        </a:rPr>
                        <a:t>They have played</a:t>
                      </a:r>
                    </a:p>
                  </a:txBody>
                  <a:tcPr marL="114300" marR="114300" marT="57150" marB="571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143000" y="18859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2636912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ru-RU" sz="2000" b="1" dirty="0">
                <a:solidFill>
                  <a:srgbClr val="C00000"/>
                </a:solidFill>
              </a:rPr>
              <a:t>Вопросительные предложения:</a:t>
            </a: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dirty="0" smtClean="0">
                <a:solidFill>
                  <a:schemeClr val="bg2">
                    <a:lumMod val="25000"/>
                  </a:schemeClr>
                </a:solidFill>
              </a:rPr>
            </a:b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9747921"/>
              </p:ext>
            </p:extLst>
          </p:nvPr>
        </p:nvGraphicFramePr>
        <p:xfrm>
          <a:off x="23937" y="3098577"/>
          <a:ext cx="6400800" cy="1165860"/>
        </p:xfrm>
        <a:graphic>
          <a:graphicData uri="http://schemas.openxmlformats.org/drawingml/2006/table">
            <a:tbl>
              <a:tblPr/>
              <a:tblGrid>
                <a:gridCol w="3200400"/>
                <a:gridCol w="3200400"/>
              </a:tblGrid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en-AU" dirty="0">
                          <a:effectLst/>
                        </a:rPr>
                        <a:t>Have I played?</a:t>
                      </a:r>
                    </a:p>
                  </a:txBody>
                  <a:tcPr marL="114300" marR="114300" marT="57150" marB="571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AU" dirty="0">
                          <a:effectLst/>
                        </a:rPr>
                        <a:t>Have we played?</a:t>
                      </a:r>
                    </a:p>
                  </a:txBody>
                  <a:tcPr marL="114300" marR="114300" marT="57150" marB="571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en-AU" dirty="0">
                          <a:effectLst/>
                        </a:rPr>
                        <a:t>Have you played?</a:t>
                      </a:r>
                    </a:p>
                  </a:txBody>
                  <a:tcPr marL="114300" marR="114300" marT="57150" marB="571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AU" dirty="0">
                          <a:effectLst/>
                        </a:rPr>
                        <a:t>Have you played?</a:t>
                      </a:r>
                    </a:p>
                  </a:txBody>
                  <a:tcPr marL="114300" marR="114300" marT="57150" marB="571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en-US">
                          <a:effectLst/>
                        </a:rPr>
                        <a:t>Has he / she / it played?</a:t>
                      </a:r>
                    </a:p>
                  </a:txBody>
                  <a:tcPr marL="114300" marR="114300" marT="57150" marB="571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AU" dirty="0" smtClean="0">
                          <a:effectLst/>
                        </a:rPr>
                        <a:t>Have they played?</a:t>
                      </a:r>
                      <a:endParaRPr lang="en-AU" dirty="0">
                        <a:effectLst/>
                      </a:endParaRPr>
                    </a:p>
                  </a:txBody>
                  <a:tcPr marL="114300" marR="114300" marT="57150" marB="571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0" y="4293096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ru-RU" sz="2000" b="1" dirty="0">
                <a:solidFill>
                  <a:srgbClr val="C00000"/>
                </a:solidFill>
              </a:rPr>
              <a:t>Отрицательные предложения:</a:t>
            </a:r>
          </a:p>
          <a:p>
            <a:r>
              <a:rPr lang="ru-RU" sz="2000" dirty="0" smtClean="0">
                <a:solidFill>
                  <a:srgbClr val="00B0F0"/>
                </a:solidFill>
              </a:rPr>
              <a:t/>
            </a:r>
            <a:br>
              <a:rPr lang="ru-RU" sz="2000" dirty="0" smtClean="0">
                <a:solidFill>
                  <a:srgbClr val="00B0F0"/>
                </a:solidFill>
              </a:rPr>
            </a:br>
            <a:endParaRPr lang="ru-RU" sz="2000" dirty="0">
              <a:solidFill>
                <a:srgbClr val="00B0F0"/>
              </a:solidFill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3568464"/>
              </p:ext>
            </p:extLst>
          </p:nvPr>
        </p:nvGraphicFramePr>
        <p:xfrm>
          <a:off x="34570" y="4941168"/>
          <a:ext cx="6400800" cy="1165860"/>
        </p:xfrm>
        <a:graphic>
          <a:graphicData uri="http://schemas.openxmlformats.org/drawingml/2006/table">
            <a:tbl>
              <a:tblPr/>
              <a:tblGrid>
                <a:gridCol w="3200400"/>
                <a:gridCol w="3200400"/>
              </a:tblGrid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en-AU" dirty="0">
                          <a:effectLst/>
                        </a:rPr>
                        <a:t>I have not played</a:t>
                      </a:r>
                    </a:p>
                  </a:txBody>
                  <a:tcPr marL="114300" marR="114300" marT="57150" marB="571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AU" dirty="0">
                          <a:effectLst/>
                        </a:rPr>
                        <a:t>We have not played</a:t>
                      </a:r>
                    </a:p>
                  </a:txBody>
                  <a:tcPr marL="114300" marR="114300" marT="57150" marB="571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en-AU" dirty="0">
                          <a:effectLst/>
                        </a:rPr>
                        <a:t>You have not played</a:t>
                      </a:r>
                    </a:p>
                  </a:txBody>
                  <a:tcPr marL="114300" marR="114300" marT="57150" marB="571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AU" dirty="0">
                          <a:effectLst/>
                        </a:rPr>
                        <a:t>You have not played</a:t>
                      </a:r>
                    </a:p>
                  </a:txBody>
                  <a:tcPr marL="114300" marR="114300" marT="57150" marB="571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effectLst/>
                        </a:rPr>
                        <a:t>He / she / it has not played</a:t>
                      </a:r>
                    </a:p>
                  </a:txBody>
                  <a:tcPr marL="114300" marR="114300" marT="57150" marB="571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AU" dirty="0">
                          <a:effectLst/>
                        </a:rPr>
                        <a:t>They have not played</a:t>
                      </a:r>
                    </a:p>
                  </a:txBody>
                  <a:tcPr marL="114300" marR="114300" marT="57150" marB="571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683568" y="116632"/>
            <a:ext cx="709681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Образование </a:t>
            </a:r>
            <a:r>
              <a:rPr lang="ru-RU" sz="32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Present</a:t>
            </a:r>
            <a:r>
              <a:rPr lang="ru-RU" sz="32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32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Perfec</a:t>
            </a:r>
            <a:r>
              <a:rPr lang="en-US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 Tense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52522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326</TotalTime>
  <Words>728</Words>
  <Application>Microsoft Office PowerPoint</Application>
  <PresentationFormat>Экран (4:3)</PresentationFormat>
  <Paragraphs>186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Sevda</dc:creator>
  <cp:lastModifiedBy>Sevda</cp:lastModifiedBy>
  <cp:revision>30</cp:revision>
  <dcterms:created xsi:type="dcterms:W3CDTF">2016-10-06T06:36:14Z</dcterms:created>
  <dcterms:modified xsi:type="dcterms:W3CDTF">2016-10-22T16:03:21Z</dcterms:modified>
</cp:coreProperties>
</file>