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  <p:sldMasterId id="2147483816" r:id="rId14"/>
  </p:sldMasterIdLst>
  <p:sldIdLst>
    <p:sldId id="256" r:id="rId15"/>
    <p:sldId id="260" r:id="rId16"/>
    <p:sldId id="258" r:id="rId17"/>
    <p:sldId id="257" r:id="rId18"/>
    <p:sldId id="286" r:id="rId19"/>
    <p:sldId id="264" r:id="rId20"/>
    <p:sldId id="265" r:id="rId21"/>
    <p:sldId id="263" r:id="rId22"/>
    <p:sldId id="259" r:id="rId23"/>
    <p:sldId id="261" r:id="rId24"/>
    <p:sldId id="292" r:id="rId25"/>
    <p:sldId id="271" r:id="rId26"/>
    <p:sldId id="270" r:id="rId27"/>
    <p:sldId id="274" r:id="rId28"/>
    <p:sldId id="262" r:id="rId29"/>
    <p:sldId id="282" r:id="rId30"/>
    <p:sldId id="290" r:id="rId31"/>
    <p:sldId id="293" r:id="rId32"/>
    <p:sldId id="266" r:id="rId33"/>
    <p:sldId id="277" r:id="rId34"/>
    <p:sldId id="294" r:id="rId35"/>
    <p:sldId id="278" r:id="rId36"/>
    <p:sldId id="276" r:id="rId37"/>
    <p:sldId id="285" r:id="rId38"/>
    <p:sldId id="269" r:id="rId39"/>
    <p:sldId id="275" r:id="rId40"/>
    <p:sldId id="281" r:id="rId41"/>
    <p:sldId id="267" r:id="rId42"/>
    <p:sldId id="295" r:id="rId43"/>
    <p:sldId id="284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74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7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36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4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35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47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54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38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31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11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26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01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67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04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05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88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2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2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54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83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01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24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11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76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0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44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87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41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4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07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04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11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57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30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52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54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89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22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13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62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2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83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92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49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74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79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68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54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52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9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13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40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60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76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37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48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17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3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7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0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74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5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61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05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6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87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60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0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81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4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25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32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20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92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43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01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1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10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45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65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50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38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16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04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36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52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67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79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62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42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4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96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66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42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21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82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93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31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79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62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42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4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96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66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42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21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82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93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31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0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49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28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52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2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4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43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86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2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89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0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49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28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52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2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4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43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86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2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89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0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49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28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52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2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4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43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86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2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89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721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433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13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21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83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83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52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19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101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101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710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710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710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slide" Target="slide2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slide" Target="slide27.xml"/><Relationship Id="rId5" Type="http://schemas.openxmlformats.org/officeDocument/2006/relationships/slide" Target="slide26.xml"/><Relationship Id="rId4" Type="http://schemas.openxmlformats.org/officeDocument/2006/relationships/slide" Target="slide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9.xml"/><Relationship Id="rId5" Type="http://schemas.openxmlformats.org/officeDocument/2006/relationships/slide" Target="slide8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45.xml"/><Relationship Id="rId5" Type="http://schemas.openxmlformats.org/officeDocument/2006/relationships/slide" Target="slide9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0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slide" Target="slide1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13.xml"/><Relationship Id="rId4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16.xml"/><Relationship Id="rId7" Type="http://schemas.openxmlformats.org/officeDocument/2006/relationships/slide" Target="slide2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4.xml"/><Relationship Id="rId6" Type="http://schemas.openxmlformats.org/officeDocument/2006/relationships/slide" Target="slide19.xml"/><Relationship Id="rId11" Type="http://schemas.openxmlformats.org/officeDocument/2006/relationships/slide" Target="slide22.xml"/><Relationship Id="rId5" Type="http://schemas.openxmlformats.org/officeDocument/2006/relationships/slide" Target="slide18.xml"/><Relationship Id="rId10" Type="http://schemas.openxmlformats.org/officeDocument/2006/relationships/slide" Target="slide23.xml"/><Relationship Id="rId4" Type="http://schemas.openxmlformats.org/officeDocument/2006/relationships/slide" Target="slide17.xml"/><Relationship Id="rId9" Type="http://schemas.openxmlformats.org/officeDocument/2006/relationships/slide" Target="slide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4797152"/>
            <a:ext cx="3992488" cy="86409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Тимченко Н.С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., учитель начальных классов </a:t>
            </a: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МБОУ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Учхоз</a:t>
            </a:r>
            <a:r>
              <a:rPr lang="ru-RU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ская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СОШ»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6605" y="1340768"/>
            <a:ext cx="7936275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Технология развития</a:t>
            </a:r>
          </a:p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критического мышления</a:t>
            </a:r>
          </a:p>
          <a:p>
            <a:pPr algn="ctr"/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ерез чтение и письмо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85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48115" y="260648"/>
            <a:ext cx="355212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Рефлексия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1392671"/>
              </p:ext>
            </p:extLst>
          </p:nvPr>
        </p:nvGraphicFramePr>
        <p:xfrm>
          <a:off x="509378" y="1268760"/>
          <a:ext cx="8229600" cy="4273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2582"/>
                <a:gridCol w="452701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Деятельность учащихся</a:t>
                      </a:r>
                      <a:endParaRPr lang="ru-RU" sz="2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Приемы и методы ТРКМ</a:t>
                      </a:r>
                      <a:endParaRPr lang="ru-RU" sz="2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Соотносят “новую информацию” со “старой”…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Производят отбор информации…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Выражают новые идеи и информацию собственными словами…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Самостоятельно выстраивают причинно-следственные связи.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Оценивают свой путь от представления к пониманию.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Установление причинно-следственных связей между блоками информации :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возврат к ключевым словам, верным и неверным утверждениям;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ответы на поставленные вопросы;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организация различных видов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3" action="ppaction://hlinksldjump"/>
                        </a:rPr>
                        <a:t>дискуссий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написание творческих работ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4" action="ppaction://hlinksldjump"/>
                        </a:rPr>
                        <a:t>(пятистишия –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4" action="ppaction://hlinksldjump"/>
                        </a:rPr>
                        <a:t>синквейны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4" action="ppaction://hlinksldjump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пятиминутное эссе, письмо учителю,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5" action="ppaction://hlinksldjump"/>
                        </a:rPr>
                        <a:t> РАФТ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hlinkClick r:id="rId6" action="ppaction://hlinksldjump"/>
                        </a:rPr>
                        <a:t>«Диаманта»)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 т.д.</a:t>
                      </a:r>
                      <a:r>
                        <a:rPr lang="ru-RU" sz="1800" kern="50" dirty="0" smtClean="0">
                          <a:effectLst/>
                          <a:latin typeface="Times New Roman"/>
                          <a:ea typeface="SimSun"/>
                          <a:cs typeface="Tahoma"/>
                        </a:rPr>
                        <a:t>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95536" y="5877272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Работа 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ведется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индивидуально, в парах, группах.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Творческая 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переработка,  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анализ изученной   информации.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Управляющая кнопка: в начало 4">
            <a:hlinkClick r:id="rId7" action="ppaction://hlinksldjump" highlightClick="1"/>
          </p:cNvPr>
          <p:cNvSpPr/>
          <p:nvPr/>
        </p:nvSpPr>
        <p:spPr>
          <a:xfrm>
            <a:off x="8244408" y="5894637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92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12627" y="260648"/>
            <a:ext cx="602312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«Ключевые слова»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11721" y="1268760"/>
            <a:ext cx="8424936" cy="487770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0" indent="457200" algn="just">
              <a:spcBef>
                <a:spcPts val="0"/>
              </a:spcBef>
              <a:buNone/>
              <a:defRPr/>
            </a:pPr>
            <a:r>
              <a:rPr lang="ru-RU" sz="19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Учитель выбирает из текста 4-5 ключевых слов и выписывает их </a:t>
            </a:r>
            <a:r>
              <a:rPr lang="ru-RU" sz="19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доску</a:t>
            </a:r>
            <a:r>
              <a:rPr lang="ru-RU" sz="19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lvl="0" indent="457200" algn="just">
              <a:spcBef>
                <a:spcPts val="0"/>
              </a:spcBef>
              <a:buNone/>
              <a:defRPr/>
            </a:pPr>
            <a:r>
              <a:rPr lang="ru-RU" sz="19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Вариант «а»: Парам отводится 5 минут на то, чтобы методом </a:t>
            </a:r>
            <a:r>
              <a:rPr lang="ru-RU" sz="19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мозговой атаки </a:t>
            </a:r>
            <a:r>
              <a:rPr lang="ru-RU" sz="19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дать общую трактовку этих терминов и предположить, как они </a:t>
            </a:r>
            <a:r>
              <a:rPr lang="ru-RU" sz="19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будут фигурировать </a:t>
            </a:r>
            <a:r>
              <a:rPr lang="ru-RU" sz="19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последующем тексте.</a:t>
            </a:r>
          </a:p>
          <a:p>
            <a:pPr marL="0" lvl="0" indent="457200" algn="just">
              <a:spcBef>
                <a:spcPts val="0"/>
              </a:spcBef>
              <a:buNone/>
              <a:defRPr/>
            </a:pPr>
            <a:r>
              <a:rPr lang="ru-RU" sz="19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Вариант «б»: Учащимся предлагается в группе или </a:t>
            </a:r>
            <a:r>
              <a:rPr lang="ru-RU" sz="19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индивидуально составить </a:t>
            </a:r>
            <a:r>
              <a:rPr lang="ru-RU" sz="19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записать свою версию рассказа, употребив все </a:t>
            </a:r>
            <a:r>
              <a:rPr lang="ru-RU" sz="19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предложенные ключевые </a:t>
            </a:r>
            <a:r>
              <a:rPr lang="ru-RU" sz="19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термины.</a:t>
            </a:r>
          </a:p>
          <a:p>
            <a:pPr marL="0" lvl="0" indent="457200" algn="just">
              <a:spcBef>
                <a:spcPts val="0"/>
              </a:spcBef>
              <a:buNone/>
              <a:defRPr/>
            </a:pPr>
            <a:r>
              <a:rPr lang="ru-RU" sz="19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 знакомстве с исходным содержанием, учащиеся </a:t>
            </a:r>
            <a:r>
              <a:rPr lang="ru-RU" sz="19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сопоставляют «свою</a:t>
            </a:r>
            <a:r>
              <a:rPr lang="ru-RU" sz="19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19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версию </a:t>
            </a:r>
            <a:r>
              <a:rPr lang="ru-RU" sz="19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версию «оригинального текста». </a:t>
            </a:r>
            <a:endParaRPr lang="ru-RU" sz="1900" b="1" kern="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457200" algn="just">
              <a:spcBef>
                <a:spcPts val="0"/>
              </a:spcBef>
              <a:buNone/>
              <a:defRPr/>
            </a:pPr>
            <a:r>
              <a:rPr lang="ru-RU" sz="19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1:</a:t>
            </a:r>
            <a:r>
              <a:rPr lang="ru-RU" sz="19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напишите свой рассказ с данными словами.</a:t>
            </a:r>
          </a:p>
          <a:p>
            <a:pPr marL="0" indent="457200" algn="just">
              <a:spcBef>
                <a:spcPts val="0"/>
              </a:spcBef>
              <a:buNone/>
              <a:defRPr/>
            </a:pPr>
            <a:r>
              <a:rPr lang="ru-RU" sz="19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Ключевые слова: </a:t>
            </a:r>
            <a:r>
              <a:rPr lang="ru-RU" sz="19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солнце, ветер, путешественник сорвать</a:t>
            </a:r>
            <a:r>
              <a:rPr lang="ru-RU" sz="19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обогреть. (Сказка Ушинского К. «Ветер и солнце</a:t>
            </a:r>
            <a:r>
              <a:rPr lang="ru-RU" sz="19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»). </a:t>
            </a:r>
          </a:p>
          <a:p>
            <a:pPr marL="0" indent="457200" algn="just">
              <a:spcBef>
                <a:spcPts val="0"/>
              </a:spcBef>
              <a:buNone/>
              <a:defRPr/>
            </a:pPr>
            <a:r>
              <a:rPr lang="ru-RU" sz="19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2:</a:t>
            </a: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попробуйте сформулировать определение этих понятий и назвать возможную тему урока.</a:t>
            </a:r>
          </a:p>
          <a:p>
            <a:pPr marL="0" lvl="0" indent="457200" algn="just">
              <a:spcBef>
                <a:spcPts val="0"/>
              </a:spcBef>
              <a:buNone/>
              <a:defRPr/>
            </a:pPr>
            <a:r>
              <a:rPr lang="ru-RU" sz="19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Ключевые слова: </a:t>
            </a:r>
            <a:r>
              <a:rPr lang="ru-RU" sz="19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звезда, планета, космическое тело. </a:t>
            </a:r>
          </a:p>
        </p:txBody>
      </p:sp>
      <p:sp>
        <p:nvSpPr>
          <p:cNvPr id="2" name="Управляющая кнопка: в начало 1">
            <a:hlinkClick r:id="rId3" action="ppaction://hlinksldjump" highlightClick="1"/>
          </p:cNvPr>
          <p:cNvSpPr/>
          <p:nvPr/>
        </p:nvSpPr>
        <p:spPr>
          <a:xfrm>
            <a:off x="7884368" y="5805264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3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52085" y="260648"/>
            <a:ext cx="33441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«Кластер»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196753"/>
            <a:ext cx="8229600" cy="18722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«Кластер». Информация, касающаяся какого – либо понятия, явления, события, описанного в тексте, систематизируется в  виде кластеров (гроздьев). В центре находится ключевое понятие. Последующие ассоциации обучающиеся логически связывают с ключевым понятием. В результате получается подобие опорного конспекта по изучаемой теме.  </a:t>
            </a:r>
          </a:p>
          <a:p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5" name="Группа 3"/>
          <p:cNvGrpSpPr>
            <a:grpSpLocks/>
          </p:cNvGrpSpPr>
          <p:nvPr/>
        </p:nvGrpSpPr>
        <p:grpSpPr bwMode="auto">
          <a:xfrm>
            <a:off x="323528" y="3106110"/>
            <a:ext cx="8496944" cy="3185021"/>
            <a:chOff x="705" y="6983"/>
            <a:chExt cx="9510" cy="3655"/>
          </a:xfrm>
        </p:grpSpPr>
        <p:sp>
          <p:nvSpPr>
            <p:cNvPr id="6" name="AutoShape 3"/>
            <p:cNvSpPr>
              <a:spLocks noChangeShapeType="1"/>
            </p:cNvSpPr>
            <p:nvPr/>
          </p:nvSpPr>
          <p:spPr bwMode="auto">
            <a:xfrm>
              <a:off x="5355" y="8602"/>
              <a:ext cx="0" cy="73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2795" y="8514"/>
              <a:ext cx="1140" cy="4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Тайга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3881" y="9114"/>
              <a:ext cx="2745" cy="4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Широколиственный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930" y="8616"/>
              <a:ext cx="2070" cy="4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Смешанный 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4950" y="8220"/>
              <a:ext cx="825" cy="5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Лес 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6825" y="7514"/>
              <a:ext cx="2265" cy="7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Изображение на карте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4140" y="6983"/>
              <a:ext cx="2265" cy="9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Географическое положение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1521" y="7444"/>
              <a:ext cx="2219" cy="8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Климатические условия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AutoShape 11"/>
            <p:cNvSpPr>
              <a:spLocks noChangeShapeType="1"/>
            </p:cNvSpPr>
            <p:nvPr/>
          </p:nvSpPr>
          <p:spPr bwMode="auto">
            <a:xfrm>
              <a:off x="7260" y="9045"/>
              <a:ext cx="556" cy="83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AutoShape 12"/>
            <p:cNvSpPr>
              <a:spLocks noChangeShapeType="1"/>
            </p:cNvSpPr>
            <p:nvPr/>
          </p:nvSpPr>
          <p:spPr bwMode="auto">
            <a:xfrm>
              <a:off x="8590" y="9045"/>
              <a:ext cx="511" cy="74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705" y="8995"/>
              <a:ext cx="1590" cy="4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животные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1521" y="9814"/>
              <a:ext cx="1635" cy="4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растения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6885" y="9659"/>
              <a:ext cx="1590" cy="4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животные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3340" y="10172"/>
              <a:ext cx="1590" cy="4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животные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5140" y="10183"/>
              <a:ext cx="1635" cy="4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растения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18"/>
            <p:cNvSpPr>
              <a:spLocks noChangeArrowheads="1"/>
            </p:cNvSpPr>
            <p:nvPr/>
          </p:nvSpPr>
          <p:spPr bwMode="auto">
            <a:xfrm>
              <a:off x="8580" y="9699"/>
              <a:ext cx="1635" cy="4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растения</a:t>
              </a:r>
              <a:endPara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 flipV="1">
              <a:off x="5321" y="787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 flipH="1" flipV="1">
              <a:off x="3681" y="7794"/>
              <a:ext cx="126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H="1">
              <a:off x="3861" y="8514"/>
              <a:ext cx="10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 flipV="1">
              <a:off x="5761" y="7814"/>
              <a:ext cx="108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5821" y="8534"/>
              <a:ext cx="108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 flipH="1">
              <a:off x="4221" y="9594"/>
              <a:ext cx="36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>
              <a:off x="5661" y="9594"/>
              <a:ext cx="36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 flipH="1">
              <a:off x="2781" y="8914"/>
              <a:ext cx="36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H="1">
              <a:off x="2241" y="8694"/>
              <a:ext cx="54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" name="Rectangle 4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Управляющая кнопка: в начало 31">
            <a:hlinkClick r:id="rId3" action="ppaction://hlinksldjump" highlightClick="1"/>
          </p:cNvPr>
          <p:cNvSpPr/>
          <p:nvPr/>
        </p:nvSpPr>
        <p:spPr>
          <a:xfrm>
            <a:off x="8244408" y="5894637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46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3446" y="260648"/>
            <a:ext cx="84214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«Мозговой штурм», «Корзина идей»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268760"/>
            <a:ext cx="8229600" cy="3268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 заданию учителя ученики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могут высказывать любое мнение,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ассоциацию по проблеме, теме, которые помогут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найти выход из затруднительной ситуации. Все выдвинутые предложения фиксируются без какой бы то ни было оценки, а далее сортируются по степени выполнимости и ожидаемой эффективности. Непригодные отбрасываются, перспективные берутся на вооружение. </a:t>
            </a:r>
          </a:p>
        </p:txBody>
      </p:sp>
      <p:pic>
        <p:nvPicPr>
          <p:cNvPr id="6148" name="Picture 4" descr="Empty basket and wickerwork &amp;Pcy;&amp;ucy;&amp;scy;&amp;tcy;&amp;acy;&amp;yacy; &amp;kcy;&amp;ocy;&amp;rcy;&amp;zcy;&amp;icy;&amp;ncy;&amp;acy; &amp;icy; &amp;pcy;&amp;lcy;&amp;iecy;&amp;tcy;&amp;iecy;&amp;ncy;&amp;ncy;&amp;ycy;&amp;iecy; &amp;icy;&amp;zcy;&amp;dcy;&amp;iecy;&amp;lcy;&amp;icy;&amp;yacy; - &amp;Ncy;&amp;acy;&amp;bcy;&amp;ocy;&amp;rcy; &amp;ecy;&amp;lcy;&amp;iecy;&amp;mcy;&amp;iecy;&amp;ncy;&amp;tcy;&amp;ocy;&amp;vcy; &amp;dcy;&amp;lcy;&amp;yacy; &amp;kcy;&amp;ocy;&amp;lcy;&amp;lcy;&amp;acy;&amp;zhcy;&amp;iecy;&amp;jcy; &quot; &amp;Tcy;&amp;iecy;&amp;rcy;&amp;rcy;&amp;icy;&amp;tcy;&amp;ocy;&amp;rcy;&amp;icy;&amp;yacy; &amp;dcy;&amp;icy;&amp;zcy;&amp;acy;&amp;jcy;&amp;ncy;&amp;iecy;&amp;rcy;&amp;acy; &amp;icy; &amp;vcy;&amp;iecy;&amp;bcy;-&amp;mcy;&amp;acy;&amp;scy;&amp;tcy;&amp;iecy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8" b="100000" l="167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528" y="4002983"/>
            <a:ext cx="2483390" cy="237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6902"/>
              </p:ext>
            </p:extLst>
          </p:nvPr>
        </p:nvGraphicFramePr>
        <p:xfrm>
          <a:off x="827584" y="3594081"/>
          <a:ext cx="5094658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0239"/>
                <a:gridCol w="3874419"/>
              </a:tblGrid>
              <a:tr h="494850">
                <a:tc rowSpan="5">
                  <a:txBody>
                    <a:bodyPr/>
                    <a:lstStyle/>
                    <a:p>
                      <a:pPr algn="ctr"/>
                      <a:endParaRPr lang="ru-RU" sz="16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ПОЧВА 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земля</a:t>
                      </a:r>
                    </a:p>
                    <a:p>
                      <a:pPr algn="ctr"/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94850">
                <a:tc vMerge="1"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растительная земля</a:t>
                      </a:r>
                    </a:p>
                    <a:p>
                      <a:pPr algn="ctr"/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94850">
                <a:tc vMerge="1"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вещество</a:t>
                      </a:r>
                    </a:p>
                    <a:p>
                      <a:pPr algn="ctr"/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94850">
                <a:tc vMerge="1"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суша, а не вода</a:t>
                      </a:r>
                    </a:p>
                    <a:p>
                      <a:pPr algn="ctr"/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94850">
                <a:tc vMerge="1"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место обитания, дом животных</a:t>
                      </a:r>
                    </a:p>
                    <a:p>
                      <a:pPr algn="ctr"/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Управляющая кнопка: в начало 5">
            <a:hlinkClick r:id="rId5" action="ppaction://hlinksldjump" highlightClick="1"/>
          </p:cNvPr>
          <p:cNvSpPr/>
          <p:nvPr/>
        </p:nvSpPr>
        <p:spPr>
          <a:xfrm>
            <a:off x="8100392" y="5811796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46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39226" y="188640"/>
            <a:ext cx="478560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«Таблица «тонких»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«толстых» вопросов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9375" y="1091645"/>
            <a:ext cx="8229600" cy="9692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левой части –простые («тонкие») вопросы, в правой – вопросы, требующие более сложного, развернутого ответа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140537"/>
              </p:ext>
            </p:extLst>
          </p:nvPr>
        </p:nvGraphicFramePr>
        <p:xfrm>
          <a:off x="1475656" y="2060848"/>
          <a:ext cx="6096000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«Тонкие»</a:t>
                      </a:r>
                      <a:endParaRPr lang="ru-RU" sz="20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64A2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«Толстые»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Кто….?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Что…?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Когда…?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Может…?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Будет ли…?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Как звали…?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Было ли…?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Согласны ли вы…?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Верно ли…?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Дайте объяснение, почему….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Почему вы думаете…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Почему вы считаете…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В чем разница…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Предположите, что       будет, если..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Что, если…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Управляющая кнопка: в начало 4">
            <a:hlinkClick r:id="rId3" action="ppaction://hlinksldjump" highlightClick="1"/>
          </p:cNvPr>
          <p:cNvSpPr/>
          <p:nvPr/>
        </p:nvSpPr>
        <p:spPr>
          <a:xfrm>
            <a:off x="7884368" y="5805264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26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7797" y="260648"/>
            <a:ext cx="82727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«Да – </a:t>
            </a:r>
            <a:r>
              <a:rPr lang="ru-RU" sz="4000" b="1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нетка</a:t>
            </a:r>
            <a:r>
              <a:rPr lang="ru-RU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», «Верю – не верю»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0975" y="1268760"/>
            <a:ext cx="8229600" cy="12961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Учитель зачитывает утверждения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связанные с темой урока, учащиеся записывают ответы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словами «да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 или «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нет» в начале урока в первую строку. На этапе рефлексии будет заполнена и сопоставлена с первой и вторая строка.</a:t>
            </a:r>
          </a:p>
          <a:p>
            <a:pPr marL="0" indent="0">
              <a:buNone/>
            </a:pP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01044"/>
              </p:ext>
            </p:extLst>
          </p:nvPr>
        </p:nvGraphicFramePr>
        <p:xfrm>
          <a:off x="1600114" y="5355218"/>
          <a:ext cx="6048144" cy="94640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07901"/>
                <a:gridCol w="1007901"/>
                <a:gridCol w="1007901"/>
                <a:gridCol w="1007901"/>
                <a:gridCol w="1007901"/>
                <a:gridCol w="100863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да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да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нет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да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80620" y="2492896"/>
            <a:ext cx="7776864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Вопросы: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Имя существительное – часть речи, которая обозначает предмет.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Имя существительное – часть речи, которая отвечает на вопрос кто? или  что?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Имена существительные изменяются по родам.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Собственные имена существительные пишутся с большой буквы;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предложении существительное может быть сказуемым;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Имена существительные изменяются по числам и падежам.</a:t>
            </a:r>
          </a:p>
        </p:txBody>
      </p:sp>
      <p:sp>
        <p:nvSpPr>
          <p:cNvPr id="7" name="Управляющая кнопка: в начало 6">
            <a:hlinkClick r:id="rId3" action="ppaction://hlinksldjump" highlightClick="1"/>
          </p:cNvPr>
          <p:cNvSpPr/>
          <p:nvPr/>
        </p:nvSpPr>
        <p:spPr>
          <a:xfrm>
            <a:off x="7884368" y="5805264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92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88640"/>
            <a:ext cx="626469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«ИНСЕРТ»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Авторы </a:t>
            </a:r>
            <a:r>
              <a:rPr lang="ru-RU" sz="2400" b="1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Воган</a:t>
            </a:r>
            <a:r>
              <a:rPr lang="ru-RU" sz="24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2400" b="1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Эстес</a:t>
            </a:r>
            <a:endParaRPr lang="ru-RU" sz="2400" b="1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0608047"/>
              </p:ext>
            </p:extLst>
          </p:nvPr>
        </p:nvGraphicFramePr>
        <p:xfrm>
          <a:off x="287524" y="4581129"/>
          <a:ext cx="8496944" cy="1296144"/>
        </p:xfrm>
        <a:graphic>
          <a:graphicData uri="http://schemas.openxmlformats.org/drawingml/2006/table">
            <a:tbl>
              <a:tblPr/>
              <a:tblGrid>
                <a:gridCol w="1690441"/>
                <a:gridCol w="1117872"/>
                <a:gridCol w="1296144"/>
                <a:gridCol w="2088232"/>
                <a:gridCol w="2304255"/>
              </a:tblGrid>
              <a:tr h="5663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" V " 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" + " 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 " - "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 " ? "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" ! "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297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 </a:t>
                      </a:r>
                      <a:r>
                        <a:rPr lang="ru-RU" sz="1600" b="1" kern="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Думал иначе</a:t>
                      </a:r>
                      <a:endParaRPr lang="ru-RU" sz="1600" b="1" kern="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 </a:t>
                      </a:r>
                      <a:r>
                        <a:rPr lang="ru-RU" sz="1600" b="1" kern="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Я знал</a:t>
                      </a:r>
                      <a:endParaRPr lang="ru-RU" sz="1600" b="1" kern="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 </a:t>
                      </a:r>
                      <a:r>
                        <a:rPr lang="ru-RU" sz="1600" b="1" kern="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Я не знал</a:t>
                      </a:r>
                      <a:endParaRPr lang="ru-RU" sz="1600" b="1" kern="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 </a:t>
                      </a:r>
                      <a:r>
                        <a:rPr lang="ru-RU" sz="1600" b="1" kern="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Хотел бы узнать подробнее</a:t>
                      </a:r>
                      <a:endParaRPr lang="ru-RU" sz="1600" b="1" kern="5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5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Это меня удивило</a:t>
                      </a:r>
                      <a:r>
                        <a:rPr lang="ru-RU" sz="1600" b="1" kern="5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 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36352" y="1573635"/>
            <a:ext cx="8568952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Прием называется иначе «Чтение с пометами».</a:t>
            </a:r>
          </a:p>
          <a:p>
            <a:pPr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При изучении информации, связанной с новыми  идеями учитель просит каждого из участников (пару и группу) сделать индивидуальную таблицу пометок (маркировочную).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Для её заполнения  вначале учитель попросит учащихся во время чтения  делать на полях пометки, а после прочтения текста, заполнить таблицу. В таблицу кратко заносятся сведения из текста. Важным этапом работы здесь становится обсуждение записей, внесенных в таблицу, или маркировки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текста. 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Управляющая кнопка: в начало 5">
            <a:hlinkClick r:id="rId3" action="ppaction://hlinksldjump" highlightClick="1"/>
          </p:cNvPr>
          <p:cNvSpPr/>
          <p:nvPr/>
        </p:nvSpPr>
        <p:spPr>
          <a:xfrm>
            <a:off x="7884368" y="5805264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95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884" y="260648"/>
            <a:ext cx="860460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«Концептуальная таблица»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795699"/>
              </p:ext>
            </p:extLst>
          </p:nvPr>
        </p:nvGraphicFramePr>
        <p:xfrm>
          <a:off x="575555" y="4094250"/>
          <a:ext cx="8206091" cy="24040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56285"/>
                <a:gridCol w="1368152"/>
                <a:gridCol w="1728192"/>
                <a:gridCol w="2553462"/>
              </a:tblGrid>
              <a:tr h="5112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группа</a:t>
                      </a:r>
                      <a:endParaRPr lang="ru-RU" sz="18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группа</a:t>
                      </a:r>
                      <a:endParaRPr lang="ru-RU" sz="18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группа</a:t>
                      </a:r>
                      <a:endParaRPr lang="ru-RU" sz="18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780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Линии сравнения</a:t>
                      </a:r>
                      <a:endParaRPr lang="ru-RU" sz="18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Тайга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Смешанный лес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Широколиственный лес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780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Климатические условия</a:t>
                      </a:r>
                      <a:endParaRPr lang="ru-RU" sz="18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6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Растительный мир</a:t>
                      </a:r>
                      <a:endParaRPr lang="ru-RU" sz="18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b="1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883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Животный мир</a:t>
                      </a:r>
                      <a:endParaRPr lang="ru-RU" sz="18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6722" y="1268760"/>
            <a:ext cx="8314924" cy="2789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spcAft>
                <a:spcPts val="1000"/>
              </a:spcAft>
            </a:pPr>
            <a:r>
              <a:rPr lang="ru-RU" b="1" dirty="0">
                <a:solidFill>
                  <a:srgbClr val="8064A2">
                    <a:lumMod val="50000"/>
                  </a:srgbClr>
                </a:solidFill>
                <a:latin typeface="Arial" pitchFamily="34" charset="0"/>
                <a:ea typeface="Calibri"/>
                <a:cs typeface="Arial" pitchFamily="34" charset="0"/>
              </a:rPr>
              <a:t>Учитель: Перед вами научные статьи о лесной зоне, на страницах учебника вы также найдете полезную информацию, а  свои наблюдения, сравнения будете записывать в таблицу.</a:t>
            </a:r>
          </a:p>
          <a:p>
            <a:pPr algn="just">
              <a:lnSpc>
                <a:spcPts val="15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ea typeface="Calibri"/>
                <a:cs typeface="Arial" pitchFamily="34" charset="0"/>
              </a:rPr>
              <a:t>Что будем сравнивать и какие линии сравнения мы выберем? </a:t>
            </a:r>
          </a:p>
          <a:p>
            <a:pPr algn="just">
              <a:lnSpc>
                <a:spcPts val="1500"/>
              </a:lnSpc>
              <a:spcAft>
                <a:spcPts val="1000"/>
              </a:spcAft>
            </a:pPr>
            <a:r>
              <a:rPr lang="ru-RU" b="1" i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i="1" dirty="0">
                <a:solidFill>
                  <a:srgbClr val="1F497D">
                    <a:lumMod val="50000"/>
                  </a:srgbClr>
                </a:solidFill>
                <a:latin typeface="Arial" pitchFamily="34" charset="0"/>
                <a:ea typeface="Calibri"/>
                <a:cs typeface="Arial" pitchFamily="34" charset="0"/>
              </a:rPr>
              <a:t>а) первая линия сравнения </a:t>
            </a:r>
            <a:endParaRPr lang="ru-RU" b="1" dirty="0">
              <a:solidFill>
                <a:srgbClr val="1F497D">
                  <a:lumMod val="50000"/>
                </a:srgb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ts val="1500"/>
              </a:lnSpc>
              <a:spcAft>
                <a:spcPts val="1000"/>
              </a:spcAft>
            </a:pPr>
            <a:r>
              <a:rPr lang="ru-RU" b="1" dirty="0">
                <a:solidFill>
                  <a:srgbClr val="1F497D">
                    <a:lumMod val="50000"/>
                  </a:srgbClr>
                </a:solidFill>
                <a:latin typeface="Arial" pitchFamily="34" charset="0"/>
                <a:ea typeface="Calibri"/>
                <a:cs typeface="Arial" pitchFamily="34" charset="0"/>
              </a:rPr>
              <a:t>Для работы класс делится на три </a:t>
            </a:r>
            <a:r>
              <a:rPr lang="ru-RU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ea typeface="Calibri"/>
                <a:cs typeface="Arial" pitchFamily="34" charset="0"/>
              </a:rPr>
              <a:t>группы:</a:t>
            </a:r>
            <a:endParaRPr lang="ru-RU" b="1" dirty="0">
              <a:solidFill>
                <a:srgbClr val="1F497D">
                  <a:lumMod val="50000"/>
                </a:srgb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ts val="1500"/>
              </a:lnSpc>
              <a:spcAft>
                <a:spcPts val="1000"/>
              </a:spcAft>
            </a:pPr>
            <a:r>
              <a:rPr lang="ru-RU" b="1" dirty="0">
                <a:solidFill>
                  <a:srgbClr val="1F497D">
                    <a:lumMod val="50000"/>
                  </a:srgbClr>
                </a:solidFill>
                <a:latin typeface="Arial" pitchFamily="34" charset="0"/>
                <a:ea typeface="Calibri"/>
                <a:cs typeface="Arial" pitchFamily="34" charset="0"/>
              </a:rPr>
              <a:t>1 группа работает с информацией о </a:t>
            </a:r>
            <a:r>
              <a:rPr lang="ru-RU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ea typeface="Calibri"/>
                <a:cs typeface="Arial" pitchFamily="34" charset="0"/>
              </a:rPr>
              <a:t>тайге. </a:t>
            </a:r>
            <a:endParaRPr lang="ru-RU" b="1" dirty="0">
              <a:solidFill>
                <a:srgbClr val="1F497D">
                  <a:lumMod val="50000"/>
                </a:srgb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ts val="1500"/>
              </a:lnSpc>
              <a:spcAft>
                <a:spcPts val="1000"/>
              </a:spcAft>
            </a:pPr>
            <a:r>
              <a:rPr lang="ru-RU" b="1" dirty="0">
                <a:solidFill>
                  <a:srgbClr val="1F497D">
                    <a:lumMod val="50000"/>
                  </a:srgbClr>
                </a:solidFill>
                <a:latin typeface="Arial" pitchFamily="34" charset="0"/>
                <a:ea typeface="Calibri"/>
                <a:cs typeface="Arial" pitchFamily="34" charset="0"/>
              </a:rPr>
              <a:t>2 группа работает с информацией о смешанном </a:t>
            </a:r>
            <a:r>
              <a:rPr lang="ru-RU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ea typeface="Calibri"/>
                <a:cs typeface="Arial" pitchFamily="34" charset="0"/>
              </a:rPr>
              <a:t>лесе. </a:t>
            </a:r>
            <a:endParaRPr lang="ru-RU" b="1" dirty="0">
              <a:solidFill>
                <a:srgbClr val="1F497D">
                  <a:lumMod val="50000"/>
                </a:srgb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ts val="1500"/>
              </a:lnSpc>
              <a:spcAft>
                <a:spcPts val="1000"/>
              </a:spcAft>
            </a:pPr>
            <a:r>
              <a:rPr lang="ru-RU" b="1" dirty="0">
                <a:solidFill>
                  <a:srgbClr val="1F497D">
                    <a:lumMod val="50000"/>
                  </a:srgbClr>
                </a:solidFill>
                <a:latin typeface="Arial" pitchFamily="34" charset="0"/>
                <a:ea typeface="Calibri"/>
                <a:cs typeface="Arial" pitchFamily="34" charset="0"/>
              </a:rPr>
              <a:t>3 группа работает с информацией о широколиственном </a:t>
            </a:r>
            <a:r>
              <a:rPr lang="ru-RU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ea typeface="Calibri"/>
                <a:cs typeface="Arial" pitchFamily="34" charset="0"/>
              </a:rPr>
              <a:t>лесе. (Аналогично строится работа по следующим линиям.)</a:t>
            </a:r>
            <a:endParaRPr lang="ru-RU" b="1" dirty="0">
              <a:solidFill>
                <a:srgbClr val="1F497D">
                  <a:lumMod val="50000"/>
                </a:srgbClr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5" name="Управляющая кнопка: в начало 4">
            <a:hlinkClick r:id="rId3" action="ppaction://hlinksldjump" highlightClick="1"/>
          </p:cNvPr>
          <p:cNvSpPr/>
          <p:nvPr/>
        </p:nvSpPr>
        <p:spPr>
          <a:xfrm>
            <a:off x="7884368" y="5805264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29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45793" y="260648"/>
            <a:ext cx="51567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«Круги по воде»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11720" y="1412776"/>
            <a:ext cx="8624776" cy="487770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Опорное 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слово-это изучаемое понятие, явление. Оно записывается в столбик и на каждую букву подбираются существительные (глаголы, прилагательные, устойчивые словосочетания) к изучаемой теме. По сути это небольшое исследование, которое может начаться в классе и иметь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продолжение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дома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.</a:t>
            </a:r>
          </a:p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2000" b="1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SimSun" pitchFamily="2" charset="-122"/>
              <a:cs typeface="Arial" pitchFamily="34" charset="0"/>
            </a:endParaRPr>
          </a:p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П -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ПЛОДОРОДИЕ</a:t>
            </a:r>
          </a:p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О -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ОХРАНЯТЬ</a:t>
            </a:r>
          </a:p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Ч -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ЧЕРВЯК</a:t>
            </a:r>
          </a:p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В -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ВОДА</a:t>
            </a:r>
          </a:p>
          <a:p>
            <a:pPr marL="0" lvl="0" indent="4572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А -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АГРОНОМ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Управляющая кнопка: в начало 5">
            <a:hlinkClick r:id="rId3" action="ppaction://hlinksldjump" highlightClick="1"/>
          </p:cNvPr>
          <p:cNvSpPr/>
          <p:nvPr/>
        </p:nvSpPr>
        <p:spPr>
          <a:xfrm>
            <a:off x="7884368" y="5805264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19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89363" y="260648"/>
            <a:ext cx="5469638" cy="8706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3000"/>
              </a:lnSpc>
            </a:pPr>
            <a:r>
              <a:rPr lang="ru-RU" sz="36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Приемы развития</a:t>
            </a:r>
          </a:p>
          <a:p>
            <a:pPr algn="ctr">
              <a:lnSpc>
                <a:spcPts val="3000"/>
              </a:lnSpc>
            </a:pPr>
            <a:r>
              <a:rPr lang="ru-RU" sz="36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продуктивного чтения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1163938"/>
            <a:ext cx="8507500" cy="41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50" b="1" dirty="0" smtClean="0">
                <a:solidFill>
                  <a:srgbClr val="C00000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«</a:t>
            </a:r>
            <a:r>
              <a:rPr lang="ru-RU" sz="1750" b="1" dirty="0">
                <a:solidFill>
                  <a:srgbClr val="C00000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Чтение с остановками»</a:t>
            </a:r>
            <a:r>
              <a:rPr lang="en-US" sz="1750" b="1" dirty="0">
                <a:solidFill>
                  <a:srgbClr val="C00000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.</a:t>
            </a:r>
            <a:r>
              <a:rPr lang="en-US" sz="175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 </a:t>
            </a:r>
            <a:r>
              <a:rPr lang="ru-RU" sz="175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Очень эффективен при работе над чтением текста проблемного содержания, а так же  при работе с аудиальными и визуальными пособиями. Он помогает прорабатывать материал детально. Кроме того, учащиеся имеют возможность пофантазировать, оценить  факт или событие критически, высказать свое мнение. </a:t>
            </a:r>
            <a:endParaRPr lang="ru-RU" sz="175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ea typeface="SimSun" pitchFamily="2" charset="-122"/>
              <a:cs typeface="Arial" pitchFamily="34" charset="0"/>
            </a:endParaRPr>
          </a:p>
          <a:p>
            <a:pPr lvl="0"/>
            <a:r>
              <a:rPr lang="ru-RU" sz="1750" b="1" i="1" u="sng" kern="50" dirty="0" smtClean="0">
                <a:solidFill>
                  <a:srgbClr val="C00000"/>
                </a:solidFill>
                <a:latin typeface="Arial" pitchFamily="34" charset="0"/>
                <a:ea typeface="SimSun"/>
                <a:cs typeface="Arial" pitchFamily="34" charset="0"/>
              </a:rPr>
              <a:t>«</a:t>
            </a:r>
            <a:r>
              <a:rPr lang="ru-RU" sz="1750" b="1" i="1" u="sng" kern="50" dirty="0">
                <a:solidFill>
                  <a:srgbClr val="C00000"/>
                </a:solidFill>
                <a:latin typeface="Arial" pitchFamily="34" charset="0"/>
                <a:ea typeface="SimSun"/>
                <a:cs typeface="Arial" pitchFamily="34" charset="0"/>
              </a:rPr>
              <a:t>Бортовой журнал</a:t>
            </a:r>
            <a:r>
              <a:rPr lang="ru-RU" sz="1750" b="1" i="1" u="sng" kern="50" dirty="0" smtClean="0">
                <a:solidFill>
                  <a:srgbClr val="C00000"/>
                </a:solidFill>
                <a:latin typeface="Arial" pitchFamily="34" charset="0"/>
                <a:ea typeface="SimSun"/>
                <a:cs typeface="Arial" pitchFamily="34" charset="0"/>
              </a:rPr>
              <a:t>»</a:t>
            </a:r>
            <a:r>
              <a:rPr lang="ru-RU" sz="1750" b="1" kern="50" dirty="0" smtClean="0">
                <a:solidFill>
                  <a:srgbClr val="C00000"/>
                </a:solidFill>
                <a:latin typeface="Arial" pitchFamily="34" charset="0"/>
                <a:ea typeface="SimSun"/>
                <a:cs typeface="Arial" pitchFamily="34" charset="0"/>
              </a:rPr>
              <a:t>. </a:t>
            </a:r>
            <a:r>
              <a:rPr lang="ru-RU" sz="1750" b="1" kern="5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Это </a:t>
            </a:r>
            <a:r>
              <a:rPr lang="ru-RU" sz="1750" b="1" kern="5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способ визуализации материала. Учащиеся записывают ответы на следующие вопросы:</a:t>
            </a:r>
          </a:p>
          <a:p>
            <a:pPr lvl="0"/>
            <a:r>
              <a:rPr lang="ru-RU" sz="1750" b="1" i="1" u="sng" kern="5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Что мне известно по данной теме?	</a:t>
            </a:r>
            <a:r>
              <a:rPr lang="ru-RU" sz="1750" b="1" i="1" u="sng" kern="5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 Что </a:t>
            </a:r>
            <a:r>
              <a:rPr lang="ru-RU" sz="1750" b="1" i="1" u="sng" kern="5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нового я узнал из текста</a:t>
            </a:r>
            <a:r>
              <a:rPr lang="ru-RU" sz="1750" b="1" i="1" u="sng" kern="5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?</a:t>
            </a:r>
            <a:r>
              <a:rPr lang="ru-RU" sz="1750" i="1" u="sng" dirty="0">
                <a:solidFill>
                  <a:schemeClr val="accent4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</a:p>
          <a:p>
            <a:pPr lvl="0"/>
            <a:r>
              <a:rPr lang="ru-RU" sz="175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«</a:t>
            </a:r>
            <a:r>
              <a:rPr lang="ru-RU" sz="1750" b="1" dirty="0">
                <a:solidFill>
                  <a:srgbClr val="C00000"/>
                </a:solidFill>
                <a:latin typeface="Arial" charset="0"/>
                <a:cs typeface="Arial" charset="0"/>
              </a:rPr>
              <a:t>Двухчастный дневник</a:t>
            </a:r>
            <a:r>
              <a:rPr lang="ru-RU" sz="175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».</a:t>
            </a:r>
            <a:r>
              <a:rPr lang="ru-RU" sz="1750" b="1" dirty="0" smtClean="0">
                <a:latin typeface="Arial" charset="0"/>
                <a:cs typeface="Arial" charset="0"/>
              </a:rPr>
              <a:t>  </a:t>
            </a:r>
            <a:r>
              <a:rPr lang="ru-RU" sz="175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Этот </a:t>
            </a:r>
            <a:r>
              <a:rPr lang="ru-RU" sz="1750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прием дает возможность читателю увязать содержание текста со своим личным опытом. В левой части дневника учащиеся записывают те моменты из текста, которые произвели на них наибольшее впечатление, </a:t>
            </a:r>
            <a:r>
              <a:rPr lang="ru-RU" sz="175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озадачили </a:t>
            </a:r>
            <a:r>
              <a:rPr lang="ru-RU" sz="1750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их, вызвали протест или, наоборот, восторг, </a:t>
            </a:r>
            <a:r>
              <a:rPr lang="ru-RU" sz="175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удивление. </a:t>
            </a:r>
            <a:r>
              <a:rPr lang="ru-RU" sz="1750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Справа они должны дать комментарий: что заставило записать именно эту цитату. </a:t>
            </a:r>
            <a:r>
              <a:rPr lang="ru-RU" sz="175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(Паустовский К. «Корзина с еловыми шишками»)</a:t>
            </a:r>
            <a:endParaRPr lang="ru-RU" sz="1750" b="1" dirty="0">
              <a:solidFill>
                <a:schemeClr val="tx2">
                  <a:lumMod val="50000"/>
                </a:schemeClr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381117"/>
              </p:ext>
            </p:extLst>
          </p:nvPr>
        </p:nvGraphicFramePr>
        <p:xfrm>
          <a:off x="282817" y="5295838"/>
          <a:ext cx="8086671" cy="1249680"/>
        </p:xfrm>
        <a:graphic>
          <a:graphicData uri="http://schemas.openxmlformats.org/drawingml/2006/table">
            <a:tbl>
              <a:tblPr/>
              <a:tblGrid>
                <a:gridCol w="3785127"/>
                <a:gridCol w="144016"/>
                <a:gridCol w="4157528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Цитата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Комментарии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Сначала она ничего не слышала. Внутри у нее шумела буря. Потом она наконец услышала , как поет ранним утром пастуший рожок…</a:t>
                      </a:r>
                      <a:endParaRPr lang="ru-RU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Я</a:t>
                      </a:r>
                      <a:r>
                        <a:rPr lang="ru-RU" i="1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не думал, что музыка может    производить такое впечатление! И ведь музыка бала написана для нее!</a:t>
                      </a:r>
                      <a:endParaRPr lang="ru-RU" i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1851" y="5766647"/>
            <a:ext cx="89446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</a:p>
        </p:txBody>
      </p:sp>
      <p:sp>
        <p:nvSpPr>
          <p:cNvPr id="8" name="Управляющая кнопка: в начало 7">
            <a:hlinkClick r:id="rId3" action="ppaction://hlinksldjump" highlightClick="1"/>
          </p:cNvPr>
          <p:cNvSpPr/>
          <p:nvPr/>
        </p:nvSpPr>
        <p:spPr>
          <a:xfrm>
            <a:off x="8470988" y="5847947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89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64609" y="260648"/>
            <a:ext cx="551914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</a:t>
            </a:r>
            <a:r>
              <a:rPr lang="ru-RU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адачи образования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62209" y="1412776"/>
            <a:ext cx="848745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 концепции модернизации российского образования одной из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задач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выдвигается </a:t>
            </a:r>
            <a:r>
              <a:rPr kumimoji="0" lang="ru-RU" sz="2000" b="0" i="0" u="none" strike="noStrike" kern="0" cap="none" spc="0" normalizeH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формирование молодого человека с критическим, нестандартным мышлением, способного к поиску взвешенных решений, основанных на самостоятельном исследовании окружающего мира.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 </a:t>
            </a:r>
          </a:p>
          <a:p>
            <a:pPr marL="0" marR="0" lvl="0" indent="457200" algn="just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Согласно ФГОС ученик должен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самостоятельно мыслить, уметь увидеть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возникающие в реальном мире трудности и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искать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пути рационального их преодоления, четко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осознавать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где и каким образом приобретаемые им знания могут быть применены в окружающей действительности.</a:t>
            </a:r>
          </a:p>
          <a:p>
            <a:pPr marL="0" marR="0" lvl="0" indent="457200" algn="just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Задача школы и каждого педагога создать условия, позволяющие личности ребенка максимально 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самореализоваться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развить свои способности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457200" algn="just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Школа не должна научить на всю жизнь, она должна научить учиться всю жизнь.</a:t>
            </a:r>
          </a:p>
        </p:txBody>
      </p:sp>
    </p:spTree>
    <p:extLst>
      <p:ext uri="{BB962C8B-B14F-4D97-AF65-F5344CB8AC3E}">
        <p14:creationId xmlns:p14="http://schemas.microsoft.com/office/powerpoint/2010/main" val="313667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9039" y="260648"/>
            <a:ext cx="571028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«Ромашка </a:t>
            </a:r>
            <a:r>
              <a:rPr lang="ru-RU" sz="4800" b="1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Блума</a:t>
            </a:r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3720" y="1268760"/>
            <a:ext cx="82809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Простые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вопросы (фактические вопросы) –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требуют знания фактического материала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и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ориентированы на работу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памяти.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Уточняющие вопросы –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«насколько я понял….», «правильно ли я Вас поняла, что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…».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Интерпретирующие вопросы (объясняющие) –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побуждая учеников к интерпретации, мы учим их навыкам осознания причин тех или иных поступков или мнений (почему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?).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Оценочные вопросы (сравнение) –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необходимо использовать, когда вы слышите, что кто-либо из учеников выражает соседу по парте свое недовольство или удовольствие от произошедшего на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уроке.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Творческие вопросы (прогноз) –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«Как вы думаете, что произойдет дальше…?»</a:t>
            </a:r>
          </a:p>
          <a:p>
            <a:pPr marL="342900" indent="-342900"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Практические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вопросы –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«Как мы можем…?» «Как поступили бы вы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…?»</a:t>
            </a:r>
          </a:p>
          <a:p>
            <a:pPr algn="ctr">
              <a:tabLst>
                <a:tab pos="4572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Умеющие мыслить умеют задавать вопросы. Э Кинг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5" name="Управляющая кнопка: в начало 4">
            <a:hlinkClick r:id="rId3" action="ppaction://hlinksldjump" highlightClick="1"/>
          </p:cNvPr>
          <p:cNvSpPr/>
          <p:nvPr/>
        </p:nvSpPr>
        <p:spPr>
          <a:xfrm>
            <a:off x="8188576" y="5805264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9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93705" y="260648"/>
            <a:ext cx="466095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«Шесть шляп»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509379" y="1268761"/>
            <a:ext cx="8229600" cy="5760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ru-RU" sz="16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Каждая </a:t>
            </a:r>
            <a:r>
              <a:rPr lang="ru-RU" sz="16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группа получает цветные шляпы с надписями.  </a:t>
            </a:r>
            <a:r>
              <a:rPr lang="ru-RU" sz="16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Задание направлено на развитие шести видов мышления. После </a:t>
            </a:r>
            <a:r>
              <a:rPr lang="ru-RU" sz="16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обсуждения в группах  выслушиваются ответы детей</a:t>
            </a:r>
            <a:r>
              <a:rPr lang="ru-RU" sz="16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sz="1600" b="1" kern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Тема «Полезные ископаемые»</a:t>
            </a:r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ru-RU" sz="1600" b="1" kern="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ru-RU" sz="1600" b="1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ru-RU" sz="1600" b="1" kern="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ru-RU" sz="1600" b="1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ru-RU" sz="1600" b="1" kern="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ru-RU" sz="1600" b="1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ru-RU" sz="1600" b="1" kern="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ru-RU" sz="1600" b="1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ru-RU" sz="1600" b="1" kern="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ru-RU" sz="1600" b="1" kern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707062"/>
              </p:ext>
            </p:extLst>
          </p:nvPr>
        </p:nvGraphicFramePr>
        <p:xfrm>
          <a:off x="323528" y="2420888"/>
          <a:ext cx="8424936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1640009"/>
                <a:gridCol w="556079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Белая.</a:t>
                      </a:r>
                      <a:endParaRPr lang="ru-RU" sz="16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Факты.</a:t>
                      </a:r>
                      <a:endParaRPr lang="ru-RU" sz="1600" b="1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Полезные ископаемые бывают твердые, жидкие и газообразные.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Жёлтая.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Позитивное мышление.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Для жизни человека и производства необходима  добыча полезных ископаемых.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Черная.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Проблема.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При добычи полезных ископаемых нарушается экологическое равновесие и происходит загрязнение окружающей среды.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Красная.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Эмоции.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Больше всего на уроке нам понравилось рассматривать полезные ископаемые и выделять их свойства.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Зеленая.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Творчество.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Местонахождение залежей многих ископаемых человеку еще не известно.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Синяя .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Философия.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Обобщают высказывания каждой группы.</a:t>
                      </a:r>
                      <a:endParaRPr lang="ru-RU" sz="16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2" descr="&amp;Ncy;&amp;acy;&amp;bcy;&amp;rcy;&amp;ocy;&amp;scy;&amp;kcy;&amp;icy; &amp;icy; &amp;Kcy;&amp;lcy;&amp;icy;&amp;pcy; &amp;Vcy;&amp;iecy;&amp;kcy;&amp;tcy;&amp;ocy;&amp;rcy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06" b="9814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39" y="332656"/>
            <a:ext cx="1296144" cy="89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Управляющая кнопка: в начало 6">
            <a:hlinkClick r:id="rId5" action="ppaction://hlinksldjump" highlightClick="1"/>
          </p:cNvPr>
          <p:cNvSpPr/>
          <p:nvPr/>
        </p:nvSpPr>
        <p:spPr>
          <a:xfrm>
            <a:off x="7884368" y="5805264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60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48571" y="260648"/>
            <a:ext cx="375122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sz="4800" b="1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Фишбоун</a:t>
            </a:r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31" y="1692367"/>
            <a:ext cx="3487379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единительная линия 9"/>
          <p:cNvCxnSpPr>
            <a:endCxn id="2" idx="0"/>
          </p:cNvCxnSpPr>
          <p:nvPr/>
        </p:nvCxnSpPr>
        <p:spPr>
          <a:xfrm>
            <a:off x="6343288" y="2420888"/>
            <a:ext cx="10227" cy="317161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644474" y="5592505"/>
            <a:ext cx="1418081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/>
              <a:t>Глобальное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потепление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 rot="20497495">
            <a:off x="4392810" y="4935491"/>
            <a:ext cx="1924920" cy="348813"/>
          </a:xfrm>
          <a:prstGeom prst="rect">
            <a:avLst/>
          </a:prstGeom>
          <a:noFill/>
          <a:ln w="0">
            <a:noFill/>
            <a:round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b="1" dirty="0" smtClean="0"/>
              <a:t>Извержение вулканов</a:t>
            </a:r>
            <a:endParaRPr lang="ru-RU" b="1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4557320" y="5032592"/>
            <a:ext cx="1785251" cy="5599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4557319" y="4472678"/>
            <a:ext cx="1785251" cy="5599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497495">
            <a:off x="4407195" y="4301155"/>
            <a:ext cx="1924920" cy="477054"/>
          </a:xfrm>
          <a:prstGeom prst="rect">
            <a:avLst/>
          </a:prstGeom>
          <a:noFill/>
          <a:ln w="0">
            <a:noFill/>
            <a:round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b="1" dirty="0" smtClean="0"/>
              <a:t>Теплые течения Мирового океана</a:t>
            </a:r>
            <a:endParaRPr lang="ru-RU" b="1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4558037" y="3920869"/>
            <a:ext cx="1785251" cy="5599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20497495">
            <a:off x="4412462" y="3832289"/>
            <a:ext cx="1924920" cy="348813"/>
          </a:xfrm>
          <a:prstGeom prst="rect">
            <a:avLst/>
          </a:prstGeom>
          <a:noFill/>
          <a:ln w="0">
            <a:noFill/>
            <a:round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b="1" dirty="0" smtClean="0"/>
              <a:t>Солнечная активность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 rot="20497495">
            <a:off x="4421087" y="3340210"/>
            <a:ext cx="1924920" cy="348813"/>
          </a:xfrm>
          <a:prstGeom prst="rect">
            <a:avLst/>
          </a:prstGeom>
          <a:noFill/>
          <a:ln w="0">
            <a:noFill/>
            <a:round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b="1" dirty="0" smtClean="0"/>
              <a:t>Парниковый эффект</a:t>
            </a:r>
            <a:endParaRPr lang="ru-RU" b="1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4542292" y="3446782"/>
            <a:ext cx="1785251" cy="5599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6351915" y="3943279"/>
            <a:ext cx="1892493" cy="6840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6347837" y="4472678"/>
            <a:ext cx="1892493" cy="6840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6351915" y="5032592"/>
            <a:ext cx="1892493" cy="6840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6319740" y="3446782"/>
            <a:ext cx="1892493" cy="6840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 rot="1207927">
            <a:off x="6351640" y="3314360"/>
            <a:ext cx="1973937" cy="505908"/>
          </a:xfrm>
          <a:prstGeom prst="rect">
            <a:avLst/>
          </a:prstGeom>
          <a:noFill/>
          <a:ln w="0">
            <a:noFill/>
            <a:round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b="1" dirty="0" smtClean="0"/>
              <a:t>Повышение средней температуры</a:t>
            </a:r>
            <a:endParaRPr lang="ru-RU" b="1" dirty="0"/>
          </a:p>
        </p:txBody>
      </p:sp>
      <p:sp>
        <p:nvSpPr>
          <p:cNvPr id="32" name="TextBox 31"/>
          <p:cNvSpPr txBox="1"/>
          <p:nvPr/>
        </p:nvSpPr>
        <p:spPr>
          <a:xfrm rot="1207927">
            <a:off x="6371936" y="4006078"/>
            <a:ext cx="1973937" cy="249427"/>
          </a:xfrm>
          <a:prstGeom prst="rect">
            <a:avLst/>
          </a:prstGeom>
          <a:noFill/>
          <a:ln w="0">
            <a:noFill/>
            <a:round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b="1" dirty="0" smtClean="0"/>
              <a:t>Таяние ледников</a:t>
            </a:r>
            <a:endParaRPr lang="ru-RU" b="1" dirty="0"/>
          </a:p>
        </p:txBody>
      </p:sp>
      <p:sp>
        <p:nvSpPr>
          <p:cNvPr id="33" name="TextBox 32"/>
          <p:cNvSpPr txBox="1"/>
          <p:nvPr/>
        </p:nvSpPr>
        <p:spPr>
          <a:xfrm rot="1207927">
            <a:off x="6346212" y="4438455"/>
            <a:ext cx="1973937" cy="377667"/>
          </a:xfrm>
          <a:prstGeom prst="rect">
            <a:avLst/>
          </a:prstGeom>
          <a:noFill/>
          <a:ln w="0">
            <a:noFill/>
            <a:round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b="1" dirty="0" smtClean="0"/>
              <a:t>Поднятие уровня </a:t>
            </a:r>
            <a:r>
              <a:rPr lang="ru-RU" b="1" dirty="0"/>
              <a:t>М</a:t>
            </a:r>
            <a:r>
              <a:rPr lang="ru-RU" b="1" dirty="0" smtClean="0"/>
              <a:t>ирового океана</a:t>
            </a:r>
            <a:endParaRPr lang="ru-RU" b="1" dirty="0"/>
          </a:p>
        </p:txBody>
      </p:sp>
      <p:sp>
        <p:nvSpPr>
          <p:cNvPr id="34" name="TextBox 33"/>
          <p:cNvSpPr txBox="1"/>
          <p:nvPr/>
        </p:nvSpPr>
        <p:spPr>
          <a:xfrm rot="1207927">
            <a:off x="6371938" y="5046401"/>
            <a:ext cx="1973937" cy="220573"/>
          </a:xfrm>
          <a:prstGeom prst="rect">
            <a:avLst/>
          </a:prstGeom>
          <a:noFill/>
          <a:ln w="0">
            <a:noFill/>
            <a:round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b="1" dirty="0" smtClean="0"/>
              <a:t>Озоновые дыры</a:t>
            </a:r>
            <a:endParaRPr lang="ru-RU" b="1" dirty="0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4860032" y="1484784"/>
            <a:ext cx="3096344" cy="150533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300"/>
              </a:lnSpc>
            </a:pPr>
            <a:r>
              <a:rPr lang="ru-RU" b="1" dirty="0" smtClean="0">
                <a:solidFill>
                  <a:schemeClr val="tx1"/>
                </a:solidFill>
              </a:rPr>
              <a:t>Необходимо</a:t>
            </a:r>
          </a:p>
          <a:p>
            <a:pPr algn="ctr">
              <a:lnSpc>
                <a:spcPts val="1300"/>
              </a:lnSpc>
            </a:pPr>
            <a:r>
              <a:rPr lang="ru-RU" b="1" dirty="0" smtClean="0">
                <a:solidFill>
                  <a:schemeClr val="tx1"/>
                </a:solidFill>
              </a:rPr>
              <a:t>снижение выброса парниковых газов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5" name="Управляющая кнопка: в начало 24">
            <a:hlinkClick r:id="rId5" action="ppaction://hlinksldjump" highlightClick="1"/>
          </p:cNvPr>
          <p:cNvSpPr/>
          <p:nvPr/>
        </p:nvSpPr>
        <p:spPr>
          <a:xfrm>
            <a:off x="7884368" y="5805264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77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6984" y="260648"/>
            <a:ext cx="693439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«Таблица Донны </a:t>
            </a:r>
            <a:r>
              <a:rPr lang="ru-RU" sz="4800" b="1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Огл</a:t>
            </a:r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4239882"/>
              </p:ext>
            </p:extLst>
          </p:nvPr>
        </p:nvGraphicFramePr>
        <p:xfrm>
          <a:off x="504745" y="1412776"/>
          <a:ext cx="8238876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6228"/>
                <a:gridCol w="2592288"/>
                <a:gridCol w="32403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З</a:t>
                      </a:r>
                      <a:endParaRPr lang="ru-RU" sz="2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Х</a:t>
                      </a:r>
                      <a:endParaRPr lang="ru-RU" sz="2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У</a:t>
                      </a:r>
                      <a:endParaRPr lang="ru-RU" sz="2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Что мы знаем по теме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Что хотим узнать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Что</a:t>
                      </a:r>
                      <a:r>
                        <a:rPr lang="ru-RU" sz="20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мы у</a:t>
                      </a:r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знали и что осталось</a:t>
                      </a:r>
                      <a:r>
                        <a:rPr lang="ru-RU" sz="20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узнать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970245"/>
              </p:ext>
            </p:extLst>
          </p:nvPr>
        </p:nvGraphicFramePr>
        <p:xfrm>
          <a:off x="539552" y="3068961"/>
          <a:ext cx="8136904" cy="1266055"/>
        </p:xfrm>
        <a:graphic>
          <a:graphicData uri="http://schemas.openxmlformats.org/drawingml/2006/table">
            <a:tbl>
              <a:tblPr/>
              <a:tblGrid>
                <a:gridCol w="4026073"/>
                <a:gridCol w="4110831"/>
              </a:tblGrid>
              <a:tr h="5040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Категория информации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Источники информации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334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Реформы Петра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Создание флота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Книги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Кинофильмы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Group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596784"/>
              </p:ext>
            </p:extLst>
          </p:nvPr>
        </p:nvGraphicFramePr>
        <p:xfrm>
          <a:off x="611560" y="4869160"/>
          <a:ext cx="8136904" cy="1279525"/>
        </p:xfrm>
        <a:graphic>
          <a:graphicData uri="http://schemas.openxmlformats.org/drawingml/2006/table">
            <a:tbl>
              <a:tblPr/>
              <a:tblGrid>
                <a:gridCol w="1628087"/>
                <a:gridCol w="1626322"/>
                <a:gridCol w="1628087"/>
                <a:gridCol w="1626321"/>
                <a:gridCol w="1628087"/>
              </a:tblGrid>
              <a:tr h="609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Кто?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Что?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Когда?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Где?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Почему?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699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F13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Управляющая кнопка: в начало 5">
            <a:hlinkClick r:id="rId3" action="ppaction://hlinksldjump" highlightClick="1"/>
          </p:cNvPr>
          <p:cNvSpPr/>
          <p:nvPr/>
        </p:nvSpPr>
        <p:spPr>
          <a:xfrm>
            <a:off x="7884368" y="5805264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30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83671" y="260648"/>
            <a:ext cx="7281031" cy="8925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«ПМИ» (Плюс – минус - интересно)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Эдвард де </a:t>
            </a:r>
            <a:r>
              <a:rPr lang="ru-RU" sz="2000" b="1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Боно</a:t>
            </a:r>
            <a:endParaRPr lang="ru-RU" sz="2000" b="1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509379" y="1268761"/>
            <a:ext cx="8229600" cy="273630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ru-RU" sz="20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«Плюс» (+) записываем те факты, которые могут отвечать на вопрос «Что хорошего?» </a:t>
            </a:r>
          </a:p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ru-RU" sz="20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«Минус» (-) записываем все те факты и мысли, которые могут отвечать на вопрос «Что в этом плохого?»</a:t>
            </a:r>
          </a:p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ru-RU" sz="20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«?» - предназначается для записи различных интересующих ученика фактов и мыслей </a:t>
            </a:r>
          </a:p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ru-RU" sz="20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«Что в этом интересного?»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469769"/>
              </p:ext>
            </p:extLst>
          </p:nvPr>
        </p:nvGraphicFramePr>
        <p:xfrm>
          <a:off x="411718" y="3930671"/>
          <a:ext cx="8424936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/>
                <a:gridCol w="2808312"/>
                <a:gridCol w="28083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+</a:t>
                      </a:r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-</a:t>
                      </a:r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?</a:t>
                      </a:r>
                      <a:endParaRPr lang="ru-RU" sz="28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Создание русского флота и армии.</a:t>
                      </a:r>
                    </a:p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Основание г. Санкт-Петербурга.</a:t>
                      </a:r>
                    </a:p>
                    <a:p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</a:t>
                      </a:r>
                      <a:r>
                        <a:rPr lang="ru-RU" sz="20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армию брали без согласия воина.</a:t>
                      </a:r>
                    </a:p>
                    <a:p>
                      <a:r>
                        <a:rPr lang="ru-RU" sz="20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Непосильный труд людей в суровых условиях.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Можно</a:t>
                      </a:r>
                      <a:r>
                        <a:rPr lang="ru-RU" sz="20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ли наслаждаться красотой города, если знаешь, что он стоит на костях множества людей?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275856" y="3519848"/>
            <a:ext cx="24096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kern="0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Реформы Петра </a:t>
            </a:r>
            <a:r>
              <a:rPr lang="en-US" sz="2000" b="1" kern="0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I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Управляющая кнопка: в начало 7">
            <a:hlinkClick r:id="rId3" action="ppaction://hlinksldjump" highlightClick="1"/>
          </p:cNvPr>
          <p:cNvSpPr/>
          <p:nvPr/>
        </p:nvSpPr>
        <p:spPr>
          <a:xfrm>
            <a:off x="8676456" y="5949280"/>
            <a:ext cx="360040" cy="432048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21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9035" y="260648"/>
            <a:ext cx="40902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«Дискуссия»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9378" y="1340768"/>
            <a:ext cx="8229600" cy="489654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Это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обсуждение вопроса по заданной теме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Правила ведения дискуссии: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1.Выдвигать идеи, слушать внимательно,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2.Не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повторяться.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3.Каждое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следующее высказывание: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а) либо продолжает предыдущее;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б) либо противоречит предыдущему (опора на текст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marL="0" indent="0">
              <a:buNone/>
            </a:pP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Учащиеся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сами оценивают свое участие в дискуссии. Им предлагается личная карточка «Как я оцениваю свое участие в дискуссии?» в 5-балльной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системе, «волшебной линеечкой»…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Они отвечают на вопросы: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1) Как я оцениваю свое участие в дискуссии?     1 2 3 4 5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Внимательно ли я слушал?   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1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2 3 4 5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3) Выдавал ли я интересные идеи?  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1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2 3 4 5</a:t>
            </a:r>
          </a:p>
          <a:p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Управляющая кнопка: в начало 4">
            <a:hlinkClick r:id="rId3" action="ppaction://hlinksldjump" highlightClick="1"/>
          </p:cNvPr>
          <p:cNvSpPr/>
          <p:nvPr/>
        </p:nvSpPr>
        <p:spPr>
          <a:xfrm>
            <a:off x="7884368" y="5805264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46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51353" y="260648"/>
            <a:ext cx="194566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«РАФТ»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268760"/>
            <a:ext cx="8229600" cy="3268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 заданию учителя  нужно написать небольшой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екст по заданным параметрам: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роль (любой человек нашей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планеты, капелька воды, камень на дороге, дерево  в лесу…)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– аудитория (кому вы будете писать – жителям планеты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Венера, землянам, другу – иностранцу…)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- форма (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рассказ, письмо, инструкция, записка…)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– тема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(«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Нервная система человека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», экология, имя существительное…)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3202" y="4437112"/>
            <a:ext cx="736150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Здравствуй, Джон! </a:t>
            </a:r>
          </a:p>
          <a:p>
            <a:r>
              <a:rPr lang="ru-RU" sz="2000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Спешу сообщить тебе о моем открытии! </a:t>
            </a:r>
          </a:p>
          <a:p>
            <a:r>
              <a:rPr lang="ru-RU" sz="2000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Оказывается, имена существительные в русском языке</a:t>
            </a:r>
          </a:p>
          <a:p>
            <a:r>
              <a:rPr lang="ru-RU" sz="2000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не изменяются по родам!  Это постоянный признак.</a:t>
            </a:r>
          </a:p>
          <a:p>
            <a:r>
              <a:rPr lang="ru-RU" sz="2000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До свидания! </a:t>
            </a:r>
            <a:r>
              <a:rPr lang="ru-RU" sz="2000" b="1" dirty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r"/>
            <a:r>
              <a:rPr lang="ru-RU" sz="2000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Алексей, ученик 3 класса.</a:t>
            </a:r>
            <a:endParaRPr lang="ru-RU" dirty="0"/>
          </a:p>
        </p:txBody>
      </p:sp>
      <p:sp>
        <p:nvSpPr>
          <p:cNvPr id="6" name="Управляющая кнопка: в начало 5">
            <a:hlinkClick r:id="rId3" action="ppaction://hlinksldjump" highlightClick="1"/>
          </p:cNvPr>
          <p:cNvSpPr/>
          <p:nvPr/>
        </p:nvSpPr>
        <p:spPr>
          <a:xfrm>
            <a:off x="8322307" y="5805264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82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05289" y="260648"/>
            <a:ext cx="383778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«Диаманта»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268760"/>
            <a:ext cx="8784976" cy="4857403"/>
          </a:xfrm>
        </p:spPr>
        <p:txBody>
          <a:bodyPr>
            <a:noAutofit/>
          </a:bodyPr>
          <a:lstStyle/>
          <a:p>
            <a:pPr marL="0" indent="0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ДИАМАНТА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– это стихотворная форма из семи строк, первая и последняя из которых – понятия с противоположным значением.</a:t>
            </a:r>
          </a:p>
          <a:p>
            <a:pPr marL="0" indent="0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строчка 1: тема (существительное)</a:t>
            </a:r>
          </a:p>
          <a:p>
            <a:pPr marL="0" indent="0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строчка 2: определение (2 прилагательных)</a:t>
            </a:r>
          </a:p>
          <a:p>
            <a:pPr marL="0" indent="0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строчка 3: действие (3 причастия)</a:t>
            </a:r>
          </a:p>
          <a:p>
            <a:pPr marL="0" indent="0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строчка 4: ассоциации (4 существительных)</a:t>
            </a:r>
          </a:p>
          <a:p>
            <a:pPr marL="0" indent="0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строчка 5: действие (3 причастия)</a:t>
            </a:r>
          </a:p>
          <a:p>
            <a:pPr marL="0" indent="0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строчка 6: определение (2 прилагательных)</a:t>
            </a:r>
          </a:p>
          <a:p>
            <a:pPr marL="0" indent="0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строчка 7: тема (существительное, противоположное по смыслу существительному из первой строки) </a:t>
            </a:r>
          </a:p>
          <a:p>
            <a:pPr marL="0" indent="0" algn="ctr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   ДАРЕНКА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0" indent="0" algn="ctr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одинокая, грустная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0" indent="0" algn="ctr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работящая, послушная, верящая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0" indent="0" algn="ctr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горе,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нужда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,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безысходность, надежда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0" indent="0" algn="ctr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ожидающая, мечтающая, надеющаяся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0" indent="0" algn="ctr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окрыленная, удовлетворённая 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0" indent="0" algn="ctr">
              <a:lnSpc>
                <a:spcPts val="1000"/>
              </a:lnSpc>
              <a:spcAft>
                <a:spcPts val="1000"/>
              </a:spcAft>
              <a:buNone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радость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0" indent="0">
              <a:lnSpc>
                <a:spcPts val="1400"/>
              </a:lnSpc>
              <a:spcAft>
                <a:spcPts val="0"/>
              </a:spcAft>
              <a:buNone/>
            </a:pP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Управляющая кнопка: в начало 5">
            <a:hlinkClick r:id="rId3" action="ppaction://hlinksldjump" highlightClick="1"/>
          </p:cNvPr>
          <p:cNvSpPr/>
          <p:nvPr/>
        </p:nvSpPr>
        <p:spPr>
          <a:xfrm>
            <a:off x="7884368" y="5805264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05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06090" y="260648"/>
            <a:ext cx="383617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sz="4800" b="1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Синквейн</a:t>
            </a:r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4857403"/>
          </a:xfrm>
        </p:spPr>
        <p:txBody>
          <a:bodyPr>
            <a:noAutofit/>
          </a:bodyPr>
          <a:lstStyle/>
          <a:p>
            <a:pPr marL="0" indent="0">
              <a:lnSpc>
                <a:spcPts val="1700"/>
              </a:lnSpc>
              <a:spcAft>
                <a:spcPts val="0"/>
              </a:spcAft>
              <a:buNone/>
            </a:pPr>
            <a:r>
              <a:rPr lang="ru-RU" sz="1800" b="1" i="1" u="sng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«</a:t>
            </a:r>
            <a:r>
              <a:rPr lang="en-US" sz="1800" b="1" i="1" u="sng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C</a:t>
            </a:r>
            <a:r>
              <a:rPr lang="ru-RU" sz="1800" b="1" i="1" u="sng" kern="50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инквейн</a:t>
            </a:r>
            <a:r>
              <a:rPr lang="ru-RU" sz="1800" b="1" i="1" u="sng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»</a:t>
            </a:r>
            <a:r>
              <a:rPr lang="ru-RU" sz="18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 в переводе с французского - стихотворение из пяти строк, которое требует синтеза информации и материала в кратких выражениях. </a:t>
            </a:r>
          </a:p>
          <a:p>
            <a:pPr marL="0" indent="0">
              <a:lnSpc>
                <a:spcPts val="1700"/>
              </a:lnSpc>
              <a:spcAft>
                <a:spcPts val="0"/>
              </a:spcAft>
              <a:buNone/>
            </a:pPr>
            <a:r>
              <a:rPr lang="ru-RU" sz="1800" b="1" i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Правила написания </a:t>
            </a:r>
            <a:r>
              <a:rPr lang="ru-RU" sz="1800" b="1" i="1" kern="5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синквейна</a:t>
            </a:r>
            <a:r>
              <a:rPr lang="ru-RU" sz="1800" b="1" i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:</a:t>
            </a:r>
            <a:endParaRPr lang="ru-RU" sz="1800" b="1" kern="50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SimSun"/>
              <a:cs typeface="Arial" pitchFamily="34" charset="0"/>
            </a:endParaRPr>
          </a:p>
          <a:p>
            <a:pPr marL="0" indent="0">
              <a:lnSpc>
                <a:spcPts val="1700"/>
              </a:lnSpc>
              <a:spcAft>
                <a:spcPts val="0"/>
              </a:spcAft>
              <a:buNone/>
            </a:pPr>
            <a:r>
              <a:rPr lang="ru-RU" sz="18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1. В первой строчке тема называется </a:t>
            </a:r>
            <a:r>
              <a:rPr lang="ru-RU" sz="1800" b="1" i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одним словом</a:t>
            </a:r>
            <a:r>
              <a:rPr lang="ru-RU" sz="18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 (обычно существительным).</a:t>
            </a:r>
          </a:p>
          <a:p>
            <a:pPr marL="0" indent="0">
              <a:lnSpc>
                <a:spcPts val="1700"/>
              </a:lnSpc>
              <a:spcAft>
                <a:spcPts val="0"/>
              </a:spcAft>
              <a:buNone/>
            </a:pPr>
            <a:r>
              <a:rPr lang="ru-RU" sz="18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2. Вторая строчка - это описание темы в</a:t>
            </a:r>
            <a:r>
              <a:rPr lang="ru-RU" sz="1800" b="1" i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 двух словах </a:t>
            </a:r>
            <a:r>
              <a:rPr lang="ru-RU" sz="18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(двумя прилагательными).</a:t>
            </a:r>
          </a:p>
          <a:p>
            <a:pPr marL="0" indent="0">
              <a:lnSpc>
                <a:spcPts val="1700"/>
              </a:lnSpc>
              <a:spcAft>
                <a:spcPts val="0"/>
              </a:spcAft>
              <a:buNone/>
            </a:pPr>
            <a:r>
              <a:rPr lang="ru-RU" sz="18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3. Третья строка - это описание действия в рамках этой темы </a:t>
            </a:r>
            <a:r>
              <a:rPr lang="ru-RU" sz="1800" b="1" i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тремя </a:t>
            </a:r>
            <a:r>
              <a:rPr lang="ru-RU" sz="1800" b="1" i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словами (глаголы).</a:t>
            </a:r>
            <a:endParaRPr lang="ru-RU" sz="1800" b="1" kern="50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SimSun"/>
              <a:cs typeface="Arial" pitchFamily="34" charset="0"/>
            </a:endParaRPr>
          </a:p>
          <a:p>
            <a:pPr marL="0" indent="0">
              <a:lnSpc>
                <a:spcPts val="1700"/>
              </a:lnSpc>
              <a:spcAft>
                <a:spcPts val="0"/>
              </a:spcAft>
              <a:buNone/>
            </a:pPr>
            <a:r>
              <a:rPr lang="ru-RU" sz="18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4. Четвертая строка - предложение из </a:t>
            </a:r>
            <a:r>
              <a:rPr lang="ru-RU" sz="1800" b="1" i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четырех слов, </a:t>
            </a:r>
            <a:r>
              <a:rPr lang="ru-RU" sz="18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раскрывающее суть темы или отношение к ней.</a:t>
            </a:r>
          </a:p>
          <a:p>
            <a:pPr marL="0" indent="0">
              <a:lnSpc>
                <a:spcPts val="1700"/>
              </a:lnSpc>
              <a:spcAft>
                <a:spcPts val="0"/>
              </a:spcAft>
              <a:buNone/>
            </a:pPr>
            <a:r>
              <a:rPr lang="ru-RU" sz="18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5. Последняя строка - это </a:t>
            </a:r>
            <a:r>
              <a:rPr lang="ru-RU" sz="1800" b="1" i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синоним из одного слова</a:t>
            </a:r>
            <a:r>
              <a:rPr lang="ru-RU" sz="18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, который повторяет суть темы</a:t>
            </a:r>
            <a:r>
              <a:rPr lang="ru-RU" sz="18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.</a:t>
            </a:r>
          </a:p>
          <a:p>
            <a:pPr marL="0" indent="0" algn="ctr">
              <a:lnSpc>
                <a:spcPts val="1700"/>
              </a:lnSpc>
              <a:spcAft>
                <a:spcPts val="0"/>
              </a:spcAft>
              <a:buNone/>
            </a:pPr>
            <a:r>
              <a:rPr lang="ru-RU" sz="18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Курсы.</a:t>
            </a:r>
          </a:p>
          <a:p>
            <a:pPr marL="0" indent="0" algn="ctr">
              <a:lnSpc>
                <a:spcPts val="1700"/>
              </a:lnSpc>
              <a:spcAft>
                <a:spcPts val="0"/>
              </a:spcAft>
              <a:buNone/>
            </a:pPr>
            <a:r>
              <a:rPr lang="ru-RU" sz="18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Плодотворные, нужные.</a:t>
            </a:r>
          </a:p>
          <a:p>
            <a:pPr marL="0" indent="0" algn="ctr">
              <a:lnSpc>
                <a:spcPts val="1700"/>
              </a:lnSpc>
              <a:spcAft>
                <a:spcPts val="0"/>
              </a:spcAft>
              <a:buNone/>
            </a:pPr>
            <a:r>
              <a:rPr lang="ru-RU" sz="18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Слышать, принимать, внедрять.</a:t>
            </a:r>
          </a:p>
          <a:p>
            <a:pPr marL="0" indent="0" algn="ctr">
              <a:lnSpc>
                <a:spcPts val="1700"/>
              </a:lnSpc>
              <a:spcAft>
                <a:spcPts val="0"/>
              </a:spcAft>
              <a:buNone/>
            </a:pPr>
            <a:r>
              <a:rPr lang="ru-RU" sz="18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Время, проведенное с пользой!</a:t>
            </a:r>
          </a:p>
          <a:p>
            <a:pPr marL="0" indent="0" algn="ctr">
              <a:lnSpc>
                <a:spcPts val="1700"/>
              </a:lnSpc>
              <a:spcAft>
                <a:spcPts val="0"/>
              </a:spcAft>
              <a:buNone/>
            </a:pPr>
            <a:r>
              <a:rPr lang="ru-RU" sz="18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Обогащение!</a:t>
            </a:r>
            <a:endParaRPr lang="ru-RU" sz="1800" b="1" kern="50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SimSun"/>
              <a:cs typeface="Arial" pitchFamily="34" charset="0"/>
            </a:endParaRPr>
          </a:p>
        </p:txBody>
      </p:sp>
      <p:sp>
        <p:nvSpPr>
          <p:cNvPr id="6" name="Управляющая кнопка: в начало 5">
            <a:hlinkClick r:id="rId3" action="ppaction://hlinksldjump" highlightClick="1"/>
          </p:cNvPr>
          <p:cNvSpPr/>
          <p:nvPr/>
        </p:nvSpPr>
        <p:spPr>
          <a:xfrm>
            <a:off x="7884368" y="5805264"/>
            <a:ext cx="576064" cy="5760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89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65920" y="260648"/>
            <a:ext cx="391652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Заключение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4312484"/>
          </a:xfrm>
        </p:spPr>
        <p:txBody>
          <a:bodyPr>
            <a:noAutofit/>
          </a:bodyPr>
          <a:lstStyle/>
          <a:p>
            <a:pPr>
              <a:lnSpc>
                <a:spcPts val="1700"/>
              </a:lnSpc>
            </a:pP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Приемы и методы ТРКМ – активные методы обучения.</a:t>
            </a:r>
          </a:p>
          <a:p>
            <a:pPr>
              <a:lnSpc>
                <a:spcPts val="1700"/>
              </a:lnSpc>
            </a:pP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Тексту </a:t>
            </a:r>
            <a:r>
              <a:rPr lang="ru-RU" sz="20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отводится приоритетная </a:t>
            </a: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роль.</a:t>
            </a:r>
          </a:p>
          <a:p>
            <a:pPr>
              <a:lnSpc>
                <a:spcPts val="1700"/>
              </a:lnSpc>
            </a:pP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Роль </a:t>
            </a:r>
            <a:r>
              <a:rPr lang="ru-RU" sz="20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учителя — в основном координирующая.</a:t>
            </a:r>
          </a:p>
          <a:p>
            <a:pPr>
              <a:lnSpc>
                <a:spcPts val="1700"/>
              </a:lnSpc>
            </a:pPr>
            <a:r>
              <a:rPr lang="ru-RU" sz="20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М</a:t>
            </a: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етод демонстрации </a:t>
            </a:r>
            <a:r>
              <a:rPr lang="ru-RU" sz="20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процесса мышления </a:t>
            </a: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- графическая </a:t>
            </a:r>
            <a:r>
              <a:rPr lang="ru-RU" sz="20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организация </a:t>
            </a: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материала на </a:t>
            </a:r>
            <a:r>
              <a:rPr lang="ru-RU" sz="20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всех этапах </a:t>
            </a: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урока.</a:t>
            </a:r>
          </a:p>
          <a:p>
            <a:pPr>
              <a:lnSpc>
                <a:spcPts val="1700"/>
              </a:lnSpc>
            </a:pP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Средства </a:t>
            </a:r>
            <a:r>
              <a:rPr lang="ru-RU" sz="20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технологии </a:t>
            </a: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позволяют работать </a:t>
            </a:r>
            <a:r>
              <a:rPr lang="ru-RU" sz="20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с информацией в любой области </a:t>
            </a: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знания – </a:t>
            </a:r>
            <a:r>
              <a:rPr lang="ru-RU" sz="2000" b="1" kern="5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метапредметные</a:t>
            </a: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 УУД.</a:t>
            </a:r>
          </a:p>
          <a:p>
            <a:pPr>
              <a:lnSpc>
                <a:spcPts val="1700"/>
              </a:lnSpc>
            </a:pP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ТРКМ - средство </a:t>
            </a:r>
            <a:r>
              <a:rPr lang="ru-RU" sz="20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и </a:t>
            </a: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инструмент самообразования человека.</a:t>
            </a:r>
          </a:p>
          <a:p>
            <a:pPr>
              <a:lnSpc>
                <a:spcPts val="1700"/>
              </a:lnSpc>
            </a:pPr>
            <a:r>
              <a:rPr lang="ru-RU" sz="20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И</a:t>
            </a: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дея </a:t>
            </a:r>
            <a:r>
              <a:rPr lang="ru-RU" sz="20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ценности </a:t>
            </a: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личности.</a:t>
            </a:r>
          </a:p>
          <a:p>
            <a:pPr>
              <a:lnSpc>
                <a:spcPts val="1700"/>
              </a:lnSpc>
            </a:pPr>
            <a:r>
              <a:rPr lang="ru-RU" sz="20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С</a:t>
            </a: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оотнесение </a:t>
            </a:r>
            <a:r>
              <a:rPr lang="ru-RU" sz="20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содержания учебного процесса с конкретными</a:t>
            </a:r>
          </a:p>
          <a:p>
            <a:pPr marL="0" indent="0">
              <a:lnSpc>
                <a:spcPts val="1700"/>
              </a:lnSpc>
              <a:spcAft>
                <a:spcPts val="0"/>
              </a:spcAft>
              <a:buNone/>
            </a:pPr>
            <a:r>
              <a:rPr lang="ru-RU" sz="2000" b="1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жизненными </a:t>
            </a: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задачами.</a:t>
            </a:r>
          </a:p>
          <a:p>
            <a:pPr marL="0" indent="0" algn="ctr">
              <a:lnSpc>
                <a:spcPts val="1700"/>
              </a:lnSpc>
              <a:spcAft>
                <a:spcPts val="0"/>
              </a:spcAft>
              <a:buNone/>
            </a:pP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Трудности.</a:t>
            </a:r>
          </a:p>
          <a:p>
            <a:pPr marL="457200" indent="-457200">
              <a:lnSpc>
                <a:spcPts val="17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Большая подготовительная работа.</a:t>
            </a:r>
          </a:p>
          <a:p>
            <a:pPr marL="457200" indent="-457200">
              <a:lnSpc>
                <a:spcPts val="17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Применение отдельных приемов не дает результатов.</a:t>
            </a:r>
          </a:p>
          <a:p>
            <a:pPr marL="457200" indent="-457200">
              <a:lnSpc>
                <a:spcPts val="17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Учитель необходимо перестроить свою работу.</a:t>
            </a:r>
          </a:p>
          <a:p>
            <a:pPr marL="0" indent="0">
              <a:lnSpc>
                <a:spcPts val="1700"/>
              </a:lnSpc>
              <a:spcAft>
                <a:spcPts val="0"/>
              </a:spcAft>
              <a:buNone/>
            </a:pPr>
            <a:endParaRPr lang="ru-RU" sz="2000" b="1" kern="50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SimSun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5581244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350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28800"/>
            <a:ext cx="8820472" cy="3629000"/>
          </a:xfrm>
        </p:spPr>
        <p:txBody>
          <a:bodyPr>
            <a:noAutofit/>
          </a:bodyPr>
          <a:lstStyle/>
          <a:p>
            <a:pPr marL="1066800" lvl="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sz="2400" b="1" kern="0" dirty="0">
                <a:solidFill>
                  <a:schemeClr val="accent4">
                    <a:lumMod val="50000"/>
                  </a:schemeClr>
                </a:solidFill>
                <a:latin typeface="Arial"/>
              </a:rPr>
              <a:t>Р</a:t>
            </a:r>
            <a:r>
              <a:rPr lang="ru-RU" sz="2400" b="1" kern="0" dirty="0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азвитие мыслительных навыков учащихся, необходимых не только в учёбе, но и в обычной жизни (умение принимать взвешенные решения, работать с информацией, анализировать различные стороны явлений и др.);</a:t>
            </a:r>
          </a:p>
          <a:p>
            <a:pPr marL="106680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sz="2400" b="1" kern="0" dirty="0">
                <a:solidFill>
                  <a:schemeClr val="accent4">
                    <a:lumMod val="50000"/>
                  </a:schemeClr>
                </a:solidFill>
                <a:latin typeface="Arial"/>
              </a:rPr>
              <a:t>Стимулирование самостоятельной поисковой творческой деятельности, запуск механизмов самообразования и </a:t>
            </a:r>
            <a:r>
              <a:rPr lang="ru-RU" sz="2400" b="1" kern="0" dirty="0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самоорганизации;  </a:t>
            </a:r>
            <a:endParaRPr lang="ru-RU" sz="2400" b="1" kern="0" dirty="0">
              <a:solidFill>
                <a:schemeClr val="accent4">
                  <a:lumMod val="50000"/>
                </a:schemeClr>
              </a:solidFill>
              <a:latin typeface="Arial"/>
            </a:endParaRPr>
          </a:p>
          <a:p>
            <a:pPr marL="1066800" lvl="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sz="2400" b="1" kern="0" dirty="0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Формирование культуры чтения, включающей в себя умение ориентироваться в источниках информации.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Технология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«Развитие критического мышления» разработана в конце XX века в США (Чарльз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Темпл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Джинни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Стил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Куртис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Мередит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Скотт </a:t>
            </a:r>
            <a:r>
              <a:rPr lang="ru-RU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Уолтер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Диана </a:t>
            </a:r>
            <a:r>
              <a:rPr lang="ru-RU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Халпер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и др.).</a:t>
            </a:r>
          </a:p>
          <a:p>
            <a:pPr marL="609600" lvl="0" indent="0" fontAlgn="base">
              <a:spcAft>
                <a:spcPct val="0"/>
              </a:spcAft>
              <a:buClr>
                <a:srgbClr val="999933"/>
              </a:buClr>
              <a:buNone/>
            </a:pPr>
            <a:endParaRPr lang="ru-RU" sz="2400" b="1" kern="0" dirty="0" smtClean="0">
              <a:solidFill>
                <a:schemeClr val="accent4">
                  <a:lumMod val="50000"/>
                </a:schemeClr>
              </a:solidFill>
              <a:latin typeface="Arial"/>
            </a:endParaRPr>
          </a:p>
          <a:p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34944" y="260648"/>
            <a:ext cx="397846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 ТРКМ -</a:t>
            </a:r>
          </a:p>
        </p:txBody>
      </p:sp>
    </p:spTree>
    <p:extLst>
      <p:ext uri="{BB962C8B-B14F-4D97-AF65-F5344CB8AC3E}">
        <p14:creationId xmlns:p14="http://schemas.microsoft.com/office/powerpoint/2010/main" val="350090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59350" y="260648"/>
            <a:ext cx="372967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Литература</a:t>
            </a: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509387" y="1484785"/>
            <a:ext cx="8229600" cy="4680520"/>
          </a:xfrm>
        </p:spPr>
        <p:txBody>
          <a:bodyPr>
            <a:normAutofit fontScale="85000" lnSpcReduction="10000"/>
          </a:bodyPr>
          <a:lstStyle/>
          <a:p>
            <a:pPr lvl="0" fontAlgn="base">
              <a:lnSpc>
                <a:spcPts val="2000"/>
              </a:lnSpc>
              <a:spcAft>
                <a:spcPct val="0"/>
              </a:spcAft>
              <a:buClr>
                <a:srgbClr val="5B8800"/>
              </a:buClr>
              <a:buSzPct val="65000"/>
              <a:buNone/>
            </a:pPr>
            <a:r>
              <a:rPr lang="ru-RU" sz="2600" kern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Технология</a:t>
            </a:r>
            <a:r>
              <a:rPr lang="ru-RU" sz="2600" kern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, которая позволяет нам стать </a:t>
            </a:r>
            <a:r>
              <a:rPr lang="ru-RU" sz="2600" kern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другими.- газета </a:t>
            </a:r>
            <a:r>
              <a:rPr lang="ru-RU" sz="2600" kern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“Первое сентября”  от 16 января 2001 года/  </a:t>
            </a:r>
            <a:r>
              <a:rPr lang="ru-RU" sz="2600" kern="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А.Фонтанова</a:t>
            </a:r>
            <a:r>
              <a:rPr lang="ru-RU" sz="2600" kern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2600" kern="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fontAlgn="base">
              <a:lnSpc>
                <a:spcPts val="2000"/>
              </a:lnSpc>
              <a:spcAft>
                <a:spcPct val="0"/>
              </a:spcAft>
              <a:buClr>
                <a:srgbClr val="5B8800"/>
              </a:buClr>
              <a:buSzPct val="65000"/>
              <a:buNone/>
            </a:pPr>
            <a:r>
              <a:rPr lang="ru-RU" sz="2600" kern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Портрет </a:t>
            </a:r>
            <a:r>
              <a:rPr lang="ru-RU" sz="2600" kern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на фоне профессии”,  газета “Первое сентября”  от 15 мая 2001 года/  Е. </a:t>
            </a:r>
            <a:r>
              <a:rPr lang="ru-RU" sz="2600" kern="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Генике</a:t>
            </a:r>
            <a:r>
              <a:rPr lang="ru-RU" sz="2600" kern="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lvl="0" fontAlgn="base">
              <a:lnSpc>
                <a:spcPts val="2000"/>
              </a:lnSpc>
              <a:spcAft>
                <a:spcPct val="0"/>
              </a:spcAft>
              <a:buClr>
                <a:srgbClr val="5B8800"/>
              </a:buClr>
              <a:buSzPct val="65000"/>
              <a:buNone/>
            </a:pPr>
            <a:r>
              <a:rPr lang="ru-RU" sz="2600" kern="5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Бустром</a:t>
            </a:r>
            <a:r>
              <a:rPr lang="ru-RU" sz="2600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 </a:t>
            </a:r>
            <a:r>
              <a:rPr lang="ru-RU" sz="2600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Р. Развитие творческого и критического мышления.  СПб: Издательство «Альянс «Дельта», 2003. - 134 с.</a:t>
            </a:r>
          </a:p>
          <a:p>
            <a:pPr marL="0" indent="0">
              <a:lnSpc>
                <a:spcPts val="2000"/>
              </a:lnSpc>
              <a:spcAft>
                <a:spcPts val="0"/>
              </a:spcAft>
              <a:buNone/>
            </a:pPr>
            <a:r>
              <a:rPr lang="ru-RU" sz="2600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 </a:t>
            </a:r>
            <a:r>
              <a:rPr lang="ru-RU" sz="2600" kern="50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Загашев</a:t>
            </a:r>
            <a:r>
              <a:rPr lang="ru-RU" sz="2600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 И.О., Заир-Бек С.И. Критическое мышление: технология развития. - СПб: Издательство «Альянс «Дельта», 2003. - 284с.</a:t>
            </a:r>
          </a:p>
          <a:p>
            <a:pPr marL="0" indent="0">
              <a:lnSpc>
                <a:spcPts val="2000"/>
              </a:lnSpc>
              <a:spcAft>
                <a:spcPts val="0"/>
              </a:spcAft>
              <a:buNone/>
            </a:pPr>
            <a:r>
              <a:rPr lang="ru-RU" sz="2600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 </a:t>
            </a:r>
            <a:r>
              <a:rPr lang="ru-RU" sz="2600" kern="50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Загашеев</a:t>
            </a:r>
            <a:r>
              <a:rPr lang="ru-RU" sz="2600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 И.О., Заир-Бек С.И., </a:t>
            </a:r>
            <a:r>
              <a:rPr lang="ru-RU" sz="2600" kern="50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Муштавинская</a:t>
            </a:r>
            <a:r>
              <a:rPr lang="ru-RU" sz="2600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 И.В. Учим детей мыслить критически. - СПб., 2003. - 192 с.</a:t>
            </a:r>
          </a:p>
          <a:p>
            <a:pPr marL="0" indent="0">
              <a:lnSpc>
                <a:spcPts val="2000"/>
              </a:lnSpc>
              <a:spcAft>
                <a:spcPts val="0"/>
              </a:spcAft>
              <a:buNone/>
            </a:pPr>
            <a:r>
              <a:rPr lang="ru-RU" sz="2600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 </a:t>
            </a:r>
            <a:r>
              <a:rPr lang="ru-RU" sz="2600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Заир-Бек С.И. Развитие критического мышления через чтение и письмо: стадии и методические приемы // Директор школы. 2005. № 4. - с. 66 — 72</a:t>
            </a:r>
          </a:p>
          <a:p>
            <a:pPr marL="0" indent="0">
              <a:lnSpc>
                <a:spcPts val="2000"/>
              </a:lnSpc>
              <a:spcAft>
                <a:spcPts val="0"/>
              </a:spcAft>
              <a:buNone/>
            </a:pPr>
            <a:r>
              <a:rPr lang="ru-RU" sz="2600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 </a:t>
            </a:r>
            <a:r>
              <a:rPr lang="ru-RU" sz="2600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Заир-Бек С.И., </a:t>
            </a:r>
            <a:r>
              <a:rPr lang="ru-RU" sz="2600" kern="50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Муштавинская</a:t>
            </a:r>
            <a:r>
              <a:rPr lang="ru-RU" sz="2600" kern="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 И.В. Развитие критического мышления на уроке. М.: Просвещение, 2004. - 175 </a:t>
            </a:r>
            <a:r>
              <a:rPr lang="ru-RU" sz="2600" kern="5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SimSun"/>
                <a:cs typeface="Arial" pitchFamily="34" charset="0"/>
              </a:rPr>
              <a:t>с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600" kern="5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SimSun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38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</p:spPr>
        <p:txBody>
          <a:bodyPr>
            <a:normAutofit fontScale="70000" lnSpcReduction="20000"/>
          </a:bodyPr>
          <a:lstStyle/>
          <a:p>
            <a:pPr marL="1066800" lvl="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b="1" kern="0" dirty="0">
                <a:solidFill>
                  <a:schemeClr val="accent4">
                    <a:lumMod val="50000"/>
                  </a:schemeClr>
                </a:solidFill>
                <a:latin typeface="Arial"/>
              </a:rPr>
              <a:t>мышление оценочное, рефлексивное, для которого знание является не конечной, а отправной </a:t>
            </a:r>
            <a:r>
              <a:rPr lang="ru-RU" b="1" kern="0" dirty="0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точкой;</a:t>
            </a:r>
          </a:p>
          <a:p>
            <a:pPr marL="106680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b="1" kern="0" dirty="0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аргументированное </a:t>
            </a:r>
            <a:r>
              <a:rPr lang="ru-RU" b="1" kern="0" dirty="0">
                <a:solidFill>
                  <a:schemeClr val="accent4">
                    <a:lumMod val="50000"/>
                  </a:schemeClr>
                </a:solidFill>
                <a:latin typeface="Arial"/>
              </a:rPr>
              <a:t>и логическое мышление, которое базируется на личном опыте и проверенных </a:t>
            </a:r>
            <a:r>
              <a:rPr lang="ru-RU" b="1" kern="0" dirty="0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фактах;</a:t>
            </a:r>
          </a:p>
          <a:p>
            <a:pPr marL="609600" indent="0" algn="r" fontAlgn="base">
              <a:spcAft>
                <a:spcPct val="0"/>
              </a:spcAft>
              <a:buClr>
                <a:srgbClr val="999933"/>
              </a:buClr>
              <a:buNone/>
            </a:pPr>
            <a:r>
              <a:rPr lang="ru-RU" sz="2900" b="1" kern="0" dirty="0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 (</a:t>
            </a:r>
            <a:r>
              <a:rPr lang="ru-RU" sz="2900" b="1" kern="0" dirty="0" err="1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И.О.Загашев</a:t>
            </a:r>
            <a:r>
              <a:rPr lang="ru-RU" sz="2900" b="1" kern="0" dirty="0">
                <a:solidFill>
                  <a:schemeClr val="accent4">
                    <a:lumMod val="50000"/>
                  </a:schemeClr>
                </a:solidFill>
                <a:latin typeface="Arial"/>
              </a:rPr>
              <a:t>, </a:t>
            </a:r>
            <a:r>
              <a:rPr lang="ru-RU" sz="2900" b="1" kern="0" dirty="0" err="1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С.И.Заир</a:t>
            </a:r>
            <a:r>
              <a:rPr lang="ru-RU" sz="2900" b="1" kern="0" dirty="0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-Бек)</a:t>
            </a:r>
            <a:endParaRPr lang="ru-RU" sz="2900" b="1" kern="0" dirty="0">
              <a:solidFill>
                <a:schemeClr val="accent4">
                  <a:lumMod val="50000"/>
                </a:schemeClr>
              </a:solidFill>
              <a:latin typeface="Arial"/>
            </a:endParaRPr>
          </a:p>
          <a:p>
            <a:pPr marL="1066800" lvl="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b="1" kern="0" dirty="0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разумное</a:t>
            </a:r>
            <a:r>
              <a:rPr lang="ru-RU" b="1" kern="0" dirty="0">
                <a:solidFill>
                  <a:schemeClr val="accent4">
                    <a:lumMod val="50000"/>
                  </a:schemeClr>
                </a:solidFill>
                <a:latin typeface="Arial"/>
              </a:rPr>
              <a:t>, рефлексивное мышление, способное выдвинуть новые идеи и увидеть новые </a:t>
            </a:r>
            <a:r>
              <a:rPr lang="ru-RU" b="1" kern="0" dirty="0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возможности;</a:t>
            </a:r>
          </a:p>
          <a:p>
            <a:pPr marL="609600" lvl="0" indent="0" algn="r" fontAlgn="base">
              <a:spcAft>
                <a:spcPct val="0"/>
              </a:spcAft>
              <a:buClr>
                <a:srgbClr val="999933"/>
              </a:buClr>
              <a:buNone/>
            </a:pPr>
            <a:r>
              <a:rPr lang="ru-RU" sz="2900" b="1" kern="0" dirty="0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(</a:t>
            </a:r>
            <a:r>
              <a:rPr lang="ru-RU" sz="2900" b="1" kern="0" dirty="0" err="1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Д.Браус</a:t>
            </a:r>
            <a:r>
              <a:rPr lang="ru-RU" sz="2900" b="1" kern="0" dirty="0">
                <a:solidFill>
                  <a:schemeClr val="accent4">
                    <a:lumMod val="50000"/>
                  </a:schemeClr>
                </a:solidFill>
                <a:latin typeface="Arial"/>
              </a:rPr>
              <a:t>, </a:t>
            </a:r>
            <a:r>
              <a:rPr lang="ru-RU" sz="2900" b="1" kern="0" dirty="0" err="1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Д.Вуд</a:t>
            </a:r>
            <a:r>
              <a:rPr lang="ru-RU" sz="2900" b="1" kern="0" dirty="0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)</a:t>
            </a:r>
            <a:endParaRPr lang="ru-RU" sz="2900" b="1" kern="0" dirty="0">
              <a:solidFill>
                <a:schemeClr val="accent4">
                  <a:lumMod val="50000"/>
                </a:schemeClr>
              </a:solidFill>
              <a:latin typeface="Arial"/>
            </a:endParaRPr>
          </a:p>
          <a:p>
            <a:pPr marL="1066800" lvl="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sz="3100" b="1" kern="0" dirty="0" smtClean="0">
                <a:solidFill>
                  <a:schemeClr val="accent4">
                    <a:lumMod val="50000"/>
                  </a:schemeClr>
                </a:solidFill>
                <a:latin typeface="Arial"/>
              </a:rPr>
              <a:t>«… создавать у ребенка такое мышление, посредством которого учащийся сам в состоянии вырабатывать субъективно новые знания»; </a:t>
            </a:r>
          </a:p>
          <a:p>
            <a:pPr marL="609600" lvl="0" indent="0" algn="r" fontAlgn="base">
              <a:spcAft>
                <a:spcPct val="0"/>
              </a:spcAft>
              <a:buClr>
                <a:srgbClr val="999933"/>
              </a:buClr>
              <a:buNone/>
            </a:pPr>
            <a:r>
              <a:rPr lang="ru-RU" sz="29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900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Каптерев</a:t>
            </a:r>
            <a:r>
              <a:rPr lang="ru-RU" sz="29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П.Ф.)</a:t>
            </a:r>
            <a:endParaRPr lang="ru-RU" sz="29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8795" y="260648"/>
            <a:ext cx="791075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ритическое мышление -</a:t>
            </a:r>
          </a:p>
        </p:txBody>
      </p:sp>
    </p:spTree>
    <p:extLst>
      <p:ext uri="{BB962C8B-B14F-4D97-AF65-F5344CB8AC3E}">
        <p14:creationId xmlns:p14="http://schemas.microsoft.com/office/powerpoint/2010/main" val="62944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38573" y="260648"/>
            <a:ext cx="417120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Мышление…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059256"/>
              </p:ext>
            </p:extLst>
          </p:nvPr>
        </p:nvGraphicFramePr>
        <p:xfrm>
          <a:off x="663736" y="1340768"/>
          <a:ext cx="7920880" cy="502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  <a:gridCol w="3960440"/>
              </a:tblGrid>
              <a:tr h="55681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Критическое</a:t>
                      </a:r>
                      <a:endParaRPr lang="ru-RU" sz="2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Обычное </a:t>
                      </a:r>
                      <a:endParaRPr lang="ru-RU" sz="20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373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Оценивающее</a:t>
                      </a:r>
                      <a:r>
                        <a:rPr lang="ru-RU" sz="2000" b="1" baseline="0" dirty="0" smtClean="0"/>
                        <a:t> суждение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Гадательное предположение</a:t>
                      </a:r>
                      <a:endParaRPr lang="ru-RU" sz="2000" b="1" dirty="0"/>
                    </a:p>
                  </a:txBody>
                  <a:tcPr/>
                </a:tc>
              </a:tr>
              <a:tr h="41373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Взвешенное суждение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Предпочтение</a:t>
                      </a:r>
                      <a:endParaRPr lang="ru-RU" sz="2000" b="1" dirty="0"/>
                    </a:p>
                  </a:txBody>
                  <a:tcPr/>
                </a:tc>
              </a:tr>
              <a:tr h="41373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Построение гипотезы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Предположение без обоснования</a:t>
                      </a:r>
                      <a:endParaRPr lang="ru-RU" sz="2000" b="1" dirty="0"/>
                    </a:p>
                  </a:txBody>
                  <a:tcPr/>
                </a:tc>
              </a:tr>
              <a:tr h="41373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Допущение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Верование</a:t>
                      </a:r>
                      <a:endParaRPr lang="ru-RU" sz="2000" b="1" dirty="0"/>
                    </a:p>
                  </a:txBody>
                  <a:tcPr/>
                </a:tc>
              </a:tr>
              <a:tr h="41373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Логическое формулирование выводов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Формулирование</a:t>
                      </a:r>
                      <a:r>
                        <a:rPr lang="ru-RU" sz="2000" b="1" baseline="0" dirty="0" smtClean="0"/>
                        <a:t> выводов</a:t>
                      </a:r>
                      <a:endParaRPr lang="ru-RU" sz="2000" b="1" dirty="0"/>
                    </a:p>
                  </a:txBody>
                  <a:tcPr/>
                </a:tc>
              </a:tr>
              <a:tr h="41373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Понимание принципов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Объединение понятий по ассоциации</a:t>
                      </a:r>
                      <a:endParaRPr lang="ru-RU" sz="2000" b="1" dirty="0"/>
                    </a:p>
                  </a:txBody>
                  <a:tcPr/>
                </a:tc>
              </a:tr>
              <a:tr h="41373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Предложение мнений с аргументами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Предложение мнений без аргументов</a:t>
                      </a:r>
                      <a:endParaRPr lang="ru-RU" sz="2000" b="1" dirty="0"/>
                    </a:p>
                  </a:txBody>
                  <a:tcPr/>
                </a:tc>
              </a:tr>
              <a:tr h="71412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Формулирование суждений на основе критериев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Формулирование суждений без опоры на критерии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953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3454" y="260648"/>
            <a:ext cx="762144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Думать критически это -</a:t>
            </a:r>
          </a:p>
        </p:txBody>
      </p:sp>
      <p:sp>
        <p:nvSpPr>
          <p:cNvPr id="5" name="Rectangle 3"/>
          <p:cNvSpPr txBox="1">
            <a:spLocks noGrp="1" noChangeArrowheads="1"/>
          </p:cNvSpPr>
          <p:nvPr>
            <p:ph idx="1"/>
          </p:nvPr>
        </p:nvSpPr>
        <p:spPr>
          <a:xfrm>
            <a:off x="509376" y="141277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66800" lvl="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Проявлять любознательность;</a:t>
            </a:r>
          </a:p>
          <a:p>
            <a:pPr marL="1066800" lvl="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Ставить перед собой вопросы;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066800" lvl="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Осуществлять планомерный поиск ответов;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066800" lvl="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Вскрывать причины и последствия фактов;</a:t>
            </a:r>
          </a:p>
          <a:p>
            <a:pPr marL="1066800" lvl="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Сомнение в общепринятых истинах;</a:t>
            </a:r>
          </a:p>
          <a:p>
            <a:pPr marL="1066800" lvl="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Выработка точки зрения и способность отстоять ее логическими доводами;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066800" lvl="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Внимание к аргументам оппонента и их логическое о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смысление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066800" indent="-457200" fontAlgn="base">
              <a:spcAft>
                <a:spcPct val="0"/>
              </a:spcAft>
              <a:buClr>
                <a:srgbClr val="999933"/>
              </a:buClr>
              <a:buBlip>
                <a:blip r:embed="rId3"/>
              </a:buBlip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Использовать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исследовательские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методы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получении информации.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05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36451" y="332656"/>
            <a:ext cx="576112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Структура урока в ТРКМ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86454"/>
              </p:ext>
            </p:extLst>
          </p:nvPr>
        </p:nvGraphicFramePr>
        <p:xfrm>
          <a:off x="368542" y="1556792"/>
          <a:ext cx="8496944" cy="4305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6264696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cs typeface="Aharoni" pitchFamily="2" charset="-79"/>
                        </a:rPr>
                        <a:t>Три фазы  урока</a:t>
                      </a:r>
                      <a:endParaRPr lang="ru-RU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cs typeface="Aharoni" pitchFamily="2" charset="-79"/>
                        </a:rPr>
                        <a:t>Задачи фазы урока</a:t>
                      </a:r>
                      <a:endParaRPr lang="ru-RU" sz="24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53194"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cs typeface="Aharoni" pitchFamily="2" charset="-79"/>
                      </a:endParaRPr>
                    </a:p>
                    <a:p>
                      <a:pPr algn="ctr"/>
                      <a:endParaRPr lang="ru-RU" sz="20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cs typeface="Aharoni" pitchFamily="2" charset="-79"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cs typeface="Aharoni" pitchFamily="2" charset="-79"/>
                        </a:rPr>
                        <a:t>Вызов</a:t>
                      </a:r>
                      <a:endParaRPr lang="ru-RU" sz="2000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актуализация имеющихся знаний, представлений;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пробуждение познавательного интереса к изучаемой теме;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учащиеся определяют направления в изучаемой теме;</a:t>
                      </a:r>
                    </a:p>
                  </a:txBody>
                  <a:tcPr/>
                </a:tc>
              </a:tr>
              <a:tr h="95319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cs typeface="Aharoni" pitchFamily="2" charset="-79"/>
                        </a:rPr>
                        <a:t>Осмысление информации</a:t>
                      </a:r>
                      <a:endParaRPr lang="ru-RU" sz="2000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организация активной работы с текстом,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удовлетворение познавательных «запросов»;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формирование отношения к тексту;</a:t>
                      </a:r>
                    </a:p>
                  </a:txBody>
                  <a:tcPr/>
                </a:tc>
              </a:tr>
              <a:tr h="953194"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  <a:cs typeface="Aharoni" pitchFamily="2" charset="-79"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  <a:cs typeface="Aharoni" pitchFamily="2" charset="-79"/>
                        </a:rPr>
                        <a:t>Рефлексия</a:t>
                      </a:r>
                      <a:endParaRPr lang="ru-RU" sz="2000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соотнесение старых и новых представлений;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обобщение изученного материала;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определение направлений для дальнейшего изучения темы.</a:t>
                      </a:r>
                      <a:endParaRPr lang="ru-RU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731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44957" y="260648"/>
            <a:ext cx="41584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Фаза вызова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7402750"/>
              </p:ext>
            </p:extLst>
          </p:nvPr>
        </p:nvGraphicFramePr>
        <p:xfrm>
          <a:off x="565212" y="1772816"/>
          <a:ext cx="8229600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2712"/>
                <a:gridCol w="49068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Деятельность учащихся</a:t>
                      </a:r>
                      <a:endParaRPr lang="ru-RU" sz="24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Приемы и методы ТРКМ</a:t>
                      </a:r>
                      <a:endParaRPr lang="ru-RU" sz="24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Вспоминают…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Систематизируют информацию…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Задают вопросы…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Ставят собственные цели…</a:t>
                      </a:r>
                    </a:p>
                    <a:p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  <a:hlinkClick r:id="rId3" action="ppaction://hlinksldjump"/>
                        </a:rPr>
                        <a:t>«Ключевые слова»</a:t>
                      </a:r>
                      <a:endParaRPr lang="ru-RU" sz="22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  <a:hlinkClick r:id="rId4" action="ppaction://hlinksldjump"/>
                        </a:rPr>
                        <a:t>«Кластер»</a:t>
                      </a: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	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  <a:hlinkClick r:id="rId5" action="ppaction://hlinksldjump"/>
                        </a:rPr>
                        <a:t>«Мозговой штурм»</a:t>
                      </a:r>
                      <a:endParaRPr lang="ru-RU" sz="22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  <a:hlinkClick r:id="rId6" action="ppaction://hlinksldjump"/>
                        </a:rPr>
                        <a:t>«Таблица «толстых» и «тонких» вопросов»</a:t>
                      </a:r>
                      <a:endParaRPr lang="ru-RU" sz="22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  <a:hlinkClick r:id="rId7" action="ppaction://hlinksldjump"/>
                        </a:rPr>
                        <a:t>«Да – </a:t>
                      </a:r>
                      <a:r>
                        <a:rPr lang="ru-RU" sz="22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  <a:hlinkClick r:id="rId7" action="ppaction://hlinksldjump"/>
                        </a:rPr>
                        <a:t>нетка</a:t>
                      </a: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  <a:hlinkClick r:id="rId7" action="ppaction://hlinksldjump"/>
                        </a:rPr>
                        <a:t>»	</a:t>
                      </a:r>
                      <a:endParaRPr lang="ru-RU" sz="22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«Перепутанные логические цепочки»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7544" y="5733256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Работа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ведется индивидуально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в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парах 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или группах.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Информация обязательно выслушивается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фиксируется, обсуждается. 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92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51886" y="260648"/>
            <a:ext cx="57445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Фаза осмысления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5574867"/>
              </p:ext>
            </p:extLst>
          </p:nvPr>
        </p:nvGraphicFramePr>
        <p:xfrm>
          <a:off x="460788" y="1412776"/>
          <a:ext cx="82296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1172"/>
                <a:gridCol w="44784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Деятельность учащихся</a:t>
                      </a:r>
                      <a:endParaRPr lang="ru-RU" sz="24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 Black" pitchFamily="34" charset="0"/>
                        </a:rPr>
                        <a:t>Приемы и методы ТРКМ</a:t>
                      </a:r>
                      <a:endParaRPr lang="ru-RU" sz="24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Читают</a:t>
                      </a:r>
                      <a:r>
                        <a:rPr lang="ru-RU" sz="22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или </a:t>
                      </a: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слушают текст…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Делают пометки на полях...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Ведут записи…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Анализируют…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Сопоставляют…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Заполняют…</a:t>
                      </a:r>
                    </a:p>
                    <a:p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Методы активного чтения: </a:t>
                      </a:r>
                    </a:p>
                    <a:p>
                      <a:pPr algn="l"/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  <a:hlinkClick r:id="rId3" action="ppaction://hlinksldjump"/>
                        </a:rPr>
                        <a:t>“INSERT”</a:t>
                      </a: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3" action="ppaction://hlinksldjump"/>
                        </a:rPr>
                        <a:t> или «Чтение с пометами»</a:t>
                      </a:r>
                      <a:endParaRPr lang="ru-RU" sz="18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4" action="ppaction://hlinksldjump"/>
                        </a:rPr>
                        <a:t>«Концептуальная</a:t>
                      </a:r>
                      <a:r>
                        <a:rPr lang="ru-RU" sz="18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4" action="ppaction://hlinksldjump"/>
                        </a:rPr>
                        <a:t> таблица»</a:t>
                      </a:r>
                      <a:endParaRPr lang="ru-RU" sz="18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5" action="ppaction://hlinksldjump"/>
                        </a:rPr>
                        <a:t>«Круги по воде»</a:t>
                      </a: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	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6" action="ppaction://hlinksldjump"/>
                        </a:rPr>
                        <a:t>«Чтение с остановками»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6" action="ppaction://hlinksldjump"/>
                        </a:rPr>
                        <a:t>«Бортовой журнал»</a:t>
                      </a:r>
                    </a:p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6" action="ppaction://hlinksldjump"/>
                        </a:rPr>
                        <a:t>«Двухчастный дневник»</a:t>
                      </a:r>
                      <a:endParaRPr lang="ru-RU" sz="18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7" action="ppaction://hlinksldjump"/>
                        </a:rPr>
                        <a:t>Метод «Шести шляп»</a:t>
                      </a:r>
                      <a:endParaRPr lang="ru-RU" sz="18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8" action="ppaction://hlinksldjump"/>
                        </a:rPr>
                        <a:t>«ПМИ»</a:t>
                      </a:r>
                      <a:endParaRPr lang="ru-RU" sz="18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9" action="ppaction://hlinksldjump"/>
                        </a:rPr>
                        <a:t>«Ромашка</a:t>
                      </a:r>
                      <a:r>
                        <a:rPr lang="ru-RU" sz="18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9" action="ppaction://hlinksldjump"/>
                        </a:rPr>
                        <a:t> </a:t>
                      </a:r>
                      <a:r>
                        <a:rPr lang="ru-RU" sz="1800" b="1" kern="12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9" action="ppaction://hlinksldjump"/>
                        </a:rPr>
                        <a:t>Блума</a:t>
                      </a:r>
                      <a:r>
                        <a:rPr lang="ru-RU" sz="18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9" action="ppaction://hlinksldjump"/>
                        </a:rPr>
                        <a:t>»</a:t>
                      </a:r>
                      <a:endParaRPr lang="ru-RU" sz="1800" b="1" kern="12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8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10" action="ppaction://hlinksldjump"/>
                        </a:rPr>
                        <a:t>«Таблицы Донны ОГЛ»</a:t>
                      </a:r>
                      <a:endParaRPr lang="ru-RU" sz="1800" b="1" kern="12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8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11" action="ppaction://hlinksldjump"/>
                        </a:rPr>
                        <a:t>«</a:t>
                      </a:r>
                      <a:r>
                        <a:rPr lang="ru-RU" sz="1800" b="1" kern="12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11" action="ppaction://hlinksldjump"/>
                        </a:rPr>
                        <a:t>Фишбоун</a:t>
                      </a:r>
                      <a:r>
                        <a:rPr lang="ru-RU" sz="1800" b="1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hlinkClick r:id="rId11" action="ppaction://hlinksldjump"/>
                        </a:rPr>
                        <a:t>»</a:t>
                      </a:r>
                      <a:endParaRPr lang="ru-RU" sz="1800" b="1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71132" y="5949280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Работа ведется индивидуально или в парах.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Дети работают с источниками новой информации.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16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2672</Words>
  <Application>Microsoft Office PowerPoint</Application>
  <PresentationFormat>Экран (4:3)</PresentationFormat>
  <Paragraphs>430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30</vt:i4>
      </vt:variant>
    </vt:vector>
  </HeadingPairs>
  <TitlesOfParts>
    <vt:vector size="44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7_Тема Office</vt:lpstr>
      <vt:lpstr>8_Тема Office</vt:lpstr>
      <vt:lpstr>9_Тема Office</vt:lpstr>
      <vt:lpstr>10_Тема Office</vt:lpstr>
      <vt:lpstr>11_Тема Office</vt:lpstr>
      <vt:lpstr>12_Тема Office</vt:lpstr>
      <vt:lpstr>6_Тема Office</vt:lpstr>
      <vt:lpstr>13_Тема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2</cp:lastModifiedBy>
  <cp:revision>84</cp:revision>
  <dcterms:created xsi:type="dcterms:W3CDTF">2015-04-19T17:08:56Z</dcterms:created>
  <dcterms:modified xsi:type="dcterms:W3CDTF">2016-01-26T12:11:16Z</dcterms:modified>
</cp:coreProperties>
</file>