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3"/>
  </p:notesMasterIdLst>
  <p:sldIdLst>
    <p:sldId id="257" r:id="rId3"/>
    <p:sldId id="683" r:id="rId4"/>
    <p:sldId id="1059" r:id="rId5"/>
    <p:sldId id="1154" r:id="rId6"/>
    <p:sldId id="381" r:id="rId7"/>
    <p:sldId id="1157" r:id="rId8"/>
    <p:sldId id="1158" r:id="rId9"/>
    <p:sldId id="1063" r:id="rId10"/>
    <p:sldId id="1082" r:id="rId11"/>
    <p:sldId id="1128" r:id="rId12"/>
    <p:sldId id="1119" r:id="rId13"/>
    <p:sldId id="1126" r:id="rId14"/>
    <p:sldId id="1122" r:id="rId15"/>
    <p:sldId id="1125" r:id="rId16"/>
    <p:sldId id="650" r:id="rId17"/>
    <p:sldId id="1124" r:id="rId18"/>
    <p:sldId id="651" r:id="rId19"/>
    <p:sldId id="1087" r:id="rId20"/>
    <p:sldId id="1088" r:id="rId21"/>
    <p:sldId id="653" r:id="rId22"/>
    <p:sldId id="1123" r:id="rId23"/>
    <p:sldId id="655" r:id="rId24"/>
    <p:sldId id="553" r:id="rId25"/>
    <p:sldId id="1159" r:id="rId26"/>
    <p:sldId id="1130" r:id="rId27"/>
    <p:sldId id="1129" r:id="rId28"/>
    <p:sldId id="1131" r:id="rId29"/>
    <p:sldId id="1132" r:id="rId30"/>
    <p:sldId id="1133" r:id="rId31"/>
    <p:sldId id="561" r:id="rId32"/>
    <p:sldId id="563" r:id="rId33"/>
    <p:sldId id="545" r:id="rId34"/>
    <p:sldId id="1135" r:id="rId35"/>
    <p:sldId id="565" r:id="rId36"/>
    <p:sldId id="567" r:id="rId37"/>
    <p:sldId id="1134" r:id="rId38"/>
    <p:sldId id="1090" r:id="rId39"/>
    <p:sldId id="585" r:id="rId40"/>
    <p:sldId id="593" r:id="rId41"/>
    <p:sldId id="1093" r:id="rId42"/>
    <p:sldId id="1092" r:id="rId43"/>
    <p:sldId id="596" r:id="rId44"/>
    <p:sldId id="1116" r:id="rId45"/>
    <p:sldId id="603" r:id="rId46"/>
    <p:sldId id="416" r:id="rId47"/>
    <p:sldId id="577" r:id="rId48"/>
    <p:sldId id="578" r:id="rId49"/>
    <p:sldId id="580" r:id="rId50"/>
    <p:sldId id="581" r:id="rId51"/>
    <p:sldId id="667" r:id="rId52"/>
    <p:sldId id="604" r:id="rId53"/>
    <p:sldId id="1117" r:id="rId54"/>
    <p:sldId id="1144" r:id="rId55"/>
    <p:sldId id="1145" r:id="rId56"/>
    <p:sldId id="606" r:id="rId57"/>
    <p:sldId id="1146" r:id="rId58"/>
    <p:sldId id="613" r:id="rId59"/>
    <p:sldId id="1147" r:id="rId60"/>
    <p:sldId id="662" r:id="rId61"/>
    <p:sldId id="615" r:id="rId62"/>
    <p:sldId id="571" r:id="rId63"/>
    <p:sldId id="572" r:id="rId64"/>
    <p:sldId id="573" r:id="rId65"/>
    <p:sldId id="1160" r:id="rId66"/>
    <p:sldId id="1148" r:id="rId67"/>
    <p:sldId id="1149" r:id="rId68"/>
    <p:sldId id="1150" r:id="rId69"/>
    <p:sldId id="1151" r:id="rId70"/>
    <p:sldId id="1152" r:id="rId71"/>
    <p:sldId id="1091" r:id="rId72"/>
    <p:sldId id="618" r:id="rId73"/>
    <p:sldId id="1136" r:id="rId74"/>
    <p:sldId id="1137" r:id="rId75"/>
    <p:sldId id="1138" r:id="rId76"/>
    <p:sldId id="620" r:id="rId77"/>
    <p:sldId id="1139" r:id="rId78"/>
    <p:sldId id="621" r:id="rId79"/>
    <p:sldId id="1161" r:id="rId80"/>
    <p:sldId id="1094" r:id="rId81"/>
    <p:sldId id="1162" r:id="rId82"/>
    <p:sldId id="626" r:id="rId83"/>
    <p:sldId id="630" r:id="rId84"/>
    <p:sldId id="1140" r:id="rId85"/>
    <p:sldId id="1141" r:id="rId86"/>
    <p:sldId id="633" r:id="rId87"/>
    <p:sldId id="1163" r:id="rId88"/>
    <p:sldId id="1164" r:id="rId89"/>
    <p:sldId id="636" r:id="rId90"/>
    <p:sldId id="637" r:id="rId91"/>
    <p:sldId id="1118" r:id="rId92"/>
    <p:sldId id="1095" r:id="rId93"/>
    <p:sldId id="800" r:id="rId94"/>
    <p:sldId id="798" r:id="rId95"/>
    <p:sldId id="796" r:id="rId96"/>
    <p:sldId id="652" r:id="rId97"/>
    <p:sldId id="802" r:id="rId98"/>
    <p:sldId id="654" r:id="rId99"/>
    <p:sldId id="657" r:id="rId100"/>
    <p:sldId id="658" r:id="rId101"/>
    <p:sldId id="804" r:id="rId102"/>
    <p:sldId id="1153" r:id="rId103"/>
    <p:sldId id="1097" r:id="rId104"/>
    <p:sldId id="1105" r:id="rId105"/>
    <p:sldId id="557" r:id="rId106"/>
    <p:sldId id="1165" r:id="rId107"/>
    <p:sldId id="1103" r:id="rId108"/>
    <p:sldId id="1166" r:id="rId109"/>
    <p:sldId id="1115" r:id="rId110"/>
    <p:sldId id="1143" r:id="rId111"/>
    <p:sldId id="367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4F5"/>
    <a:srgbClr val="DCEFF0"/>
    <a:srgbClr val="FFFFCC"/>
    <a:srgbClr val="FFFF9B"/>
    <a:srgbClr val="00602B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C1BB7-2958-43FE-ABB7-D4D6013A709D}" v="40" dt="2020-10-25T19:25:05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2943" autoAdjust="0"/>
    <p:restoredTop sz="62579" autoAdjust="0"/>
  </p:normalViewPr>
  <p:slideViewPr>
    <p:cSldViewPr snapToGrid="0">
      <p:cViewPr varScale="1">
        <p:scale>
          <a:sx n="50" d="100"/>
          <a:sy n="50" d="100"/>
        </p:scale>
        <p:origin x="187" y="34"/>
      </p:cViewPr>
      <p:guideLst/>
    </p:cSldViewPr>
  </p:slideViewPr>
  <p:outlineViewPr>
    <p:cViewPr>
      <p:scale>
        <a:sx n="33" d="100"/>
        <a:sy n="33" d="100"/>
      </p:scale>
      <p:origin x="0" y="-3935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830" y="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ableStyles" Target="tableStyle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notesMaster" Target="notesMasters/notesMaster1.xml"/><Relationship Id="rId118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presProps" Target="presProps.xml"/><Relationship Id="rId119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Fike" userId="5c45a6d57a602c52" providerId="LiveId" clId="{A99C1BB7-2958-43FE-ABB7-D4D6013A709D}"/>
    <pc:docChg chg="undo redo custSel modSld modNotesMaster">
      <pc:chgData name="Robert Fike" userId="5c45a6d57a602c52" providerId="LiveId" clId="{A99C1BB7-2958-43FE-ABB7-D4D6013A709D}" dt="2020-10-25T19:25:17.335" v="1841" actId="113"/>
      <pc:docMkLst>
        <pc:docMk/>
      </pc:docMkLst>
      <pc:sldChg chg="modSp mod modNotes modNotesTx">
        <pc:chgData name="Robert Fike" userId="5c45a6d57a602c52" providerId="LiveId" clId="{A99C1BB7-2958-43FE-ABB7-D4D6013A709D}" dt="2020-10-19T22:02:23.516" v="26"/>
        <pc:sldMkLst>
          <pc:docMk/>
          <pc:sldMk cId="0" sldId="257"/>
        </pc:sldMkLst>
        <pc:spChg chg="mod">
          <ac:chgData name="Robert Fike" userId="5c45a6d57a602c52" providerId="LiveId" clId="{A99C1BB7-2958-43FE-ABB7-D4D6013A709D}" dt="2020-10-19T21:49:58.180" v="2" actId="20577"/>
          <ac:spMkLst>
            <pc:docMk/>
            <pc:sldMk cId="0" sldId="257"/>
            <ac:spMk id="2" creationId="{00000000-0000-0000-0000-000000000000}"/>
          </ac:spMkLst>
        </pc:spChg>
      </pc:sldChg>
      <pc:sldChg chg="modNotes modNotesTx">
        <pc:chgData name="Robert Fike" userId="5c45a6d57a602c52" providerId="LiveId" clId="{A99C1BB7-2958-43FE-ABB7-D4D6013A709D}" dt="2020-10-25T19:25:17.335" v="1841" actId="113"/>
        <pc:sldMkLst>
          <pc:docMk/>
          <pc:sldMk cId="0" sldId="367"/>
        </pc:sldMkLst>
      </pc:sldChg>
      <pc:sldChg chg="modSp mod modNotesTx">
        <pc:chgData name="Robert Fike" userId="5c45a6d57a602c52" providerId="LiveId" clId="{A99C1BB7-2958-43FE-ABB7-D4D6013A709D}" dt="2020-10-20T16:10:16.606" v="85" actId="20577"/>
        <pc:sldMkLst>
          <pc:docMk/>
          <pc:sldMk cId="0" sldId="381"/>
        </pc:sldMkLst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9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18.781" v="77" actId="1076"/>
          <ac:spMkLst>
            <pc:docMk/>
            <pc:sldMk cId="0" sldId="381"/>
            <ac:spMk id="31" creationId="{42373EF5-F48C-4FF4-97C5-A7FE2E99F835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58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59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60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62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63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64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65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66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67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68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69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70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71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72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73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74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75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76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77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78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9:32.778" v="83" actId="121"/>
          <ac:spMkLst>
            <pc:docMk/>
            <pc:sldMk cId="0" sldId="381"/>
            <ac:spMk id="23579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80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81" creationId="{00000000-0000-0000-0000-000000000000}"/>
          </ac:spMkLst>
        </pc:spChg>
        <pc:spChg chg="mod">
          <ac:chgData name="Robert Fike" userId="5c45a6d57a602c52" providerId="LiveId" clId="{A99C1BB7-2958-43FE-ABB7-D4D6013A709D}" dt="2020-10-20T16:01:46.708" v="82" actId="1076"/>
          <ac:spMkLst>
            <pc:docMk/>
            <pc:sldMk cId="0" sldId="381"/>
            <ac:spMk id="23584" creationId="{00000000-0000-0000-0000-000000000000}"/>
          </ac:spMkLst>
        </pc:spChg>
        <pc:grpChg chg="mod">
          <ac:chgData name="Robert Fike" userId="5c45a6d57a602c52" providerId="LiveId" clId="{A99C1BB7-2958-43FE-ABB7-D4D6013A709D}" dt="2020-10-20T16:01:46.708" v="82" actId="1076"/>
          <ac:grpSpMkLst>
            <pc:docMk/>
            <pc:sldMk cId="0" sldId="381"/>
            <ac:grpSpMk id="2" creationId="{00000000-0000-0000-0000-000000000000}"/>
          </ac:grpSpMkLst>
        </pc:grpChg>
      </pc:sldChg>
      <pc:sldChg chg="modSp mod modNotes modNotesTx">
        <pc:chgData name="Robert Fike" userId="5c45a6d57a602c52" providerId="LiveId" clId="{A99C1BB7-2958-43FE-ABB7-D4D6013A709D}" dt="2020-10-22T23:36:15.495" v="954" actId="20577"/>
        <pc:sldMkLst>
          <pc:docMk/>
          <pc:sldMk cId="2134992260" sldId="416"/>
        </pc:sldMkLst>
        <pc:spChg chg="mod">
          <ac:chgData name="Robert Fike" userId="5c45a6d57a602c52" providerId="LiveId" clId="{A99C1BB7-2958-43FE-ABB7-D4D6013A709D}" dt="2020-10-22T23:20:56.996" v="919" actId="115"/>
          <ac:spMkLst>
            <pc:docMk/>
            <pc:sldMk cId="2134992260" sldId="416"/>
            <ac:spMk id="3" creationId="{00000000-0000-0000-0000-000000000000}"/>
          </ac:spMkLst>
        </pc:spChg>
      </pc:sldChg>
      <pc:sldChg chg="modNotes">
        <pc:chgData name="Robert Fike" userId="5c45a6d57a602c52" providerId="LiveId" clId="{A99C1BB7-2958-43FE-ABB7-D4D6013A709D}" dt="2020-10-22T00:02:24.280" v="564" actId="20577"/>
        <pc:sldMkLst>
          <pc:docMk/>
          <pc:sldMk cId="3243978415" sldId="545"/>
        </pc:sldMkLst>
      </pc:sldChg>
      <pc:sldChg chg="modNotes modNotesTx">
        <pc:chgData name="Robert Fike" userId="5c45a6d57a602c52" providerId="LiveId" clId="{A99C1BB7-2958-43FE-ABB7-D4D6013A709D}" dt="2020-10-21T05:06:28.764" v="449" actId="255"/>
        <pc:sldMkLst>
          <pc:docMk/>
          <pc:sldMk cId="2801807244" sldId="553"/>
        </pc:sldMkLst>
      </pc:sldChg>
      <pc:sldChg chg="modNotes">
        <pc:chgData name="Robert Fike" userId="5c45a6d57a602c52" providerId="LiveId" clId="{A99C1BB7-2958-43FE-ABB7-D4D6013A709D}" dt="2020-10-25T18:57:09.734" v="1773" actId="255"/>
        <pc:sldMkLst>
          <pc:docMk/>
          <pc:sldMk cId="3241071307" sldId="557"/>
        </pc:sldMkLst>
      </pc:sldChg>
      <pc:sldChg chg="modNotes">
        <pc:chgData name="Robert Fike" userId="5c45a6d57a602c52" providerId="LiveId" clId="{A99C1BB7-2958-43FE-ABB7-D4D6013A709D}" dt="2020-10-21T14:26:28.175" v="530" actId="14100"/>
        <pc:sldMkLst>
          <pc:docMk/>
          <pc:sldMk cId="441345719" sldId="561"/>
        </pc:sldMkLst>
      </pc:sldChg>
      <pc:sldChg chg="modNotes">
        <pc:chgData name="Robert Fike" userId="5c45a6d57a602c52" providerId="LiveId" clId="{A99C1BB7-2958-43FE-ABB7-D4D6013A709D}" dt="2020-10-21T23:51:42.382" v="547" actId="11"/>
        <pc:sldMkLst>
          <pc:docMk/>
          <pc:sldMk cId="1013386833" sldId="563"/>
        </pc:sldMkLst>
      </pc:sldChg>
      <pc:sldChg chg="modNotes">
        <pc:chgData name="Robert Fike" userId="5c45a6d57a602c52" providerId="LiveId" clId="{A99C1BB7-2958-43FE-ABB7-D4D6013A709D}" dt="2020-10-22T00:31:04.659" v="653" actId="20577"/>
        <pc:sldMkLst>
          <pc:docMk/>
          <pc:sldMk cId="1568915416" sldId="565"/>
        </pc:sldMkLst>
      </pc:sldChg>
      <pc:sldChg chg="modNotes">
        <pc:chgData name="Robert Fike" userId="5c45a6d57a602c52" providerId="LiveId" clId="{A99C1BB7-2958-43FE-ABB7-D4D6013A709D}" dt="2020-10-22T00:32:33.058" v="674" actId="6549"/>
        <pc:sldMkLst>
          <pc:docMk/>
          <pc:sldMk cId="344677584" sldId="567"/>
        </pc:sldMkLst>
      </pc:sldChg>
      <pc:sldChg chg="modNotes">
        <pc:chgData name="Robert Fike" userId="5c45a6d57a602c52" providerId="LiveId" clId="{A99C1BB7-2958-43FE-ABB7-D4D6013A709D}" dt="2020-10-23T21:58:12.930" v="1269" actId="20577"/>
        <pc:sldMkLst>
          <pc:docMk/>
          <pc:sldMk cId="3374169371" sldId="571"/>
        </pc:sldMkLst>
      </pc:sldChg>
      <pc:sldChg chg="modNotes modNotesTx">
        <pc:chgData name="Robert Fike" userId="5c45a6d57a602c52" providerId="LiveId" clId="{A99C1BB7-2958-43FE-ABB7-D4D6013A709D}" dt="2020-10-23T22:03:25.931" v="1283" actId="20577"/>
        <pc:sldMkLst>
          <pc:docMk/>
          <pc:sldMk cId="2868066756" sldId="572"/>
        </pc:sldMkLst>
      </pc:sldChg>
      <pc:sldChg chg="modNotes">
        <pc:chgData name="Robert Fike" userId="5c45a6d57a602c52" providerId="LiveId" clId="{A99C1BB7-2958-43FE-ABB7-D4D6013A709D}" dt="2020-10-23T22:05:22.763" v="1308" actId="6549"/>
        <pc:sldMkLst>
          <pc:docMk/>
          <pc:sldMk cId="873562578" sldId="573"/>
        </pc:sldMkLst>
      </pc:sldChg>
      <pc:sldChg chg="modSp mod modNotes modNotesTx">
        <pc:chgData name="Robert Fike" userId="5c45a6d57a602c52" providerId="LiveId" clId="{A99C1BB7-2958-43FE-ABB7-D4D6013A709D}" dt="2020-10-22T23:40:35.276" v="960" actId="5793"/>
        <pc:sldMkLst>
          <pc:docMk/>
          <pc:sldMk cId="4043693980" sldId="577"/>
        </pc:sldMkLst>
        <pc:spChg chg="mod">
          <ac:chgData name="Robert Fike" userId="5c45a6d57a602c52" providerId="LiveId" clId="{A99C1BB7-2958-43FE-ABB7-D4D6013A709D}" dt="2020-10-22T23:30:21.229" v="951" actId="115"/>
          <ac:spMkLst>
            <pc:docMk/>
            <pc:sldMk cId="4043693980" sldId="577"/>
            <ac:spMk id="3" creationId="{00000000-0000-0000-0000-000000000000}"/>
          </ac:spMkLst>
        </pc:spChg>
      </pc:sldChg>
      <pc:sldChg chg="modNotes">
        <pc:chgData name="Robert Fike" userId="5c45a6d57a602c52" providerId="LiveId" clId="{A99C1BB7-2958-43FE-ABB7-D4D6013A709D}" dt="2020-10-23T15:30:04.435" v="975" actId="6549"/>
        <pc:sldMkLst>
          <pc:docMk/>
          <pc:sldMk cId="482975748" sldId="578"/>
        </pc:sldMkLst>
      </pc:sldChg>
      <pc:sldChg chg="modSp mod modNotes">
        <pc:chgData name="Robert Fike" userId="5c45a6d57a602c52" providerId="LiveId" clId="{A99C1BB7-2958-43FE-ABB7-D4D6013A709D}" dt="2020-10-23T15:33:05.089" v="979"/>
        <pc:sldMkLst>
          <pc:docMk/>
          <pc:sldMk cId="3241005515" sldId="580"/>
        </pc:sldMkLst>
        <pc:spChg chg="mod">
          <ac:chgData name="Robert Fike" userId="5c45a6d57a602c52" providerId="LiveId" clId="{A99C1BB7-2958-43FE-ABB7-D4D6013A709D}" dt="2020-10-23T15:33:05.089" v="979"/>
          <ac:spMkLst>
            <pc:docMk/>
            <pc:sldMk cId="3241005515" sldId="580"/>
            <ac:spMk id="18434" creationId="{00000000-0000-0000-0000-000000000000}"/>
          </ac:spMkLst>
        </pc:spChg>
      </pc:sldChg>
      <pc:sldChg chg="modSp mod modNotes modNotesTx">
        <pc:chgData name="Robert Fike" userId="5c45a6d57a602c52" providerId="LiveId" clId="{A99C1BB7-2958-43FE-ABB7-D4D6013A709D}" dt="2020-10-23T16:04:21.946" v="1074" actId="20577"/>
        <pc:sldMkLst>
          <pc:docMk/>
          <pc:sldMk cId="874660924" sldId="581"/>
        </pc:sldMkLst>
        <pc:spChg chg="mod">
          <ac:chgData name="Robert Fike" userId="5c45a6d57a602c52" providerId="LiveId" clId="{A99C1BB7-2958-43FE-ABB7-D4D6013A709D}" dt="2020-10-23T15:42:08.191" v="990" actId="20577"/>
          <ac:spMkLst>
            <pc:docMk/>
            <pc:sldMk cId="874660924" sldId="581"/>
            <ac:spMk id="18434" creationId="{00000000-0000-0000-0000-000000000000}"/>
          </ac:spMkLst>
        </pc:spChg>
      </pc:sldChg>
      <pc:sldChg chg="modNotes">
        <pc:chgData name="Robert Fike" userId="5c45a6d57a602c52" providerId="LiveId" clId="{A99C1BB7-2958-43FE-ABB7-D4D6013A709D}" dt="2020-10-22T17:16:16.951" v="700" actId="255"/>
        <pc:sldMkLst>
          <pc:docMk/>
          <pc:sldMk cId="4098325689" sldId="585"/>
        </pc:sldMkLst>
      </pc:sldChg>
      <pc:sldChg chg="modNotes">
        <pc:chgData name="Robert Fike" userId="5c45a6d57a602c52" providerId="LiveId" clId="{A99C1BB7-2958-43FE-ABB7-D4D6013A709D}" dt="2020-10-22T17:18:52.654" v="710" actId="20577"/>
        <pc:sldMkLst>
          <pc:docMk/>
          <pc:sldMk cId="1016607902" sldId="593"/>
        </pc:sldMkLst>
      </pc:sldChg>
      <pc:sldChg chg="modNotes">
        <pc:chgData name="Robert Fike" userId="5c45a6d57a602c52" providerId="LiveId" clId="{A99C1BB7-2958-43FE-ABB7-D4D6013A709D}" dt="2020-10-22T18:10:23.353" v="759" actId="6549"/>
        <pc:sldMkLst>
          <pc:docMk/>
          <pc:sldMk cId="4215672905" sldId="596"/>
        </pc:sldMkLst>
      </pc:sldChg>
      <pc:sldChg chg="modNotes">
        <pc:chgData name="Robert Fike" userId="5c45a6d57a602c52" providerId="LiveId" clId="{A99C1BB7-2958-43FE-ABB7-D4D6013A709D}" dt="2020-10-22T18:55:06.930" v="839" actId="6549"/>
        <pc:sldMkLst>
          <pc:docMk/>
          <pc:sldMk cId="2051411237" sldId="603"/>
        </pc:sldMkLst>
      </pc:sldChg>
      <pc:sldChg chg="modNotes">
        <pc:chgData name="Robert Fike" userId="5c45a6d57a602c52" providerId="LiveId" clId="{A99C1BB7-2958-43FE-ABB7-D4D6013A709D}" dt="2020-10-23T16:11:25.776" v="1101" actId="6549"/>
        <pc:sldMkLst>
          <pc:docMk/>
          <pc:sldMk cId="611641249" sldId="604"/>
        </pc:sldMkLst>
      </pc:sldChg>
      <pc:sldChg chg="modNotes">
        <pc:chgData name="Robert Fike" userId="5c45a6d57a602c52" providerId="LiveId" clId="{A99C1BB7-2958-43FE-ABB7-D4D6013A709D}" dt="2020-10-23T16:50:58.737" v="1193" actId="14100"/>
        <pc:sldMkLst>
          <pc:docMk/>
          <pc:sldMk cId="2477737813" sldId="606"/>
        </pc:sldMkLst>
      </pc:sldChg>
      <pc:sldChg chg="modSp mod modNotes modNotesTx">
        <pc:chgData name="Robert Fike" userId="5c45a6d57a602c52" providerId="LiveId" clId="{A99C1BB7-2958-43FE-ABB7-D4D6013A709D}" dt="2020-10-23T17:12:01.522" v="1242" actId="20577"/>
        <pc:sldMkLst>
          <pc:docMk/>
          <pc:sldMk cId="1618296689" sldId="613"/>
        </pc:sldMkLst>
        <pc:spChg chg="mod">
          <ac:chgData name="Robert Fike" userId="5c45a6d57a602c52" providerId="LiveId" clId="{A99C1BB7-2958-43FE-ABB7-D4D6013A709D}" dt="2020-10-23T17:11:04.108" v="1230" actId="20577"/>
          <ac:spMkLst>
            <pc:docMk/>
            <pc:sldMk cId="1618296689" sldId="613"/>
            <ac:spMk id="18434" creationId="{00000000-0000-0000-0000-000000000000}"/>
          </ac:spMkLst>
        </pc:spChg>
      </pc:sldChg>
      <pc:sldChg chg="modNotes">
        <pc:chgData name="Robert Fike" userId="5c45a6d57a602c52" providerId="LiveId" clId="{A99C1BB7-2958-43FE-ABB7-D4D6013A709D}" dt="2020-10-23T17:22:23.128" v="1259" actId="207"/>
        <pc:sldMkLst>
          <pc:docMk/>
          <pc:sldMk cId="3130043511" sldId="615"/>
        </pc:sldMkLst>
      </pc:sldChg>
      <pc:sldChg chg="modNotes">
        <pc:chgData name="Robert Fike" userId="5c45a6d57a602c52" providerId="LiveId" clId="{A99C1BB7-2958-43FE-ABB7-D4D6013A709D}" dt="2020-10-23T22:46:29.613" v="1401" actId="6549"/>
        <pc:sldMkLst>
          <pc:docMk/>
          <pc:sldMk cId="1761233479" sldId="618"/>
        </pc:sldMkLst>
      </pc:sldChg>
      <pc:sldChg chg="modNotes">
        <pc:chgData name="Robert Fike" userId="5c45a6d57a602c52" providerId="LiveId" clId="{A99C1BB7-2958-43FE-ABB7-D4D6013A709D}" dt="2020-10-23T23:28:54.033" v="1471" actId="6549"/>
        <pc:sldMkLst>
          <pc:docMk/>
          <pc:sldMk cId="3087616043" sldId="620"/>
        </pc:sldMkLst>
      </pc:sldChg>
      <pc:sldChg chg="modNotes">
        <pc:chgData name="Robert Fike" userId="5c45a6d57a602c52" providerId="LiveId" clId="{A99C1BB7-2958-43FE-ABB7-D4D6013A709D}" dt="2020-10-23T23:37:08.946" v="1484" actId="948"/>
        <pc:sldMkLst>
          <pc:docMk/>
          <pc:sldMk cId="3625969880" sldId="621"/>
        </pc:sldMkLst>
      </pc:sldChg>
      <pc:sldChg chg="modNotes">
        <pc:chgData name="Robert Fike" userId="5c45a6d57a602c52" providerId="LiveId" clId="{A99C1BB7-2958-43FE-ABB7-D4D6013A709D}" dt="2020-10-24T20:07:17.432" v="1539" actId="6549"/>
        <pc:sldMkLst>
          <pc:docMk/>
          <pc:sldMk cId="1710160446" sldId="626"/>
        </pc:sldMkLst>
      </pc:sldChg>
      <pc:sldChg chg="modNotes">
        <pc:chgData name="Robert Fike" userId="5c45a6d57a602c52" providerId="LiveId" clId="{A99C1BB7-2958-43FE-ABB7-D4D6013A709D}" dt="2020-10-25T16:36:39.188" v="1552" actId="14100"/>
        <pc:sldMkLst>
          <pc:docMk/>
          <pc:sldMk cId="1367092266" sldId="630"/>
        </pc:sldMkLst>
      </pc:sldChg>
      <pc:sldChg chg="modNotes">
        <pc:chgData name="Robert Fike" userId="5c45a6d57a602c52" providerId="LiveId" clId="{A99C1BB7-2958-43FE-ABB7-D4D6013A709D}" dt="2020-10-25T16:42:18.797" v="1580" actId="6549"/>
        <pc:sldMkLst>
          <pc:docMk/>
          <pc:sldMk cId="3448166150" sldId="633"/>
        </pc:sldMkLst>
      </pc:sldChg>
      <pc:sldChg chg="modNotes">
        <pc:chgData name="Robert Fike" userId="5c45a6d57a602c52" providerId="LiveId" clId="{A99C1BB7-2958-43FE-ABB7-D4D6013A709D}" dt="2020-10-25T16:59:20.570" v="1587" actId="122"/>
        <pc:sldMkLst>
          <pc:docMk/>
          <pc:sldMk cId="3813834779" sldId="636"/>
        </pc:sldMkLst>
      </pc:sldChg>
      <pc:sldChg chg="modNotes">
        <pc:chgData name="Robert Fike" userId="5c45a6d57a602c52" providerId="LiveId" clId="{A99C1BB7-2958-43FE-ABB7-D4D6013A709D}" dt="2020-10-25T17:02:02.681" v="1602" actId="6549"/>
        <pc:sldMkLst>
          <pc:docMk/>
          <pc:sldMk cId="429918783" sldId="637"/>
        </pc:sldMkLst>
      </pc:sldChg>
      <pc:sldChg chg="modNotes">
        <pc:chgData name="Robert Fike" userId="5c45a6d57a602c52" providerId="LiveId" clId="{A99C1BB7-2958-43FE-ABB7-D4D6013A709D}" dt="2020-10-20T23:26:28.483" v="281" actId="20577"/>
        <pc:sldMkLst>
          <pc:docMk/>
          <pc:sldMk cId="3906950032" sldId="650"/>
        </pc:sldMkLst>
      </pc:sldChg>
      <pc:sldChg chg="modNotes">
        <pc:chgData name="Robert Fike" userId="5c45a6d57a602c52" providerId="LiveId" clId="{A99C1BB7-2958-43FE-ABB7-D4D6013A709D}" dt="2020-10-20T23:34:49.864" v="295" actId="6549"/>
        <pc:sldMkLst>
          <pc:docMk/>
          <pc:sldMk cId="4187319459" sldId="651"/>
        </pc:sldMkLst>
      </pc:sldChg>
      <pc:sldChg chg="modNotes">
        <pc:chgData name="Robert Fike" userId="5c45a6d57a602c52" providerId="LiveId" clId="{A99C1BB7-2958-43FE-ABB7-D4D6013A709D}" dt="2020-10-25T18:40:11.858" v="1694" actId="948"/>
        <pc:sldMkLst>
          <pc:docMk/>
          <pc:sldMk cId="3246097542" sldId="652"/>
        </pc:sldMkLst>
      </pc:sldChg>
      <pc:sldChg chg="modNotes">
        <pc:chgData name="Robert Fike" userId="5c45a6d57a602c52" providerId="LiveId" clId="{A99C1BB7-2958-43FE-ABB7-D4D6013A709D}" dt="2020-10-20T23:46:16.195" v="336" actId="6549"/>
        <pc:sldMkLst>
          <pc:docMk/>
          <pc:sldMk cId="4095141027" sldId="653"/>
        </pc:sldMkLst>
      </pc:sldChg>
      <pc:sldChg chg="modNotes">
        <pc:chgData name="Robert Fike" userId="5c45a6d57a602c52" providerId="LiveId" clId="{A99C1BB7-2958-43FE-ABB7-D4D6013A709D}" dt="2020-10-25T18:42:29.643" v="1708" actId="20577"/>
        <pc:sldMkLst>
          <pc:docMk/>
          <pc:sldMk cId="2921047042" sldId="654"/>
        </pc:sldMkLst>
      </pc:sldChg>
      <pc:sldChg chg="modNotes">
        <pc:chgData name="Robert Fike" userId="5c45a6d57a602c52" providerId="LiveId" clId="{A99C1BB7-2958-43FE-ABB7-D4D6013A709D}" dt="2020-10-21T00:01:55.994" v="386" actId="20577"/>
        <pc:sldMkLst>
          <pc:docMk/>
          <pc:sldMk cId="2189662592" sldId="655"/>
        </pc:sldMkLst>
      </pc:sldChg>
      <pc:sldChg chg="modNotes">
        <pc:chgData name="Robert Fike" userId="5c45a6d57a602c52" providerId="LiveId" clId="{A99C1BB7-2958-43FE-ABB7-D4D6013A709D}" dt="2020-10-25T18:47:00.110" v="1718" actId="948"/>
        <pc:sldMkLst>
          <pc:docMk/>
          <pc:sldMk cId="3145180208" sldId="657"/>
        </pc:sldMkLst>
      </pc:sldChg>
      <pc:sldChg chg="modNotes">
        <pc:chgData name="Robert Fike" userId="5c45a6d57a602c52" providerId="LiveId" clId="{A99C1BB7-2958-43FE-ABB7-D4D6013A709D}" dt="2020-10-25T18:50:41.092" v="1737" actId="20577"/>
        <pc:sldMkLst>
          <pc:docMk/>
          <pc:sldMk cId="647847916" sldId="658"/>
        </pc:sldMkLst>
      </pc:sldChg>
      <pc:sldChg chg="modNotes">
        <pc:chgData name="Robert Fike" userId="5c45a6d57a602c52" providerId="LiveId" clId="{A99C1BB7-2958-43FE-ABB7-D4D6013A709D}" dt="2020-10-23T17:21:14.436" v="1257" actId="20577"/>
        <pc:sldMkLst>
          <pc:docMk/>
          <pc:sldMk cId="2798550348" sldId="662"/>
        </pc:sldMkLst>
      </pc:sldChg>
      <pc:sldChg chg="modNotes">
        <pc:chgData name="Robert Fike" userId="5c45a6d57a602c52" providerId="LiveId" clId="{A99C1BB7-2958-43FE-ABB7-D4D6013A709D}" dt="2020-10-23T16:08:31.144" v="1085" actId="6549"/>
        <pc:sldMkLst>
          <pc:docMk/>
          <pc:sldMk cId="2353188327" sldId="667"/>
        </pc:sldMkLst>
      </pc:sldChg>
      <pc:sldChg chg="modNotes modNotesTx">
        <pc:chgData name="Robert Fike" userId="5c45a6d57a602c52" providerId="LiveId" clId="{A99C1BB7-2958-43FE-ABB7-D4D6013A709D}" dt="2020-10-19T22:02:23.516" v="26"/>
        <pc:sldMkLst>
          <pc:docMk/>
          <pc:sldMk cId="4117279757" sldId="683"/>
        </pc:sldMkLst>
      </pc:sldChg>
      <pc:sldChg chg="modNotes">
        <pc:chgData name="Robert Fike" userId="5c45a6d57a602c52" providerId="LiveId" clId="{A99C1BB7-2958-43FE-ABB7-D4D6013A709D}" dt="2020-10-25T18:38:35.950" v="1681" actId="948"/>
        <pc:sldMkLst>
          <pc:docMk/>
          <pc:sldMk cId="3935702651" sldId="796"/>
        </pc:sldMkLst>
      </pc:sldChg>
      <pc:sldChg chg="modNotes">
        <pc:chgData name="Robert Fike" userId="5c45a6d57a602c52" providerId="LiveId" clId="{A99C1BB7-2958-43FE-ABB7-D4D6013A709D}" dt="2020-10-25T18:34:10.676" v="1673" actId="6549"/>
        <pc:sldMkLst>
          <pc:docMk/>
          <pc:sldMk cId="536711589" sldId="798"/>
        </pc:sldMkLst>
      </pc:sldChg>
      <pc:sldChg chg="modNotes">
        <pc:chgData name="Robert Fike" userId="5c45a6d57a602c52" providerId="LiveId" clId="{A99C1BB7-2958-43FE-ABB7-D4D6013A709D}" dt="2020-10-25T18:31:44.215" v="1661" actId="948"/>
        <pc:sldMkLst>
          <pc:docMk/>
          <pc:sldMk cId="4166405965" sldId="800"/>
        </pc:sldMkLst>
      </pc:sldChg>
      <pc:sldChg chg="modNotes">
        <pc:chgData name="Robert Fike" userId="5c45a6d57a602c52" providerId="LiveId" clId="{A99C1BB7-2958-43FE-ABB7-D4D6013A709D}" dt="2020-10-25T18:41:32.969" v="1704" actId="6549"/>
        <pc:sldMkLst>
          <pc:docMk/>
          <pc:sldMk cId="396351189" sldId="802"/>
        </pc:sldMkLst>
      </pc:sldChg>
      <pc:sldChg chg="modNotes">
        <pc:chgData name="Robert Fike" userId="5c45a6d57a602c52" providerId="LiveId" clId="{A99C1BB7-2958-43FE-ABB7-D4D6013A709D}" dt="2020-10-25T18:50:17.583" v="1734" actId="6549"/>
        <pc:sldMkLst>
          <pc:docMk/>
          <pc:sldMk cId="4007277360" sldId="804"/>
        </pc:sldMkLst>
      </pc:sldChg>
      <pc:sldChg chg="modNotes">
        <pc:chgData name="Robert Fike" userId="5c45a6d57a602c52" providerId="LiveId" clId="{A99C1BB7-2958-43FE-ABB7-D4D6013A709D}" dt="2020-10-19T22:05:56.463" v="40" actId="255"/>
        <pc:sldMkLst>
          <pc:docMk/>
          <pc:sldMk cId="2790936556" sldId="1059"/>
        </pc:sldMkLst>
      </pc:sldChg>
      <pc:sldChg chg="modNotes modNotesTx">
        <pc:chgData name="Robert Fike" userId="5c45a6d57a602c52" providerId="LiveId" clId="{A99C1BB7-2958-43FE-ABB7-D4D6013A709D}" dt="2020-10-20T19:20:13.418" v="134" actId="20577"/>
        <pc:sldMkLst>
          <pc:docMk/>
          <pc:sldMk cId="2076235815" sldId="1063"/>
        </pc:sldMkLst>
      </pc:sldChg>
      <pc:sldChg chg="modNotes">
        <pc:chgData name="Robert Fike" userId="5c45a6d57a602c52" providerId="LiveId" clId="{A99C1BB7-2958-43FE-ABB7-D4D6013A709D}" dt="2020-10-20T19:29:58.998" v="153" actId="6549"/>
        <pc:sldMkLst>
          <pc:docMk/>
          <pc:sldMk cId="3343999376" sldId="1082"/>
        </pc:sldMkLst>
      </pc:sldChg>
      <pc:sldChg chg="modNotes">
        <pc:chgData name="Robert Fike" userId="5c45a6d57a602c52" providerId="LiveId" clId="{A99C1BB7-2958-43FE-ABB7-D4D6013A709D}" dt="2020-10-20T23:35:29.207" v="300" actId="20577"/>
        <pc:sldMkLst>
          <pc:docMk/>
          <pc:sldMk cId="2467383914" sldId="1087"/>
        </pc:sldMkLst>
      </pc:sldChg>
      <pc:sldChg chg="modNotes">
        <pc:chgData name="Robert Fike" userId="5c45a6d57a602c52" providerId="LiveId" clId="{A99C1BB7-2958-43FE-ABB7-D4D6013A709D}" dt="2020-10-20T23:35:48.843" v="301"/>
        <pc:sldMkLst>
          <pc:docMk/>
          <pc:sldMk cId="3624945735" sldId="1088"/>
        </pc:sldMkLst>
      </pc:sldChg>
      <pc:sldChg chg="modNotes">
        <pc:chgData name="Robert Fike" userId="5c45a6d57a602c52" providerId="LiveId" clId="{A99C1BB7-2958-43FE-ABB7-D4D6013A709D}" dt="2020-10-22T00:37:45.205" v="689" actId="12"/>
        <pc:sldMkLst>
          <pc:docMk/>
          <pc:sldMk cId="1447660738" sldId="1090"/>
        </pc:sldMkLst>
      </pc:sldChg>
      <pc:sldChg chg="modNotes">
        <pc:chgData name="Robert Fike" userId="5c45a6d57a602c52" providerId="LiveId" clId="{A99C1BB7-2958-43FE-ABB7-D4D6013A709D}" dt="2020-10-23T22:41:13.072" v="1376" actId="20577"/>
        <pc:sldMkLst>
          <pc:docMk/>
          <pc:sldMk cId="3033828235" sldId="1091"/>
        </pc:sldMkLst>
      </pc:sldChg>
      <pc:sldChg chg="modSp mod modNotes modNotesTx">
        <pc:chgData name="Robert Fike" userId="5c45a6d57a602c52" providerId="LiveId" clId="{A99C1BB7-2958-43FE-ABB7-D4D6013A709D}" dt="2020-10-22T18:04:48.225" v="744" actId="20577"/>
        <pc:sldMkLst>
          <pc:docMk/>
          <pc:sldMk cId="2607021224" sldId="1092"/>
        </pc:sldMkLst>
        <pc:spChg chg="mod">
          <ac:chgData name="Robert Fike" userId="5c45a6d57a602c52" providerId="LiveId" clId="{A99C1BB7-2958-43FE-ABB7-D4D6013A709D}" dt="2020-10-22T18:04:32.826" v="741" actId="20577"/>
          <ac:spMkLst>
            <pc:docMk/>
            <pc:sldMk cId="2607021224" sldId="1092"/>
            <ac:spMk id="3" creationId="{4CDBBCD2-B32C-4A7D-AABE-329F7F4B4A32}"/>
          </ac:spMkLst>
        </pc:spChg>
      </pc:sldChg>
      <pc:sldChg chg="modNotes">
        <pc:chgData name="Robert Fike" userId="5c45a6d57a602c52" providerId="LiveId" clId="{A99C1BB7-2958-43FE-ABB7-D4D6013A709D}" dt="2020-10-22T17:22:59.304" v="726" actId="6549"/>
        <pc:sldMkLst>
          <pc:docMk/>
          <pc:sldMk cId="1163393634" sldId="1093"/>
        </pc:sldMkLst>
      </pc:sldChg>
      <pc:sldChg chg="modNotes">
        <pc:chgData name="Robert Fike" userId="5c45a6d57a602c52" providerId="LiveId" clId="{A99C1BB7-2958-43FE-ABB7-D4D6013A709D}" dt="2020-10-24T19:10:18.220" v="1505" actId="1076"/>
        <pc:sldMkLst>
          <pc:docMk/>
          <pc:sldMk cId="2982457406" sldId="1094"/>
        </pc:sldMkLst>
      </pc:sldChg>
      <pc:sldChg chg="addSp delSp modSp mod modNotes modNotesTx">
        <pc:chgData name="Robert Fike" userId="5c45a6d57a602c52" providerId="LiveId" clId="{A99C1BB7-2958-43FE-ABB7-D4D6013A709D}" dt="2020-10-25T17:14:50.874" v="1631" actId="948"/>
        <pc:sldMkLst>
          <pc:docMk/>
          <pc:sldMk cId="1499260657" sldId="1095"/>
        </pc:sldMkLst>
        <pc:spChg chg="mod">
          <ac:chgData name="Robert Fike" userId="5c45a6d57a602c52" providerId="LiveId" clId="{A99C1BB7-2958-43FE-ABB7-D4D6013A709D}" dt="2020-10-25T17:11:57.837" v="1622" actId="12"/>
          <ac:spMkLst>
            <pc:docMk/>
            <pc:sldMk cId="1499260657" sldId="1095"/>
            <ac:spMk id="3" creationId="{BC53026E-7541-4ECE-841C-C634C555C6F1}"/>
          </ac:spMkLst>
        </pc:spChg>
        <pc:spChg chg="add del mod">
          <ac:chgData name="Robert Fike" userId="5c45a6d57a602c52" providerId="LiveId" clId="{A99C1BB7-2958-43FE-ABB7-D4D6013A709D}" dt="2020-10-25T17:11:35.686" v="1619" actId="478"/>
          <ac:spMkLst>
            <pc:docMk/>
            <pc:sldMk cId="1499260657" sldId="1095"/>
            <ac:spMk id="4" creationId="{129E0124-E436-4A7B-A271-79CDF2213A02}"/>
          </ac:spMkLst>
        </pc:spChg>
      </pc:sldChg>
      <pc:sldChg chg="modNotes">
        <pc:chgData name="Robert Fike" userId="5c45a6d57a602c52" providerId="LiveId" clId="{A99C1BB7-2958-43FE-ABB7-D4D6013A709D}" dt="2020-10-25T18:53:42.607" v="1755" actId="6549"/>
        <pc:sldMkLst>
          <pc:docMk/>
          <pc:sldMk cId="3827277411" sldId="1097"/>
        </pc:sldMkLst>
      </pc:sldChg>
      <pc:sldChg chg="modNotes">
        <pc:chgData name="Robert Fike" userId="5c45a6d57a602c52" providerId="LiveId" clId="{A99C1BB7-2958-43FE-ABB7-D4D6013A709D}" dt="2020-10-25T19:02:50.516" v="1793" actId="948"/>
        <pc:sldMkLst>
          <pc:docMk/>
          <pc:sldMk cId="286267867" sldId="1103"/>
        </pc:sldMkLst>
      </pc:sldChg>
      <pc:sldChg chg="modNotes modNotesTx">
        <pc:chgData name="Robert Fike" userId="5c45a6d57a602c52" providerId="LiveId" clId="{A99C1BB7-2958-43FE-ABB7-D4D6013A709D}" dt="2020-10-25T18:55:08.247" v="1758"/>
        <pc:sldMkLst>
          <pc:docMk/>
          <pc:sldMk cId="2459238697" sldId="1105"/>
        </pc:sldMkLst>
      </pc:sldChg>
      <pc:sldChg chg="addSp modSp mod modNotes modNotesTx">
        <pc:chgData name="Robert Fike" userId="5c45a6d57a602c52" providerId="LiveId" clId="{A99C1BB7-2958-43FE-ABB7-D4D6013A709D}" dt="2020-10-25T19:20:49.509" v="1825" actId="179"/>
        <pc:sldMkLst>
          <pc:docMk/>
          <pc:sldMk cId="3063803904" sldId="1115"/>
        </pc:sldMkLst>
        <pc:cxnChg chg="add mod">
          <ac:chgData name="Robert Fike" userId="5c45a6d57a602c52" providerId="LiveId" clId="{A99C1BB7-2958-43FE-ABB7-D4D6013A709D}" dt="2020-10-25T19:17:34.211" v="1821" actId="1582"/>
          <ac:cxnSpMkLst>
            <pc:docMk/>
            <pc:sldMk cId="3063803904" sldId="1115"/>
            <ac:cxnSpMk id="5" creationId="{A63E410E-D569-4E7F-9E7D-AEE21F3FE52E}"/>
          </ac:cxnSpMkLst>
        </pc:cxnChg>
      </pc:sldChg>
      <pc:sldChg chg="modNotes">
        <pc:chgData name="Robert Fike" userId="5c45a6d57a602c52" providerId="LiveId" clId="{A99C1BB7-2958-43FE-ABB7-D4D6013A709D}" dt="2020-10-22T18:34:57.639" v="796" actId="20577"/>
        <pc:sldMkLst>
          <pc:docMk/>
          <pc:sldMk cId="4092511706" sldId="1116"/>
        </pc:sldMkLst>
      </pc:sldChg>
      <pc:sldChg chg="modNotes">
        <pc:chgData name="Robert Fike" userId="5c45a6d57a602c52" providerId="LiveId" clId="{A99C1BB7-2958-43FE-ABB7-D4D6013A709D}" dt="2020-10-23T16:13:20.664" v="1105" actId="12"/>
        <pc:sldMkLst>
          <pc:docMk/>
          <pc:sldMk cId="3268393788" sldId="1117"/>
        </pc:sldMkLst>
      </pc:sldChg>
      <pc:sldChg chg="modNotes">
        <pc:chgData name="Robert Fike" userId="5c45a6d57a602c52" providerId="LiveId" clId="{A99C1BB7-2958-43FE-ABB7-D4D6013A709D}" dt="2020-10-25T17:05:21.373" v="1617" actId="6549"/>
        <pc:sldMkLst>
          <pc:docMk/>
          <pc:sldMk cId="224056098" sldId="1118"/>
        </pc:sldMkLst>
      </pc:sldChg>
      <pc:sldChg chg="modNotes">
        <pc:chgData name="Robert Fike" userId="5c45a6d57a602c52" providerId="LiveId" clId="{A99C1BB7-2958-43FE-ABB7-D4D6013A709D}" dt="2020-10-20T23:15:42.956" v="217" actId="179"/>
        <pc:sldMkLst>
          <pc:docMk/>
          <pc:sldMk cId="1464136862" sldId="1119"/>
        </pc:sldMkLst>
      </pc:sldChg>
      <pc:sldChg chg="modNotes">
        <pc:chgData name="Robert Fike" userId="5c45a6d57a602c52" providerId="LiveId" clId="{A99C1BB7-2958-43FE-ABB7-D4D6013A709D}" dt="2020-10-20T23:22:17.429" v="258" actId="20577"/>
        <pc:sldMkLst>
          <pc:docMk/>
          <pc:sldMk cId="2567791242" sldId="1122"/>
        </pc:sldMkLst>
      </pc:sldChg>
      <pc:sldChg chg="modNotes">
        <pc:chgData name="Robert Fike" userId="5c45a6d57a602c52" providerId="LiveId" clId="{A99C1BB7-2958-43FE-ABB7-D4D6013A709D}" dt="2020-10-20T23:50:33.990" v="347" actId="20577"/>
        <pc:sldMkLst>
          <pc:docMk/>
          <pc:sldMk cId="985409092" sldId="1123"/>
        </pc:sldMkLst>
      </pc:sldChg>
      <pc:sldChg chg="modNotes">
        <pc:chgData name="Robert Fike" userId="5c45a6d57a602c52" providerId="LiveId" clId="{A99C1BB7-2958-43FE-ABB7-D4D6013A709D}" dt="2020-10-20T23:27:00.676" v="284" actId="20577"/>
        <pc:sldMkLst>
          <pc:docMk/>
          <pc:sldMk cId="471376427" sldId="1124"/>
        </pc:sldMkLst>
      </pc:sldChg>
      <pc:sldChg chg="modNotes">
        <pc:chgData name="Robert Fike" userId="5c45a6d57a602c52" providerId="LiveId" clId="{A99C1BB7-2958-43FE-ABB7-D4D6013A709D}" dt="2020-10-20T23:22:59.653" v="259"/>
        <pc:sldMkLst>
          <pc:docMk/>
          <pc:sldMk cId="2756910274" sldId="1125"/>
        </pc:sldMkLst>
      </pc:sldChg>
      <pc:sldChg chg="modNotes">
        <pc:chgData name="Robert Fike" userId="5c45a6d57a602c52" providerId="LiveId" clId="{A99C1BB7-2958-43FE-ABB7-D4D6013A709D}" dt="2020-10-20T23:16:43.116" v="223" actId="179"/>
        <pc:sldMkLst>
          <pc:docMk/>
          <pc:sldMk cId="20885199" sldId="1126"/>
        </pc:sldMkLst>
      </pc:sldChg>
      <pc:sldChg chg="modNotes">
        <pc:chgData name="Robert Fike" userId="5c45a6d57a602c52" providerId="LiveId" clId="{A99C1BB7-2958-43FE-ABB7-D4D6013A709D}" dt="2020-10-20T19:46:02.848" v="208" actId="179"/>
        <pc:sldMkLst>
          <pc:docMk/>
          <pc:sldMk cId="2675247590" sldId="1128"/>
        </pc:sldMkLst>
      </pc:sldChg>
      <pc:sldChg chg="modNotes">
        <pc:chgData name="Robert Fike" userId="5c45a6d57a602c52" providerId="LiveId" clId="{A99C1BB7-2958-43FE-ABB7-D4D6013A709D}" dt="2020-10-21T05:06:05.854" v="446" actId="255"/>
        <pc:sldMkLst>
          <pc:docMk/>
          <pc:sldMk cId="3651844156" sldId="1129"/>
        </pc:sldMkLst>
      </pc:sldChg>
      <pc:sldChg chg="modNotes modNotesTx">
        <pc:chgData name="Robert Fike" userId="5c45a6d57a602c52" providerId="LiveId" clId="{A99C1BB7-2958-43FE-ABB7-D4D6013A709D}" dt="2020-10-21T00:10:22.501" v="416" actId="6549"/>
        <pc:sldMkLst>
          <pc:docMk/>
          <pc:sldMk cId="3174034582" sldId="1130"/>
        </pc:sldMkLst>
      </pc:sldChg>
      <pc:sldChg chg="modNotes">
        <pc:chgData name="Robert Fike" userId="5c45a6d57a602c52" providerId="LiveId" clId="{A99C1BB7-2958-43FE-ABB7-D4D6013A709D}" dt="2020-10-21T00:19:40.584" v="445" actId="6549"/>
        <pc:sldMkLst>
          <pc:docMk/>
          <pc:sldMk cId="1940187099" sldId="1131"/>
        </pc:sldMkLst>
      </pc:sldChg>
      <pc:sldChg chg="modNotes">
        <pc:chgData name="Robert Fike" userId="5c45a6d57a602c52" providerId="LiveId" clId="{A99C1BB7-2958-43FE-ABB7-D4D6013A709D}" dt="2020-10-21T14:22:08.043" v="507" actId="6549"/>
        <pc:sldMkLst>
          <pc:docMk/>
          <pc:sldMk cId="294965894" sldId="1132"/>
        </pc:sldMkLst>
      </pc:sldChg>
      <pc:sldChg chg="modNotes">
        <pc:chgData name="Robert Fike" userId="5c45a6d57a602c52" providerId="LiveId" clId="{A99C1BB7-2958-43FE-ABB7-D4D6013A709D}" dt="2020-10-21T14:25:13.268" v="522" actId="20577"/>
        <pc:sldMkLst>
          <pc:docMk/>
          <pc:sldMk cId="4003666235" sldId="1133"/>
        </pc:sldMkLst>
      </pc:sldChg>
      <pc:sldChg chg="modNotes">
        <pc:chgData name="Robert Fike" userId="5c45a6d57a602c52" providerId="LiveId" clId="{A99C1BB7-2958-43FE-ABB7-D4D6013A709D}" dt="2020-10-22T00:35:27.059" v="678" actId="20577"/>
        <pc:sldMkLst>
          <pc:docMk/>
          <pc:sldMk cId="1801088224" sldId="1134"/>
        </pc:sldMkLst>
      </pc:sldChg>
      <pc:sldChg chg="modNotes">
        <pc:chgData name="Robert Fike" userId="5c45a6d57a602c52" providerId="LiveId" clId="{A99C1BB7-2958-43FE-ABB7-D4D6013A709D}" dt="2020-10-22T00:22:23.568" v="605" actId="20577"/>
        <pc:sldMkLst>
          <pc:docMk/>
          <pc:sldMk cId="73705848" sldId="1135"/>
        </pc:sldMkLst>
      </pc:sldChg>
      <pc:sldChg chg="modNotes">
        <pc:chgData name="Robert Fike" userId="5c45a6d57a602c52" providerId="LiveId" clId="{A99C1BB7-2958-43FE-ABB7-D4D6013A709D}" dt="2020-10-23T22:53:25.791" v="1413" actId="6549"/>
        <pc:sldMkLst>
          <pc:docMk/>
          <pc:sldMk cId="3061275306" sldId="1136"/>
        </pc:sldMkLst>
      </pc:sldChg>
      <pc:sldChg chg="modNotes">
        <pc:chgData name="Robert Fike" userId="5c45a6d57a602c52" providerId="LiveId" clId="{A99C1BB7-2958-43FE-ABB7-D4D6013A709D}" dt="2020-10-23T23:04:27.735" v="1428" actId="6549"/>
        <pc:sldMkLst>
          <pc:docMk/>
          <pc:sldMk cId="4206145932" sldId="1137"/>
        </pc:sldMkLst>
      </pc:sldChg>
      <pc:sldChg chg="modNotes">
        <pc:chgData name="Robert Fike" userId="5c45a6d57a602c52" providerId="LiveId" clId="{A99C1BB7-2958-43FE-ABB7-D4D6013A709D}" dt="2020-10-23T23:08:08.497" v="1437" actId="6549"/>
        <pc:sldMkLst>
          <pc:docMk/>
          <pc:sldMk cId="1317766648" sldId="1138"/>
        </pc:sldMkLst>
      </pc:sldChg>
      <pc:sldChg chg="modSp mod modNotes modNotesTx">
        <pc:chgData name="Robert Fike" userId="5c45a6d57a602c52" providerId="LiveId" clId="{A99C1BB7-2958-43FE-ABB7-D4D6013A709D}" dt="2020-10-23T23:35:46.247" v="1480" actId="948"/>
        <pc:sldMkLst>
          <pc:docMk/>
          <pc:sldMk cId="1425130295" sldId="1139"/>
        </pc:sldMkLst>
        <pc:spChg chg="mod">
          <ac:chgData name="Robert Fike" userId="5c45a6d57a602c52" providerId="LiveId" clId="{A99C1BB7-2958-43FE-ABB7-D4D6013A709D}" dt="2020-10-23T23:34:51.687" v="1477"/>
          <ac:spMkLst>
            <pc:docMk/>
            <pc:sldMk cId="1425130295" sldId="1139"/>
            <ac:spMk id="3" creationId="{00000000-0000-0000-0000-000000000000}"/>
          </ac:spMkLst>
        </pc:spChg>
      </pc:sldChg>
      <pc:sldChg chg="modNotes">
        <pc:chgData name="Robert Fike" userId="5c45a6d57a602c52" providerId="LiveId" clId="{A99C1BB7-2958-43FE-ABB7-D4D6013A709D}" dt="2020-10-25T16:40:11.983" v="1568" actId="6549"/>
        <pc:sldMkLst>
          <pc:docMk/>
          <pc:sldMk cId="919921279" sldId="1140"/>
        </pc:sldMkLst>
      </pc:sldChg>
      <pc:sldChg chg="modNotes">
        <pc:chgData name="Robert Fike" userId="5c45a6d57a602c52" providerId="LiveId" clId="{A99C1BB7-2958-43FE-ABB7-D4D6013A709D}" dt="2020-10-25T16:41:05.489" v="1573" actId="6549"/>
        <pc:sldMkLst>
          <pc:docMk/>
          <pc:sldMk cId="682039899" sldId="1141"/>
        </pc:sldMkLst>
      </pc:sldChg>
      <pc:sldChg chg="modNotes">
        <pc:chgData name="Robert Fike" userId="5c45a6d57a602c52" providerId="LiveId" clId="{A99C1BB7-2958-43FE-ABB7-D4D6013A709D}" dt="2020-10-25T19:22:07.782" v="1830" actId="179"/>
        <pc:sldMkLst>
          <pc:docMk/>
          <pc:sldMk cId="4083138369" sldId="1143"/>
        </pc:sldMkLst>
      </pc:sldChg>
      <pc:sldChg chg="modNotes">
        <pc:chgData name="Robert Fike" userId="5c45a6d57a602c52" providerId="LiveId" clId="{A99C1BB7-2958-43FE-ABB7-D4D6013A709D}" dt="2020-10-23T16:14:35.179" v="1107" actId="255"/>
        <pc:sldMkLst>
          <pc:docMk/>
          <pc:sldMk cId="426670058" sldId="1144"/>
        </pc:sldMkLst>
      </pc:sldChg>
      <pc:sldChg chg="modNotes">
        <pc:chgData name="Robert Fike" userId="5c45a6d57a602c52" providerId="LiveId" clId="{A99C1BB7-2958-43FE-ABB7-D4D6013A709D}" dt="2020-10-23T16:26:05.368" v="1122" actId="122"/>
        <pc:sldMkLst>
          <pc:docMk/>
          <pc:sldMk cId="432502603" sldId="1145"/>
        </pc:sldMkLst>
      </pc:sldChg>
      <pc:sldChg chg="modNotes">
        <pc:chgData name="Robert Fike" userId="5c45a6d57a602c52" providerId="LiveId" clId="{A99C1BB7-2958-43FE-ABB7-D4D6013A709D}" dt="2020-10-23T16:53:30.555" v="1195"/>
        <pc:sldMkLst>
          <pc:docMk/>
          <pc:sldMk cId="1634084785" sldId="1146"/>
        </pc:sldMkLst>
      </pc:sldChg>
      <pc:sldChg chg="modNotes">
        <pc:chgData name="Robert Fike" userId="5c45a6d57a602c52" providerId="LiveId" clId="{A99C1BB7-2958-43FE-ABB7-D4D6013A709D}" dt="2020-10-23T17:05:55.112" v="1224" actId="12"/>
        <pc:sldMkLst>
          <pc:docMk/>
          <pc:sldMk cId="3179936813" sldId="1147"/>
        </pc:sldMkLst>
      </pc:sldChg>
      <pc:sldChg chg="modNotes">
        <pc:chgData name="Robert Fike" userId="5c45a6d57a602c52" providerId="LiveId" clId="{A99C1BB7-2958-43FE-ABB7-D4D6013A709D}" dt="2020-10-23T22:10:48.394" v="1335" actId="6549"/>
        <pc:sldMkLst>
          <pc:docMk/>
          <pc:sldMk cId="1397697704" sldId="1148"/>
        </pc:sldMkLst>
      </pc:sldChg>
      <pc:sldChg chg="modNotes">
        <pc:chgData name="Robert Fike" userId="5c45a6d57a602c52" providerId="LiveId" clId="{A99C1BB7-2958-43FE-ABB7-D4D6013A709D}" dt="2020-10-23T22:14:03.886" v="1343" actId="6549"/>
        <pc:sldMkLst>
          <pc:docMk/>
          <pc:sldMk cId="2936059526" sldId="1149"/>
        </pc:sldMkLst>
      </pc:sldChg>
      <pc:sldChg chg="modNotes">
        <pc:chgData name="Robert Fike" userId="5c45a6d57a602c52" providerId="LiveId" clId="{A99C1BB7-2958-43FE-ABB7-D4D6013A709D}" dt="2020-10-23T22:17:54.738" v="1349" actId="12"/>
        <pc:sldMkLst>
          <pc:docMk/>
          <pc:sldMk cId="492791112" sldId="1150"/>
        </pc:sldMkLst>
      </pc:sldChg>
      <pc:sldChg chg="modNotes">
        <pc:chgData name="Robert Fike" userId="5c45a6d57a602c52" providerId="LiveId" clId="{A99C1BB7-2958-43FE-ABB7-D4D6013A709D}" dt="2020-10-23T22:26:06.023" v="1352"/>
        <pc:sldMkLst>
          <pc:docMk/>
          <pc:sldMk cId="1171596848" sldId="1151"/>
        </pc:sldMkLst>
      </pc:sldChg>
      <pc:sldChg chg="modNotes">
        <pc:chgData name="Robert Fike" userId="5c45a6d57a602c52" providerId="LiveId" clId="{A99C1BB7-2958-43FE-ABB7-D4D6013A709D}" dt="2020-10-23T22:38:24.751" v="1371" actId="15"/>
        <pc:sldMkLst>
          <pc:docMk/>
          <pc:sldMk cId="4065299917" sldId="1152"/>
        </pc:sldMkLst>
      </pc:sldChg>
      <pc:sldChg chg="modNotes">
        <pc:chgData name="Robert Fike" userId="5c45a6d57a602c52" providerId="LiveId" clId="{A99C1BB7-2958-43FE-ABB7-D4D6013A709D}" dt="2020-10-25T18:51:54.228" v="1747"/>
        <pc:sldMkLst>
          <pc:docMk/>
          <pc:sldMk cId="2322750543" sldId="1153"/>
        </pc:sldMkLst>
      </pc:sldChg>
      <pc:sldChg chg="modNotes modNotesTx">
        <pc:chgData name="Robert Fike" userId="5c45a6d57a602c52" providerId="LiveId" clId="{A99C1BB7-2958-43FE-ABB7-D4D6013A709D}" dt="2020-10-19T22:15:14.752" v="57" actId="12"/>
        <pc:sldMkLst>
          <pc:docMk/>
          <pc:sldMk cId="0" sldId="1154"/>
        </pc:sldMkLst>
      </pc:sldChg>
      <pc:sldChg chg="modSp mod modNotes modNotesTx">
        <pc:chgData name="Robert Fike" userId="5c45a6d57a602c52" providerId="LiveId" clId="{A99C1BB7-2958-43FE-ABB7-D4D6013A709D}" dt="2020-10-20T19:31:00.086" v="155" actId="20577"/>
        <pc:sldMkLst>
          <pc:docMk/>
          <pc:sldMk cId="100153009" sldId="1157"/>
        </pc:sldMkLst>
        <pc:spChg chg="mod">
          <ac:chgData name="Robert Fike" userId="5c45a6d57a602c52" providerId="LiveId" clId="{A99C1BB7-2958-43FE-ABB7-D4D6013A709D}" dt="2020-10-20T16:23:46.008" v="101" actId="20577"/>
          <ac:spMkLst>
            <pc:docMk/>
            <pc:sldMk cId="100153009" sldId="1157"/>
            <ac:spMk id="6" creationId="{108B9B72-DDA6-44E0-B8D1-3F9974D32F56}"/>
          </ac:spMkLst>
        </pc:spChg>
      </pc:sldChg>
      <pc:sldChg chg="modNotes modNotesTx">
        <pc:chgData name="Robert Fike" userId="5c45a6d57a602c52" providerId="LiveId" clId="{A99C1BB7-2958-43FE-ABB7-D4D6013A709D}" dt="2020-10-20T19:30:24.566" v="154" actId="255"/>
        <pc:sldMkLst>
          <pc:docMk/>
          <pc:sldMk cId="1585578662" sldId="1158"/>
        </pc:sldMkLst>
      </pc:sldChg>
      <pc:sldChg chg="modNotes modNotesTx">
        <pc:chgData name="Robert Fike" userId="5c45a6d57a602c52" providerId="LiveId" clId="{A99C1BB7-2958-43FE-ABB7-D4D6013A709D}" dt="2020-10-21T05:06:16.536" v="447" actId="255"/>
        <pc:sldMkLst>
          <pc:docMk/>
          <pc:sldMk cId="0" sldId="1159"/>
        </pc:sldMkLst>
      </pc:sldChg>
      <pc:sldChg chg="modNotes">
        <pc:chgData name="Robert Fike" userId="5c45a6d57a602c52" providerId="LiveId" clId="{A99C1BB7-2958-43FE-ABB7-D4D6013A709D}" dt="2020-10-23T22:09:12.006" v="1329" actId="6549"/>
        <pc:sldMkLst>
          <pc:docMk/>
          <pc:sldMk cId="2030963205" sldId="1160"/>
        </pc:sldMkLst>
      </pc:sldChg>
      <pc:sldChg chg="modNotes">
        <pc:chgData name="Robert Fike" userId="5c45a6d57a602c52" providerId="LiveId" clId="{A99C1BB7-2958-43FE-ABB7-D4D6013A709D}" dt="2020-10-23T23:39:42.808" v="1485"/>
        <pc:sldMkLst>
          <pc:docMk/>
          <pc:sldMk cId="1803151242" sldId="1161"/>
        </pc:sldMkLst>
      </pc:sldChg>
      <pc:sldChg chg="modNotes">
        <pc:chgData name="Robert Fike" userId="5c45a6d57a602c52" providerId="LiveId" clId="{A99C1BB7-2958-43FE-ABB7-D4D6013A709D}" dt="2020-10-24T19:22:24.598" v="1507" actId="255"/>
        <pc:sldMkLst>
          <pc:docMk/>
          <pc:sldMk cId="674228408" sldId="1162"/>
        </pc:sldMkLst>
      </pc:sldChg>
      <pc:sldChg chg="modNotes">
        <pc:chgData name="Robert Fike" userId="5c45a6d57a602c52" providerId="LiveId" clId="{A99C1BB7-2958-43FE-ABB7-D4D6013A709D}" dt="2020-10-25T16:42:58.185" v="1584" actId="6549"/>
        <pc:sldMkLst>
          <pc:docMk/>
          <pc:sldMk cId="2164324841" sldId="1163"/>
        </pc:sldMkLst>
      </pc:sldChg>
      <pc:sldChg chg="modNotes">
        <pc:chgData name="Robert Fike" userId="5c45a6d57a602c52" providerId="LiveId" clId="{A99C1BB7-2958-43FE-ABB7-D4D6013A709D}" dt="2020-10-25T16:58:29.703" v="1585"/>
        <pc:sldMkLst>
          <pc:docMk/>
          <pc:sldMk cId="1715294943" sldId="1164"/>
        </pc:sldMkLst>
      </pc:sldChg>
      <pc:sldChg chg="modSp mod modNotes">
        <pc:chgData name="Robert Fike" userId="5c45a6d57a602c52" providerId="LiveId" clId="{A99C1BB7-2958-43FE-ABB7-D4D6013A709D}" dt="2020-10-25T18:59:14.534" v="1781" actId="6549"/>
        <pc:sldMkLst>
          <pc:docMk/>
          <pc:sldMk cId="1565076942" sldId="1165"/>
        </pc:sldMkLst>
        <pc:spChg chg="mod">
          <ac:chgData name="Robert Fike" userId="5c45a6d57a602c52" providerId="LiveId" clId="{A99C1BB7-2958-43FE-ABB7-D4D6013A709D}" dt="2020-10-25T18:58:36.096" v="1775" actId="1076"/>
          <ac:spMkLst>
            <pc:docMk/>
            <pc:sldMk cId="1565076942" sldId="1165"/>
            <ac:spMk id="6" creationId="{CC527647-6033-4814-8CA3-8774F374438F}"/>
          </ac:spMkLst>
        </pc:spChg>
      </pc:sldChg>
      <pc:sldChg chg="modNotes">
        <pc:chgData name="Robert Fike" userId="5c45a6d57a602c52" providerId="LiveId" clId="{A99C1BB7-2958-43FE-ABB7-D4D6013A709D}" dt="2020-10-25T19:13:43.167" v="1813" actId="948"/>
        <pc:sldMkLst>
          <pc:docMk/>
          <pc:sldMk cId="4139189494" sldId="11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05032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0639" y="3299254"/>
            <a:ext cx="6695774" cy="55481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158ED-E400-4F72-A5E2-71E569C8E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AE561-70B9-4D22-8DE2-5CB57131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F9953-1F53-4299-B58B-E1843B34D8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54188" y="228600"/>
            <a:ext cx="3683000" cy="276225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67" y="3175686"/>
            <a:ext cx="6732845" cy="48253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n-US" b="1" dirty="0">
                <a:cs typeface="Arial" charset="0"/>
              </a:rPr>
              <a:t>TALLER 4  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n-US" b="1" dirty="0">
                <a:cs typeface="Arial" charset="0"/>
              </a:rPr>
              <a:t>Cómo Alcanzar a Su Ciudad y País para Cristo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n-US" dirty="0">
                <a:cs typeface="Arial" charset="0"/>
              </a:rPr>
              <a:t>Multiplicar Iglesias que Multiplican Discípulos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b="1" dirty="0"/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</a:rPr>
              <a:t>Saludos y presentaciones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</a:rPr>
              <a:t>Si hay un coordinador local, le dará la bienvenida a los participantes, presentará a los formadores y abrirá el taller en oración.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</a:rPr>
              <a:t>Gracias a los pastores y líderes por venir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</a:rPr>
              <a:t>Los entrenadores se presentan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12700"/>
            <a:ext cx="3886200" cy="2914650"/>
          </a:xfrm>
          <a:prstGeom prst="rect">
            <a:avLst/>
          </a:prstGeo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7350"/>
            <a:ext cx="6858000" cy="474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s-US" b="1" dirty="0"/>
              <a:t>Multiplicar Discípulos por Aprendizaje</a:t>
            </a:r>
          </a:p>
          <a:p>
            <a:pPr marL="234950" marR="0" lvl="0" indent="-234950">
              <a:buFont typeface="+mj-lt"/>
              <a:buAutoNum type="arabicPeriod"/>
            </a:pPr>
            <a:r>
              <a:rPr lang="es-US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Modelar</a:t>
            </a:r>
            <a:r>
              <a:rPr lang="es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cómo diriges Fundamentos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lvl="0" indent="-234950">
              <a:buFont typeface="+mj-lt"/>
              <a:buAutoNum type="arabicPeriod"/>
            </a:pPr>
            <a:r>
              <a:rPr lang="en-US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Escoger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los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aprendices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correctos</a:t>
            </a:r>
            <a:endParaRPr lang="en-US" dirty="0">
              <a:effectLst/>
            </a:endParaRPr>
          </a:p>
          <a:p>
            <a:pPr marL="519113" marR="0" lvl="1" indent="-285750">
              <a:buFont typeface="+mj-lt"/>
              <a:buAutoNum type="alphaLcPeriod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Solamente algunos tendrán los dones, habilidades y llamado para ser líder de Fundamentos.</a:t>
            </a:r>
            <a:endParaRPr lang="en-US" dirty="0">
              <a:effectLst/>
            </a:endParaRPr>
          </a:p>
          <a:p>
            <a:pPr marL="519113" marR="0" lvl="1" indent="-285750">
              <a:buFont typeface="+mj-lt"/>
              <a:buAutoNum type="alphaLcPeriod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Ellos entienden que esto se trata de cambio de vida</a:t>
            </a:r>
            <a:endParaRPr lang="en-US" dirty="0">
              <a:effectLst/>
            </a:endParaRPr>
          </a:p>
          <a:p>
            <a:pPr marL="519113" marR="0" lvl="1" indent="-285750">
              <a:buFont typeface="+mj-lt"/>
              <a:buAutoNum type="alphaLcPeriod"/>
            </a:pPr>
            <a:r>
              <a:rPr lang="es-419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Ellos son: Fieles, accesibles, y enseñables</a:t>
            </a:r>
            <a:endParaRPr lang="en-US" dirty="0">
              <a:effectLst/>
            </a:endParaRPr>
          </a:p>
          <a:p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Pídale al posible </a:t>
            </a:r>
            <a:r>
              <a:rPr lang="es-MX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aprendíz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que </a:t>
            </a:r>
            <a:r>
              <a:rPr lang="es-MX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observe cómo diriges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>
              <a:effectLst/>
            </a:endParaRPr>
          </a:p>
          <a:p>
            <a:pPr marL="234950" indent="-234950"/>
            <a:r>
              <a:rPr lang="es-419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</a:t>
            </a:r>
            <a:r>
              <a:rPr lang="es-419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Inicial Entrenamiento de Líder</a:t>
            </a:r>
            <a:r>
              <a:rPr lang="es-419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utilizando la “Guía del Líder de Fundamentos”</a:t>
            </a:r>
            <a:endParaRPr lang="en-US" dirty="0">
              <a:effectLst/>
            </a:endParaRPr>
          </a:p>
          <a:p>
            <a:pPr marL="234950" marR="0" lvl="0" indent="-234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s-US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Observar y Guiar</a:t>
            </a:r>
            <a:r>
              <a:rPr lang="es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mientras el </a:t>
            </a:r>
            <a:r>
              <a:rPr lang="es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aprendíz</a:t>
            </a:r>
            <a:r>
              <a:rPr lang="es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dirige varias secciones de Fundamentos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2317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Repasa el formulario de “Recordatorios de </a:t>
            </a:r>
            <a:r>
              <a:rPr lang="es-MX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Pre-reunión</a:t>
            </a: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2317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419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Observalos</a:t>
            </a:r>
            <a:r>
              <a:rPr lang="es-419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mientras dirigen el grupo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2317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Repasa el formulario de "La Evaluación Después de la Reunión"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 startAt="6"/>
            </a:pPr>
            <a:r>
              <a:rPr lang="es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Pídale al aprendiz que sea </a:t>
            </a:r>
            <a:r>
              <a:rPr lang="es-US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co-líder</a:t>
            </a:r>
            <a:endParaRPr lang="en-US" dirty="0">
              <a:effectLst/>
            </a:endParaRPr>
          </a:p>
          <a:p>
            <a:pPr marR="0" lvl="1" indent="-223838">
              <a:spcBef>
                <a:spcPts val="0"/>
              </a:spcBef>
              <a:buFont typeface="+mj-lt"/>
              <a:buAutoNum type="alphaLcPeriod"/>
            </a:pPr>
            <a:r>
              <a:rPr lang="es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Permitirles liderar con regularidad</a:t>
            </a:r>
            <a:endParaRPr lang="en-US" dirty="0">
              <a:effectLst/>
            </a:endParaRPr>
          </a:p>
          <a:p>
            <a:pPr marR="0" lvl="1" indent="-223838">
              <a:spcBef>
                <a:spcPts val="0"/>
              </a:spcBef>
              <a:buFont typeface="+mj-lt"/>
              <a:buAutoNum type="alphaLcPeriod"/>
            </a:pPr>
            <a:r>
              <a:rPr lang="es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Observarlos y guiarlos utilizando la Lista de Verificación de Reunión de Fundamentos</a:t>
            </a:r>
            <a:endParaRPr lang="en-US" dirty="0">
              <a:effectLst/>
            </a:endParaRPr>
          </a:p>
          <a:p>
            <a:pPr marR="0" lvl="1" indent="-223838">
              <a:spcBef>
                <a:spcPts val="0"/>
              </a:spcBef>
              <a:buFont typeface="+mj-lt"/>
              <a:buAutoNum type="alphaLcPeriod"/>
            </a:pPr>
            <a:r>
              <a:rPr lang="es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Haz esto hasta que tu veas que estén listos para dirigir sin que usted este presente</a:t>
            </a:r>
            <a:endParaRPr lang="en-US" dirty="0">
              <a:effectLst/>
            </a:endParaRPr>
          </a:p>
          <a:p>
            <a:r>
              <a:rPr lang="es-ES" b="1" dirty="0"/>
              <a:t>7. </a:t>
            </a:r>
            <a:r>
              <a:rPr lang="es-ES" dirty="0"/>
              <a:t>Pídales que sean el </a:t>
            </a:r>
            <a:r>
              <a:rPr lang="es-ES" b="1" dirty="0"/>
              <a:t>líder</a:t>
            </a:r>
            <a:r>
              <a:rPr lang="es-ES" dirty="0"/>
              <a:t> de Fundamentos</a:t>
            </a:r>
          </a:p>
          <a:p>
            <a:r>
              <a:rPr lang="es-ES" b="1" dirty="0"/>
              <a:t>8. Entrenamiento </a:t>
            </a:r>
            <a:r>
              <a:rPr lang="es-ES" dirty="0"/>
              <a:t>continuo con otros líderes de Fundamentos.</a:t>
            </a:r>
            <a:endParaRPr lang="es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37C75-2EC0-4AB2-AE94-C05FA225E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644A76-BDF8-4AA5-9129-3B203D0D6F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32761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Etapa 5 (Pueblos)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Los pastores que han sido entrenados en las Etapas 1-4 enseñan estos talleres en cada pueblo del país.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37456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Etapa 6 (Cada comunidad y área rural)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pastores entrenados en las Etapas 1-5 en cada ciudad y pueblo harán discípulos multiplicadores y plantar Iglesias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que hayan alcanzado a cada comunidad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área rural para Cristo.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¡La Gran Comisión se Terminado en su </a:t>
            </a:r>
            <a:r>
              <a:rPr lang="es-MX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Páis</a:t>
            </a:r>
            <a:r>
              <a:rPr lang="es-MX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89320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114800" algn="l"/>
              </a:tabLst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Tomará cerca de seis etapas de multiplicación de pastores para alcanzar a su país para Cristo.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114800" algn="l"/>
              </a:tabLst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Suponemos que cada centro de formación se iniciará con 20 pastores y por lo menos 5 nuevos centros de formación se iniciarán a partir de cada centro de formación.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114800" algn="l"/>
              </a:tabLst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Suponemos que 5 nuevos centros de formación se iniciarán a partir de cada centro de formación.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114800" algn="l"/>
              </a:tabLst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siguiente tabla y gráfica muestran cómo se puede terminar la Gran Comisión en su país.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>
              <a:spcAft>
                <a:spcPts val="6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Serán entrenados 155,520 pastores: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llegar a su comunidad y área rural para Cristo haciendo discípulos multiplicadores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alcanzar su ciudad para Cristo plantando iglesias multiplicadoras  en cada comunidad.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alcanzar a su país para Cristo mediante entrenamiento a pastores en estos talleres para entrenar a otros pastores en estos talleres en cada ciudad, pueblo, comunidad y área rural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90923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 sus grupos</a:t>
            </a:r>
          </a:p>
          <a:p>
            <a:pPr marL="346075" marR="0" lvl="0" indent="-346075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Hablen sobre los métodos que han probado en el pasado para alcanzar a su país para Cristo</a:t>
            </a:r>
          </a:p>
          <a:p>
            <a:pPr marL="346075" marR="0" lvl="0" indent="-346075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Hablen sobre por qué el uso de estos talleres será eficaz para alcanzar a su país para Cristo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¿Qué comentarios o preguntas tienes?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6973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Comenzando su Propio Centro de Entrenamiento 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Lección 8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Introducción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elemento indispensable para terminar la Gran Comisión es el entrenamiento de pastores multiplicadores.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 de este taller, reclutar a pastores y los entrenarlos en estos talleres.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Usted puede asociarse con uno o más pastores para iniciar este centro de entrenamiento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61489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Metas para los Centros de Entrenamientos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pastores entrenados en 4 talleres durante 18 meses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83766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>
              <a:spcAft>
                <a:spcPts val="600"/>
              </a:spcAft>
            </a:pPr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I</a:t>
            </a: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deas para Reclutar Pastores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Póngase en contacto con pastores que conozca en la zona.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Hacer citas y reunirse con los pastores de la zona que no conozca.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Póngase en contacto con pastores que conoce de su denominación.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Hacer citas y reunirse con los pastores de la denominación que usted no conoce.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Pregúntele a otros pastores para que le sugieran pastores para reclutarlos.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Póngase en contacto con asociaciones de pastores' locales y pedir para hacer una presentación a ellos.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pPr marL="0" marR="0" lvl="1" indent="0" algn="l" defTabSz="914400" rtl="0" eaLnBrk="1" fontAlgn="base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/>
                <a:cs typeface="Arial" charset="0"/>
              </a:rPr>
              <a:t>En sus grupos</a:t>
            </a:r>
          </a:p>
          <a:p>
            <a:pPr marL="225425" marR="0" lvl="1" indent="-225425" algn="l" defTabSz="914400" rtl="0" eaLnBrk="1" fontAlgn="base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/>
                <a:cs typeface="Arial" charset="0"/>
              </a:rPr>
              <a:t>Hablen sobre pastores que pueden reclutar a entrenar</a:t>
            </a:r>
          </a:p>
          <a:p>
            <a:pPr marL="225425" marR="0" lvl="1" indent="-225425" algn="l" defTabSz="914400" rtl="0" eaLnBrk="1" fontAlgn="base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/>
                <a:cs typeface="Arial" charset="0"/>
              </a:rPr>
              <a:t>Hagan una lista de pastores para invitar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Calibri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¿</a:t>
            </a:r>
            <a:r>
              <a:rPr lang="en-US" dirty="0" err="1"/>
              <a:t>Preguntas</a:t>
            </a:r>
            <a:r>
              <a:rPr lang="en-US" dirty="0"/>
              <a:t> o </a:t>
            </a:r>
            <a:r>
              <a:rPr lang="en-US" dirty="0" err="1"/>
              <a:t>comentarios</a:t>
            </a:r>
            <a:r>
              <a:rPr lang="en-US" dirty="0"/>
              <a:t>?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235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Aft>
                <a:spcPts val="600"/>
              </a:spcAft>
            </a:pPr>
            <a:r>
              <a:rPr lang="es-419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I. Prepárese para Su Presentación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Asegúrese de tener copias de la página de las Talleres de Discipulado de Fundamentos para entregar a los pastores y líderes.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Está en este documento después de la sección Presentación de Reclutamiento.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Prepare su testimonio de cómo Fundamentos ha impactado a su iglesia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Comparta específicamente cómo la implementación de estos talleres lo ha ayudado a ministrar a más personas haciendo discípulos multiplicadores.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La presentación de reclutamiento y el folleto y una presentación de PowerPoint están disponibles en foundationsglobal.com.</a:t>
            </a:r>
            <a:endParaRPr lang="en-US" sz="1600" dirty="0"/>
          </a:p>
          <a:p>
            <a:pPr marL="0" marR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25288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9888" y="123825"/>
            <a:ext cx="3578225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11430" algn="ctr">
              <a:spcBef>
                <a:spcPts val="0"/>
              </a:spcBef>
              <a:spcAft>
                <a:spcPts val="60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Implementación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960" marR="0">
              <a:spcBef>
                <a:spcPts val="0"/>
              </a:spcBef>
              <a:spcAft>
                <a:spcPts val="600"/>
              </a:spcAft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indent="-234950">
              <a:spcBef>
                <a:spcPts val="0"/>
              </a:spcBef>
              <a:spcAft>
                <a:spcPts val="600"/>
              </a:spcAft>
            </a:pPr>
            <a:r>
              <a:rPr lang="es-US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Llevar una vida cristiana equilibrada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indent="-234950">
              <a:spcBef>
                <a:spcPts val="0"/>
              </a:spcBef>
              <a:spcAft>
                <a:spcPts val="600"/>
              </a:spcAft>
            </a:pPr>
            <a:r>
              <a:rPr lang="es-US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Entrenar a los miembros de la iglesia sobre cómo estudiar la Biblia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indent="-234950">
              <a:spcBef>
                <a:spcPts val="0"/>
              </a:spcBef>
              <a:spcAft>
                <a:spcPts val="600"/>
              </a:spcAft>
            </a:pPr>
            <a:r>
              <a:rPr lang="es-US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Preparar lecciones bíblicas efectivas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indent="-234950">
              <a:spcBef>
                <a:spcPts val="0"/>
              </a:spcBef>
              <a:spcAft>
                <a:spcPts val="600"/>
              </a:spcAft>
            </a:pPr>
            <a:r>
              <a:rPr lang="es-US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4. Implementar el plan para iniciar Grupos de Fundamentos en toda la iglesia.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s-US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5. Crear un Equipo de Líder de Fundamentos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72502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9888" y="123825"/>
            <a:ext cx="3578225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11430" lvl="0" indent="0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Implementación</a:t>
            </a:r>
          </a:p>
          <a:p>
            <a:pPr marL="0" marR="11430" lvl="0" indent="0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indent="-234950">
              <a:spcAft>
                <a:spcPts val="600"/>
              </a:spcAft>
            </a:pPr>
            <a:r>
              <a:rPr lang="es-US" sz="1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6. Evalúe sus ministerios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indent="-234950">
              <a:spcAft>
                <a:spcPts val="600"/>
              </a:spcAft>
            </a:pPr>
            <a:r>
              <a:rPr lang="es-US" sz="1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7. Crear una estructura de iglesia que haga discípulos multiplicadores.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indent="-234950">
              <a:spcAft>
                <a:spcPts val="600"/>
              </a:spcAft>
            </a:pPr>
            <a:r>
              <a:rPr lang="es-US" sz="1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8. Plantar iglesias que hagan discípulos multiplicadores para alcanzar a su ciudad.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indent="-234950">
              <a:spcAft>
                <a:spcPts val="600"/>
              </a:spcAft>
            </a:pPr>
            <a:r>
              <a:rPr lang="es-US" sz="16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9. Entrenar a otros pastores para alcanzar a su país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700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00" y="80963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54" y="2940231"/>
            <a:ext cx="6660291" cy="5844394"/>
          </a:xfrm>
        </p:spPr>
        <p:txBody>
          <a:bodyPr/>
          <a:lstStyle/>
          <a:p>
            <a:pPr marL="2857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B.</a:t>
            </a: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Este taller es para entrenar a pastores sobre cómo sus iglesias pueden hacer discípulos multiplicadores para llegar a su comunidad, ciudad y país para Cristo.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Alcanzar a su comunidad para Cristo convirtiéndose en una iglesia que hace discípulos multiplicadores</a:t>
            </a:r>
          </a:p>
          <a:p>
            <a:pPr marL="457200" marR="0" indent="-222250">
              <a:lnSpc>
                <a:spcPct val="115000"/>
              </a:lnSpc>
              <a:spcBef>
                <a:spcPts val="0"/>
              </a:spcBef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Comience a multiplicar los grupos de discipulado de Fundamentos</a:t>
            </a:r>
          </a:p>
          <a:p>
            <a:pPr marL="457200" marR="0" indent="-222250">
              <a:lnSpc>
                <a:spcPct val="115000"/>
              </a:lnSpc>
              <a:spcBef>
                <a:spcPts val="0"/>
              </a:spcBef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Asegúrese de que todos los ministerios estén ayudando a hacer discípulos multiplicadores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Alcanzar a su ciudad para Cristo plantando iglesias que hagan discípulos multiplicadores</a:t>
            </a:r>
          </a:p>
          <a:p>
            <a:pPr marL="395288" marR="0" indent="-171450">
              <a:lnSpc>
                <a:spcPct val="115000"/>
              </a:lnSpc>
              <a:spcBef>
                <a:spcPts val="0"/>
              </a:spcBef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Crecer iglesias multiplicando los grupos de Fundamentos hasta que haya suficiente apoyo para comenzar una nueva iglesia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Alcanzar a su país para Cristo capacitando a otros pastores a enseñar estos talleres</a:t>
            </a:r>
          </a:p>
          <a:p>
            <a:pPr marL="395288" marR="0" indent="-171450">
              <a:lnSpc>
                <a:spcPct val="115000"/>
              </a:lnSpc>
              <a:spcBef>
                <a:spcPts val="0"/>
              </a:spcBef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Los pastores entrenan a otros pastores hasta que cada ciudad y comunidad haya sido alcanzada para Cristo.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5615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0700" y="215900"/>
            <a:ext cx="3683000" cy="27622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632" y="3163331"/>
            <a:ext cx="6524368" cy="5659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en-US" b="1" dirty="0"/>
              <a:t>¡</a:t>
            </a:r>
            <a:r>
              <a:rPr lang="en-US" altLang="en-US" b="1" dirty="0" err="1"/>
              <a:t>Felicidades</a:t>
            </a:r>
            <a:r>
              <a:rPr lang="en-US" altLang="en-US" b="1" dirty="0"/>
              <a:t>!!</a:t>
            </a:r>
            <a:br>
              <a:rPr lang="en-US" altLang="en-US" b="1" dirty="0"/>
            </a:br>
            <a:br>
              <a:rPr lang="en-US" altLang="en-US" b="1" dirty="0"/>
            </a:br>
            <a:r>
              <a:rPr lang="es-ES" altLang="en-US" b="1" dirty="0"/>
              <a:t>Has Terminado el Taller 4</a:t>
            </a:r>
            <a:br>
              <a:rPr lang="en-US" altLang="en-US" b="1" dirty="0"/>
            </a:br>
            <a:br>
              <a:rPr lang="en-US" altLang="en-US" b="1" dirty="0"/>
            </a:br>
            <a:r>
              <a:rPr lang="en-US" altLang="en-US" b="1" dirty="0"/>
              <a:t>¡</a:t>
            </a:r>
            <a:r>
              <a:rPr lang="en-US" altLang="en-US" b="1" dirty="0" err="1"/>
              <a:t>Terminar</a:t>
            </a:r>
            <a:r>
              <a:rPr lang="en-US" altLang="en-US" b="1" dirty="0"/>
              <a:t> la Gran </a:t>
            </a:r>
            <a:r>
              <a:rPr lang="en-US" altLang="en-US" b="1" dirty="0" err="1"/>
              <a:t>Comisión</a:t>
            </a:r>
            <a:r>
              <a:rPr lang="en-US" altLang="en-US" b="1" dirty="0"/>
              <a:t>!</a:t>
            </a:r>
          </a:p>
          <a:p>
            <a:pPr algn="ctr">
              <a:spcAft>
                <a:spcPts val="600"/>
              </a:spcAft>
            </a:pPr>
            <a:endParaRPr lang="en-US" altLang="en-US" b="0" dirty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n-US" b="0" dirty="0"/>
              <a:t>Pídale al anfitrión que cierre en oración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n-US" b="0" dirty="0"/>
              <a:t>Repartir certificados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n-US" b="0" dirty="0"/>
              <a:t>Toma una foto grupal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Suposiciones de lo que está implementando a partir de lo que aprendió en talleres anteriores.</a:t>
            </a: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indent="-234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Taller 1: Tienes pasión y </a:t>
            </a:r>
            <a:r>
              <a:rPr lang="es-E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discipularás</a:t>
            </a: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tus líderes en un grupo de </a:t>
            </a:r>
            <a:r>
              <a:rPr lang="es-E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Fundmentos</a:t>
            </a: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los entrenar por aprendizaje sobre cómo hacer discípulos multiplicadores en los grupos de Fundamentos.</a:t>
            </a:r>
          </a:p>
          <a:p>
            <a:pPr marL="234950" marR="0" indent="-234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Taller 2: Estás comprometido a tener metas y crearás y implementando metas para tu vida personal y ministerial.</a:t>
            </a:r>
          </a:p>
          <a:p>
            <a:pPr marL="234950" marR="0" indent="-234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Taller 3: Estás creciendo en tu amor por la Palabra de Dios y entrenando a las personas sobre cómo hacer un estudio personal de la Biblia.</a:t>
            </a:r>
          </a:p>
          <a:p>
            <a:pPr>
              <a:lnSpc>
                <a:spcPct val="114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76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</a:t>
            </a:r>
            <a:r>
              <a:rPr lang="es-419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Elementos de una Iglesia que Hace Discípulos Multiplicadores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queremos entender los elementos que su iglesia debe tener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convertirse en una iglesia que multiplica discípulos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necesitamos entender la estrategia de Jesús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oposición a la estrategia que usan la mayoría de las iglesias.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96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Estrategia normal de la iglesia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Principalmente eventos y programas a corto plazo</a:t>
            </a: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hace discípulos multiplicadores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a typeface="SimSun" panose="02010600030101010101" pitchFamily="2" charset="-122"/>
              </a:rPr>
              <a:t>	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vs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estrategia de Jesús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cerca, personal y con el tiempo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Incluye un proceso y los ingredientes necesarios para que la gente crezca y llegue a ser como Jesús</a:t>
            </a: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Hace discípulos multiplicadores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lograr los resultados que Jesús quiere para nosotros,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debemos ser pacientes y tomar el tiempo necesario para hacer discípulos multiplicadores.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712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Entrenar a Líderes de Discipulado de Fundamentos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Tener líderes entrenados para hacer discípulos multiplicadores es el área con la que la mayoría de las iglesias luchan.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Los líderes que no han sido entrenados para hacer discípulos multiplicadores </a:t>
            </a:r>
            <a:r>
              <a:rPr lang="es-CO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 pueden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hacer discípulos multiplicadores.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Este es el elemento </a:t>
            </a:r>
            <a:r>
              <a:rPr lang="es-CO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más crítico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para hacer discípulos multiplicadores.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260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5033" y="3254419"/>
            <a:ext cx="6647934" cy="5659394"/>
          </a:xfrm>
        </p:spPr>
        <p:txBody>
          <a:bodyPr/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pastores deben hacer lo siguiente para comenzar a crear líderes que puedan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hacer discípulos multiplicadores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su iglesia: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Repase: 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"Multiplicar Discípulos por Aprendizaje" 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"Cómo Dirigir una Reunión de Fundamentos“</a:t>
            </a:r>
            <a:endParaRPr lang="en-US" dirty="0"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"Guía de Entrenamiento para Líder de Fundamentos”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Comience el primer grupo de Fundamentos con personas que tengan el potencial de convertirse en líderes de Fundamentos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Entrene líderes de Fundamentos por aprendizaje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17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Antes de que alguien pueda dirigir Fundamentos, necesitará: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Haber los dones espirituales, habilidades, y llamado para dirigir Fundamentos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Haber sido entrenados en la "Guía de Entrenamiento para Líder de Fundamentos”</a:t>
            </a: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Haber terminado el proceso de aprendizaje (12-18 meses)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197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Iniciar Grupos de Fundamentos en Toda la Iglesia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 de 12-18 meses habrás entrenado suficientes líderes de Fundamentos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puede comenzar el proceso de involucrar a todos los miembros de su iglesia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ser una iglesia que hace discípulos multiplicadores.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comience sus grupos de Fundamentos en toda la iglesia hasta que tenga suficientes líderes de Fundaciones entrenados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 de una serie de sermones de 4 semanas, iniciar grupos de Fundamentos en toda la iglesia.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207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</a:t>
            </a: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ltiplicar por Aprendizaje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 de comenzar los grupos de Fundamentos en toda la iglesia, tendrás todo en su lugar para continuar creciendo tu iglesia haciendo discípulos multiplicadores a través del aprendizaje.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aspecto esencial de una iglesia que hace discípulos multiplicadores es que todos los líderes de Fundamentos entrenar a aprendices.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aprendiz es alguien que está aprendiendo a convertirse en un líder del grupo de Fundamentos.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69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Administrar la Iglesia que Hace Discípulos Multiplicadores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 de comenzar los grupos de Fundamentos en toda la iglesia, tendrá que administrar la estructura de la iglesia de discípulos multiplicadores.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trabajo principal del pastor es entrenar y administrar líderes para hacer el trabajo del ministerio.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medida que su iglesia crezca, necesitará desarrollar más líderes.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74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spcAft>
                <a:spcPts val="600"/>
              </a:spcAft>
              <a:defRPr/>
            </a:pPr>
            <a:r>
              <a:rPr lang="en-US" altLang="en-US" b="1" dirty="0" err="1"/>
              <a:t>Talleres</a:t>
            </a:r>
            <a:endParaRPr lang="en-US" altLang="en-US" b="1" dirty="0"/>
          </a:p>
          <a:p>
            <a:pPr lvl="0" algn="ctr">
              <a:spcAft>
                <a:spcPts val="600"/>
              </a:spcAft>
              <a:defRPr/>
            </a:pPr>
            <a:endParaRPr lang="en-US" b="1" dirty="0"/>
          </a:p>
          <a:p>
            <a:pPr marL="0" indent="0">
              <a:spcAft>
                <a:spcPts val="600"/>
              </a:spcAft>
              <a:buNone/>
            </a:pPr>
            <a:r>
              <a:rPr lang="es-ES" b="1" dirty="0"/>
              <a:t>1. Cómo Hacer Crecer Su Iglesia</a:t>
            </a:r>
          </a:p>
          <a:p>
            <a:pPr marL="7429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Multiplicar Discípulos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ES" b="1" dirty="0"/>
              <a:t>2. Equilibrar la Vida personal y el Ministerio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ES" b="1" dirty="0"/>
              <a:t>3.  Cómo Entender y Aplicar la Biblia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Cómo Predicar Efectivamente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ES" b="1" dirty="0"/>
              <a:t>4. Cómo Alcanzar a Su Ciudad y País para Cristo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Multiplicar Iglesias que Multiplican Discípulos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433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9588" y="0"/>
            <a:ext cx="3298825" cy="2474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55" y="2767914"/>
            <a:ext cx="6647934" cy="6054812"/>
          </a:xfrm>
        </p:spPr>
        <p:txBody>
          <a:bodyPr/>
          <a:lstStyle/>
          <a:p>
            <a:pPr algn="ctr" rtl="0"/>
            <a:r>
              <a:rPr lang="en-US" b="1" i="0" dirty="0" err="1">
                <a:effectLst/>
                <a:latin typeface="Roboto"/>
              </a:rPr>
              <a:t>Resumen</a:t>
            </a:r>
            <a:endParaRPr lang="en-US" b="1" i="0" dirty="0">
              <a:effectLst/>
              <a:latin typeface="Roboto"/>
            </a:endParaRPr>
          </a:p>
          <a:p>
            <a:pPr marL="0" lvl="1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s-CO" sz="16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Entrenar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 Líderes de Discipulado de Fundamentos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(12-18 meses)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s-CO" sz="16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Iniciar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 de Fundamentos en Toda la Iglesia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lvl="0" indent="-234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s-CO" sz="16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</a:t>
            </a:r>
            <a:r>
              <a:rPr lang="es-CO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ltiplicar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 Aprendizaje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s-CO" sz="16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Administrar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Iglesia que Hace Discípulos Multiplicadores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129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990" marR="0" indent="-1739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</a:t>
            </a: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 de Convertirse en una Iglesia que Hace Discípulos Multiplicadores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 de que el pastor haya entrenado líderes de Fundamentos por medio de aprendizaje,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 puede comenzar el proceso de hacer discípulos multiplicadores en Grupos de Fundamentos en toda la iglesia.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Iniciar Grupos de Fundamentos en Toda la Iglesia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859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Los líderes de Fundamentos entrenados comienzan a invitan a las personas a estar en sus nuevos Grupos de Fundamentos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859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El pastor prepara 4 sermones sobre discipulado adaptando los ejemplos en el Apéndice para adaptarse a la situación de su iglesia.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859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Iniciar la serie de sermones de 4 semanas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Tenga un anuncio y un testimonio de un miembro de su grupo de Fundamentos en cada servicio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líderes de las Fundamentos estarán listos con hojas de inscripción después de cada servicio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Iniciar los Grupos de Fundamentos al final de la serie de sermones.</a:t>
            </a:r>
            <a:endParaRPr lang="en-US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275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00" y="80963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2977977"/>
            <a:ext cx="6857999" cy="5844747"/>
          </a:xfrm>
        </p:spPr>
        <p:txBody>
          <a:bodyPr/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medida que su iglesia crece y tiene más entrenado Fundamentos líderes de grupo,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tendrá que periódicamente los servicios del domingo dedicada a la creación de nuevos grupos de Fundamentos.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servicio incluirá: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anuncio de que las grupos  de Fundamentos están empezando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líderes de grupos con hojas de inscripción están disponibles después del servicio.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Un testimonio por alguien cuya vida ha sido cambiado por estar en un grupo de Fundamentos.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Un sermón sobre el discipulado y un desafío para unirse a un grupo de Fundamentos.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Los líderes de los nuevos grupos de Fundamentos también deben invitar a la gente para estar en su grupo.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salud de su iglesia estará determinada por la capacidad de su iglesia para continuar haciendo discípulos multiplicadores.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Estudie y aplique: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“Cómo manejar el cambio para convertirse en una iglesia que hace discípulos”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foundationsglobal.com,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“Otros recursos de discipulado”.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507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Formar grupos de 2 a 5 personas</a:t>
            </a:r>
          </a:p>
          <a:p>
            <a:pPr marL="236538" marR="0" lvl="0" indent="-236538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Discute los 4 elementos</a:t>
            </a:r>
          </a:p>
          <a:p>
            <a:pPr marL="236538" marR="0" lvl="0" indent="-236538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¿Qué se requiere para que una persona lidere un grupo de Fundamentos?</a:t>
            </a:r>
          </a:p>
          <a:p>
            <a:pPr marL="236538" marR="0" lvl="0" indent="-236538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¿Cómo implementará esto en su iglesia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¿Qué comentarios o preguntas tienes?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b="1" dirty="0"/>
              <a:t>Elementos de una Iglesia que Hace Discípulos Multiplicadores</a:t>
            </a:r>
          </a:p>
          <a:p>
            <a:pPr marL="346075" indent="-346075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en-US" u="sng" dirty="0" err="1"/>
              <a:t>Entrenar</a:t>
            </a:r>
            <a:r>
              <a:rPr lang="en-US" altLang="en-US" dirty="0"/>
              <a:t> </a:t>
            </a:r>
            <a:r>
              <a:rPr lang="en-US" altLang="en-US" dirty="0" err="1"/>
              <a:t>Líderes</a:t>
            </a:r>
            <a:r>
              <a:rPr lang="en-US" altLang="en-US" dirty="0"/>
              <a:t> de </a:t>
            </a:r>
            <a:r>
              <a:rPr lang="en-US" altLang="en-US" dirty="0" err="1"/>
              <a:t>Discipulado</a:t>
            </a:r>
            <a:r>
              <a:rPr lang="en-US" altLang="en-US" dirty="0"/>
              <a:t> de </a:t>
            </a:r>
            <a:r>
              <a:rPr lang="en-US" altLang="en-US" dirty="0" err="1"/>
              <a:t>Fundamentos</a:t>
            </a:r>
            <a:endParaRPr lang="en-US" altLang="en-US" dirty="0"/>
          </a:p>
          <a:p>
            <a:pPr marL="346075" indent="-346075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Iniciar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 de Fundamentos en Toda la Iglesia</a:t>
            </a:r>
          </a:p>
          <a:p>
            <a:pPr marL="346075" indent="-346075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u="sng" dirty="0" err="1"/>
              <a:t>Multiplicar</a:t>
            </a:r>
            <a:r>
              <a:rPr lang="en-US" dirty="0"/>
              <a:t> por </a:t>
            </a:r>
            <a:r>
              <a:rPr lang="en-US" dirty="0" err="1"/>
              <a:t>Aprendizaje</a:t>
            </a:r>
            <a:endParaRPr lang="en-US" dirty="0"/>
          </a:p>
          <a:p>
            <a:pPr marL="346075" indent="-346075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u="sng" dirty="0">
                <a:ea typeface="Calibri"/>
                <a:cs typeface="Arial"/>
              </a:rPr>
              <a:t>Administrar</a:t>
            </a:r>
            <a:r>
              <a:rPr lang="es-ES" dirty="0">
                <a:ea typeface="Calibri"/>
                <a:cs typeface="Arial"/>
              </a:rPr>
              <a:t> la Iglesia que Hace Discípulos Multiplicadores</a:t>
            </a:r>
            <a:endParaRPr lang="en-GB" dirty="0"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800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03726-D51E-4B45-ABF4-EE7973E2E7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54188" y="228600"/>
            <a:ext cx="3683000" cy="27622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995" y="3163331"/>
            <a:ext cx="6683418" cy="5659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Cómo Crear y Dirigir un Equipo de Líder de Fundamentos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Lección 2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229100" algn="l"/>
              </a:tabLst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	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I. Introducción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 igual que el liderazgo es el núcleo de su iglesia,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el núcleo de un ministerio de discipulado es el Equipo de Líder de Fundamentos.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El Equipo de Líder de Fundamentos está conformado por personas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que se preocupan por el discipulado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 quieren ver crecer a la iglesia de la manera en que Jesús quiere que crezca.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Dios usará este equipo para construir su iglesia.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algn="ctr" eaLnBrk="1" hangingPunct="1"/>
            <a:endParaRPr lang="en-US" altLang="en-US" b="1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líderes de Fundamentos se asocian con usted para hacer el trabajo más importante en su iglesia.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Están entrenando discípulos para encontrar su lugar de ministerio en la iglesia.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Se multiplican por medio del aprendizaje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alcanzan a su comunidad para Cristo.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30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03726-D51E-4B45-ABF4-EE7973E2E7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54188" y="228600"/>
            <a:ext cx="3683000" cy="27622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II. Creación de su Equipo de Líder de Fundamentos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El equipo está formado por líderes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 aprendices de grupos de Fundamentos existentes.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Cuando empiece su ministerio de Fundamentos,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este equipo de liderazgo será pequeño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 crecerá a medida que continúe entrenando a nuevos líderes a través del aprendizaje.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 eaLnBrk="1" hangingPunct="1"/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161207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03726-D51E-4B45-ABF4-EE7973E2E7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54188" y="228600"/>
            <a:ext cx="3683000" cy="27622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Busque líderes que sean fieles, disponibles, educables y receptivos.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aprendices en su primer grupo de Fundamentos</a:t>
            </a:r>
          </a:p>
          <a:p>
            <a:pPr marL="692150" lvl="1" indent="-2349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serán los primeros miembros del Equipo de Líder de Fundamentos.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6075" marR="0" lvl="0" indent="-346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personas futuras se agregarán al equipo </a:t>
            </a:r>
          </a:p>
          <a:p>
            <a:pPr marL="692150" lvl="1" indent="-2349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cuando se conviertan en </a:t>
            </a:r>
            <a:r>
              <a:rPr lang="es-CO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co-líderes</a:t>
            </a: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los grupos de Fundamentos </a:t>
            </a:r>
          </a:p>
          <a:p>
            <a:pPr marL="692150" lvl="1" indent="-2349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proceso de aprendizaje para convertirse en líderes.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 eaLnBrk="1" hangingPunct="1"/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399513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442" y="3119523"/>
            <a:ext cx="6757558" cy="5831875"/>
          </a:xfrm>
        </p:spPr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 líderes de Fundamentos continuarán </a:t>
            </a:r>
            <a:r>
              <a:rPr lang="es-CO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madurandose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todos los ingredientes de un discípulo en el Equipo de Líder de Fundamentos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Adoración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Creciente en el conocimiento de nuestro Dios infinito y en la adoración por quien es Él y agradecer por lo que Él ha hecho.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Compañerismo</a:t>
            </a:r>
            <a:r>
              <a:rPr lang="en-US" b="1" dirty="0">
                <a:ea typeface="Calibri" panose="020F0502020204030204" pitchFamily="34" charset="0"/>
              </a:rPr>
              <a:t> -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Creciente intimidad y autenticidad al compartir nuestras fallas y victorias; problemas y triunfos; y al permitir a otros en quien confiamos hablar a nuestras vidas y nosotros a sus vidas.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Palabra de Dios</a:t>
            </a:r>
            <a:r>
              <a:rPr lang="en-US" b="1" dirty="0">
                <a:ea typeface="Calibri" panose="020F0502020204030204" pitchFamily="34" charset="0"/>
              </a:rPr>
              <a:t> -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Creciente  entendimiento de la Palabra de Dios por medio de un consumo balanceado al escuchar, leer, estudiar, memorizar y meditar. </a:t>
            </a:r>
            <a:r>
              <a:rPr lang="es-CO" dirty="0">
                <a:solidFill>
                  <a:srgbClr val="000000"/>
                </a:solidFill>
                <a:ea typeface="Calibri" panose="020F0502020204030204" pitchFamily="34" charset="0"/>
              </a:rPr>
              <a:t>A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plicación de la Palabra de Dios, </a:t>
            </a:r>
            <a:r>
              <a:rPr lang="es-CO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estamos siendo más y más como Jesús.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Oración</a:t>
            </a:r>
            <a:r>
              <a:rPr lang="en-US" b="1" dirty="0">
                <a:ea typeface="Calibri" panose="020F0502020204030204" pitchFamily="34" charset="0"/>
              </a:rPr>
              <a:t> -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Creciente en una relación íntima con nuestro amoroso Padre al continuar creciendo en nuestra habilidad para comunicarnos con Él.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Servicio</a:t>
            </a:r>
            <a:r>
              <a:rPr lang="en-US" b="1" dirty="0">
                <a:ea typeface="Calibri" panose="020F0502020204030204" pitchFamily="34" charset="0"/>
              </a:rPr>
              <a:t> -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Creciente gozo al aprender a servir a nuestro Padre Celestial por las razones correctas y no por obligación. Creciente gozo al darle a Dios nuestro tiempo, talento, tesoro y nosotros mismos.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Evangelismo</a:t>
            </a:r>
            <a:r>
              <a:rPr lang="en-US" b="1" dirty="0">
                <a:ea typeface="Calibri" panose="020F0502020204030204" pitchFamily="34" charset="0"/>
              </a:rPr>
              <a:t> -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Terminar más y más de la Gran Comisión  a medida que desarrollamos relaciones con la gente, guiarlos a Cristo, </a:t>
            </a:r>
            <a:r>
              <a:rPr lang="es-CO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discipularlos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y las entrenamos para hacer discípulos.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84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Reuniones del Equipo de Líder de Fundamentos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reuniones del Equipo de Líder de Fundamentos son importantes. En las reuniones del Equipo de Líder de Fundamentos: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Recibir estímulo mutuo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 el progreso del ministerio de Fundamentos en su iglesia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Recibir entrenamiento continuo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Tratar cualquier problema en los grupos de Fundamentos.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de vital importancia que usted, como líder de este equipo, esté preparado para dirigir estas reuniones.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solo los estamos entrenando en liderazgo sino también en liderazgo espiritual.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Equipo de Líder de Fundamentos debe reunirse una vez al mes.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endParaRPr lang="en-US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0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75720-E3F3-48DB-A05D-7D08F635DA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2075" y="0"/>
            <a:ext cx="4133850" cy="3100388"/>
          </a:xfrm>
          <a:prstGeom prst="rect">
            <a:avLst/>
          </a:prstGeo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3188043"/>
            <a:ext cx="6856412" cy="48253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Una Iglesia que Hace Discípulos Multiplicadores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Lección 1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AutoNum type="alphaUcPeriod"/>
            </a:pPr>
            <a:endParaRPr lang="en-US" kern="1200" baseline="0" dirty="0">
              <a:solidFill>
                <a:schemeClr val="tx1"/>
              </a:solidFill>
              <a:effectLst/>
              <a:latin typeface="Arial" charset="0"/>
              <a:cs typeface="+mn-cs"/>
            </a:endParaRP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AutoNum type="alphaUcPeriod"/>
            </a:pPr>
            <a:r>
              <a:rPr lang="es-CO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En el Taller 1 aprendiste cómo las personas pueden hacer discípulos multiplicadores con material de Fundamentos.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AutoNum type="alphaUcPeriod"/>
            </a:pPr>
            <a:endParaRPr lang="es-CO" b="1" kern="1200" baseline="0" dirty="0">
              <a:solidFill>
                <a:srgbClr val="000000"/>
              </a:solidFill>
              <a:latin typeface="Arial" charset="0"/>
              <a:ea typeface="SimSun" panose="02010600030101010101" pitchFamily="2" charset="-122"/>
              <a:cs typeface="+mn-cs"/>
            </a:endParaRPr>
          </a:p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b="1" kern="1200" baseline="0" dirty="0">
                <a:solidFill>
                  <a:schemeClr val="tx1"/>
                </a:solidFill>
                <a:effectLst/>
                <a:latin typeface="Arial" charset="0"/>
                <a:cs typeface="+mn-cs"/>
              </a:rPr>
              <a:t>The Great Commission</a:t>
            </a:r>
            <a:endParaRPr lang="en-US" kern="1200" baseline="0" dirty="0">
              <a:solidFill>
                <a:schemeClr val="tx1"/>
              </a:solidFill>
              <a:effectLst/>
              <a:latin typeface="Arial" charset="0"/>
              <a:cs typeface="+mn-cs"/>
            </a:endParaRPr>
          </a:p>
          <a:p>
            <a:pPr algn="ctr" eaLnBrk="0" fontAlgn="base" hangingPunct="0"/>
            <a:r>
              <a:rPr lang="en-US" b="1" kern="1200" baseline="0" dirty="0">
                <a:solidFill>
                  <a:schemeClr val="tx1"/>
                </a:solidFill>
                <a:effectLst/>
                <a:latin typeface="Arial" charset="0"/>
                <a:cs typeface="+mn-cs"/>
              </a:rPr>
              <a:t>The Mission of Every Church and Every Believer</a:t>
            </a:r>
            <a:endParaRPr lang="en-US" kern="1200" baseline="0" dirty="0">
              <a:solidFill>
                <a:schemeClr val="tx1"/>
              </a:solidFill>
              <a:effectLst/>
              <a:latin typeface="Arial" charset="0"/>
              <a:cs typeface="+mn-cs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Matthew 28:19-20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46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03726-D51E-4B45-ABF4-EE7973E2E7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54188" y="228600"/>
            <a:ext cx="3683000" cy="27622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11" y="3299254"/>
            <a:ext cx="6745202" cy="5548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IV. Elementos de una Reunión del Equipo de Líder de Fundamentos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419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Hay dos ejemplos de Reunión de Equipo de Líder de Fundamentos en el Apéndice.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419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Los elementos de la reunión del Equipo de Líder de Fundamentos son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Visión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Crecimiento Continuo como Discípulo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Entrenamiento de Lideres Continuo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03726-D51E-4B45-ABF4-EE7973E2E7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54188" y="228600"/>
            <a:ext cx="3683000" cy="27622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Visión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Abrir con oración.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Tiempo para compartir historias de </a:t>
            </a:r>
            <a:r>
              <a:rPr lang="es-CO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vidas cambiadas en los grupos de Fundamentos desde la última reunión.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Revisar los Esenciales de Fundamentos en cada reunión y enseñar uno de los esenciales en profundidad.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Compartir periódicamente  el progreso numérico de la multiplicación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 de Grupos de Fundamentos y personas en grupos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 líderes y aprendices de Fundamentos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 de personas </a:t>
            </a:r>
            <a:r>
              <a:rPr lang="es-CO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discipuladas</a:t>
            </a: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hasta ahora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5288" y="152400"/>
            <a:ext cx="3722687" cy="2792413"/>
          </a:xfrm>
          <a:prstGeom prst="rect">
            <a:avLst/>
          </a:prstGeo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87" y="2992393"/>
            <a:ext cx="6730913" cy="5849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4000"/>
              </a:lnSpc>
            </a:pPr>
            <a:r>
              <a:rPr lang="es-ES" b="1" dirty="0"/>
              <a:t>Esenciales de Fundamentos</a:t>
            </a:r>
          </a:p>
          <a:p>
            <a:pPr marL="119066" indent="-119066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dirty="0"/>
              <a:t>Meta de Jesús: </a:t>
            </a:r>
            <a:r>
              <a:rPr lang="es-ES" b="1" dirty="0"/>
              <a:t>Terminar la Gran Comisión</a:t>
            </a:r>
          </a:p>
          <a:p>
            <a:pPr marL="119066" indent="-119066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dirty="0"/>
              <a:t>Método de Jesús: Haz Discípulos </a:t>
            </a:r>
            <a:r>
              <a:rPr lang="es-ES" b="1" dirty="0"/>
              <a:t>Multiplicadores</a:t>
            </a:r>
            <a:r>
              <a:rPr lang="es-ES" dirty="0"/>
              <a:t>	</a:t>
            </a:r>
          </a:p>
          <a:p>
            <a:pPr marL="119066" indent="-119066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dirty="0"/>
              <a:t>Modelo de Jesús: </a:t>
            </a:r>
            <a:r>
              <a:rPr lang="es-ES" b="1" dirty="0"/>
              <a:t>Entrenar líderes </a:t>
            </a:r>
            <a:r>
              <a:rPr lang="es-ES" dirty="0"/>
              <a:t>por medio del aprendizaje.</a:t>
            </a:r>
          </a:p>
          <a:p>
            <a:pPr marL="395288" indent="-168275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s-ES" dirty="0"/>
              <a:t>Entrenamiento inicial con la Guía de Entrenamiento para el Líder de Fundamentos</a:t>
            </a:r>
          </a:p>
          <a:p>
            <a:pPr marL="395288" indent="-168275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s-ES" b="1" dirty="0"/>
              <a:t>Aprendizaje</a:t>
            </a:r>
          </a:p>
          <a:p>
            <a:pPr marL="395288" indent="-168275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s-ES" dirty="0"/>
              <a:t>Entrenamiento continuo en el Equipo de Líder de Fundamentos</a:t>
            </a:r>
          </a:p>
          <a:p>
            <a:pPr marL="119066" indent="-119066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dirty="0"/>
              <a:t>Material</a:t>
            </a:r>
          </a:p>
          <a:p>
            <a:pPr marL="284163" indent="-168275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s-ES" b="1" dirty="0"/>
              <a:t>Fundamentos Material de Discipulado</a:t>
            </a:r>
          </a:p>
          <a:p>
            <a:pPr marL="395288" indent="-166688">
              <a:lnSpc>
                <a:spcPct val="114000"/>
              </a:lnSpc>
              <a:buFont typeface="Arial" panose="020B0604020202020204" pitchFamily="34" charset="0"/>
              <a:buChar char="–"/>
            </a:pPr>
            <a:r>
              <a:rPr lang="es-ES" dirty="0"/>
              <a:t>Sigue el </a:t>
            </a:r>
            <a:r>
              <a:rPr lang="es-ES" b="1" dirty="0"/>
              <a:t>proceso de Jesús </a:t>
            </a:r>
            <a:r>
              <a:rPr lang="es-ES" dirty="0"/>
              <a:t>de enseñanza secuencial</a:t>
            </a:r>
          </a:p>
          <a:p>
            <a:pPr>
              <a:lnSpc>
                <a:spcPct val="114000"/>
              </a:lnSpc>
            </a:pPr>
            <a:r>
              <a:rPr lang="es-ES" dirty="0"/>
              <a:t>	Venir, Crecer, Servir, Ir</a:t>
            </a:r>
          </a:p>
          <a:p>
            <a:pPr marL="395288" indent="-168275">
              <a:lnSpc>
                <a:spcPct val="114000"/>
              </a:lnSpc>
              <a:buFont typeface="Arial" panose="020B0604020202020204" pitchFamily="34" charset="0"/>
              <a:buChar char="–"/>
            </a:pPr>
            <a:r>
              <a:rPr lang="es-ES" dirty="0"/>
              <a:t>Incluye </a:t>
            </a:r>
            <a:r>
              <a:rPr lang="es-ES" b="1" dirty="0"/>
              <a:t>todos los elementos </a:t>
            </a:r>
            <a:r>
              <a:rPr lang="es-ES" dirty="0"/>
              <a:t>de un discípulo  </a:t>
            </a:r>
          </a:p>
          <a:p>
            <a:pPr marL="284163" indent="-174625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s-ES" b="1" dirty="0"/>
              <a:t>Fundamentos Guía de Entrenamiento para el Líder</a:t>
            </a:r>
          </a:p>
          <a:p>
            <a:pPr marL="119066" indent="-119066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dirty="0"/>
              <a:t>Dios es el Maestro</a:t>
            </a:r>
          </a:p>
          <a:p>
            <a:pPr marL="284163" indent="-1651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s-ES" dirty="0"/>
              <a:t>Nosotros </a:t>
            </a:r>
            <a:r>
              <a:rPr lang="es-ES" b="1" dirty="0"/>
              <a:t>ayudamos</a:t>
            </a:r>
            <a:r>
              <a:rPr lang="es-ES" dirty="0"/>
              <a:t> la discusión entre el grupo por medio de hacer preguntas, nosotros </a:t>
            </a:r>
            <a:r>
              <a:rPr lang="es-ES" b="1" dirty="0"/>
              <a:t>no sermoneamos. </a:t>
            </a:r>
          </a:p>
          <a:p>
            <a:pPr marL="284163" indent="-1651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s-ES" dirty="0" err="1"/>
              <a:t>Nosostros</a:t>
            </a:r>
            <a:r>
              <a:rPr lang="es-ES" dirty="0"/>
              <a:t> le ayudamos a la gente en el </a:t>
            </a:r>
            <a:r>
              <a:rPr lang="es-ES" b="1" dirty="0" err="1"/>
              <a:t>auto-descubrimiento</a:t>
            </a:r>
            <a:r>
              <a:rPr lang="es-ES" dirty="0"/>
              <a:t> y la </a:t>
            </a:r>
            <a:r>
              <a:rPr lang="es-ES" b="1" dirty="0"/>
              <a:t>aplicación</a:t>
            </a:r>
            <a:r>
              <a:rPr lang="es-ES" dirty="0"/>
              <a:t> de la Palabra de Dios para sus vidas</a:t>
            </a:r>
            <a:endParaRPr lang="en-US" dirty="0"/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A0482-D92E-4D39-9508-D79F41E723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01586" y="8656074"/>
            <a:ext cx="3056414" cy="46707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644A76-BDF8-4AA5-9129-3B203D0D6F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54" y="3299254"/>
            <a:ext cx="6757559" cy="5548184"/>
          </a:xfrm>
        </p:spPr>
        <p:txBody>
          <a:bodyPr/>
          <a:lstStyle/>
          <a:p>
            <a:pPr marL="173038" marR="0" lvl="0" indent="-173038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es un ejemplo real del Ministerio de Fundamentos en una iglesia después de 6 años.</a:t>
            </a:r>
          </a:p>
          <a:p>
            <a:pPr marL="173038" marR="0" lvl="0" indent="-173038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este momento había 17 Grupos de Fundamentos </a:t>
            </a:r>
          </a:p>
          <a:p>
            <a:pPr marL="630238" lvl="1" indent="-1730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173 personas en Grupos de Fundamentos </a:t>
            </a:r>
          </a:p>
          <a:p>
            <a:pPr marL="173038" indent="-1730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 de 260 personas habían sido </a:t>
            </a:r>
            <a:r>
              <a:rPr lang="es-E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discipuladas</a:t>
            </a: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grupos de Fundamentos </a:t>
            </a:r>
          </a:p>
          <a:p>
            <a:pPr marL="630238" lvl="1" indent="-1730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mayoría de los discípulos involucrándose en los ministerios de la iglesia</a:t>
            </a:r>
          </a:p>
          <a:p>
            <a:pPr marL="173038" indent="-1730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Habia</a:t>
            </a: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31 líderes de Fundamentos y 20 aprendices en el Equipo de Líder de Fundamentos </a:t>
            </a:r>
          </a:p>
          <a:p>
            <a:pPr marL="173038" indent="-1730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está produciendo la multiplicación por aprendizaje y la iglesia está creciendo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376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03726-D51E-4B45-ABF4-EE7973E2E7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54188" y="228600"/>
            <a:ext cx="3683000" cy="27622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B. Crecimiento Continuo como Discípulo</a:t>
            </a:r>
          </a:p>
          <a:p>
            <a:pPr marL="0" marR="0">
              <a:spcAft>
                <a:spcPts val="60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Elige un tema que creas que es más necesario para ayudar a tus líderes de Fundamentos a crecer.</a:t>
            </a:r>
          </a:p>
          <a:p>
            <a:pPr marL="0" marR="0">
              <a:spcAft>
                <a:spcPts val="600"/>
              </a:spcAft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Crecimiento continuo en todos los ingredientes de un discípulo </a:t>
            </a:r>
          </a:p>
          <a:p>
            <a:pPr marL="0" marR="0">
              <a:spcAft>
                <a:spcPts val="600"/>
              </a:spcAft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(Adoración, compañerismo, Palabra de Dios, oración, servicio, evangelismo)</a:t>
            </a:r>
          </a:p>
          <a:p>
            <a:pPr marL="0" marR="0">
              <a:spcAft>
                <a:spcPts val="600"/>
              </a:spcAft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Estudiar un libro de la Biblia juntos </a:t>
            </a:r>
          </a:p>
          <a:p>
            <a:pPr marL="0" marR="0">
              <a:spcAft>
                <a:spcPts val="600"/>
              </a:spcAft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Este segmento de la reunión no es solo para estudiar la Biblia sino para mantener a cada uno responsable de aplicarlo a sus vidas y ser más y más como Jesús</a:t>
            </a:r>
          </a:p>
          <a:p>
            <a:pPr marL="0" marR="0">
              <a:spcAft>
                <a:spcPts val="600"/>
              </a:spcAft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Enseñar algo del material en este taller y los talleres subsecuentes como:</a:t>
            </a:r>
          </a:p>
          <a:p>
            <a:pPr marL="234950" marR="0">
              <a:spcAft>
                <a:spcPts val="600"/>
              </a:spcAft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Oración</a:t>
            </a:r>
          </a:p>
          <a:p>
            <a:pPr marL="234950" marR="0">
              <a:spcAft>
                <a:spcPts val="600"/>
              </a:spcAft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Guiando una vida Cristiana balanceada</a:t>
            </a:r>
          </a:p>
          <a:p>
            <a:pPr marL="234950" marR="0">
              <a:spcAft>
                <a:spcPts val="600"/>
              </a:spcAft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Estableciendo metas para desarrollo personal</a:t>
            </a:r>
          </a:p>
          <a:p>
            <a:pPr marL="234950" marR="0">
              <a:spcAft>
                <a:spcPts val="600"/>
              </a:spcAft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Tener un compañero de confianza</a:t>
            </a:r>
          </a:p>
          <a:p>
            <a:pPr marL="0" marR="0">
              <a:spcAft>
                <a:spcPts val="600"/>
              </a:spcAft>
            </a:pPr>
            <a:endParaRPr lang="en-US" dirty="0">
              <a:effectLst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03726-D51E-4B45-ABF4-EE7973E2E7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3400" y="0"/>
            <a:ext cx="3683000" cy="27622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10" y="3025819"/>
            <a:ext cx="6746789" cy="5659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s-ES" b="1" dirty="0"/>
              <a:t>C. Entrenamiento Continuo de Lideres </a:t>
            </a:r>
          </a:p>
          <a:p>
            <a:pPr>
              <a:spcAft>
                <a:spcPts val="600"/>
              </a:spcAft>
            </a:pPr>
            <a:r>
              <a:rPr lang="es-ES" dirty="0"/>
              <a:t>Escoja un tema que usted piense que es más necesario para ayudar a sus líderes de Fundamentos a ser mejores líderes.</a:t>
            </a:r>
          </a:p>
          <a:p>
            <a:pPr>
              <a:spcAft>
                <a:spcPts val="600"/>
              </a:spcAft>
            </a:pPr>
            <a:r>
              <a:rPr lang="es-ES" dirty="0"/>
              <a:t>1. Haga que los líderes comparten cualquier problema en sus grupos</a:t>
            </a:r>
          </a:p>
          <a:p>
            <a:pPr marL="111125">
              <a:spcAft>
                <a:spcPts val="600"/>
              </a:spcAft>
            </a:pPr>
            <a:r>
              <a:rPr lang="es-ES" dirty="0"/>
              <a:t>a. Haga que el grupo comparta ideas de soluciones para los problemas</a:t>
            </a:r>
          </a:p>
          <a:p>
            <a:pPr>
              <a:spcAft>
                <a:spcPts val="600"/>
              </a:spcAft>
            </a:pPr>
            <a:r>
              <a:rPr lang="es-ES" dirty="0"/>
              <a:t>2. Enseñar algo del material en este taller y otros talleres</a:t>
            </a:r>
          </a:p>
          <a:p>
            <a:pPr marL="234950" indent="-234950">
              <a:spcAft>
                <a:spcPts val="600"/>
              </a:spcAft>
            </a:pPr>
            <a:r>
              <a:rPr lang="es-ES" dirty="0"/>
              <a:t>3. Enseñar a algunos de los "Otros Recursos Discipulado" de   foundationsglobal.com</a:t>
            </a:r>
          </a:p>
          <a:p>
            <a:pPr marL="234950" indent="-234950">
              <a:spcAft>
                <a:spcPts val="600"/>
              </a:spcAft>
            </a:pPr>
            <a:r>
              <a:rPr lang="es-ES" dirty="0"/>
              <a:t>4. Revisar los temas de la </a:t>
            </a:r>
            <a:r>
              <a:rPr lang="es-ES" dirty="0" err="1"/>
              <a:t>la</a:t>
            </a:r>
            <a:r>
              <a:rPr lang="es-ES" dirty="0"/>
              <a:t> “Guía de Entrenamiento de Líderes de Fundamentos”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Temas de la "Guía de Entrenamiento de Líder de Fundamentos"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lvl="0" indent="-1730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dirigir Grupos de Fundamentos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lvl="0" indent="-1730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Asegurarse de que todos usen la Lista de Revisión de Reuniones de Fundamentos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lvl="0" indent="-1730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Proporcionar entrenamiento profundo en los </a:t>
            </a:r>
            <a:r>
              <a:rPr lang="es-CO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Essenciales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Fundamentos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lvl="0" indent="-1730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Revisar la enseñanza de la Gran Comisión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lvl="0" indent="-1730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Estudiar el costo y los beneficios del discipulado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lvl="0" indent="-1730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Revisar el Plan de Crecimiento Espiritual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lvl="0" indent="-1730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Revisar el proceso de aprendizaje</a:t>
            </a:r>
            <a:endParaRPr lang="en-US" dirty="0">
              <a:ea typeface="Calibri" panose="020F0502020204030204" pitchFamily="34" charset="0"/>
            </a:endParaRPr>
          </a:p>
          <a:p>
            <a:pPr marL="173038" marR="0" lvl="0" indent="-1730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Enseñar el poder de la multiplicación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4469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En sus grupos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Discutan el Equipo de Líder de Fundamentos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Visión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Crecimiento Continuo como Discípulo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Entrenamiento de Lideres Continuo</a:t>
            </a:r>
          </a:p>
          <a:p>
            <a:pPr lvl="1"/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¿Cómo ayudarán los líderes de entrenamiento al pastor?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7909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Evaluar Sus Ministerios</a:t>
            </a:r>
          </a:p>
          <a:p>
            <a:pPr marL="2286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Lección 3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Introducción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responsabilidad del pastor asegurarse de que el discipulado afecte todas las áreas de la iglesia.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Ahora evaluarás tus ministerios para asegurarte de que sean esenciales para la misión de tu iglesia de multiplicar discípulos.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Probablemente descubrirá ministerios que necesitan ser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Eliminados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Cambiados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Agregados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9164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54" y="3163331"/>
            <a:ext cx="6759145" cy="5659394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Por qué es Necesario Evaluar los Ministerios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entrenar a los pastores alrededor del mundo para que tengan una iglesia que hace discípulos multiplicadores,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pastores han compartido que </a:t>
            </a:r>
            <a:r>
              <a:rPr lang="es-CO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muy </a:t>
            </a:r>
            <a:r>
              <a:rPr lang="es-CO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difícil involucrar</a:t>
            </a:r>
            <a:r>
              <a:rPr lang="es-CO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las personas en la obra de hacer discípulos multiplicadores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porque ellas están tan ocupadas en otros ministerios.</a:t>
            </a: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Algunas cosas están muy claras.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63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0200" y="149225"/>
            <a:ext cx="3657600" cy="2743200"/>
          </a:xfrm>
          <a:prstGeom prst="rect">
            <a:avLst/>
          </a:prstGeo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415" y="3188043"/>
            <a:ext cx="6190735" cy="52701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+mn-lt"/>
              </a:rPr>
              <a:t>“</a:t>
            </a:r>
            <a:r>
              <a:rPr lang="es-US" b="1" dirty="0">
                <a:solidFill>
                  <a:schemeClr val="tx1"/>
                </a:solidFill>
              </a:rPr>
              <a:t>Plan de Jesús </a:t>
            </a:r>
          </a:p>
          <a:p>
            <a:pPr algn="ctr"/>
            <a:r>
              <a:rPr lang="es-US" sz="1600" dirty="0">
                <a:solidFill>
                  <a:schemeClr val="tx1"/>
                </a:solidFill>
              </a:rPr>
              <a:t>“Multiplicandos Discípulos”</a:t>
            </a:r>
          </a:p>
          <a:p>
            <a:pPr algn="ctr"/>
            <a:endParaRPr lang="es-US" sz="1600" dirty="0">
              <a:solidFill>
                <a:schemeClr val="tx1"/>
              </a:solidFill>
            </a:endParaRP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Jesús entrenó a 12 discípulos durante 3 años para hacer discípulos multiplicadores tal como lo hizo </a:t>
            </a:r>
          </a:p>
          <a:p>
            <a:pPr marL="742950" lvl="1" indent="-285750" eaLnBrk="0" fontAlgn="base" hangingPunct="0"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 alcanzar a todas las naciones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800100" lvl="1" indent="-342900" eaLnBrk="0" fontAlgn="base" hangingPunct="0">
              <a:buFont typeface="Symbol" panose="05050102010706020507" pitchFamily="18" charset="2"/>
              <a:buChar char=""/>
            </a:pPr>
            <a:endParaRPr lang="en-US" dirty="0"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Pablo es un ejemplo de obedecer la Gran Comisión </a:t>
            </a:r>
          </a:p>
          <a:p>
            <a:pPr marL="742950" marR="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entrenar a Timoteo </a:t>
            </a:r>
          </a:p>
          <a:p>
            <a:pPr marL="742950" marR="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entrenar a hombres fieles</a:t>
            </a:r>
          </a:p>
          <a:p>
            <a:pPr marL="742950" marR="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quien también enseñaría a otros </a:t>
            </a:r>
          </a:p>
          <a:p>
            <a:pPr marL="742950" marR="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terminar la Gran Comisión.</a:t>
            </a:r>
            <a:endParaRPr lang="en-US" alt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E1698F4-4BCB-41B6-A862-C20A5124D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75720-E3F3-48DB-A05D-7D08F635DA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54" y="3163331"/>
            <a:ext cx="6759145" cy="5659394"/>
          </a:xfrm>
        </p:spPr>
        <p:txBody>
          <a:bodyPr/>
          <a:lstStyle/>
          <a:p>
            <a:pPr marL="0" marR="0" lv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Algunas cosas están muy claras.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Muchos ministerios tenían una buena razón para comenzar pero se han vuelto ineficaces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Debes elegir entre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dirigiendo a tu iglesia como siempre lo has hecho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tener una iglesia que hace discípulos multiplicadores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4721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Aquí hay algunas excusas  por las cuales los pastores tienen para no reducir la cantidad de programas en su iglesia: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Algunos pastores piensan que, dado que la mayoría de las iglesias están impulsadas por programas,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 ser algo bueno y que debemos encontrar la manera de tener muchos programas de la iglesia y hacer discípulos multiplicadores.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Aún otros pastores temen que algunas de sus personas se quejarán o se vayan si eliminan algunos programas para poder hacer discípulos multiplicadores.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Estos pastores creen estas cosas a pesar de su falta de progreso y a pesar de la clara enseñanza de la Palabra de Dios.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0085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Muchos ministerios continúan por tradición.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hacemos porque siempre las hemos hecho,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parecen correctas aunque hayan perdido su propósito.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 y otros en la Biblia hablan muy en contra de valorar las tradiciones por encima de la obediencia. Mira lo que dijo Jesús: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“Ustedes han desechado los mandamientos divinos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se aferran a las tradiciones humanas.”</a:t>
            </a:r>
            <a:r>
              <a:rPr lang="en-US" b="1" dirty="0">
                <a:ea typeface="Calibri" panose="020F0502020204030204" pitchFamily="34" charset="0"/>
              </a:rPr>
              <a:t>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Mark 7:8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000000"/>
              </a:solidFill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 estaba muy enojado de que los líderes espirituales estaban obligando a las personas a practicar las tradiciones y no obedecer a Dios.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5435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0700" y="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5033" y="2762250"/>
            <a:ext cx="6751380" cy="5659394"/>
          </a:xfrm>
        </p:spPr>
        <p:txBody>
          <a:bodyPr/>
          <a:lstStyle/>
          <a:p>
            <a:pPr marL="173038" marR="0" lvl="0" indent="-173038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Algunos miembros de la iglesia argumentarán que está bien mantener el programa en el que están involucrados a pesar de que se ha vuelto ineficaz.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no está bien.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lvl="0" indent="-173038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nos dice en Su Palabra que la obediencia parcial es lo mismo que la desobediencia.</a:t>
            </a:r>
          </a:p>
          <a:p>
            <a:pPr marL="173038" marR="0" lvl="0" indent="-173038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lvl="0" indent="-173038" algn="l" defTabSz="914400" rtl="0" eaLnBrk="0" fontAlgn="base" latinLnBrk="0" hangingPunct="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obediencia parcial le costó a Saulo la reino.</a:t>
            </a:r>
            <a:r>
              <a:rPr lang="en-US" dirty="0">
                <a:latin typeface="Arial" charset="0"/>
                <a:cs typeface="+mn-cs"/>
              </a:rPr>
              <a:t>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1 Samuel 15: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lvl="0" indent="-173038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rey Saúl se le dio instrucciones específicas por Dios y tuvo una gran victoria.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lvl="0" indent="-173038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cuando el profeta Samuel se acercó a Saúl y le reprendió por ser desobediente, Saúl dio excusas.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lvl="0" indent="-173038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le dio a Saúl la siguiente respuesta por medio del profeta Samuel.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indent="-173038">
              <a:spcAft>
                <a:spcPts val="60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Samuel respondió: ¿Qué le agrada más al SEÑOR: que se le ofrezcan holocaustos y sacrificios, o que se obedezca lo que él dice?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obedecer vale más que el sacrificio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 el prestar atención, más que la grasa de carneros. La rebeldía es tan grave como la adivinación, y la arrogancia, como el  pecado de la idolatría.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como tú has rechazado la palabra del </a:t>
            </a:r>
            <a:r>
              <a:rPr lang="es-CO" sz="1600" b="1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Señor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él te ha rechazado como rey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173038" marR="0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Sí, la obediencia parcial es desobediencia y costó a Saúl el reino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8213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3075" y="80963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3568" y="2843643"/>
            <a:ext cx="6734431" cy="5979082"/>
          </a:xfrm>
        </p:spPr>
        <p:txBody>
          <a:bodyPr/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apóstol Pablo se enfrentó a los líderes cristianos en Jerusalén en Hechos 15,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incluso al apóstol Pedro,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quienes estaban imponiendo tradiciones en la iglesia,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Pablo no comprometería la verdad ni por un momento.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15000"/>
              </a:lnSpc>
            </a:pPr>
            <a:endParaRPr lang="es-CO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Gálatas 2: 5, 11 el apóstol Pablo escribe: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“Ni por un momento accedimos a someternos a ellos,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pues queríamos que se preservara entre ustedes la integridad del evangelio.”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“Pues bien, cuando Pedro fue a Antioquía,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eché en cara su comportamiento condenable”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3786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55" y="3163331"/>
            <a:ext cx="6757558" cy="5659394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</a:t>
            </a:r>
            <a:r>
              <a:rPr lang="es-419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Bases para Evaluar los Ministerios de la Iglesia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Apóstol Pablo no solo nos dijo la misión de la iglesia,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dijo como debe funcionar la iglesia para lograr la misión en Efesios 4:15-16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creceremos hasta ser en todo como aquel que es la cabeza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es decir, Cristo. Por su acción todo el cuerpo crece y se edifica en amor, sostenido y ajustado por todos los ligamentos,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según la actividad propia de cada miembro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.”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CO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misión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iglesia es hacer discípulos multiplicadores (ayudar a las personas a crecer para llegar a ser como Jesús)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74320" algn="l"/>
              </a:tabLs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 la iglesia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debe participar en la solo misión de hacer discípulos multiplicadores.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</a:rPr>
              <a:t>Cada parte debe </a:t>
            </a:r>
            <a:r>
              <a:rPr lang="es-ES" b="1" dirty="0">
                <a:solidFill>
                  <a:srgbClr val="000000"/>
                </a:solidFill>
                <a:ea typeface="Calibri" panose="020F0502020204030204" pitchFamily="34" charset="0"/>
              </a:rPr>
              <a:t>funcionar propiamente</a:t>
            </a:r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</a:rPr>
              <a:t> en la solo misión de hacer discípulos multiplicadores. 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9995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 significa que la estructura organizacional de la iglesia es muy importante </a:t>
            </a:r>
          </a:p>
          <a:p>
            <a:pPr marL="742950" marR="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quiere terminar la misión que Dios le dio a la iglesia. </a:t>
            </a:r>
          </a:p>
          <a:p>
            <a:pPr marL="742950" marR="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O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 ministerio en tu iglesia debe ser evaluado en dos áreas: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lvl="0" indent="-234950">
              <a:spcAft>
                <a:spcPts val="600"/>
              </a:spcAft>
              <a:buSzPts val="1000"/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¿Cómo </a:t>
            </a: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ayuda este ministerio a hacer discípulos multiplicadores?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lvl="0" indent="-234950">
              <a:spcAft>
                <a:spcPts val="600"/>
              </a:spcAft>
              <a:buSzPts val="1000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¿Este ministerio está </a:t>
            </a: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funcionando propiamente</a:t>
            </a: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ayudarnos a hacer discípulos multiplicadores?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5889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ministerios que no tienen un papel en hacer discípulos multiplicadores nunca deberían iniciarse o deberían detenerse.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Recuerde que hay muchas cosas buenas que una iglesia puede hacer,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estas cosas buenas nos impiden cumplir su misión si no nos ayudan a cumplirla.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Algunos ministerios comienzan bien en ayudar a la iglesia a cumplir su misión,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luego dejan de funcionar correctamente para cumplir su propósito.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CO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Estos ministerios deben ser arreglados o terminados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883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7170" marR="0" indent="-171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Otros Ministerios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Todos los Líderes del Ministerio y Obreros deberían ser discipulados en Fundamentos.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6591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0639" y="2990850"/>
            <a:ext cx="6695774" cy="5856588"/>
          </a:xfrm>
        </p:spPr>
        <p:txBody>
          <a:bodyPr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Aquí hay un resumen de otros ministerios:</a:t>
            </a:r>
          </a:p>
          <a:p>
            <a:pPr>
              <a:spcAft>
                <a:spcPts val="0"/>
              </a:spcAft>
            </a:pPr>
            <a:r>
              <a:rPr lang="es-CO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Ministerios de Alcance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4163" lvl="1" indent="-1698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Estos son grupos para atraer inconversos y mantenerlos como parte del grupo por un tiempo suficiente para que desarrollen relaciones, empiecen a ir a la iglesia, y vengan a la fe en Cristo. </a:t>
            </a:r>
          </a:p>
          <a:p>
            <a:pPr marL="234950" lvl="1" indent="-1206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Estos son grupos como equipos deportivos, grupos de interés como pasatiempos, entrenamiento matrimonial, entrenamiento de crianza de niños, administración financiera, etc. Estos no son eventos de única ocasión.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3038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Ministerios de Etapas de Vida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4163" marR="0" indent="-1746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Estos son ministerios como niños, jóvenes, mujeres y solteros.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Clases con Temas para Adultos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4163" marR="0" indent="-1730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Clases a corto plazo, como la forma de estudiar la Biblia.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indent="-234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Ministerios de Caridad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Estos son ministerios para los pobres y necesitados.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indent="-234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Ministerios de Recuperación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Estos son ministerios para alcohólicos, drogadictos, etc.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indent="-234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Grupos de Servicio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Estos son grupos como ujieres y comité de bienvenida, comités a largo plazo, y su grupo de ancianos o como le llamen a su equipo de líderes.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7.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Equipo de Adoración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Estos son tus cantantes y músicos.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81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0" y="104775"/>
            <a:ext cx="3717925" cy="278765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1600" b="1" dirty="0"/>
              <a:t>Línea de Tiempo de la Gran Comisión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Jesús dio la Gran Comisión 5 veces después de su resurrección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Todo lo que dijo Jesús después de Su muerte y resurrección con tal repetición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nos debe motivar a la obediencia.</a:t>
            </a:r>
            <a:endParaRPr lang="en-US" altLang="en-US" sz="160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8C17E0B-464A-4B35-BBFB-FB131B36F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75720-E3F3-48DB-A05D-7D08F635DA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3163331"/>
            <a:ext cx="6856413" cy="5659394"/>
          </a:xfrm>
        </p:spPr>
        <p:txBody>
          <a:bodyPr/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problema con los ministerios de la iglesia es que pueden llegar a ser interiormente centrado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se puede obtener desviado de hacer discípulos multiplicadores.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iglesias mueren a diario porque sus ministerios se enfocan hacia adentro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 iglesia deja de crecer y se hizo pequeña, y dejó de existir.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Otras iglesias añaden tantos ministerios que el evangelismo y el discipulado se conviertan en parte de una lista de ministerios en lugar del propósito de la iglesia.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9614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5033" y="2894034"/>
            <a:ext cx="6647934" cy="5659394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resumen: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ministerios y actividades que no tienen un papel en discípulos multiplicadores quitan los recursos de tiempo, personal, las instalaciones, y el dinero que se podrían utilizar para hacer discípulos multiplicadores.</a:t>
            </a: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Muchas iglesias tienen ministerios que se han convertido en tradiciones que parecen correctas pero han perdido su finalidad o su objetivo puede alcanzarse más fácilmente a través del proceso de discipulado.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Jesús, Samuel, Pablo, y otros en la Biblia odiaban la obediencia parcial y odiaban sustituir la obediencia a Dios con la obediencia a la tradición (La forma en que siempre hemos hecho las cosas)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ministerios que no tienen un papel en el hacer discípulos multiplicadores deben ser modificados o terminados.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 evaluar sus ministerios cada año.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6909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En tus grupos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Analice por qué es importante evaluar la eficacia de sus ministerios.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¿Qué comentarios o preguntas tienes?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7746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55" y="3163331"/>
            <a:ext cx="6757558" cy="5659394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IV. Evaluar los Ministerios Existentes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Aquí hay un ejemplo de cómo podrían verse los ministerios existentes en una iglesia.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Hemos incluido los ministerios para el ministerio de discipulado de Fundamentos como ejemplos.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Usted puede ver cómo estos ministerios están diseñados para incluyen cada Objetivo Ministerial.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2392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55" y="3163331"/>
            <a:ext cx="6757558" cy="5659394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73880" algn="l"/>
              </a:tabLst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Usted puede ver en este ejemplo que la mayoría de los ministerios de esta iglesia son para Creyentes.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73880" algn="l"/>
              </a:tabLst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iglesia probablemente no va a crecer y eventualmente va a morir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373880" algn="l"/>
              </a:tabLst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porque no está enfocada en equipar trabajadores y en multiplicar líderes para ganar a los no creyentes.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373880" algn="l"/>
              </a:tabLs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s-ES" dirty="0"/>
              <a:t>La mayoría de las iglesias en los EE. UU. que hacen una evaluación de ministerio descubren que el 80-90% de sus ministerios son para creyentes y que las iglesias no están haciendo discípulos multiplicadores.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endParaRPr lang="en-US" b="1" dirty="0"/>
          </a:p>
          <a:p>
            <a:pPr marL="76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Muchas iglesias tienen un </a:t>
            </a:r>
            <a:r>
              <a:rPr lang="es-MX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desequilibrio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porque tienen demasiados ministerios para los </a:t>
            </a:r>
            <a:r>
              <a:rPr lang="es-MX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creyentes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2749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6713" y="0"/>
            <a:ext cx="3997325" cy="299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55" y="3039762"/>
            <a:ext cx="6757558" cy="5874844"/>
          </a:xfrm>
        </p:spPr>
        <p:txBody>
          <a:bodyPr/>
          <a:lstStyle/>
          <a:p>
            <a:pPr marL="0" marR="0" algn="ctr"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INSTRUCCIONES DE EVALUACIÓN DE MINISTERIO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Haga una lista de los ministerios existentes.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4163" marR="0" indent="-171450"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Los ministerios se definen como actividades semanales, mensuales o anuales.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4163" marR="0" indent="-171450"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Tenga en cuenta que esto es para los ministerios existentes no para los ministerios anteriores o previstas.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indent="-171450"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Determine el "Objetivo Ministerial" para cada ministerio y coloque una “X” en la casilla correspondiente.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4163" marR="0" indent="-171450"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Esto es para las personas que el ministerio está ayudando.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4163" marR="0" indent="-171450"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	Seleccionar y marcar sólo una para cada ministerio.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4163" marR="0" indent="-171450">
              <a:spcAft>
                <a:spcPts val="0"/>
              </a:spcAft>
              <a:buAutoNum type="alphaLcPeriod" startAt="3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Seleccione como es en este momento</a:t>
            </a:r>
          </a:p>
          <a:p>
            <a:pPr marL="284163" marR="0" indent="-171450">
              <a:spcAft>
                <a:spcPts val="0"/>
              </a:spcAft>
              <a:buAutoNum type="alphaLcPeriod" startAt="3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Definiciones de "Objetivo Ministerio":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No Creyente - Personas que no son salvas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Creyente - Personas que han aceptado a Cristo como Salvador </a:t>
            </a:r>
          </a:p>
          <a:p>
            <a:pPr marL="234950" marR="0"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Obrero - Personas que están sirviendo en los ministerios </a:t>
            </a:r>
          </a:p>
          <a:p>
            <a:pPr marL="234950" marR="0"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Líder - Personas que dirigen a otros que están sirviendo</a:t>
            </a:r>
            <a:endParaRPr lang="en-US" b="1" dirty="0"/>
          </a:p>
          <a:p>
            <a:pPr marL="173038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Coloque una "X" en la columna "Revisión" para los ministerios que deben considerarse para una revisión y evaluación adicionales.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indent="-1111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Para ministerios donde hay un desequilibrio en el Objetivos Ministerio</a:t>
            </a:r>
          </a:p>
          <a:p>
            <a:pPr marL="234950" indent="-1111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Para ministerios usted siente no son efectivos como deberían ser para lograr el propósito de Dios </a:t>
            </a:r>
          </a:p>
          <a:p>
            <a:pPr marL="234950" indent="-1111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Estos ministerios serán evaluados más a fondo utilizando el "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Forma de Auditoría del Ministerio”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9767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55" y="3163331"/>
            <a:ext cx="6757558" cy="565939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Evaluar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sus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ministerios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existentes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2311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IV. Revisión y Evaluación Adicionales</a:t>
            </a:r>
          </a:p>
          <a:p>
            <a:pPr marL="346075" marR="0" indent="-2317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Sumar el número de “X” en cada columna </a:t>
            </a:r>
          </a:p>
          <a:p>
            <a:pPr marL="9144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coloque el número en la fila del “Total”.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Ahora puede ver si tiene el equilibrio adecuado de ministerios para los Objetivos del Ministerio.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Si hay un desequilibrio, seleccione los ministerios que deben revisarse y evaluarse más </a:t>
            </a:r>
          </a:p>
          <a:p>
            <a:pPr marL="8572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coloque una "X" en la columna Revisar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735" marR="0" indent="-1739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Además, incluya los ministerios en la tabla a continuación que considere que pueden ser ineficaces o que su propósito se cumpla mejor a través del ministerio de discipulado de Fundamentos</a:t>
            </a: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0728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Ejemplo de Forma de Auditoría del Ministerio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ejemplo de ministerio que necesita acción es el equipo de fútbol de la iglesia.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acción necesaria es eliminar este ministerio eliminándolo gradualmente al no tener equipo la próxima temporada.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razón para eliminar este ministerio es que fue creado como un ministerio de alcance pero no hay alcance.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ministerio usa recursos financieros y de personal que podrían usarse en otros ministerios de alcance y discipulado.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s-E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¿Tiene algún comentario o pregunta sobre la evaluación de ministerios?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2853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Complete el forma de auditoría del ministerio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Enumere los ministerios que cree que deben cambiarse en el Forma de Auditoría del Ministerio.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Escriba en la acción que se necesita: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Mantener, Modificar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Mantener, Libertad Condicional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Cambiar de Líder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Eliminar Progresivamente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Eliminar de Inmediato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Describa la acción que se necesita y la razón de la acción.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Haga cualquier pregunta que tenga mientras completa el formulario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 no tuvo tiempo de terminar, puede completar el Forma de Auditoría del Ministerio para otros ministerios más adelante.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6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Mateo 28:19-20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Qué debemos hacer: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Hacer discípulos multiplicadores: Como lo definió Jesús utilizando proceso de Jesús’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b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Dónde estamos para hacerlo: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Todas las naciones: todas las nacionalidades (sin discriminación), el mundo entero.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0BD165-D115-47E5-B1A1-E3C12FE467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225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 sus grupos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¿Qué aprendió cuando evaluó sus ministerios?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¿Qué cambios necesitas hacer para tener una iglesia que haga discípulos multiplicadores?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¿El servicio de su iglesia es amigable con las personas que no asisten a la iglesia?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¿Por qué es importante evaluar sus ministerios una vez al año?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1200" baseline="0" dirty="0">
              <a:effectLst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baseline="0" dirty="0">
                <a:effectLst/>
                <a:latin typeface="Arial" charset="0"/>
                <a:ea typeface="+mn-ea"/>
                <a:cs typeface="+mn-cs"/>
              </a:rPr>
              <a:t>Do you have any questions?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baseline="0" dirty="0">
                <a:effectLst/>
                <a:latin typeface="Arial" charset="0"/>
                <a:ea typeface="+mn-ea"/>
                <a:cs typeface="+mn-cs"/>
              </a:rPr>
              <a:t>Please share some of the things you talked about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0570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03726-D51E-4B45-ABF4-EE7973E2E7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54188" y="228600"/>
            <a:ext cx="3683000" cy="27622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effectLst/>
                <a:ea typeface="Calibri" panose="020F0502020204030204" pitchFamily="34" charset="0"/>
              </a:rPr>
              <a:t>Estructura Organizacional de una Iglesia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effectLst/>
                <a:ea typeface="Calibri" panose="020F0502020204030204" pitchFamily="34" charset="0"/>
              </a:rPr>
              <a:t>que Hace Discípulos Multiplicadores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</a:rPr>
              <a:t>Lección 4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r>
              <a:rPr lang="en-US" b="1" dirty="0"/>
              <a:t> </a:t>
            </a:r>
            <a:endParaRPr lang="en-US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I. Introducción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Después de 2100 años, la Gran Comisión no ha sido completada.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El plan de Jesús empezó bien.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 dice de los primeros discípulos en Hechos 17:6,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que ellos “habían volteado el mundo boca arriba”.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06750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03726-D51E-4B45-ABF4-EE7973E2E7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54188" y="228600"/>
            <a:ext cx="3683000" cy="27622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A. ¿Qué pasó?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Hoy las iglesias tienen muchos ministerios buenos: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568325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Servicios de Adoración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568325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Sermones de Predicación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568325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Clases de escuela dominical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568325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Avivamientos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568325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Muchas otras actividades buenas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25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03726-D51E-4B45-ABF4-EE7973E2E7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54188" y="228600"/>
            <a:ext cx="3683000" cy="27622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5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a typeface="Calibri" panose="020F0502020204030204" pitchFamily="34" charset="0"/>
              </a:rPr>
              <a:t>B. 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Tenemos muchos ministerios buenos </a:t>
            </a:r>
          </a:p>
          <a:p>
            <a:pPr marL="74930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la misión de Dios se ha quedado incompleta o parcialmente terminada.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lvl="0" indent="-234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La misión de cada iglesia y cada creyente: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Terminar la Gran Comisión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4950" marR="0" lvl="0" indent="-234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tabLst>
                <a:tab pos="411480" algn="l"/>
              </a:tabLst>
            </a:pPr>
            <a:r>
              <a:rPr lang="es-CO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El método de Jesús para terminar la Gran Comisión: 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Hacer Discípulos Multiplicadores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4000"/>
              </a:lnSpc>
              <a:spcAft>
                <a:spcPts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06150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>
              <a:spcAft>
                <a:spcPts val="60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Ahora aprenderá cómo integrar el ministerio de discipulado de Fundamentos en la estructura organizativa de su iglesia.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Estructura de la iglesia es definida como la organización efectiva de los ministerios para hacer discípulos multiplicadores.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figura muestra que una iglesia con una estructura típica atrae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pocos no creyentes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hace pocos discípulos,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una iglesia con una estructura que hace discípulos multiplicadores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atrae a muchos incrédulos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hace muchos discípulos.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9568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Estructura de la Iglesia que Hace Discípulos Multiplicadores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responsabilidad del pastor asegurarse de que todos los ministerios estén trabajando juntos para hacer discípulos multiplicadores.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no creyentes aceptan a Cristo y se convierten en discípulos de Cristo con Fundamentos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líderes de Fundamentos entrenados invierten en relaciones con no creyentes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Luego hacen discípulos uno-a-uno o en un grupo con Fundamentos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mayoría de los discípulos se convierten en Obreros del Ministerio.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Algunos de los discípulos se convierten en Líderes del Ministerio.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Algunos de los discípulos se convierten en Líderes de Fundamentos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Dependiendo de sus dones, habilidades y llamando.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2507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Ministerio de Fundamentos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Algunos de los discípulos se convierten Líderes de Fundamentos Aprendiz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Reciba entrenamiento inicial y entrenamiento de aprendices por sus Líder del Grupo de Fundamentos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Únase al Equipo de Líder de Fundamentos con otros líderes de Fundamentos para entrenamiento continua, visión y crecimiento continuo.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pastor lidera el Equipo de Líder de Fundamentos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Luego se convierten en líderes de Fundamentos y hacen discípulos multiplicadores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Mire la Lección 2 para obtener ideas sobre cómo proporcionar entrenamiento para los Líderes de Fundamentos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78978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Otros Ministerios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La mayoría de los discípulos se convertirán en Obreros del Ministerio en los ministerios de la iglesia.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Algunos de los discípulos se convertirán en Lideres de Ministerio Aprendiz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Recibir entrenamiento inicial y entrenamiento de aprendices por  sus Líder del Ministerio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Únase al Equipo de Líder del Ministerio con otros líderes del ministerio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entrenamiento continua,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visión para hacer discípulos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crecimiento continuo como discípulo.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pastor dirige el Equipo de Líder del Ministerio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Luego se convierten en líderes ministerio y hacen líderes de ministerio multiplicadores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Mire la Lección 2 para obtener ideas sobre cómo proporcionar entrenamiento a los líderes y obreros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5555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siguiente figura muestra cómo el ministerio de discipulado de Fundamentos está integrado en la estructura de la iglesia.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color amarillo es la estructura del ministerio de discipulado de Fundamentos.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7968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7135" y="3336324"/>
            <a:ext cx="6609277" cy="4664676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Terminar las Fundamentos debe ser un requisito para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trabajadores ministeriales,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líderes ministeriales aprendices,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líderes ministeriales,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líderes aprendices de las Fundamentos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los líderes Fundamentos.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Recuerde de Efesios 4:11-12 que el papel de los pastores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preparar a los Cristianos para participar en el ministerio.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los ministerios están trabajando juntos para hacer discípulos multiplicadores.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12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debemos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hacerlo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</a:t>
            </a:r>
            <a:r>
              <a:rPr lang="es-419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s-419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medida que avanzas por la vida, estés donde estés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Bautizando</a:t>
            </a:r>
            <a:r>
              <a:rPr lang="es-419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Discipulado comienza con Evangelismo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1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419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Guiando la gente a tener fe en Cristo.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Enseñando obediencia a todos</a:t>
            </a:r>
            <a:r>
              <a:rPr lang="es-419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mandamientos de Jesús: Discipulado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1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419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Madurando en todos los ingredientes de un discípulo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 estoy con vosotros por siempre</a:t>
            </a:r>
            <a:r>
              <a:rPr lang="es-419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Hacer discípulos a través del Poder de Jesús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2303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 sus grupos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¿Por qué es importante la estructura adecuada de la iglesia?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¿Por qué es importante el ministerio de discipulado de Fundaciones?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¿Cuáles son algunos de los problemas potenciales de los ministerios de la iglesia?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¿Cuál es el problema de tener demasiados ministerios en la iglesia?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¿Por qué es importante la formación de líderes y trabajadores?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¿Qué comentarios o preguntas tienes?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3538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Crear una Estructura de Iglesia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Hace Discípulos Multiplicadores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Lección 5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Ahora haga una estructura organizacional que se necesite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lograr la misión de su iglesia hacer discípulos multiplicadores.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Asegúrese de que cada ministerio que incluya es necesario para lograr la misión.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Probablemente tendrá que cambiar y eliminar algunos ministerios </a:t>
            </a: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según la evaluación de su ministerio.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65130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Servicios de Adoración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6080" marR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 vez que su asistencia aumenta al 80% de sus asientos disponibles, necesitas tomar acción. </a:t>
            </a:r>
          </a:p>
          <a:p>
            <a:pPr marL="386080" marR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visitantes tal vez no regresan si tu iglesia está demasiado llena. </a:t>
            </a:r>
          </a:p>
          <a:p>
            <a:pPr marL="386080" marR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0000"/>
                </a:solidFill>
                <a:ea typeface="Calibri" panose="020F0502020204030204" pitchFamily="34" charset="0"/>
              </a:rPr>
              <a:t>Algunas posibles soluciones son:</a:t>
            </a:r>
          </a:p>
          <a:p>
            <a:pPr marL="843280" lvl="1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Puede agregar servicios de adoración adicionales en sus facilidades existentes. </a:t>
            </a:r>
          </a:p>
          <a:p>
            <a:pPr marL="843280" lvl="1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Puedes plantar otras iglesias. </a:t>
            </a:r>
          </a:p>
          <a:p>
            <a:pPr marL="843280" lvl="1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puedes alquilar un espacio más grande. 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9347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Ejemplo de servicios de adoración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 este ejemplo, la asistencia semanal promedio a la iglesia es de </a:t>
            </a:r>
            <a:r>
              <a:rPr kumimoji="0" lang="es-ES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  <a:r>
              <a:rPr kumimoji="0" lang="es-E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personas.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La capacidad de asientos es de </a:t>
            </a:r>
            <a:r>
              <a:rPr kumimoji="0" lang="es-ES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100</a:t>
            </a:r>
            <a:r>
              <a:rPr kumimoji="0" lang="es-E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Actualmente tienen </a:t>
            </a:r>
            <a:r>
              <a:rPr kumimoji="0" lang="es-ES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s-E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servicio de adoración.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Dado que esta asistencia es el 80% de su capacidad, deberían tener </a:t>
            </a:r>
            <a:r>
              <a:rPr kumimoji="0" lang="es-ES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s-E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servicios de adoración.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1245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b="0" dirty="0"/>
              <a:t>Complete la tabla de su iglesia.</a:t>
            </a:r>
            <a:endParaRPr lang="en-US" b="0" dirty="0"/>
          </a:p>
          <a:p>
            <a:pPr lvl="0"/>
            <a:endParaRPr lang="en-US" dirty="0"/>
          </a:p>
          <a:p>
            <a:pPr lvl="0" algn="ctr">
              <a:spcBef>
                <a:spcPts val="0"/>
              </a:spcBef>
              <a:spcAft>
                <a:spcPts val="1200"/>
              </a:spcAft>
            </a:pPr>
            <a:r>
              <a:rPr lang="en-US" b="1" dirty="0" err="1"/>
              <a:t>Servicios</a:t>
            </a:r>
            <a:r>
              <a:rPr lang="en-US" b="1" dirty="0"/>
              <a:t> de </a:t>
            </a:r>
            <a:r>
              <a:rPr lang="en-US" b="1" dirty="0" err="1"/>
              <a:t>Adoración</a:t>
            </a:r>
            <a:endParaRPr lang="en-US" b="1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Asistencia</a:t>
            </a:r>
            <a:r>
              <a:rPr lang="en-US" sz="1600" dirty="0"/>
              <a:t> </a:t>
            </a:r>
            <a:r>
              <a:rPr lang="en-US" sz="1600" dirty="0" err="1"/>
              <a:t>semanal</a:t>
            </a:r>
            <a:r>
              <a:rPr lang="en-US" sz="1600" dirty="0"/>
              <a:t> </a:t>
            </a:r>
            <a:r>
              <a:rPr lang="en-US" sz="1600" dirty="0" err="1"/>
              <a:t>promedio</a:t>
            </a:r>
            <a:r>
              <a:rPr lang="en-US" sz="1600" dirty="0"/>
              <a:t>: ______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Capacidad para un servicio de adoración</a:t>
            </a:r>
            <a:r>
              <a:rPr lang="en-US" sz="1600" dirty="0"/>
              <a:t>: _____</a:t>
            </a:r>
            <a:endParaRPr lang="en-US" sz="1600" b="1" u="sng" dirty="0">
              <a:solidFill>
                <a:srgbClr val="FFFF00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Número actual de servicios de adoración</a:t>
            </a:r>
            <a:r>
              <a:rPr lang="en-US" sz="1600" dirty="0"/>
              <a:t>: _____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Número de servicios de adoración necesarios</a:t>
            </a:r>
            <a:r>
              <a:rPr lang="en-US" sz="1600" dirty="0"/>
              <a:t>: ____</a:t>
            </a:r>
            <a:endParaRPr lang="en-US" sz="1200" dirty="0"/>
          </a:p>
          <a:p>
            <a:pPr lvl="0"/>
            <a:endParaRPr lang="en-US" dirty="0"/>
          </a:p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35200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3163331"/>
            <a:ext cx="6856413" cy="5659394"/>
          </a:xfrm>
        </p:spPr>
        <p:txBody>
          <a:bodyPr/>
          <a:lstStyle/>
          <a:p>
            <a:pPr marR="0" lvl="0" algn="ctr">
              <a:spcAft>
                <a:spcPts val="60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Ejemplo de Grupos de Fundamentos</a:t>
            </a:r>
          </a:p>
          <a:p>
            <a:pPr marL="346075" marR="0" lvl="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Asumir que la mitad de sus adultos están en grupos de Fundamentos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Suponga una iglesia con </a:t>
            </a:r>
            <a:r>
              <a:rPr lang="es-ES" b="1" dirty="0"/>
              <a:t>80 adultos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Los adultos en grupos de Fundamentos</a:t>
            </a:r>
            <a:r>
              <a:rPr lang="en-US" dirty="0"/>
              <a:t>: </a:t>
            </a:r>
            <a:r>
              <a:rPr lang="en-US" b="1" u="sng" dirty="0"/>
              <a:t>40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Suponga 10 adultos en cada grupo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grupos</a:t>
            </a:r>
            <a:r>
              <a:rPr lang="en-US" dirty="0"/>
              <a:t> de </a:t>
            </a:r>
            <a:r>
              <a:rPr lang="en-US" dirty="0" err="1"/>
              <a:t>Fundamentos</a:t>
            </a:r>
            <a:r>
              <a:rPr lang="en-US" dirty="0"/>
              <a:t>: </a:t>
            </a:r>
            <a:r>
              <a:rPr lang="en-US" b="1" u="sng" dirty="0"/>
              <a:t>4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Un </a:t>
            </a:r>
            <a:r>
              <a:rPr lang="es-ES" dirty="0" err="1"/>
              <a:t>lider</a:t>
            </a:r>
            <a:r>
              <a:rPr lang="es-ES" dirty="0"/>
              <a:t> y una aprendiz para cada grupo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Líderes</a:t>
            </a:r>
            <a:r>
              <a:rPr lang="en-US" dirty="0"/>
              <a:t> de </a:t>
            </a:r>
            <a:r>
              <a:rPr lang="en-US" dirty="0" err="1"/>
              <a:t>Fundamentos</a:t>
            </a:r>
            <a:r>
              <a:rPr lang="en-US" dirty="0"/>
              <a:t>: </a:t>
            </a:r>
            <a:r>
              <a:rPr lang="en-US" b="1" u="sng" dirty="0"/>
              <a:t>4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Aprendices</a:t>
            </a:r>
            <a:r>
              <a:rPr lang="en-US" dirty="0"/>
              <a:t> de </a:t>
            </a:r>
            <a:r>
              <a:rPr lang="en-US" dirty="0" err="1"/>
              <a:t>Fundamentos</a:t>
            </a:r>
            <a:r>
              <a:rPr lang="en-US" dirty="0"/>
              <a:t>: </a:t>
            </a:r>
            <a:r>
              <a:rPr lang="en-US" b="1" u="sng" dirty="0"/>
              <a:t>4</a:t>
            </a:r>
            <a:r>
              <a:rPr lang="en-US" u="sng" dirty="0"/>
              <a:t> </a:t>
            </a:r>
          </a:p>
          <a:p>
            <a:pPr lvl="0" algn="ctr">
              <a:spcAft>
                <a:spcPts val="600"/>
              </a:spcAft>
            </a:pPr>
            <a:endParaRPr lang="en-US" b="1" dirty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1504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3163331"/>
            <a:ext cx="6856413" cy="5659394"/>
          </a:xfrm>
        </p:spPr>
        <p:txBody>
          <a:bodyPr/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Ahora completa la tabla de tu iglesia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 algn="ctr">
              <a:spcAft>
                <a:spcPts val="600"/>
              </a:spcAft>
              <a:buNone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lang="en-US" b="1" dirty="0" err="1"/>
              <a:t>Grupos</a:t>
            </a:r>
            <a:r>
              <a:rPr lang="en-US" b="1" dirty="0"/>
              <a:t> de </a:t>
            </a:r>
            <a:r>
              <a:rPr lang="en-US" b="1" dirty="0" err="1"/>
              <a:t>Fundamentos</a:t>
            </a:r>
            <a:endParaRPr lang="en-US" b="1" dirty="0"/>
          </a:p>
          <a:p>
            <a:pPr marL="342900" marR="0" lvl="0" indent="-342900" algn="l" defTabSz="914400" rtl="0" eaLnBrk="0" fontAlgn="base" latinLnBrk="0" hangingPunct="0"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Suponga que la mitad de sus adultos están en grupos de Fundamentos</a:t>
            </a:r>
          </a:p>
          <a:p>
            <a:pPr marL="742950" marR="0" lvl="1" indent="-285750" algn="l" defTabSz="914400" rtl="0" eaLnBrk="0" fontAlgn="base" latinLnBrk="0" hangingPunct="0"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Los adultos en grupos de Fundamentos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: ___</a:t>
            </a:r>
            <a:endParaRPr kumimoji="0" lang="en-US" b="0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Suponga 10 adultos en cada grupo</a:t>
            </a:r>
          </a:p>
          <a:p>
            <a:pPr marL="742950" marR="0" lvl="1" indent="-285750" algn="l" defTabSz="914400" rtl="0" eaLnBrk="0" fontAlgn="base" latinLnBrk="0" hangingPunct="0"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Número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de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grupos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de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Fundamentos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: ____</a:t>
            </a:r>
          </a:p>
          <a:p>
            <a:pPr marL="342900" marR="0" lvl="0" indent="-342900" algn="l" defTabSz="914400" rtl="0" eaLnBrk="0" fontAlgn="base" latinLnBrk="0" hangingPunct="0"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Un </a:t>
            </a:r>
            <a:r>
              <a:rPr kumimoji="0" lang="es-E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lider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y un aprendiz para cada grupo</a:t>
            </a:r>
          </a:p>
          <a:p>
            <a:pPr marL="742950" marR="0" lvl="1" indent="-285750" algn="l" defTabSz="914400" rtl="0" eaLnBrk="0" fontAlgn="base" latinLnBrk="0" hangingPunct="0"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Líderes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de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Fundamentos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: </a:t>
            </a: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____ </a:t>
            </a:r>
          </a:p>
          <a:p>
            <a:pPr marL="742950" marR="0" lvl="1" indent="-285750" algn="l" defTabSz="914400" rtl="0" eaLnBrk="0" fontAlgn="base" latinLnBrk="0" hangingPunct="0"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Aprendices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de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Fundamentos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: </a:t>
            </a: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____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747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Equipo de Líder de Fundamentos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mayoría de las iglesias necesitarán un solo Equipo de Líder de Fundamentos.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Solo las iglesias muy grandes necesitarán más de un Equipo de Líder de Fundamentos.</a:t>
            </a: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Deberá agregar un nuevo Equipo de Líder de Fundamentos cuando cualquier equipo llegue a 15 líderes.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41999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047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Aquí hay un ejemplo de la estructura de una iglesia con 80 adultos que hace discípulos multiplicadores.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5BAB7D66-C700-485D-B17A-BC66F1210CE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651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55" y="3025819"/>
            <a:ext cx="6757558" cy="5659394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base en la evaluación de su ministerio, cree la estructura que necesita para tener una iglesia que hace discípulos multiplicadores.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Llene el número de líderes y aprendices de Fundamentos en la tabla de abajo.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Llene los Grupos de Ministerio en la tabla de abajo basado en la evaluación de su ministerio.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Ejemplos de grupos de ministerio son: </a:t>
            </a:r>
          </a:p>
          <a:p>
            <a:pPr marL="1257300" lvl="2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Preescolar/Primaria, </a:t>
            </a:r>
          </a:p>
          <a:p>
            <a:pPr marL="1257300" lvl="2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Juventud, </a:t>
            </a:r>
          </a:p>
          <a:p>
            <a:pPr marL="1257300" lvl="2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Ujieres y Saludadores, </a:t>
            </a:r>
          </a:p>
          <a:p>
            <a:pPr marL="1257300" lvl="2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Grupos de Extensión, </a:t>
            </a:r>
          </a:p>
          <a:p>
            <a:pPr marL="1257300" lvl="2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Equipo de Adoración, </a:t>
            </a:r>
          </a:p>
          <a:p>
            <a:pPr marL="1257300" lvl="2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Mesa Directiva, </a:t>
            </a:r>
          </a:p>
          <a:p>
            <a:pPr marL="1257300" lvl="2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Clase de Recién Llegados, </a:t>
            </a:r>
          </a:p>
          <a:p>
            <a:pPr marL="1257300" lvl="2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Ministerio de Caridad, </a:t>
            </a:r>
          </a:p>
          <a:p>
            <a:pPr marL="1257300" lvl="2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Clase Tópica para Adultos.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Llene el número de Líderes de Ministerio y Obreros de Ministerio necesarios.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Haga cualquier pregunta que tenga mientras completa la tabla.</a:t>
            </a:r>
            <a:endParaRPr lang="en-US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Esta tabla muestra cómo debería verse la estructura organizativa de su iglesia para ser una iglesia que hace discípulos multiplicadores.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35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0200" y="149225"/>
            <a:ext cx="3657600" cy="2743200"/>
          </a:xfrm>
          <a:prstGeom prst="rect">
            <a:avLst/>
          </a:prstGeo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708" y="2996514"/>
            <a:ext cx="6660292" cy="39726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spcBef>
                <a:spcPts val="0"/>
              </a:spcBef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 de Discipulado de Fundamentos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 usó cuatro fases de entrenamiento distintos para hacer discípulos y nosotros hacemos lo mismo. 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Seguimos un proceso de </a:t>
            </a:r>
          </a:p>
          <a:p>
            <a:pPr marL="742950" marR="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Venir (Evangelismo)</a:t>
            </a:r>
          </a:p>
          <a:p>
            <a:pPr marL="742950" marR="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Crecer-Servir-Ir (Discipulado)</a:t>
            </a:r>
          </a:p>
          <a:p>
            <a:pPr marR="0" lvl="1">
              <a:spcBef>
                <a:spcPts val="0"/>
              </a:spcBef>
            </a:pPr>
            <a:endParaRPr lang="en-US" b="0" kern="120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s-ES" b="1" kern="1200" dirty="0">
                <a:solidFill>
                  <a:schemeClr val="tx1"/>
                </a:solidFill>
                <a:effectLst/>
              </a:rPr>
              <a:t>Componentes de un discípulo de Jesús:</a:t>
            </a:r>
            <a:endParaRPr lang="en-US" b="1" kern="1200" dirty="0">
              <a:solidFill>
                <a:schemeClr val="tx1"/>
              </a:solidFill>
              <a:effectLst/>
            </a:endParaRP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Los componentes son desde el Gran Mandamiento y la Gran Comisión.</a:t>
            </a: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componentes son: Adoración, Compañerismo, La Palabra de Dios, Oración, Servicio, y Evangelismo</a:t>
            </a: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figura muestra cómo todos los componentes de un discípulo están incluidos en el proceso de discipulado.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F6CF6DE-9B08-40CC-912C-724A3EFD8D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75720-E3F3-48DB-A05D-7D08F635DA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3088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 to Reach Your City for Christ </a:t>
            </a:r>
          </a:p>
          <a:p>
            <a:pPr algn="ctr"/>
            <a:r>
              <a:rPr lang="en-US" b="1" dirty="0"/>
              <a:t>Lesson 6</a:t>
            </a:r>
            <a:endParaRPr lang="en-US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Introducción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este punto hemos visto como expandir el Reino de Dios en su comunidad al hacer discípulos multiplicadores.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Ahora veremos cómo alcanzar a su ciudad para Cristo plantando iglesias que tengan grupos de Fundamentos multiplicadores.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22125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Principio de Iglecrecimiento </a:t>
            </a: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(Mark 4)</a:t>
            </a:r>
            <a:endParaRPr lang="es-ES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 contó una parábola sobre el crecimiento del Reino de Dios usando una analogía de la agricultura.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</a:rPr>
              <a:t>El reino de Dios se parece a quien esparce semilla en la tierra</a:t>
            </a:r>
          </a:p>
          <a:p>
            <a:pPr marL="742950" lvl="1" indent="-285750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</a:rPr>
              <a:t>La semilla brota, crece, y se multiplica</a:t>
            </a:r>
          </a:p>
          <a:p>
            <a:pPr marL="742950" lvl="1" indent="-285750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</a:rPr>
              <a:t>Sin que éste sepa cómo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0706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3163331"/>
            <a:ext cx="6857999" cy="5659394"/>
          </a:xfrm>
        </p:spPr>
        <p:txBody>
          <a:bodyPr/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parábola describe la parte del hombre  y la parte de Dios en el crecimiento del Reino de Dios.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ha escogido usar a la iglesia para que crezca Su Reino,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así que esta parábola nos da un principio del crecimiento de la iglesia.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4B94E-04EF-4D4D-BDDC-EA06FE3F0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33" y="4730724"/>
            <a:ext cx="6634157" cy="40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2386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verdad espiritual aquí es que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entendemos e implementamos nuestro rol para la iglesia con éxito,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hará que nuestras iglesias crezcan.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opuesto también es verdad.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no entendemos e implementamos nuestro rol para la iglesia con éxito,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nuestras iglesias no crecerán</a:t>
            </a: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28315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función de nuestras iglesias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</a:t>
            </a:r>
            <a:r>
              <a:rPr lang="es-CO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multiplicar discípulos</a:t>
            </a: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se multiplica la semilla,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solo agregarlos</a:t>
            </a:r>
            <a:endParaRPr lang="en-US" b="1" dirty="0"/>
          </a:p>
          <a:p>
            <a:pPr marL="457200" lvl="2" algn="ctr"/>
            <a:endParaRPr lang="en-US" b="1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95452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9263" y="203200"/>
            <a:ext cx="3681412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Plantando Iglesias que Tengan Grupos de Fundamentos Multiplicadores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Ahora aprenderá cómo alcanzar a su ciudad para Cristo plantando iglesias que tengan grupos de Fundamentos multiplicadores.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Haga Crecer Su Iglesia Presente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• Multiplique los Grupos de Fundamentos para alcanzar su comunidad actual para Cristo.</a:t>
            </a:r>
            <a:endParaRPr lang="en-US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8266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9263" y="203200"/>
            <a:ext cx="3681412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Plante una Nueva Iglesia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Pastor selecciona a un líder de Fundamentos y algunos miembros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525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grupo para comenzar un Grupo de Fundamentos en una comunidad diferente.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El Grupo de Fundamentos  es el comienzo de una Iglesia Nueva.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El líder de Fundamentos es el pastor de la Iglesia Nueva.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62776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9263" y="203200"/>
            <a:ext cx="3681412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Haga Crecer Su Nueva Iglesia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• Multiplica los Grupos de Fundamentos para alcanzar la nueva comunidad para Cristo.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75945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las iglesias continúan multiplicándose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plantando nuevas iglesias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419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siguiendo este patrón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03887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 nuevas iglesias comienzan como Grupos de Fundamentos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reuniéndose en los hogares.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Usted luego hace crecer su iglesia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multiplicación de Grupos de Fundamentos por aprendizaje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que pueda alquilar un espacio para sus servicios de adoración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comprar un terreno y construir un edificio para la iglesia.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algunos países donde hay persecución o pobreza,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puede ser mejor tener la iglesia en las casas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34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9888" y="123825"/>
            <a:ext cx="3578225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3568" y="3299254"/>
            <a:ext cx="6732845" cy="5548184"/>
          </a:xfrm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16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El Poder de la Multiplicación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E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Utiliza el aprendizaje para multiplicar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E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Cada líder de Fundamentos debe identificar al menos a una persona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 la que pasan extra tiempo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para entrenarlos para convertirse en líderes de Fundamentos.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E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Uno discípulo que se multiplica cada año hará 16,000 discípulos en 15 años.</a:t>
            </a:r>
            <a:endParaRPr lang="en-US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DDB7EB-0B50-4048-AE75-8518880A8D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49200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se puede apresurar el crecimiento.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Usted debe haber entrenado líderes de Fundamentos para hacer crecer su iglesia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alcanzar su ciudad para Cristo. Se necesita tiempo para entrenar a los líderes de Fundamentos.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Usted alcanzará a su ciudad para Cristo en un período de tiempo razonable multiplicando los Grupos de Fundamentos por medio del aprendizaje.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Crecimiento por adición aún no ha funcionado para alcanzar a su ciudad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nunca lo hará.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1514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" marR="0" lvl="1" indent="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 sus grupos</a:t>
            </a:r>
          </a:p>
          <a:p>
            <a:pPr marL="3175" marR="0" lvl="1" indent="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Discutan el Principio de Iglecrecimiento</a:t>
            </a:r>
          </a:p>
          <a:p>
            <a:pPr marL="460375" marR="0" lvl="1" indent="-4572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Dios quiere que hagan discípulos que se multipliquen como la semilla se multiplica</a:t>
            </a:r>
            <a:r>
              <a:rPr kumimoji="0" lang="en-US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</a:p>
          <a:p>
            <a:pPr marL="917575" lvl="2" indent="-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s-ES" dirty="0">
                <a:latin typeface="Arial" charset="0"/>
                <a:cs typeface="Arial" charset="0"/>
              </a:rPr>
              <a:t>y</a:t>
            </a:r>
            <a:r>
              <a:rPr kumimoji="0" lang="es-ES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 solo agregar los uno por uno</a:t>
            </a:r>
          </a:p>
          <a:p>
            <a:pPr marL="460375" lvl="1" indent="-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s-ES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Discutan sobre cómo puede plantar iglesias multiplicando los grupos de Fundamentos.</a:t>
            </a:r>
          </a:p>
          <a:p>
            <a:pPr marL="460375" lvl="1" indent="-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dirty="0">
              <a:latin typeface="Arial" charset="0"/>
              <a:cs typeface="Arial" charset="0"/>
            </a:endParaRPr>
          </a:p>
          <a:p>
            <a:pPr marL="460375" lvl="1" indent="-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s-ES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¿Qué preguntas o comentarios tienes?</a:t>
            </a:r>
            <a:endParaRPr kumimoji="0" lang="en-US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607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51214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>
              <a:spcBef>
                <a:spcPts val="0"/>
              </a:spcBef>
              <a:spcAft>
                <a:spcPts val="600"/>
              </a:spcAft>
              <a:buFont typeface="+mj-lt"/>
              <a:buNone/>
              <a:tabLst>
                <a:tab pos="457200" algn="l"/>
              </a:tabLst>
            </a:pP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Cómo Alcanzar a su país para Cristo </a:t>
            </a:r>
          </a:p>
          <a:p>
            <a:pPr marL="0" marR="0" lvl="0" indent="0" algn="ctr">
              <a:spcBef>
                <a:spcPts val="0"/>
              </a:spcBef>
              <a:spcAft>
                <a:spcPts val="600"/>
              </a:spcAft>
              <a:buFont typeface="+mj-lt"/>
              <a:buNone/>
              <a:tabLst>
                <a:tab pos="457200" algn="l"/>
              </a:tabLst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Lección 7</a:t>
            </a:r>
          </a:p>
          <a:p>
            <a:pPr marL="0" marR="0" lvl="0" indent="0" algn="ctr">
              <a:spcBef>
                <a:spcPts val="0"/>
              </a:spcBef>
              <a:spcAft>
                <a:spcPts val="600"/>
              </a:spcAft>
              <a:buFont typeface="+mj-lt"/>
              <a:buNone/>
              <a:tabLst>
                <a:tab pos="457200" algn="l"/>
              </a:tabLst>
            </a:pPr>
            <a:endParaRPr lang="en-US" b="1" dirty="0"/>
          </a:p>
          <a:p>
            <a:pPr marL="346075" marR="0" indent="-346075">
              <a:spcBef>
                <a:spcPts val="0"/>
              </a:spcBef>
              <a:spcAft>
                <a:spcPts val="600"/>
              </a:spcAft>
              <a:buAutoNum type="romanUcPeriod"/>
            </a:pPr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Problemas Resueltos por Nuestro Entrenamiento</a:t>
            </a:r>
          </a:p>
          <a:p>
            <a:pPr marL="346075" marR="0" indent="-346075">
              <a:spcBef>
                <a:spcPts val="0"/>
              </a:spcBef>
              <a:spcAft>
                <a:spcPts val="600"/>
              </a:spcAft>
              <a:buAutoNum type="romanUcPeriod"/>
            </a:pPr>
            <a:endParaRPr lang="es-MX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 - Los pastores están sobrecargados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pastores están demasiado ocupados haciendo las tareas del ministerio.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Ellos preparan sermones, predican, enseñan, hacen visitación, y participan en muchas otras actividades.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60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600"/>
              </a:spcAft>
            </a:pPr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Solución – Entrenar a los miembros de la iglesia para hacer la obra del ministerio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Entrenamos a pastores en cómo entrenar a sus miembros de la iglesia para hacer la obra del ministerio.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Hemos visto que ésta es la voluntad de Dios en Efesios 4:11-13.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los pastores entrenan a los miembros de la iglesia para ministrar, tendrán tiempo para enfocarse en metas más estratégicas.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18299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 - No podemos alcanzar nuestras comunidades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iglesias han estado acercándose a sus comunidades durante años sin éxito.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iglesias tienen eventos de evangelización y los miembros de la iglesia invitan a las personas a la iglesia,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las comunidades aún no han sido alcanzadas para Cristo.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Nuestras iglesias están creciendo por adición.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veces, perdemos más de lo que añadimos.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Solución – Entrenar a discípulos multiplicadores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Nosotros lo entrenaremos a como capacitar a los miembros de su iglesia para guiar a la gente de la comunidad a la fe en Cristo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ayudarles a crecer en su fe hasta que ellos también se conviertan hacer discípulos multiplicadores.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74961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38" marR="0" indent="-173038">
              <a:spcBef>
                <a:spcPts val="0"/>
              </a:spcBef>
              <a:spcAft>
                <a:spcPts val="600"/>
              </a:spcAft>
            </a:pPr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Problema - No hay suficientes pastores que estén haciendo discípulos multiplicadores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método actual de entrenamiento no produce suficientes discípulos multiplicadores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s-MX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600"/>
              </a:spcAft>
            </a:pPr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Solución – Entrenar pastores para entrenar a otros pastores para hacer discípulos multiplicadores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Proporcionamos una serie de talleres y entrenamos a los pastores cómo capacitar a otros pastores hasta que haya suficientes discípulos multiplicadores para terminar la Gran Comisión.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método es económico y eficaz.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También es lo que hizo Jesús, lo que hicieron Pablo y los apóstoles, lo que Jesús nos ordenó que hiciéramos y lo que Dios quiere que hagamos.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40940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" marR="0" algn="ctr">
              <a:spcAft>
                <a:spcPts val="600"/>
              </a:spcAft>
            </a:pPr>
            <a:r>
              <a:rPr lang="es-MX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Resumen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hay suficientes pastores y trabajadores.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solución es dejar de agregar pastores y obreros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empezar a multiplicarlos.</a:t>
            </a: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Simplemente hagamos lo que hizo Jesús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 lo que nos dijo que hiciéramos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Aft>
                <a:spcPts val="600"/>
              </a:spcAft>
            </a:pPr>
            <a:endParaRPr lang="en-US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06092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</a:t>
            </a: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Etapas de entrenamiento para alcanzar a su país para Cristo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Alcanzará a su país para Cristo por medio de las siguientes etapas de entrenamiento.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18745" marR="0" indent="-11874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Etapa 1 (Primera Ciudad)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8745" marR="0" indent="-11874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Pastores aprenden a reclutar y entrenar a otros pastores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21124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745" marR="0" indent="-11874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 b="1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Etapa 2 (Área Local)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pastores entrenados en la Etapa 1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enseñan estos talleres en su área local</a:t>
            </a:r>
            <a:r>
              <a:rPr lang="es-419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95643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600" b="1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Etapa 3 (</a:t>
            </a:r>
            <a:r>
              <a:rPr lang="en-US" sz="1600" b="1" u="sng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Estados</a:t>
            </a:r>
            <a:r>
              <a:rPr lang="en-US" sz="1600" b="1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pastores entrenados en las Etapas 1 y 2 </a:t>
            </a:r>
            <a:r>
              <a:rPr lang="es-ES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enseñanestos</a:t>
            </a:r>
            <a:r>
              <a:rPr lang="es-ES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talleres en una ciudad clave de cada estado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Pastores pide a sus congregaciones a asumir la misión para llegar a su país para Cristo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 iglesia recibirá ofrendas varias veces al año para pagar los gastos de los pastores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Algunos entrenadores pueden pagar sus gastos recibiendo una ofrenda de los pastores que están siendo entrenados</a:t>
            </a:r>
            <a:r>
              <a:rPr lang="es-419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67089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745" marR="0" indent="-118745" algn="ctr">
              <a:spcBef>
                <a:spcPts val="0"/>
              </a:spcBef>
              <a:spcAft>
                <a:spcPts val="600"/>
              </a:spcAft>
            </a:pPr>
            <a:r>
              <a:rPr lang="es-419" sz="1600" b="1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Etapa 4 (Ciudades)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pastores entrenados en las Etapas 1-3 en cada estado enseñar estos talleres en todas las ciudades</a:t>
            </a:r>
            <a:r>
              <a:rPr lang="es-419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6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E39E3-2680-44CE-A119-58D3E85DD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6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EB5E-731F-4F37-877D-0A035C1F7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5076-8B2C-40C6-BD64-0B9A49E22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2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8301-CD1C-420C-BD1A-988C50C5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49BE-4991-4E75-B1EA-08DCDEFF8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2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8E7B5-E8E7-44F7-AB42-C114A9D0C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25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3B93-7BAE-4CEE-B8E6-1D3E906CF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0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82F6-5D00-4CE6-9055-3226E271E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B66E-B05F-4117-81E0-9092446BF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8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495DB-82F3-4860-A445-60CAB9A44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7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C806-5D5A-4139-B441-43734CC98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5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9CB1-A073-45C1-9019-4AEF47B20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93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5AAAC-2398-4CD4-8DA4-D678C1759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35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D094E-DF7E-4E62-845D-4C515743B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39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0591-90DE-4281-B5A2-7121B35A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92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9CB1-A073-45C1-9019-4AEF47B20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65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E39E3-2680-44CE-A119-58D3E85DD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38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9CB1-A073-45C1-9019-4AEF47B20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0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27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4224-0E36-4D16-BE49-B21294DB8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0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EB5E-731F-4F37-877D-0A035C1F7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26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5076-8B2C-40C6-BD64-0B9A49E22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0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5811-BF0F-4932-9DB0-2FEFFEBD5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06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8301-CD1C-420C-BD1A-988C50C5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79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49BE-4991-4E75-B1EA-08DCDEFF8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35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8E7B5-E8E7-44F7-AB42-C114A9D0C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03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3B93-7BAE-4CEE-B8E6-1D3E906CF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97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82F6-5D00-4CE6-9055-3226E271E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77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B66E-B05F-4117-81E0-9092446BF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5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495DB-82F3-4860-A445-60CAB9A44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1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C806-5D5A-4139-B441-43734CC98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E786-615C-4D51-ACA2-730AF0023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1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7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04BC-5FB9-459F-AC88-0D41263C9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1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CB990-D8A2-438E-BCA1-D8DCBC98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4224-0E36-4D16-BE49-B21294DB8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ADCB23-E0C0-4523-8AD6-7DFD0D7DE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ADCB23-E0C0-4523-8AD6-7DFD0D7DE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7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4.xml"/><Relationship Id="rId4" Type="http://schemas.openxmlformats.org/officeDocument/2006/relationships/image" Target="cid:54DA4271-9671-4569-93B9-32F7D939BE3D" TargetMode="Externa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0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3" name="TextBox 10"/>
          <p:cNvSpPr txBox="1">
            <a:spLocks noChangeArrowheads="1"/>
          </p:cNvSpPr>
          <p:nvPr/>
        </p:nvSpPr>
        <p:spPr bwMode="auto">
          <a:xfrm>
            <a:off x="0" y="3225604"/>
            <a:ext cx="9144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n-US" sz="4800" b="1" dirty="0">
                <a:solidFill>
                  <a:srgbClr val="FFFFFF"/>
                </a:solidFill>
                <a:cs typeface="Arial" charset="0"/>
              </a:rPr>
              <a:t>TALLER 4  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n-US" sz="4400" b="1" dirty="0">
                <a:solidFill>
                  <a:srgbClr val="FFFFFF"/>
                </a:solidFill>
                <a:cs typeface="Arial" charset="0"/>
              </a:rPr>
              <a:t>Cómo Alcanzar a Su Ciudad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n-US" sz="4400" b="1" dirty="0">
                <a:solidFill>
                  <a:srgbClr val="FFFFFF"/>
                </a:solidFill>
                <a:cs typeface="Arial" charset="0"/>
              </a:rPr>
              <a:t>y País para Cristo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n-US" sz="3600" dirty="0">
                <a:solidFill>
                  <a:srgbClr val="FFFFFF"/>
                </a:solidFill>
                <a:cs typeface="Arial" charset="0"/>
              </a:rPr>
              <a:t>Multiplicar Iglesias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n-US" sz="3600" dirty="0">
                <a:solidFill>
                  <a:srgbClr val="FFFFFF"/>
                </a:solidFill>
                <a:cs typeface="Arial" charset="0"/>
              </a:rPr>
              <a:t>que Multiplican Discípulos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984" y="6419273"/>
            <a:ext cx="144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10-19-20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957BC-4FEB-40FB-82F9-2E780E3DE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156" y="100175"/>
            <a:ext cx="5801691" cy="29821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93465802-8BA4-46EC-9AA2-C84FB616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1BEE3F-5EB5-42E5-BC3F-E0F5EBF40310}"/>
              </a:ext>
            </a:extLst>
          </p:cNvPr>
          <p:cNvGrpSpPr/>
          <p:nvPr/>
        </p:nvGrpSpPr>
        <p:grpSpPr>
          <a:xfrm>
            <a:off x="-12434" y="56462"/>
            <a:ext cx="9123560" cy="6395548"/>
            <a:chOff x="-12434" y="56462"/>
            <a:chExt cx="9123560" cy="639554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42A410-08E2-4F67-8CBB-45E59F615FE7}"/>
                </a:ext>
              </a:extLst>
            </p:cNvPr>
            <p:cNvSpPr txBox="1"/>
            <p:nvPr/>
          </p:nvSpPr>
          <p:spPr>
            <a:xfrm>
              <a:off x="-12434" y="56462"/>
              <a:ext cx="9123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Multiplicar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Discípulos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por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Aprendizaje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56CFAAD-58F1-46AE-AECF-F89307FB178B}"/>
                </a:ext>
              </a:extLst>
            </p:cNvPr>
            <p:cNvGrpSpPr/>
            <p:nvPr/>
          </p:nvGrpSpPr>
          <p:grpSpPr>
            <a:xfrm>
              <a:off x="83423" y="746589"/>
              <a:ext cx="9027702" cy="5705421"/>
              <a:chOff x="25094" y="-346248"/>
              <a:chExt cx="3985154" cy="397511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511D48C-403D-4EA4-B9FC-7C7507915B89}"/>
                  </a:ext>
                </a:extLst>
              </p:cNvPr>
              <p:cNvGrpSpPr/>
              <p:nvPr/>
            </p:nvGrpSpPr>
            <p:grpSpPr>
              <a:xfrm>
                <a:off x="25094" y="-346248"/>
                <a:ext cx="3985154" cy="3975116"/>
                <a:chOff x="16780" y="-389750"/>
                <a:chExt cx="4021718" cy="4378509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9E0B436-1F44-480F-B558-AD487B8A7874}"/>
                    </a:ext>
                  </a:extLst>
                </p:cNvPr>
                <p:cNvSpPr/>
                <p:nvPr/>
              </p:nvSpPr>
              <p:spPr>
                <a:xfrm>
                  <a:off x="2235879" y="721378"/>
                  <a:ext cx="1079485" cy="526303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6. Co-Líder</a:t>
                  </a:r>
                  <a:endParaRPr lang="en-US" sz="240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B161327-2503-4E92-91C8-FFC962130818}"/>
                    </a:ext>
                  </a:extLst>
                </p:cNvPr>
                <p:cNvSpPr/>
                <p:nvPr/>
              </p:nvSpPr>
              <p:spPr>
                <a:xfrm>
                  <a:off x="16780" y="3427369"/>
                  <a:ext cx="1079485" cy="56139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1.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Modelar</a:t>
                  </a:r>
                  <a:endParaRPr lang="en-US" sz="2400" dirty="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ABB7463-0240-4FA8-8D9C-5A3F4152BA69}"/>
                    </a:ext>
                  </a:extLst>
                </p:cNvPr>
                <p:cNvSpPr/>
                <p:nvPr/>
              </p:nvSpPr>
              <p:spPr>
                <a:xfrm>
                  <a:off x="340468" y="2882331"/>
                  <a:ext cx="1079485" cy="56139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2.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Escoger</a:t>
                  </a:r>
                  <a:endParaRPr lang="en-US" sz="2400" dirty="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9C3272D-83FB-4DBE-A6B8-51522CAF7013}"/>
                    </a:ext>
                  </a:extLst>
                </p:cNvPr>
                <p:cNvSpPr/>
                <p:nvPr/>
              </p:nvSpPr>
              <p:spPr>
                <a:xfrm>
                  <a:off x="1868268" y="1232694"/>
                  <a:ext cx="1079485" cy="56139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5.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Observar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y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Adiestrar</a:t>
                  </a:r>
                  <a:endParaRPr lang="en-US" sz="2400" dirty="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1F6CA9F-420B-40C8-AE0A-BDE23F5256BA}"/>
                    </a:ext>
                  </a:extLst>
                </p:cNvPr>
                <p:cNvSpPr/>
                <p:nvPr/>
              </p:nvSpPr>
              <p:spPr>
                <a:xfrm>
                  <a:off x="1374613" y="1796726"/>
                  <a:ext cx="1079485" cy="56139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0" tIns="45720" rIns="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4. </a:t>
                  </a:r>
                  <a:r>
                    <a:rPr lang="en-US" sz="240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Entrenamiento</a:t>
                  </a:r>
                  <a:r>
                    <a:rPr lang="en-US" sz="240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</a:t>
                  </a:r>
                  <a:r>
                    <a:rPr lang="en-US" sz="240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Inicial</a:t>
                  </a:r>
                  <a:endParaRPr lang="en-US" sz="240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099FDCE-A816-4486-82A2-58015C9E1206}"/>
                    </a:ext>
                  </a:extLst>
                </p:cNvPr>
                <p:cNvSpPr/>
                <p:nvPr/>
              </p:nvSpPr>
              <p:spPr>
                <a:xfrm>
                  <a:off x="2614750" y="159988"/>
                  <a:ext cx="1079485" cy="56139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7. L</a:t>
                  </a:r>
                  <a:r>
                    <a:rPr lang="en-US" sz="240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Arial"/>
                    </a:rPr>
                    <a:t>í</a:t>
                  </a:r>
                  <a:r>
                    <a:rPr lang="en-US" sz="240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der </a:t>
                  </a:r>
                  <a:endParaRPr lang="en-US" sz="240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BA43DCA-9158-4926-9F7E-5D710A65BE13}"/>
                    </a:ext>
                  </a:extLst>
                </p:cNvPr>
                <p:cNvSpPr/>
                <p:nvPr/>
              </p:nvSpPr>
              <p:spPr>
                <a:xfrm>
                  <a:off x="2959013" y="-389750"/>
                  <a:ext cx="1079485" cy="56139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0" tIns="45720" rIns="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8.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Entrenamiento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Continuo </a:t>
                  </a:r>
                  <a:endParaRPr lang="en-US" sz="2400" dirty="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24B9021-61E6-4F86-8741-883DA48A7BEF}"/>
                    </a:ext>
                  </a:extLst>
                </p:cNvPr>
                <p:cNvSpPr/>
                <p:nvPr/>
              </p:nvSpPr>
              <p:spPr>
                <a:xfrm>
                  <a:off x="930773" y="2337293"/>
                  <a:ext cx="1059117" cy="561390"/>
                </a:xfrm>
                <a:prstGeom prst="rect">
                  <a:avLst/>
                </a:prstGeom>
                <a:solidFill>
                  <a:srgbClr val="FFFFCC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3.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Observar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al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Líder</a:t>
                  </a:r>
                  <a:endParaRPr lang="en-US" sz="2400" dirty="0">
                    <a:effectLst/>
                    <a:latin typeface="Arial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40" name="Right Arrow 23">
                <a:extLst>
                  <a:ext uri="{FF2B5EF4-FFF2-40B4-BE49-F238E27FC236}">
                    <a16:creationId xmlns:a16="http://schemas.microsoft.com/office/drawing/2014/main" id="{13E6F3DB-E1AF-4F49-8943-9BD6FF69277F}"/>
                  </a:ext>
                </a:extLst>
              </p:cNvPr>
              <p:cNvSpPr/>
              <p:nvPr/>
            </p:nvSpPr>
            <p:spPr>
              <a:xfrm rot="19603758">
                <a:off x="68495" y="569491"/>
                <a:ext cx="2597217" cy="631582"/>
              </a:xfrm>
              <a:prstGeom prst="rightArrow">
                <a:avLst>
                  <a:gd name="adj1" fmla="val 67949"/>
                  <a:gd name="adj2" fmla="val 97798"/>
                </a:avLst>
              </a:prstGeom>
              <a:noFill/>
              <a:ln w="381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3200" b="1" dirty="0">
                    <a:solidFill>
                      <a:schemeClr val="bg1"/>
                    </a:solidFill>
                  </a:rPr>
                  <a:t>Proceso de Aprendizaje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44ACB51-91F4-49F0-9E79-827909B4D5BC}"/>
                </a:ext>
              </a:extLst>
            </p:cNvPr>
            <p:cNvCxnSpPr>
              <a:cxnSpLocks/>
            </p:cNvCxnSpPr>
            <p:nvPr/>
          </p:nvCxnSpPr>
          <p:spPr>
            <a:xfrm>
              <a:off x="91001" y="6452010"/>
              <a:ext cx="896739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3F682ED-991B-4549-A45D-6440E1A2BF54}"/>
                </a:ext>
              </a:extLst>
            </p:cNvPr>
            <p:cNvCxnSpPr>
              <a:cxnSpLocks/>
            </p:cNvCxnSpPr>
            <p:nvPr/>
          </p:nvCxnSpPr>
          <p:spPr>
            <a:xfrm>
              <a:off x="9060576" y="1261735"/>
              <a:ext cx="0" cy="5190275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752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55" y="35406"/>
            <a:ext cx="9144000" cy="903642"/>
          </a:xfrm>
        </p:spPr>
        <p:txBody>
          <a:bodyPr/>
          <a:lstStyle/>
          <a:p>
            <a:pPr marL="571500" indent="-571500">
              <a:lnSpc>
                <a:spcPts val="3838"/>
              </a:lnSpc>
            </a:pPr>
            <a:r>
              <a:rPr lang="en-US" altLang="en-US" sz="3200" u="sng" dirty="0"/>
              <a:t>Etapa 5 (Pueblos)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28</a:t>
            </a:r>
          </a:p>
        </p:txBody>
      </p:sp>
      <p:sp>
        <p:nvSpPr>
          <p:cNvPr id="7" name="Text Box 33"/>
          <p:cNvSpPr txBox="1"/>
          <p:nvPr/>
        </p:nvSpPr>
        <p:spPr>
          <a:xfrm>
            <a:off x="4555" y="807644"/>
            <a:ext cx="9134890" cy="10363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P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astores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que han sido entrenados en las Etapas 1-4 enseñan estos talleres en cada pueblo del país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2ABE7-DDE8-43A5-8EA6-E27531BAD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621" y="2001285"/>
            <a:ext cx="4390758" cy="485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773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7B79D2-028A-478C-9DD1-C657F18D6A65}"/>
              </a:ext>
            </a:extLst>
          </p:cNvPr>
          <p:cNvSpPr/>
          <p:nvPr/>
        </p:nvSpPr>
        <p:spPr>
          <a:xfrm>
            <a:off x="1066142" y="4293100"/>
            <a:ext cx="7011715" cy="1447897"/>
          </a:xfrm>
          <a:prstGeom prst="rect">
            <a:avLst/>
          </a:prstGeom>
          <a:solidFill>
            <a:srgbClr val="FFFF9B"/>
          </a:solidFill>
        </p:spPr>
        <p:txBody>
          <a:bodyPr wrap="square">
            <a:spAutoFit/>
          </a:bodyPr>
          <a:lstStyle/>
          <a:p>
            <a:pPr marL="114300" lvl="0" indent="-114300" algn="ctr" fontAlgn="base">
              <a:lnSpc>
                <a:spcPct val="115000"/>
              </a:lnSpc>
            </a:pPr>
            <a:r>
              <a:rPr lang="es-E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¡La Gran Comisión </a:t>
            </a:r>
          </a:p>
          <a:p>
            <a:pPr marL="114300" lvl="0" indent="-114300" algn="ctr" fontAlgn="base">
              <a:lnSpc>
                <a:spcPct val="115000"/>
              </a:lnSpc>
            </a:pPr>
            <a:r>
              <a:rPr lang="es-E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Terminado en su </a:t>
            </a:r>
            <a:r>
              <a:rPr lang="es-ES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Páis</a:t>
            </a:r>
            <a:r>
              <a:rPr lang="es-E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75F68E5C-0EEC-4465-AFB7-D4D69A9FF3A5}"/>
              </a:ext>
            </a:extLst>
          </p:cNvPr>
          <p:cNvSpPr txBox="1"/>
          <p:nvPr/>
        </p:nvSpPr>
        <p:spPr>
          <a:xfrm>
            <a:off x="484909" y="1236950"/>
            <a:ext cx="8423564" cy="26241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pastores entrenados en las Etapas 1-5 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cada ciudad y pueblo 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harán discípulos multiplicadores y plantar iglesias hasta que hayan alcanzado 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cada comunidad y área rural para Cristo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A6E45-F26A-4998-8718-6BAEE6A1C334}"/>
              </a:ext>
            </a:extLst>
          </p:cNvPr>
          <p:cNvSpPr txBox="1"/>
          <p:nvPr/>
        </p:nvSpPr>
        <p:spPr>
          <a:xfrm>
            <a:off x="0" y="194412"/>
            <a:ext cx="9033163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Etapa 6 (Cada comunidad y área rural)</a:t>
            </a:r>
          </a:p>
        </p:txBody>
      </p:sp>
    </p:spTree>
    <p:extLst>
      <p:ext uri="{BB962C8B-B14F-4D97-AF65-F5344CB8AC3E}">
        <p14:creationId xmlns:p14="http://schemas.microsoft.com/office/powerpoint/2010/main" val="23227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827539"/>
              </p:ext>
            </p:extLst>
          </p:nvPr>
        </p:nvGraphicFramePr>
        <p:xfrm>
          <a:off x="16044" y="16042"/>
          <a:ext cx="9127956" cy="6400800"/>
        </p:xfrm>
        <a:graphic>
          <a:graphicData uri="http://schemas.openxmlformats.org/drawingml/2006/table">
            <a:tbl>
              <a:tblPr firstRow="1" firstCol="1" bandRow="1"/>
              <a:tblGrid>
                <a:gridCol w="943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3869">
                  <a:extLst>
                    <a:ext uri="{9D8B030D-6E8A-4147-A177-3AD203B41FA5}">
                      <a16:colId xmlns:a16="http://schemas.microsoft.com/office/drawing/2014/main" val="379255138"/>
                    </a:ext>
                  </a:extLst>
                </a:gridCol>
              </a:tblGrid>
              <a:tr h="74812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Como Alcanzar su País para Cristo</a:t>
                      </a:r>
                      <a:endParaRPr lang="en-US" sz="32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Etapa</a:t>
                      </a:r>
                      <a:endParaRPr lang="en-US" sz="2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Localidad</a:t>
                      </a:r>
                      <a:endParaRPr lang="en-US" sz="2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Centros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Entrenamiento</a:t>
                      </a:r>
                      <a:endParaRPr lang="en-US" sz="2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/>
                          <a:cs typeface="Arial"/>
                        </a:rPr>
                        <a:t>Pastores </a:t>
                      </a:r>
                      <a:r>
                        <a:rPr lang="en-US" sz="2400" b="0" dirty="0" err="1">
                          <a:effectLst/>
                          <a:latin typeface="+mn-lt"/>
                          <a:ea typeface="Calibri"/>
                          <a:cs typeface="Arial"/>
                        </a:rPr>
                        <a:t>Entrenados</a:t>
                      </a:r>
                      <a:endParaRPr lang="en-US" sz="2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0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Primera Ciudad</a:t>
                      </a:r>
                      <a:r>
                        <a:rPr lang="es-ES" sz="2400" b="0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en su País</a:t>
                      </a:r>
                      <a:endParaRPr lang="en-US" sz="2400" b="0" u="none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sng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Área</a:t>
                      </a:r>
                      <a:r>
                        <a:rPr lang="en-US" sz="2400" b="0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Local</a:t>
                      </a:r>
                      <a:endParaRPr lang="en-US" sz="2400" b="0" u="sng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24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Una ciudad en cada </a:t>
                      </a:r>
                      <a:r>
                        <a:rPr lang="es-ES" sz="2400" b="0" u="sng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estado</a:t>
                      </a:r>
                      <a:endParaRPr lang="en-US" sz="2400" b="0" u="sng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24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0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Cada ciudad</a:t>
                      </a:r>
                      <a:r>
                        <a:rPr lang="es-ES" sz="2400" b="0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24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en cada estado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4,320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24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sng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Cada</a:t>
                      </a:r>
                      <a:r>
                        <a:rPr lang="en-US" sz="2400" b="0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pueblo</a:t>
                      </a: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del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país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1,296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25,920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8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0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Cada comunidad/</a:t>
                      </a:r>
                      <a:r>
                        <a:rPr lang="es-ES" sz="2400" b="0" u="sng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area</a:t>
                      </a:r>
                      <a:r>
                        <a:rPr lang="es-ES" sz="2400" b="0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rural</a:t>
                      </a:r>
                      <a:endParaRPr lang="en-US" sz="2400" b="0" u="sng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7,776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155,520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834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¡La Gran Comisión se Terminado en su </a:t>
                      </a:r>
                      <a:r>
                        <a:rPr lang="es-ES" sz="28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Páis</a:t>
                      </a:r>
                      <a:r>
                        <a:rPr lang="es-ES" sz="2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16842"/>
            <a:ext cx="2133600" cy="441158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82727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78A9C5-36A5-48AC-B8A2-FC1135606D85}"/>
              </a:ext>
            </a:extLst>
          </p:cNvPr>
          <p:cNvSpPr/>
          <p:nvPr/>
        </p:nvSpPr>
        <p:spPr>
          <a:xfrm>
            <a:off x="166255" y="1458062"/>
            <a:ext cx="8977746" cy="33467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 sus grupos</a:t>
            </a:r>
          </a:p>
          <a:p>
            <a:pPr marL="346075" marR="0" lvl="0" indent="-346075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Hablen sobre los métodos que han probado en el pasado para alcanzar a su país para Cristo</a:t>
            </a:r>
          </a:p>
          <a:p>
            <a:pPr marL="346075" marR="0" lvl="0" indent="-346075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Hablen sobre por qué el uso de estos talleres será eficaz para alcanzar a su país para Cristo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386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273" y="337008"/>
            <a:ext cx="9144000" cy="903642"/>
          </a:xfrm>
        </p:spPr>
        <p:txBody>
          <a:bodyPr/>
          <a:lstStyle/>
          <a:p>
            <a:r>
              <a:rPr lang="es-ES" sz="3200" dirty="0"/>
              <a:t>Comenzando su Propio </a:t>
            </a:r>
            <a:br>
              <a:rPr lang="es-ES" sz="3200" dirty="0"/>
            </a:br>
            <a:r>
              <a:rPr lang="es-ES" sz="3200" dirty="0"/>
              <a:t>Centro de Entrenamiento </a:t>
            </a:r>
            <a:br>
              <a:rPr lang="en-US" dirty="0"/>
            </a:br>
            <a:r>
              <a:rPr lang="en-US" sz="2800" b="0" dirty="0" err="1"/>
              <a:t>Lección</a:t>
            </a:r>
            <a:r>
              <a:rPr lang="en-US" sz="2800" b="0" dirty="0"/>
              <a:t> 8 </a:t>
            </a:r>
            <a:endParaRPr lang="en-US" sz="3200" b="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672" y="1836095"/>
            <a:ext cx="892232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 elemento indispensable para terminar la Gran Comisión es el entrenamiento de pastores multiplicadores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Reclutar a pastores y los entrenarlos en estos talleres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Usted puede asociarse con uno o más pastores para iniciar este centro de entrenamiento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713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DCB540-F03C-4E35-8662-7553CA52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27647-6033-4814-8CA3-8774F374438F}"/>
              </a:ext>
            </a:extLst>
          </p:cNvPr>
          <p:cNvSpPr txBox="1"/>
          <p:nvPr/>
        </p:nvSpPr>
        <p:spPr>
          <a:xfrm>
            <a:off x="0" y="50029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Metas para los Centros de Entrenamientos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pastores entrenados en 4 talleres durante 18 meses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92F0E7-6185-42BF-B20B-02C37228061B}"/>
              </a:ext>
            </a:extLst>
          </p:cNvPr>
          <p:cNvGrpSpPr/>
          <p:nvPr/>
        </p:nvGrpSpPr>
        <p:grpSpPr>
          <a:xfrm>
            <a:off x="1355041" y="2158971"/>
            <a:ext cx="6433917" cy="2540057"/>
            <a:chOff x="1355041" y="2158971"/>
            <a:chExt cx="6433917" cy="2540057"/>
          </a:xfrm>
        </p:grpSpPr>
        <p:pic>
          <p:nvPicPr>
            <p:cNvPr id="5" name="0565D92B-4D81-423D-8534-DF783F02E0B8">
              <a:extLst>
                <a:ext uri="{FF2B5EF4-FFF2-40B4-BE49-F238E27FC236}">
                  <a16:creationId xmlns:a16="http://schemas.microsoft.com/office/drawing/2014/main" id="{94DA2031-27CB-470D-B5DC-6EB5E87B1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041" y="2158971"/>
              <a:ext cx="6433917" cy="2540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B25779E-8EE1-4425-9906-54C78A272F59}"/>
                </a:ext>
              </a:extLst>
            </p:cNvPr>
            <p:cNvSpPr txBox="1"/>
            <p:nvPr/>
          </p:nvSpPr>
          <p:spPr>
            <a:xfrm>
              <a:off x="1771804" y="4231108"/>
              <a:ext cx="16938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800" b="1" dirty="0"/>
                <a:t>Pastores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297403-DC68-4CE3-BBF4-A5252D3518E2}"/>
                </a:ext>
              </a:extLst>
            </p:cNvPr>
            <p:cNvSpPr txBox="1"/>
            <p:nvPr/>
          </p:nvSpPr>
          <p:spPr>
            <a:xfrm>
              <a:off x="3882455" y="4253343"/>
              <a:ext cx="16938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800" b="1" dirty="0" err="1"/>
                <a:t>Talleres</a:t>
              </a:r>
              <a:endParaRPr lang="en-US" sz="28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4D8F18-4478-49CF-8C58-43A87C898244}"/>
                </a:ext>
              </a:extLst>
            </p:cNvPr>
            <p:cNvSpPr txBox="1"/>
            <p:nvPr/>
          </p:nvSpPr>
          <p:spPr>
            <a:xfrm>
              <a:off x="5993106" y="4268141"/>
              <a:ext cx="16938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800" b="1" dirty="0"/>
                <a:t>Meses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0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3642"/>
          </a:xfrm>
        </p:spPr>
        <p:txBody>
          <a:bodyPr/>
          <a:lstStyle/>
          <a:p>
            <a:r>
              <a:rPr lang="es-ES" sz="3200" dirty="0"/>
              <a:t>Ideas para que los Pastores Recluten</a:t>
            </a:r>
            <a:endParaRPr lang="en-US" sz="28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</a:t>
            </a:r>
          </a:p>
        </p:txBody>
      </p:sp>
      <p:sp>
        <p:nvSpPr>
          <p:cNvPr id="2" name="Rectangle 1"/>
          <p:cNvSpPr/>
          <p:nvPr/>
        </p:nvSpPr>
        <p:spPr>
          <a:xfrm>
            <a:off x="124691" y="969580"/>
            <a:ext cx="9019309" cy="5380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marR="0" lvl="1" indent="-225425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Póngase en contacto con pastores que conozca y que no conozca</a:t>
            </a:r>
          </a:p>
          <a:p>
            <a:pPr marL="225425" marR="0" lvl="1" indent="-225425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Póngase en contacto con pastores de su denominación</a:t>
            </a:r>
          </a:p>
          <a:p>
            <a:pPr marL="225425" marR="0" lvl="1" indent="-225425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Pregúnteles sugerencias a los pastores</a:t>
            </a:r>
          </a:p>
          <a:p>
            <a:pPr marL="225425" marR="0" lvl="1" indent="-225425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Póngase en contacto con asociaciones de pastores' y peda permiso para hacer una presentación</a:t>
            </a:r>
          </a:p>
          <a:p>
            <a:pPr marL="225425" marR="0" lvl="1" indent="-225425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Arial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En sus grupos</a:t>
            </a:r>
          </a:p>
          <a:p>
            <a:pPr marL="225425" marR="0" lvl="1" indent="-225425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Hablen sobre pastores que pueden reclutar a entrenar</a:t>
            </a:r>
          </a:p>
          <a:p>
            <a:pPr marL="225425" marR="0" lvl="1" indent="-225425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Hagan una lista de pastores para invitar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786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80D5C-AFA0-472E-868A-8DFE107E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72240-2542-444A-A779-3B4DBD6CD5ED}"/>
              </a:ext>
            </a:extLst>
          </p:cNvPr>
          <p:cNvSpPr txBox="1"/>
          <p:nvPr/>
        </p:nvSpPr>
        <p:spPr>
          <a:xfrm>
            <a:off x="1133845" y="243211"/>
            <a:ext cx="68763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Prepárese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para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Presentación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E0304-0BB0-4663-9FA7-778E8DFDEF3E}"/>
              </a:ext>
            </a:extLst>
          </p:cNvPr>
          <p:cNvSpPr txBox="1"/>
          <p:nvPr/>
        </p:nvSpPr>
        <p:spPr>
          <a:xfrm>
            <a:off x="429491" y="1131562"/>
            <a:ext cx="87145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Tenga copias de la página de los Talleres de Discipulado de Fundamentos para distribuir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Prepare su testimonio de cómo Fundamentos ha impactado a su iglesia</a:t>
            </a:r>
          </a:p>
          <a:p>
            <a:pPr marL="682625" lvl="1" indent="-4572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Cómo la implementación de estos talleres lo ha ayudado a ministrar a más personas haciendo discípulos multiplicadores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B6117-70FE-4092-AB99-E00CF580C169}"/>
              </a:ext>
            </a:extLst>
          </p:cNvPr>
          <p:cNvSpPr txBox="1"/>
          <p:nvPr/>
        </p:nvSpPr>
        <p:spPr>
          <a:xfrm>
            <a:off x="473825" y="4772318"/>
            <a:ext cx="81963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La presentación de reclutamiento y el folleto 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y una presentación de PowerPoint 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están disponibles en foundationsglobal.com.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8949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16001"/>
          </a:xfrm>
        </p:spPr>
        <p:txBody>
          <a:bodyPr/>
          <a:lstStyle/>
          <a:p>
            <a:r>
              <a:rPr lang="en-US" dirty="0" err="1"/>
              <a:t>Implementación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1960" y="1306085"/>
            <a:ext cx="87020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Llevar una vida cristiana equilibrada</a:t>
            </a:r>
          </a:p>
          <a:p>
            <a:pPr marL="51435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Entrenar a los miembros de la iglesia sobre cómo estudiar la Biblia</a:t>
            </a:r>
          </a:p>
          <a:p>
            <a:pPr marL="51435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Preparar lecciones bíblicas efectivas</a:t>
            </a:r>
          </a:p>
          <a:p>
            <a:pPr marL="51435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Implementar el plan para iniciar Grupos de Fundamentos en toda la iglesia</a:t>
            </a:r>
          </a:p>
          <a:p>
            <a:pPr marL="51435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Crear un Equipo de Líder de Fundamentos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F4900-2650-4F77-9B08-4353E248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34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3E410E-D569-4E7F-9E7D-AEE21F3FE52E}"/>
              </a:ext>
            </a:extLst>
          </p:cNvPr>
          <p:cNvCxnSpPr>
            <a:cxnSpLocks/>
          </p:cNvCxnSpPr>
          <p:nvPr/>
        </p:nvCxnSpPr>
        <p:spPr bwMode="auto">
          <a:xfrm>
            <a:off x="7741920" y="6202680"/>
            <a:ext cx="868680" cy="304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6380390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16001"/>
          </a:xfrm>
        </p:spPr>
        <p:txBody>
          <a:bodyPr/>
          <a:lstStyle/>
          <a:p>
            <a:r>
              <a:rPr lang="en-US" dirty="0" err="1"/>
              <a:t>Implementación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1412240"/>
            <a:ext cx="89916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marR="0" lvl="2" indent="-396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Evalúe sus ministerios</a:t>
            </a:r>
          </a:p>
          <a:p>
            <a:pPr marL="396875" marR="0" lvl="2" indent="-396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Crear una estructura de iglesia que haga discípulos multiplicadores</a:t>
            </a:r>
          </a:p>
          <a:p>
            <a:pPr marL="396875" marR="0" lvl="2" indent="-396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Plantar iglesias que hagan discípulos multiplicadores para alcanzar su ciudad</a:t>
            </a:r>
          </a:p>
          <a:p>
            <a:pPr marL="396875" marR="0" lvl="2" indent="-396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Entrenar a otros pastores para llegar a su país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F4900-2650-4F77-9B08-4353E248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408313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82415"/>
          </a:xfrm>
        </p:spPr>
        <p:txBody>
          <a:bodyPr/>
          <a:lstStyle/>
          <a:p>
            <a:r>
              <a:rPr lang="es-ES" sz="3200" b="0" dirty="0"/>
              <a:t>Cómo Alcanzar a su Comunidad, Ciudad y País para Cristo</a:t>
            </a:r>
            <a:endParaRPr lang="en-US" altLang="en-US" sz="2800" b="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6674" y="1764971"/>
            <a:ext cx="9077325" cy="3569029"/>
          </a:xfrm>
          <a:ln>
            <a:noFill/>
          </a:ln>
        </p:spPr>
        <p:txBody>
          <a:bodyPr/>
          <a:lstStyle/>
          <a:p>
            <a:pPr marL="396875" indent="-396875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Alcanzar a su </a:t>
            </a:r>
            <a:r>
              <a:rPr lang="es-ES" u="sng" dirty="0"/>
              <a:t>comunidad</a:t>
            </a:r>
            <a:r>
              <a:rPr lang="es-ES" dirty="0"/>
              <a:t> convirtiéndose en una iglesia que hace discípulos multiplicadores</a:t>
            </a:r>
          </a:p>
          <a:p>
            <a:pPr marL="396875" indent="-396875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Alcanzar a su </a:t>
            </a:r>
            <a:r>
              <a:rPr lang="es-ES" u="sng" dirty="0"/>
              <a:t>ciudad</a:t>
            </a:r>
            <a:r>
              <a:rPr lang="es-ES" dirty="0"/>
              <a:t> para Cristo plantando iglesias que hagan discípulos multiplicadores</a:t>
            </a:r>
          </a:p>
          <a:p>
            <a:pPr marL="396875" indent="-396875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Alcanzar a su </a:t>
            </a:r>
            <a:r>
              <a:rPr lang="es-ES" u="sng" dirty="0"/>
              <a:t>país</a:t>
            </a:r>
            <a:r>
              <a:rPr lang="es-ES" dirty="0"/>
              <a:t> para Cristo capacitando a otros pastores cómo a enseñar estos talleres</a:t>
            </a: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413686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3578773"/>
            <a:ext cx="9144000" cy="2397125"/>
          </a:xfrm>
        </p:spPr>
        <p:txBody>
          <a:bodyPr/>
          <a:lstStyle/>
          <a:p>
            <a:r>
              <a:rPr lang="en-US" altLang="en-US" sz="6000" dirty="0"/>
              <a:t>¡</a:t>
            </a:r>
            <a:r>
              <a:rPr lang="en-US" altLang="en-US" sz="6000" dirty="0" err="1"/>
              <a:t>Felicidades</a:t>
            </a:r>
            <a:r>
              <a:rPr lang="en-US" altLang="en-US" sz="6000" dirty="0"/>
              <a:t>!!</a:t>
            </a:r>
            <a:br>
              <a:rPr lang="en-US" altLang="en-US" sz="6000" dirty="0"/>
            </a:br>
            <a:br>
              <a:rPr lang="en-US" altLang="en-US" sz="1100" dirty="0"/>
            </a:br>
            <a:r>
              <a:rPr lang="es-ES" altLang="en-US" dirty="0"/>
              <a:t>Has Terminado el Taller 4</a:t>
            </a:r>
            <a:br>
              <a:rPr lang="en-US" altLang="en-US" dirty="0"/>
            </a:br>
            <a:br>
              <a:rPr lang="en-US" altLang="en-US" sz="1400" dirty="0"/>
            </a:br>
            <a:r>
              <a:rPr lang="en-US" altLang="en-US" sz="4400" dirty="0">
                <a:solidFill>
                  <a:srgbClr val="FFFF00"/>
                </a:solidFill>
              </a:rPr>
              <a:t>¡</a:t>
            </a:r>
            <a:r>
              <a:rPr lang="en-US" altLang="en-US" sz="4400" dirty="0" err="1">
                <a:solidFill>
                  <a:srgbClr val="FFFF00"/>
                </a:solidFill>
              </a:rPr>
              <a:t>Terminar</a:t>
            </a:r>
            <a:r>
              <a:rPr lang="en-US" altLang="en-US" sz="4400" dirty="0">
                <a:solidFill>
                  <a:srgbClr val="FFFF00"/>
                </a:solidFill>
              </a:rPr>
              <a:t> la Gran </a:t>
            </a:r>
            <a:r>
              <a:rPr lang="en-US" altLang="en-US" sz="4400" dirty="0" err="1">
                <a:solidFill>
                  <a:srgbClr val="FFFF00"/>
                </a:solidFill>
              </a:rPr>
              <a:t>Comisión</a:t>
            </a:r>
            <a:r>
              <a:rPr lang="en-US" altLang="en-US" sz="4400" dirty="0">
                <a:solidFill>
                  <a:srgbClr val="FFFF00"/>
                </a:solidFill>
              </a:rPr>
              <a:t>!</a:t>
            </a:r>
            <a:endParaRPr lang="en-US" altLang="en-US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B5983-9669-4DBF-9EA5-00DDBBD8C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787" y="211668"/>
            <a:ext cx="5676423" cy="2917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460D19-1CE0-4216-974D-CE9B7683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BE5E5-8E92-4A16-AED4-6DCEAE87947B}"/>
              </a:ext>
            </a:extLst>
          </p:cNvPr>
          <p:cNvSpPr txBox="1"/>
          <p:nvPr/>
        </p:nvSpPr>
        <p:spPr>
          <a:xfrm>
            <a:off x="0" y="1734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Implementación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T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alleres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nteriores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2DBE5-E227-4803-997F-C388CB53A914}"/>
              </a:ext>
            </a:extLst>
          </p:cNvPr>
          <p:cNvSpPr txBox="1"/>
          <p:nvPr/>
        </p:nvSpPr>
        <p:spPr>
          <a:xfrm>
            <a:off x="716280" y="1554920"/>
            <a:ext cx="842772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Usted está:</a:t>
            </a:r>
          </a:p>
          <a:p>
            <a:pPr marL="396875" marR="0" lvl="0" indent="-396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s-ES" sz="3200" dirty="0">
                <a:solidFill>
                  <a:srgbClr val="FFFFFF"/>
                </a:solidFill>
                <a:latin typeface="Arial" charset="0"/>
                <a:cs typeface="Arial" charset="0"/>
              </a:rPr>
              <a:t>1.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Haciendo discípulos multiplicadores por media del aprendizaje</a:t>
            </a:r>
          </a:p>
          <a:p>
            <a:pPr marL="396875" marR="0" lvl="0" indent="-396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2. Implementando metas para la vida personal y ministerial</a:t>
            </a:r>
          </a:p>
          <a:p>
            <a:pPr marL="396875" marR="0" lvl="0" indent="-396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s-ES" sz="3200" dirty="0">
                <a:solidFill>
                  <a:srgbClr val="FFFFFF"/>
                </a:solidFill>
                <a:latin typeface="Arial" charset="0"/>
                <a:cs typeface="Arial" charset="0"/>
              </a:rPr>
              <a:t>3. E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ntrenando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las personas sobre a hacer un estudio bíblico personal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736F2D-4284-405A-9457-FAFC4673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0D19C-5166-4D78-B865-89F8158E261A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Elementos de una Iglesia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que Hace Discípulos Multiplicadores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9D8D6-C45C-43A7-909D-82359CADA306}"/>
              </a:ext>
            </a:extLst>
          </p:cNvPr>
          <p:cNvSpPr txBox="1"/>
          <p:nvPr/>
        </p:nvSpPr>
        <p:spPr>
          <a:xfrm>
            <a:off x="279862" y="3798550"/>
            <a:ext cx="8584276" cy="2477601"/>
          </a:xfrm>
          <a:prstGeom prst="rect">
            <a:avLst/>
          </a:prstGeom>
          <a:solidFill>
            <a:srgbClr val="259342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 estrategia de Jesús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 cerca, personal y con el tiempo</a:t>
            </a:r>
          </a:p>
          <a:p>
            <a:pPr marL="234950" lvl="0" indent="-2349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Incluye un proceso y los ingredientes necesarios para que la gente crezca y llegue a ser como Jesús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Hace discípulos multiplicadores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11A48-87CE-4804-AE57-714DBB1E3665}"/>
              </a:ext>
            </a:extLst>
          </p:cNvPr>
          <p:cNvSpPr/>
          <p:nvPr/>
        </p:nvSpPr>
        <p:spPr>
          <a:xfrm>
            <a:off x="365760" y="1447529"/>
            <a:ext cx="8412480" cy="1538883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Estrategia normal de la iglesia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Principalmente eventos y programas a corto plazo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 hace discípulos multiplicadores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09937-DDAE-4C6F-AC8C-0905DA9B0693}"/>
              </a:ext>
            </a:extLst>
          </p:cNvPr>
          <p:cNvSpPr txBox="1"/>
          <p:nvPr/>
        </p:nvSpPr>
        <p:spPr>
          <a:xfrm>
            <a:off x="3894083" y="3021598"/>
            <a:ext cx="135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5677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736F2D-4284-405A-9457-FAFC4673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0D19C-5166-4D78-B865-89F8158E261A}"/>
              </a:ext>
            </a:extLst>
          </p:cNvPr>
          <p:cNvSpPr txBox="1"/>
          <p:nvPr/>
        </p:nvSpPr>
        <p:spPr>
          <a:xfrm>
            <a:off x="0" y="26801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32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1. Entrenar a Líderes de Discipulado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32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 Fundamentos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9D8D6-C45C-43A7-909D-82359CADA306}"/>
              </a:ext>
            </a:extLst>
          </p:cNvPr>
          <p:cNvSpPr txBox="1"/>
          <p:nvPr/>
        </p:nvSpPr>
        <p:spPr>
          <a:xfrm>
            <a:off x="127592" y="1602249"/>
            <a:ext cx="901641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Esta es el área con la que la mayoría de las iglesias luchan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Los líderes que no han sido entrenados para hacer discípulos multiplicadores </a:t>
            </a:r>
            <a:r>
              <a:rPr kumimoji="0" lang="es-E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 pueden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hacer discípulos multiplicadores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Este es el elemento </a:t>
            </a:r>
            <a:r>
              <a:rPr kumimoji="0" lang="es-E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más crítico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para hacer discípulos multiplicadores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1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3FC5B9-B65E-44F3-93AB-B2A7AEBF20CE}"/>
              </a:ext>
            </a:extLst>
          </p:cNvPr>
          <p:cNvGrpSpPr/>
          <p:nvPr/>
        </p:nvGrpSpPr>
        <p:grpSpPr>
          <a:xfrm>
            <a:off x="-16159" y="2672"/>
            <a:ext cx="9144001" cy="6855328"/>
            <a:chOff x="-16159" y="2672"/>
            <a:chExt cx="9144001" cy="6855328"/>
          </a:xfrm>
        </p:grpSpPr>
        <p:sp>
          <p:nvSpPr>
            <p:cNvPr id="6" name="Rectangle 5"/>
            <p:cNvSpPr/>
            <p:nvPr/>
          </p:nvSpPr>
          <p:spPr>
            <a:xfrm>
              <a:off x="0" y="2672"/>
              <a:ext cx="9127841" cy="6855328"/>
            </a:xfrm>
            <a:prstGeom prst="rect">
              <a:avLst/>
            </a:prstGeom>
            <a:solidFill>
              <a:srgbClr val="DCEFF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6378" tIns="48189" rIns="96378" bIns="481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/>
                  <a:cs typeface="Arial"/>
                </a:rPr>
                <a:t> 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</a:endParaRPr>
            </a:p>
          </p:txBody>
        </p:sp>
        <p:sp>
          <p:nvSpPr>
            <p:cNvPr id="7" name="Text Box 2733"/>
            <p:cNvSpPr txBox="1">
              <a:spLocks noChangeArrowheads="1"/>
            </p:cNvSpPr>
            <p:nvPr/>
          </p:nvSpPr>
          <p:spPr bwMode="auto">
            <a:xfrm>
              <a:off x="37246" y="139164"/>
              <a:ext cx="9090596" cy="1146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6378" tIns="48189" rIns="96378" bIns="48189" anchor="t" anchorCtr="0" upright="1">
              <a:noAutofit/>
            </a:bodyPr>
            <a:lstStyle/>
            <a:p>
              <a:pPr marR="0" lvl="0" algn="ctr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s-ES" sz="3200" b="1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SimSun"/>
                  <a:cs typeface="Arial"/>
                </a:rPr>
                <a:t>1. Entrenar Líderes de Discipulado </a:t>
              </a:r>
            </a:p>
            <a:p>
              <a:pPr marR="0" lvl="0" algn="ctr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s-ES" sz="3200" b="1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SimSun"/>
                  <a:cs typeface="Arial"/>
                </a:rPr>
                <a:t>de Fundamentos</a:t>
              </a:r>
            </a:p>
          </p:txBody>
        </p:sp>
        <p:cxnSp>
          <p:nvCxnSpPr>
            <p:cNvPr id="8" name="Straight Connector 7"/>
            <p:cNvCxnSpPr>
              <a:cxnSpLocks/>
            </p:cNvCxnSpPr>
            <p:nvPr/>
          </p:nvCxnSpPr>
          <p:spPr bwMode="auto">
            <a:xfrm>
              <a:off x="671689" y="6361033"/>
              <a:ext cx="4076052" cy="4774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/>
            <p:cNvCxnSpPr>
              <a:cxnSpLocks/>
            </p:cNvCxnSpPr>
            <p:nvPr/>
          </p:nvCxnSpPr>
          <p:spPr bwMode="auto">
            <a:xfrm>
              <a:off x="665957" y="1778035"/>
              <a:ext cx="5729" cy="4570642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 flipH="1" flipV="1">
              <a:off x="4045704" y="1927446"/>
              <a:ext cx="19948" cy="443984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H="1" flipV="1">
              <a:off x="1767960" y="1968845"/>
              <a:ext cx="1" cy="438536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cxnSpLocks/>
            </p:cNvCxnSpPr>
            <p:nvPr/>
          </p:nvCxnSpPr>
          <p:spPr bwMode="auto">
            <a:xfrm>
              <a:off x="2928866" y="1794638"/>
              <a:ext cx="16681" cy="4545046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34"/>
            <p:cNvCxnSpPr>
              <a:cxnSpLocks/>
            </p:cNvCxnSpPr>
            <p:nvPr/>
          </p:nvCxnSpPr>
          <p:spPr bwMode="auto">
            <a:xfrm>
              <a:off x="690720" y="2118273"/>
              <a:ext cx="2038025" cy="0"/>
            </a:xfrm>
            <a:prstGeom prst="line">
              <a:avLst/>
            </a:prstGeom>
            <a:noFill/>
            <a:ln w="1905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TextBox 1"/>
            <p:cNvSpPr txBox="1"/>
            <p:nvPr/>
          </p:nvSpPr>
          <p:spPr>
            <a:xfrm>
              <a:off x="-16159" y="2804317"/>
              <a:ext cx="9111682" cy="335476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4163" marR="0" lvl="0" indent="-284163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rPr>
                <a:t>Repase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rPr>
                <a:t>la "Guía de Entrenamiento para Líder de Fundamentos”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endParaRPr>
            </a:p>
            <a:p>
              <a:pPr marL="284163" marR="0" lvl="0" indent="-284163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rPr>
                <a:t>Comience un grupo de Fundamentos con líderes potenciales</a:t>
              </a:r>
            </a:p>
            <a:p>
              <a:pPr marL="284163" marR="0" lvl="0" indent="-284163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US" sz="3200" i="0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rPr>
                <a:t>Entrene</a:t>
              </a:r>
              <a:r>
                <a:rPr kumimoji="0" lang="en-US" sz="3200" i="0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i="0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rPr>
                <a:t>líderes</a:t>
              </a:r>
              <a:r>
                <a:rPr kumimoji="0" lang="en-US" sz="3200" i="0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rPr>
                <a:t> de </a:t>
              </a:r>
              <a:r>
                <a:rPr kumimoji="0" lang="en-US" sz="3200" i="0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rPr>
                <a:t>Fundamentos</a:t>
              </a:r>
              <a:r>
                <a:rPr kumimoji="0" lang="en-US" sz="3200" i="0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rPr>
                <a:t> por </a:t>
              </a:r>
              <a:r>
                <a:rPr kumimoji="0" lang="en-US" sz="3200" i="0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" panose="02020603050405020304" pitchFamily="18" charset="0"/>
                  <a:cs typeface="Arial" panose="020B0604020202020204" pitchFamily="34" charset="0"/>
                </a:rPr>
                <a:t>aprendizaje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V="1">
              <a:off x="2728745" y="2226220"/>
              <a:ext cx="0" cy="59053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6" name="Text Box 28">
              <a:extLst>
                <a:ext uri="{FF2B5EF4-FFF2-40B4-BE49-F238E27FC236}">
                  <a16:creationId xmlns:a16="http://schemas.microsoft.com/office/drawing/2014/main" id="{1E3BDEFA-225A-4404-B7F0-0EA43B5C70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1246" y="1445208"/>
              <a:ext cx="2571488" cy="558835"/>
            </a:xfrm>
            <a:prstGeom prst="rect">
              <a:avLst/>
            </a:prstGeom>
            <a:solidFill>
              <a:srgbClr val="DCEFF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12-18 </a:t>
              </a:r>
              <a:r>
                <a:rPr lang="en-US" sz="3200" dirty="0">
                  <a:solidFill>
                    <a:srgbClr val="000000"/>
                  </a:solidFill>
                  <a:latin typeface="Arial"/>
                  <a:ea typeface="Calibri"/>
                  <a:cs typeface="Arial"/>
                </a:rPr>
                <a:t>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eses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</a:endParaRPr>
            </a:p>
          </p:txBody>
        </p:sp>
      </p:grp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69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15C76-D40B-42C6-ABF7-AFA66225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97A3E-6E03-4411-BB3F-13A87C4EBBCB}"/>
              </a:ext>
            </a:extLst>
          </p:cNvPr>
          <p:cNvSpPr txBox="1"/>
          <p:nvPr/>
        </p:nvSpPr>
        <p:spPr>
          <a:xfrm>
            <a:off x="96982" y="849643"/>
            <a:ext cx="9047018" cy="4493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Antes de que alguien pueda dirigir Fundamentos, necesitará:</a:t>
            </a:r>
          </a:p>
          <a:p>
            <a:pPr marL="288925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• Tener los dones espirituales, habilidades, y llamado para dirigir Fundamentos</a:t>
            </a:r>
          </a:p>
          <a:p>
            <a:pPr marL="288925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• Haber sido entrenados en la "Guía de Entrenamiento para Líder de Fundamentos”</a:t>
            </a:r>
          </a:p>
          <a:p>
            <a:pPr marL="288925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• Haber terminado el proceso de aprendizaje       (12-18 meses)</a:t>
            </a:r>
          </a:p>
        </p:txBody>
      </p:sp>
    </p:spTree>
    <p:extLst>
      <p:ext uri="{BB962C8B-B14F-4D97-AF65-F5344CB8AC3E}">
        <p14:creationId xmlns:p14="http://schemas.microsoft.com/office/powerpoint/2010/main" val="47137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72"/>
            <a:ext cx="9127841" cy="6855328"/>
          </a:xfrm>
          <a:prstGeom prst="rect">
            <a:avLst/>
          </a:prstGeom>
          <a:solidFill>
            <a:srgbClr val="DCEFF0"/>
          </a:solidFill>
          <a:ln w="9525" cap="flat" cmpd="sng" algn="ctr">
            <a:solidFill>
              <a:srgbClr val="DCEFF0"/>
            </a:solidFill>
            <a:prstDash val="solid"/>
          </a:ln>
          <a:effectLst/>
        </p:spPr>
        <p:txBody>
          <a:bodyPr rot="0" spcFirstLastPara="0" vert="horz" wrap="square" lIns="96378" tIns="48189" rIns="96378" bIns="481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 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7" name="Text Box 2733"/>
          <p:cNvSpPr txBox="1">
            <a:spLocks noChangeArrowheads="1"/>
          </p:cNvSpPr>
          <p:nvPr/>
        </p:nvSpPr>
        <p:spPr bwMode="auto">
          <a:xfrm>
            <a:off x="-16159" y="157224"/>
            <a:ext cx="9132531" cy="5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6378" tIns="48189" rIns="96378" bIns="48189" anchor="t" anchorCtr="0" upright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2. </a:t>
            </a:r>
            <a:r>
              <a:rPr kumimoji="0" lang="es-ES" sz="32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Iniciar Grupos de Fundamentos 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en Toda la Iglesia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634552" y="6376976"/>
            <a:ext cx="4076052" cy="4774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/>
          </p:cNvCxnSpPr>
          <p:nvPr/>
        </p:nvCxnSpPr>
        <p:spPr bwMode="auto">
          <a:xfrm flipH="1">
            <a:off x="634549" y="1736722"/>
            <a:ext cx="4" cy="4627898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4033228" y="1974028"/>
            <a:ext cx="0" cy="439611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 flipV="1">
            <a:off x="1695221" y="2027327"/>
            <a:ext cx="35602" cy="434282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2902677" y="2027327"/>
            <a:ext cx="5733" cy="43283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28"/>
          <p:cNvSpPr txBox="1">
            <a:spLocks/>
          </p:cNvSpPr>
          <p:nvPr/>
        </p:nvSpPr>
        <p:spPr bwMode="auto">
          <a:xfrm>
            <a:off x="3418877" y="3489346"/>
            <a:ext cx="5680293" cy="905279"/>
          </a:xfrm>
          <a:prstGeom prst="rect">
            <a:avLst/>
          </a:prstGeom>
          <a:solidFill>
            <a:srgbClr val="DCEFF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Iniciar grupos de Fundamentos en toda la iglesia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 bwMode="auto">
          <a:xfrm>
            <a:off x="2444402" y="4095154"/>
            <a:ext cx="496159" cy="0"/>
          </a:xfrm>
          <a:prstGeom prst="line">
            <a:avLst/>
          </a:prstGeom>
          <a:noFill/>
          <a:ln w="1905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5-Point Star 37"/>
          <p:cNvSpPr>
            <a:spLocks noChangeAspect="1"/>
          </p:cNvSpPr>
          <p:nvPr/>
        </p:nvSpPr>
        <p:spPr>
          <a:xfrm>
            <a:off x="2673325" y="3852981"/>
            <a:ext cx="527849" cy="4572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 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685" y="1749039"/>
            <a:ext cx="8456155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Después de una serie de sermones de 4 semanas, </a:t>
            </a:r>
            <a:r>
              <a:rPr lang="es-ES" sz="3200" dirty="0">
                <a:solidFill>
                  <a:srgbClr val="FFFFFF"/>
                </a:solidFill>
                <a:latin typeface="Arial" charset="0"/>
                <a:cs typeface="Arial" charset="0"/>
              </a:rPr>
              <a:t>i</a:t>
            </a:r>
            <a:r>
              <a:rPr kumimoji="0" lang="es-ES" sz="3200" b="0" i="0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niciar</a:t>
            </a:r>
            <a:r>
              <a:rPr kumimoji="0" lang="es-ES" sz="32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grupos de Fundamentos en toda la iglesia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2444402" y="3250238"/>
            <a:ext cx="0" cy="6990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Text Box 28">
            <a:extLst>
              <a:ext uri="{FF2B5EF4-FFF2-40B4-BE49-F238E27FC236}">
                <a16:creationId xmlns:a16="http://schemas.microsoft.com/office/drawing/2014/main" id="{833B9F04-72CF-41F2-A649-194A8604591D}"/>
              </a:ext>
            </a:extLst>
          </p:cNvPr>
          <p:cNvSpPr txBox="1">
            <a:spLocks/>
          </p:cNvSpPr>
          <p:nvPr/>
        </p:nvSpPr>
        <p:spPr bwMode="auto">
          <a:xfrm>
            <a:off x="1670637" y="4394625"/>
            <a:ext cx="1923835" cy="449838"/>
          </a:xfrm>
          <a:prstGeom prst="rect">
            <a:avLst/>
          </a:prstGeom>
          <a:solidFill>
            <a:srgbClr val="DCEFF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Semanas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87319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27841" cy="6858000"/>
          </a:xfrm>
          <a:prstGeom prst="rect">
            <a:avLst/>
          </a:prstGeom>
          <a:solidFill>
            <a:srgbClr val="DCEFF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6378" tIns="48189" rIns="96378" bIns="481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 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7" name="Text Box 2733"/>
          <p:cNvSpPr txBox="1">
            <a:spLocks noChangeArrowheads="1"/>
          </p:cNvSpPr>
          <p:nvPr/>
        </p:nvSpPr>
        <p:spPr bwMode="auto">
          <a:xfrm>
            <a:off x="52741" y="114429"/>
            <a:ext cx="8928734" cy="5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6378" tIns="48189" rIns="96378" bIns="48189" anchor="t" anchorCtr="0" upright="1">
            <a:no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Multiplicar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 por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Aprendizaje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671689" y="5622707"/>
            <a:ext cx="4076052" cy="4774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/>
          </p:cNvCxnSpPr>
          <p:nvPr/>
        </p:nvCxnSpPr>
        <p:spPr bwMode="auto">
          <a:xfrm flipH="1">
            <a:off x="671686" y="982453"/>
            <a:ext cx="4" cy="4627898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4070365" y="1219759"/>
            <a:ext cx="0" cy="439611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 flipV="1">
            <a:off x="1732358" y="1273058"/>
            <a:ext cx="35602" cy="434282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2937305" y="1273058"/>
            <a:ext cx="8242" cy="43283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ight Arrow 24"/>
          <p:cNvSpPr/>
          <p:nvPr/>
        </p:nvSpPr>
        <p:spPr>
          <a:xfrm>
            <a:off x="2937305" y="4401555"/>
            <a:ext cx="5736591" cy="421858"/>
          </a:xfrm>
          <a:prstGeom prst="rightArrow">
            <a:avLst>
              <a:gd name="adj1" fmla="val 50000"/>
              <a:gd name="adj2" fmla="val 9776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695" y="2406045"/>
            <a:ext cx="7904269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Continuar creciendo tu iglesia haciendo discípulos </a:t>
            </a:r>
            <a:r>
              <a:rPr kumimoji="0" lang="es-ES" sz="32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multiplicadores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 través del aprendizaje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2956772" y="3955251"/>
            <a:ext cx="0" cy="52924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6738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4556"/>
            <a:ext cx="9127841" cy="6942555"/>
          </a:xfrm>
          <a:prstGeom prst="rect">
            <a:avLst/>
          </a:prstGeom>
          <a:solidFill>
            <a:srgbClr val="DCEFF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6378" tIns="48189" rIns="96378" bIns="481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 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7" name="Text Box 2733"/>
          <p:cNvSpPr txBox="1">
            <a:spLocks noChangeArrowheads="1"/>
          </p:cNvSpPr>
          <p:nvPr/>
        </p:nvSpPr>
        <p:spPr bwMode="auto">
          <a:xfrm>
            <a:off x="261320" y="-11747"/>
            <a:ext cx="8605200" cy="5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6378" tIns="48189" rIns="96378" bIns="48189" anchor="t" anchorCtr="0" upright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kumimoji="0" lang="es-ES" sz="32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Administrar la Iglesia que Hace Discípulos Multiplicadores 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671689" y="5622707"/>
            <a:ext cx="4076052" cy="4774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/>
          </p:cNvCxnSpPr>
          <p:nvPr/>
        </p:nvCxnSpPr>
        <p:spPr bwMode="auto">
          <a:xfrm flipH="1">
            <a:off x="671686" y="1001114"/>
            <a:ext cx="4" cy="4627898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4070365" y="1219759"/>
            <a:ext cx="0" cy="439611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 flipV="1">
            <a:off x="1732358" y="1273058"/>
            <a:ext cx="35602" cy="434282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2939352" y="1230519"/>
            <a:ext cx="6195" cy="4370839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ight Arrow 36"/>
          <p:cNvSpPr/>
          <p:nvPr/>
        </p:nvSpPr>
        <p:spPr>
          <a:xfrm>
            <a:off x="2939352" y="5161232"/>
            <a:ext cx="5733288" cy="420624"/>
          </a:xfrm>
          <a:prstGeom prst="rightArrow">
            <a:avLst>
              <a:gd name="adj1" fmla="val 50000"/>
              <a:gd name="adj2" fmla="val 9776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4443" y="3023314"/>
            <a:ext cx="6639452" cy="17235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 trabajo principal del pastor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Entrenar y administrar líderes para hacer el trabajo del ministerio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2945547" y="4729802"/>
            <a:ext cx="0" cy="52924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2494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9828"/>
          </a:xfrm>
        </p:spPr>
        <p:txBody>
          <a:bodyPr/>
          <a:lstStyle/>
          <a:p>
            <a:r>
              <a:rPr lang="en-US" altLang="en-US" sz="3200" dirty="0" err="1"/>
              <a:t>Talleres</a:t>
            </a:r>
            <a:endParaRPr lang="en-US" altLang="en-US" sz="3200" b="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8" y="1362621"/>
            <a:ext cx="8631382" cy="5181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800" b="1" dirty="0"/>
              <a:t>1. Cómo Hacer Crecer Su Iglesia</a:t>
            </a:r>
          </a:p>
          <a:p>
            <a:pPr marL="685800" indent="-228600">
              <a:spcBef>
                <a:spcPts val="0"/>
              </a:spcBef>
              <a:spcAft>
                <a:spcPts val="2400"/>
              </a:spcAft>
            </a:pPr>
            <a:r>
              <a:rPr lang="es-ES" sz="2800" dirty="0"/>
              <a:t>Multiplicar Discípulos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s-ES" sz="2800" b="1" dirty="0"/>
              <a:t>2. Equilibrar la Vida personal y el Ministerio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800" b="1" dirty="0"/>
              <a:t>3.  Cómo Entender y Aplicar la Biblia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Cómo Predicar Efectivamente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800" b="1" dirty="0"/>
              <a:t>4. Cómo Alcanzar a Su Ciudad y País para Cristo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Multiplicar Iglesias que Multiplican Discípulos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17279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B8CE4F9B-9E0D-45F5-BF49-21E13D61E9AA}"/>
              </a:ext>
            </a:extLst>
          </p:cNvPr>
          <p:cNvGrpSpPr/>
          <p:nvPr/>
        </p:nvGrpSpPr>
        <p:grpSpPr>
          <a:xfrm>
            <a:off x="26923" y="-50093"/>
            <a:ext cx="9144000" cy="6858000"/>
            <a:chOff x="-157162" y="1595461"/>
            <a:chExt cx="8628065" cy="6858000"/>
          </a:xfrm>
          <a:solidFill>
            <a:srgbClr val="DCEFF0"/>
          </a:solidFill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3590AA6-66D9-4635-8843-44E95907539A}"/>
                </a:ext>
              </a:extLst>
            </p:cNvPr>
            <p:cNvGrpSpPr/>
            <p:nvPr/>
          </p:nvGrpSpPr>
          <p:grpSpPr>
            <a:xfrm>
              <a:off x="-157162" y="1595461"/>
              <a:ext cx="8628065" cy="6858000"/>
              <a:chOff x="25401" y="1515558"/>
              <a:chExt cx="8628065" cy="5310127"/>
            </a:xfrm>
            <a:grpFill/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A49BF9B-FE4C-43CA-97BA-9FC258019BA7}"/>
                  </a:ext>
                </a:extLst>
              </p:cNvPr>
              <p:cNvSpPr/>
              <p:nvPr/>
            </p:nvSpPr>
            <p:spPr>
              <a:xfrm>
                <a:off x="25401" y="1515558"/>
                <a:ext cx="8628065" cy="5310127"/>
              </a:xfrm>
              <a:prstGeom prst="rect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72284" tIns="36142" rIns="72284" bIns="3614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/>
                    <a:cs typeface="Arial"/>
                  </a:rPr>
                  <a:t> 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55" name="Text Box 2733">
                <a:extLst>
                  <a:ext uri="{FF2B5EF4-FFF2-40B4-BE49-F238E27FC236}">
                    <a16:creationId xmlns:a16="http://schemas.microsoft.com/office/drawing/2014/main" id="{0A8A4D8D-6AE1-401F-815E-2A7B5BDA98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716" y="1593133"/>
                <a:ext cx="7955435" cy="59860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rot="0" vert="horz" wrap="square" lIns="72284" tIns="36142" rIns="72284" bIns="36142" anchor="t" anchorCtr="0" upright="1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charset="0"/>
                  </a:rPr>
                  <a:t>Elementos de una Iglesia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charset="0"/>
                  </a:rPr>
                  <a:t>que Hace Discípulos Multiplicadores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7F8B9C-4EBE-4C41-B6B8-F37380FE37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5245" y="6629423"/>
                <a:ext cx="7906878" cy="1"/>
              </a:xfrm>
              <a:prstGeom prst="line">
                <a:avLst/>
              </a:prstGeom>
              <a:grp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3E840B4-4E11-4AC3-BB16-3151DAB733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5243" y="2250279"/>
                <a:ext cx="0" cy="4369835"/>
              </a:xfrm>
              <a:prstGeom prst="line">
                <a:avLst/>
              </a:prstGeom>
              <a:grp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0F5BC12-8F0E-4F31-83EC-A425288DC6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8764" y="2618729"/>
                <a:ext cx="8174" cy="4010694"/>
              </a:xfrm>
              <a:prstGeom prst="line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ysDot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EB761CC-5344-4501-B620-7F78C412F7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8904" y="2618729"/>
                <a:ext cx="27167" cy="4005550"/>
              </a:xfrm>
              <a:prstGeom prst="line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ysDot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3ABF904-C2BE-4587-9A16-F31D3387AE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893658" y="2618728"/>
                <a:ext cx="23483" cy="3994610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61" name="Text Box 20">
                <a:extLst>
                  <a:ext uri="{FF2B5EF4-FFF2-40B4-BE49-F238E27FC236}">
                    <a16:creationId xmlns:a16="http://schemas.microsoft.com/office/drawing/2014/main" id="{69177BBD-0FD6-4103-B8C8-14D62EF114D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71074" y="3730171"/>
                <a:ext cx="5804786" cy="5335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350838" marR="0" lvl="0" indent="-350838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2. </a:t>
                </a:r>
                <a:r>
                  <a:rPr kumimoji="0" lang="es-ES" sz="28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Iniciar</a:t>
                </a:r>
                <a:r>
                  <a:rPr kumimoji="0" lang="es-ES" sz="2800" b="0" i="0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 grupos de Fundamentos </a:t>
                </a:r>
              </a:p>
              <a:p>
                <a:pPr marL="350838" marR="0" lvl="0" indent="-350838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sz="2800" kern="0" dirty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rPr>
                  <a:t>	</a:t>
                </a:r>
                <a:r>
                  <a:rPr kumimoji="0" lang="es-ES" sz="2800" b="0" i="0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en toda la iglesia</a:t>
                </a:r>
              </a:p>
            </p:txBody>
          </p:sp>
          <p:sp>
            <p:nvSpPr>
              <p:cNvPr id="62" name="Text Box 20">
                <a:extLst>
                  <a:ext uri="{FF2B5EF4-FFF2-40B4-BE49-F238E27FC236}">
                    <a16:creationId xmlns:a16="http://schemas.microsoft.com/office/drawing/2014/main" id="{72605BEB-8831-4D3A-A91A-745D1AEEEC3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43153" y="5624816"/>
                <a:ext cx="6544452" cy="26370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36142" rIns="0" bIns="36142" anchor="t" anchorCtr="0" upright="1">
                <a:noAutofit/>
              </a:bodyPr>
              <a:lstStyle/>
              <a:p>
                <a:pPr marL="396875" marR="0" lvl="0" indent="-3968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4. </a:t>
                </a:r>
                <a:r>
                  <a:rPr kumimoji="0" lang="es-ES" sz="28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Administrar</a:t>
                </a:r>
                <a:r>
                  <a:rPr kumimoji="0" lang="es-E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 la Iglesia </a:t>
                </a:r>
              </a:p>
              <a:p>
                <a:pPr marL="396875" marR="0" lvl="0" indent="-3968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sz="2800" kern="0" dirty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rPr>
                  <a:t>	</a:t>
                </a:r>
                <a:r>
                  <a:rPr kumimoji="0" lang="es-E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que Hace Discípulos Multiplicadores  </a:t>
                </a:r>
              </a:p>
            </p:txBody>
          </p:sp>
          <p:sp>
            <p:nvSpPr>
              <p:cNvPr id="63" name="Text Box 20">
                <a:extLst>
                  <a:ext uri="{FF2B5EF4-FFF2-40B4-BE49-F238E27FC236}">
                    <a16:creationId xmlns:a16="http://schemas.microsoft.com/office/drawing/2014/main" id="{4A340F0D-F6AA-4F0E-BCF5-6AB059189F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71074" y="4814932"/>
                <a:ext cx="5804785" cy="3369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36142" rIns="0" bIns="36142" anchor="t" anchorCtr="0" upright="1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3. </a:t>
                </a:r>
                <a:r>
                  <a:rPr kumimoji="0" lang="en-GB" sz="2800" b="0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Multiplicar</a:t>
                </a:r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 por </a:t>
                </a:r>
                <a:r>
                  <a:rPr kumimoji="0" lang="en-GB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Aprendizaje</a:t>
                </a:r>
                <a:endPara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 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73D2D85-4636-4E37-81B5-ECA1FF15CA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2051" y="3163750"/>
                <a:ext cx="1364638" cy="0"/>
              </a:xfrm>
              <a:prstGeom prst="line">
                <a:avLst/>
              </a:prstGeom>
              <a:grpFill/>
              <a:ln w="152400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2B82DCD-2FC8-4CBD-8328-E6362D6852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56950" y="4251471"/>
                <a:ext cx="386201" cy="0"/>
              </a:xfrm>
              <a:prstGeom prst="line">
                <a:avLst/>
              </a:prstGeom>
              <a:grpFill/>
              <a:ln w="152400">
                <a:solidFill>
                  <a:srgbClr val="C00000"/>
                </a:solidFill>
                <a:round/>
                <a:headEnd/>
                <a:tailEnd/>
              </a:ln>
            </p:spPr>
          </p:cxnSp>
          <p:sp>
            <p:nvSpPr>
              <p:cNvPr id="66" name="5-Point Star 37">
                <a:extLst>
                  <a:ext uri="{FF2B5EF4-FFF2-40B4-BE49-F238E27FC236}">
                    <a16:creationId xmlns:a16="http://schemas.microsoft.com/office/drawing/2014/main" id="{15B87623-1F41-4FA4-A225-F5893D16CA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82049" y="4113176"/>
                <a:ext cx="274320" cy="238267"/>
              </a:xfrm>
              <a:prstGeom prst="star5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/>
                    <a:cs typeface="Arial"/>
                  </a:rPr>
                  <a:t> </a:t>
                </a:r>
                <a:endPara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67" name="Text Box 28">
                <a:extLst>
                  <a:ext uri="{FF2B5EF4-FFF2-40B4-BE49-F238E27FC236}">
                    <a16:creationId xmlns:a16="http://schemas.microsoft.com/office/drawing/2014/main" id="{300FE1F6-34A8-436C-96E6-0DFE25056A5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3986" y="2588472"/>
                <a:ext cx="8263617" cy="505346"/>
              </a:xfrm>
              <a:prstGeom prst="rect">
                <a:avLst/>
              </a:prstGeom>
              <a:solidFill>
                <a:srgbClr val="DCEF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396875" marR="0" lvl="0" indent="-396875" algn="l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1. </a:t>
                </a:r>
                <a:r>
                  <a:rPr kumimoji="0" lang="es-ES" sz="28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Entrenar</a:t>
                </a:r>
                <a:r>
                  <a:rPr kumimoji="0" lang="es-ES" sz="2800" b="0" i="0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 a Líderes de Discipulado de Fundamentos</a:t>
                </a:r>
              </a:p>
            </p:txBody>
          </p:sp>
          <p:sp>
            <p:nvSpPr>
              <p:cNvPr id="68" name="Text Box 28">
                <a:extLst>
                  <a:ext uri="{FF2B5EF4-FFF2-40B4-BE49-F238E27FC236}">
                    <a16:creationId xmlns:a16="http://schemas.microsoft.com/office/drawing/2014/main" id="{F3A7176C-007D-42A6-B7D5-AC1FFDE6A24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3987" y="3240825"/>
                <a:ext cx="1842121" cy="3200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12-18 Meses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69" name="Text Box 28">
                <a:extLst>
                  <a:ext uri="{FF2B5EF4-FFF2-40B4-BE49-F238E27FC236}">
                    <a16:creationId xmlns:a16="http://schemas.microsoft.com/office/drawing/2014/main" id="{B079BD2A-6657-4238-8F12-A3CA58523C3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8632" y="4393737"/>
                <a:ext cx="1814953" cy="2963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b" anchorCtr="0" upright="1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4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Arial"/>
                  </a:rPr>
                  <a:t>Semanas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endParaRPr>
              </a:p>
            </p:txBody>
          </p: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0E20055-0096-4548-80A9-7E44E0F44CE0}"/>
                </a:ext>
              </a:extLst>
            </p:cNvPr>
            <p:cNvCxnSpPr/>
            <p:nvPr/>
          </p:nvCxnSpPr>
          <p:spPr>
            <a:xfrm>
              <a:off x="1711095" y="6502069"/>
              <a:ext cx="6310946" cy="0"/>
            </a:xfrm>
            <a:prstGeom prst="straightConnector1">
              <a:avLst/>
            </a:prstGeom>
            <a:grpFill/>
            <a:ln w="152400" cap="flat" cmpd="sng" algn="ctr">
              <a:solidFill>
                <a:srgbClr val="C00000"/>
              </a:solidFill>
              <a:prstDash val="solid"/>
              <a:miter lim="800000"/>
              <a:tailEnd type="triangle" w="sm" len="med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7F0FF4C-B99C-4B2F-BBB9-20CD3E4B615C}"/>
                </a:ext>
              </a:extLst>
            </p:cNvPr>
            <p:cNvCxnSpPr/>
            <p:nvPr/>
          </p:nvCxnSpPr>
          <p:spPr>
            <a:xfrm>
              <a:off x="1711095" y="7830212"/>
              <a:ext cx="6310946" cy="0"/>
            </a:xfrm>
            <a:prstGeom prst="straightConnector1">
              <a:avLst/>
            </a:prstGeom>
            <a:grpFill/>
            <a:ln w="152400" cap="flat" cmpd="sng" algn="ctr">
              <a:solidFill>
                <a:srgbClr val="C00000"/>
              </a:solidFill>
              <a:prstDash val="solid"/>
              <a:miter lim="800000"/>
              <a:tailEnd type="triangle" w="sm" len="med"/>
            </a:ln>
            <a:effectLst/>
          </p:spPr>
        </p:cxnSp>
      </p:grp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951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BCF7C-1862-4A72-B20D-B96766D0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6C616-1E6B-4ADF-863B-2D2945771C87}"/>
              </a:ext>
            </a:extLst>
          </p:cNvPr>
          <p:cNvSpPr/>
          <p:nvPr/>
        </p:nvSpPr>
        <p:spPr>
          <a:xfrm>
            <a:off x="0" y="0"/>
            <a:ext cx="9144000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 de Convertirse en una Iglesia 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Hace Discípulos Multiplicadores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177B28-39C8-4D13-B233-18B07BE2EB59}"/>
              </a:ext>
            </a:extLst>
          </p:cNvPr>
          <p:cNvSpPr/>
          <p:nvPr/>
        </p:nvSpPr>
        <p:spPr>
          <a:xfrm>
            <a:off x="346841" y="1272659"/>
            <a:ext cx="87971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AutoNum type="arabicPeriod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líderes de Fundamentos invitan a las personas a estar en sus nuevos Grupos de Fundamentos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El pastor prepara 4 sermones sobre discipulado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Iniciar la serie de sermones de 4 semanas</a:t>
            </a:r>
          </a:p>
          <a:p>
            <a:pPr marL="568325" lvl="1" indent="-236538" fontAlgn="base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Anuncio y testimonio </a:t>
            </a:r>
          </a:p>
          <a:p>
            <a:pPr marL="568325" lvl="1" indent="-236538" fontAlgn="base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Líderes de las Fundamentos con hojas de inscripción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6CB075-0025-4843-9BF9-89EA2A6621B9}"/>
              </a:ext>
            </a:extLst>
          </p:cNvPr>
          <p:cNvSpPr/>
          <p:nvPr/>
        </p:nvSpPr>
        <p:spPr>
          <a:xfrm>
            <a:off x="1367658" y="5400394"/>
            <a:ext cx="6408684" cy="1077218"/>
          </a:xfrm>
          <a:prstGeom prst="rect">
            <a:avLst/>
          </a:prstGeom>
          <a:solidFill>
            <a:srgbClr val="C5F0FF"/>
          </a:solidFill>
          <a:ln w="63500" cmpd="thickThin">
            <a:solidFill>
              <a:schemeClr val="bg1"/>
            </a:solidFill>
          </a:ln>
        </p:spPr>
        <p:txBody>
          <a:bodyPr wrap="square" anchor="ctr" anchorCtr="0">
            <a:spAutoFit/>
          </a:bodyPr>
          <a:lstStyle/>
          <a:p>
            <a:pPr marL="0" lvl="1" algn="ctr" fontAlgn="base">
              <a:spcAft>
                <a:spcPts val="1200"/>
              </a:spcAft>
            </a:pPr>
            <a:r>
              <a:rPr lang="es-E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Iniciar Grupos de Fundamentos en Toda la Iglesia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84652"/>
            <a:ext cx="8686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Tener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servicios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dominicales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periódicamente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para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iniciar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nuevos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grupos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Fundamentos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6538" marR="0" lvl="0" indent="-236538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 servicio incluirá:</a:t>
            </a:r>
          </a:p>
          <a:p>
            <a:pPr marL="914400" lvl="1" indent="-457200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 anuncio</a:t>
            </a:r>
          </a:p>
          <a:p>
            <a:pPr marL="914400" lvl="1" indent="-457200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 testimonio de una vida cambiada</a:t>
            </a:r>
          </a:p>
          <a:p>
            <a:pPr marL="914400" lvl="1" indent="-457200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 sermón sobre el discipulado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DF8F6-2270-4FB8-9074-BD83FAE6DFD9}"/>
              </a:ext>
            </a:extLst>
          </p:cNvPr>
          <p:cNvSpPr txBox="1"/>
          <p:nvPr/>
        </p:nvSpPr>
        <p:spPr>
          <a:xfrm>
            <a:off x="970367" y="4705746"/>
            <a:ext cx="7203265" cy="1200329"/>
          </a:xfrm>
          <a:prstGeom prst="rect">
            <a:avLst/>
          </a:prstGeom>
          <a:solidFill>
            <a:srgbClr val="269643"/>
          </a:solidFill>
          <a:ln>
            <a:solidFill>
              <a:schemeClr val="bg1"/>
            </a:solidFill>
          </a:ln>
        </p:spPr>
        <p:txBody>
          <a:bodyPr wrap="square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Una iglesia saludable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hace discípulos multiplicadores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68014" y="2744559"/>
            <a:ext cx="8607971" cy="3745102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2800" b="1" dirty="0"/>
              <a:t>Elementos de una Iglesia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altLang="en-US" sz="2800" b="1" dirty="0"/>
              <a:t>que Hace Discípulos Multiplicadores</a:t>
            </a:r>
          </a:p>
          <a:p>
            <a:pPr marL="346075" indent="-346075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en-US" sz="2800" u="sng" dirty="0" err="1"/>
              <a:t>Entrenar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Líderes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Discipulado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Fundamentos</a:t>
            </a:r>
            <a:endParaRPr lang="en-US" altLang="en-US" sz="2800" dirty="0"/>
          </a:p>
          <a:p>
            <a:pPr marL="346075" indent="-346075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sz="28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Iniciar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Grupos de Fundamentos en Toda la Iglesia</a:t>
            </a:r>
          </a:p>
          <a:p>
            <a:pPr marL="346075" indent="-346075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u="sng" dirty="0" err="1"/>
              <a:t>Multiplicar</a:t>
            </a:r>
            <a:r>
              <a:rPr lang="en-US" sz="2800" dirty="0"/>
              <a:t> por </a:t>
            </a:r>
            <a:r>
              <a:rPr lang="en-US" sz="2800" dirty="0" err="1"/>
              <a:t>Aprendizaje</a:t>
            </a:r>
            <a:endParaRPr lang="en-US" sz="2800" dirty="0"/>
          </a:p>
          <a:p>
            <a:pPr marL="346075" indent="-346075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sz="2800" u="sng" dirty="0">
                <a:ea typeface="Calibri"/>
                <a:cs typeface="Arial"/>
              </a:rPr>
              <a:t>Administrar</a:t>
            </a:r>
            <a:r>
              <a:rPr lang="es-ES" sz="2800" dirty="0">
                <a:ea typeface="Calibri"/>
                <a:cs typeface="Arial"/>
              </a:rPr>
              <a:t> la Iglesia que Hace Discípulos Multiplicadores</a:t>
            </a:r>
            <a:endParaRPr lang="en-GB" sz="2800" dirty="0">
              <a:ea typeface="Calibri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EB400E-4771-4DFC-8439-AEF9B2E83A1F}"/>
              </a:ext>
            </a:extLst>
          </p:cNvPr>
          <p:cNvSpPr/>
          <p:nvPr/>
        </p:nvSpPr>
        <p:spPr>
          <a:xfrm>
            <a:off x="536028" y="84559"/>
            <a:ext cx="860797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Formar grupos de 2 a 5 personas</a:t>
            </a:r>
          </a:p>
          <a:p>
            <a:pPr marL="236538" marR="0" lvl="0" indent="-236538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Discute los 4 elementos</a:t>
            </a:r>
          </a:p>
          <a:p>
            <a:pPr marL="236538" marR="0" lvl="0" indent="-236538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¿Qué se requiere para que una persona lidere un grupo de Fundamentos?</a:t>
            </a:r>
          </a:p>
          <a:p>
            <a:pPr marL="236538" marR="0" lvl="0" indent="-236538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¿Cómo implementará esto en su iglesia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07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1531"/>
            <a:ext cx="9144000" cy="838200"/>
          </a:xfrm>
        </p:spPr>
        <p:txBody>
          <a:bodyPr/>
          <a:lstStyle/>
          <a:p>
            <a:r>
              <a:rPr lang="es-ES" sz="3200" dirty="0"/>
              <a:t>Cómo Crear y Dirigir</a:t>
            </a:r>
            <a:br>
              <a:rPr lang="es-ES" sz="3200" dirty="0"/>
            </a:br>
            <a:r>
              <a:rPr lang="es-ES" sz="3200" dirty="0"/>
              <a:t> un Equipo de Líder de Fundamentos</a:t>
            </a:r>
            <a:br>
              <a:rPr lang="en-US" sz="2800" dirty="0"/>
            </a:br>
            <a:r>
              <a:rPr lang="en-US" sz="2800" b="0" dirty="0"/>
              <a:t>Lesson 2 </a:t>
            </a:r>
            <a:endParaRPr lang="en-US" altLang="en-US" sz="2800" b="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607" y="2045011"/>
            <a:ext cx="8781393" cy="446725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dirty="0"/>
              <a:t>El núcleo de un ministerio de discipulado es el Equipo de Líder de Fundamentos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dirty="0"/>
              <a:t>Dios usará este equipo para hacer que su iglesia crezca de la manera en que Jesús quiere que crezca</a:t>
            </a:r>
            <a:endParaRPr lang="en-US" dirty="0"/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8710613" y="6427788"/>
            <a:ext cx="4333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2D3B68-BB14-4B7B-A139-1788C963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37B037-FEA2-4B97-A596-635087313CB7}"/>
              </a:ext>
            </a:extLst>
          </p:cNvPr>
          <p:cNvSpPr/>
          <p:nvPr/>
        </p:nvSpPr>
        <p:spPr>
          <a:xfrm>
            <a:off x="141889" y="658029"/>
            <a:ext cx="9002111" cy="473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líderes de Fundamentos se asocian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usted para hacer el trabajo más importante en su iglesia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6538" marR="0" lvl="0" indent="-236538" algn="l" defTabSz="914400" rtl="0" eaLnBrk="1" fontAlgn="base" latinLnBrk="0" hangingPunct="1">
              <a:lnSpc>
                <a:spcPct val="115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entrenando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discípulos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93738" lvl="1" indent="-236538" fontAlgn="base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encontrar su lugar de ministerio en su iglesia</a:t>
            </a:r>
          </a:p>
          <a:p>
            <a:pPr marL="236538" indent="-236538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multiplican por medio del aprendizaje </a:t>
            </a:r>
          </a:p>
          <a:p>
            <a:pPr marL="693738" lvl="1" indent="-236538" fontAlgn="base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alcanzan a su comunidad para Cristo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34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106"/>
            <a:ext cx="9144000" cy="838200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</a:rPr>
              <a:t>Creación de su Equipo </a:t>
            </a:r>
            <a:br>
              <a:rPr lang="es-ES" sz="32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</a:rPr>
              <a:t>de Líder de Fundamentos</a:t>
            </a:r>
            <a:endParaRPr lang="en-US" sz="3200" b="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82" y="1739326"/>
            <a:ext cx="9047019" cy="49035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err="1"/>
              <a:t>Miembros</a:t>
            </a:r>
            <a:r>
              <a:rPr lang="en-US" dirty="0"/>
              <a:t> del </a:t>
            </a:r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líderes</a:t>
            </a:r>
            <a:r>
              <a:rPr lang="en-US"/>
              <a:t> d </a:t>
            </a:r>
            <a:r>
              <a:rPr lang="en-US" dirty="0" err="1"/>
              <a:t>Fundamentos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Líderes</a:t>
            </a:r>
            <a:r>
              <a:rPr lang="en-US" dirty="0"/>
              <a:t> de </a:t>
            </a:r>
            <a:r>
              <a:rPr lang="en-US" dirty="0" err="1"/>
              <a:t>Fundamentos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Aprendices</a:t>
            </a:r>
            <a:r>
              <a:rPr lang="en-US" dirty="0"/>
              <a:t> de </a:t>
            </a:r>
            <a:r>
              <a:rPr lang="en-US" dirty="0" err="1"/>
              <a:t>Fundamentos</a:t>
            </a:r>
            <a:r>
              <a:rPr lang="en-US" dirty="0"/>
              <a:t> que se </a:t>
            </a:r>
            <a:r>
              <a:rPr lang="en-US" dirty="0" err="1"/>
              <a:t>convertirán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líderes</a:t>
            </a:r>
            <a:r>
              <a:rPr lang="en-US" dirty="0"/>
              <a:t> de </a:t>
            </a:r>
            <a:r>
              <a:rPr lang="en-US" dirty="0" err="1"/>
              <a:t>Fundamentos</a:t>
            </a:r>
            <a:endParaRPr lang="en-US" dirty="0"/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8710613" y="6427788"/>
            <a:ext cx="4333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44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821" y="1524220"/>
            <a:ext cx="8692179" cy="490356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Busque líderes que sean fieles, disponibles, educables y receptivos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Las personas se agregarán al equipo cuando se conviertan en </a:t>
            </a:r>
            <a:r>
              <a:rPr lang="es-ES" dirty="0" err="1"/>
              <a:t>co-líderes</a:t>
            </a:r>
            <a:r>
              <a:rPr lang="es-ES" dirty="0"/>
              <a:t> en los grupos de Fundamentos </a:t>
            </a:r>
            <a:endParaRPr lang="en-US" dirty="0"/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8710613" y="6427788"/>
            <a:ext cx="4333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87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AFA968-C412-4865-AA6E-7686E87B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5DEB58-1764-4BE9-B5A5-01A01E853BCA}"/>
              </a:ext>
            </a:extLst>
          </p:cNvPr>
          <p:cNvSpPr/>
          <p:nvPr/>
        </p:nvSpPr>
        <p:spPr>
          <a:xfrm>
            <a:off x="522514" y="225620"/>
            <a:ext cx="8098972" cy="23094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Líderes de Fundamentos continuarán </a:t>
            </a:r>
            <a:r>
              <a:rPr kumimoji="0" lang="es-ES" sz="32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madurandose</a:t>
            </a: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todos los ingredientes de un discípulo en el Equipo de Líder de Fundamentos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0AAE9-62F5-4474-8D14-27F30234E6A1}"/>
              </a:ext>
            </a:extLst>
          </p:cNvPr>
          <p:cNvSpPr txBox="1"/>
          <p:nvPr/>
        </p:nvSpPr>
        <p:spPr>
          <a:xfrm>
            <a:off x="0" y="2818834"/>
            <a:ext cx="91440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marR="0" lvl="0" indent="-3460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Adoración: Alabanza y acción de gracias</a:t>
            </a:r>
          </a:p>
          <a:p>
            <a:pPr marL="346075" marR="0" lvl="0" indent="-3460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Compañerismo: Intimidad, autenticidad, responsabilidad</a:t>
            </a:r>
          </a:p>
          <a:p>
            <a:pPr marL="346075" marR="0" lvl="0" indent="-3460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Palabra de Dios: Aplicación para ser más como Jesús</a:t>
            </a:r>
          </a:p>
          <a:p>
            <a:pPr marL="346075" marR="0" lvl="0" indent="-3460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Oración: Relación íntima con Dios</a:t>
            </a:r>
          </a:p>
          <a:p>
            <a:pPr marL="346075" marR="0" lvl="0" indent="-3460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Servicio: Dar tiempo, talento, tesoro, nosotros mismos</a:t>
            </a:r>
          </a:p>
          <a:p>
            <a:pPr marL="346075" marR="0" lvl="0" indent="-3460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Evangelismo: Hacer discípulos multiplicadores</a:t>
            </a:r>
          </a:p>
        </p:txBody>
      </p:sp>
    </p:spTree>
    <p:extLst>
      <p:ext uri="{BB962C8B-B14F-4D97-AF65-F5344CB8AC3E}">
        <p14:creationId xmlns:p14="http://schemas.microsoft.com/office/powerpoint/2010/main" val="294965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B7A1AC-0748-4651-9E98-740F362F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CF533F-0BC7-4565-A850-543FE23C80BB}"/>
              </a:ext>
            </a:extLst>
          </p:cNvPr>
          <p:cNvSpPr/>
          <p:nvPr/>
        </p:nvSpPr>
        <p:spPr>
          <a:xfrm>
            <a:off x="0" y="32771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Reuniones del Equipo de Líder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 Fundamentos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1249D-E031-4BC2-A269-BE6CB7BE0D06}"/>
              </a:ext>
            </a:extLst>
          </p:cNvPr>
          <p:cNvSpPr txBox="1"/>
          <p:nvPr/>
        </p:nvSpPr>
        <p:spPr>
          <a:xfrm>
            <a:off x="993228" y="1848952"/>
            <a:ext cx="815077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Recibir estímulo mutuo</a:t>
            </a:r>
          </a:p>
          <a:p>
            <a:pPr marL="285750" marR="0" lvl="0" indent="-28575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Ver el progreso del ministerio de Fundamentos</a:t>
            </a:r>
          </a:p>
          <a:p>
            <a:pPr marL="285750" marR="0" lvl="0" indent="-28575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Recibir entrenamiento continuo</a:t>
            </a:r>
          </a:p>
          <a:p>
            <a:pPr marL="285750" marR="0" lvl="0" indent="-28575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Tratar cualquier problema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6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A47B2A7E-D916-400E-8139-321405F45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 b="17685"/>
          <a:stretch/>
        </p:blipFill>
        <p:spPr bwMode="auto">
          <a:xfrm>
            <a:off x="1486126" y="3429000"/>
            <a:ext cx="6171747" cy="224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333"/>
            <a:ext cx="9144000" cy="1193800"/>
          </a:xfrm>
          <a:ln>
            <a:noFill/>
          </a:ln>
        </p:spPr>
        <p:txBody>
          <a:bodyPr/>
          <a:lstStyle/>
          <a:p>
            <a:r>
              <a:rPr lang="es-ES" altLang="en-US" dirty="0">
                <a:ln w="6350">
                  <a:noFill/>
                </a:ln>
                <a:effectLst/>
              </a:rPr>
              <a:t>La Gran Comisión </a:t>
            </a:r>
            <a:br>
              <a:rPr lang="es-ES" altLang="en-US" dirty="0">
                <a:ln w="6350">
                  <a:noFill/>
                </a:ln>
                <a:effectLst/>
              </a:rPr>
            </a:br>
            <a:r>
              <a:rPr lang="es-ES" altLang="en-US" sz="3200" b="0" dirty="0">
                <a:ln w="6350">
                  <a:noFill/>
                </a:ln>
                <a:effectLst/>
              </a:rPr>
              <a:t>La misión de cada </a:t>
            </a:r>
            <a:r>
              <a:rPr lang="es-ES" altLang="en-US" sz="3200" b="0" dirty="0">
                <a:ln w="6350">
                  <a:noFill/>
                </a:ln>
              </a:rPr>
              <a:t>i</a:t>
            </a:r>
            <a:r>
              <a:rPr lang="es-ES" altLang="en-US" sz="3200" b="0" dirty="0">
                <a:ln w="6350">
                  <a:noFill/>
                </a:ln>
                <a:effectLst/>
              </a:rPr>
              <a:t>glesia y cada </a:t>
            </a:r>
            <a:r>
              <a:rPr lang="es-ES" altLang="en-US" sz="3200" b="0" dirty="0">
                <a:ln w="6350">
                  <a:noFill/>
                </a:ln>
              </a:rPr>
              <a:t>c</a:t>
            </a:r>
            <a:r>
              <a:rPr lang="es-ES" altLang="en-US" sz="3200" b="0" dirty="0">
                <a:ln w="6350">
                  <a:noFill/>
                </a:ln>
                <a:effectLst/>
              </a:rPr>
              <a:t>reyente </a:t>
            </a:r>
            <a:br>
              <a:rPr lang="es-ES" altLang="en-US" sz="3200" b="0" dirty="0">
                <a:ln w="6350">
                  <a:noFill/>
                </a:ln>
                <a:effectLst/>
              </a:rPr>
            </a:br>
            <a:r>
              <a:rPr lang="es-ES" altLang="en-US" sz="2800" b="0" dirty="0">
                <a:ln w="6350">
                  <a:noFill/>
                </a:ln>
                <a:effectLst/>
              </a:rPr>
              <a:t>Mateo 28: 19-20</a:t>
            </a:r>
            <a:endParaRPr lang="en-US" altLang="en-US" sz="2000" b="0" dirty="0">
              <a:ln w="6350">
                <a:noFill/>
              </a:ln>
              <a:effectLst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58426F-3EA3-4374-AAAE-D2D88A77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EB0555E9-F3C9-42BA-B8F1-477D6E19F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Una Iglesia que Hace Discípulos Multiplicadores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Lección 1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5A6623-64B5-4913-A0D3-AAB0E26E3579}"/>
              </a:ext>
            </a:extLst>
          </p:cNvPr>
          <p:cNvGrpSpPr/>
          <p:nvPr/>
        </p:nvGrpSpPr>
        <p:grpSpPr>
          <a:xfrm>
            <a:off x="5580993" y="5981640"/>
            <a:ext cx="3273447" cy="541080"/>
            <a:chOff x="5580993" y="5981640"/>
            <a:chExt cx="3273447" cy="5410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E5AF47-E25B-4297-8A30-0A1DA4A408A9}"/>
                </a:ext>
              </a:extLst>
            </p:cNvPr>
            <p:cNvSpPr txBox="1"/>
            <p:nvPr/>
          </p:nvSpPr>
          <p:spPr>
            <a:xfrm>
              <a:off x="5580993" y="5981640"/>
              <a:ext cx="2769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Taller 4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página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4F6DC84-F086-48F2-9121-056F035A0D35}"/>
                </a:ext>
              </a:extLst>
            </p:cNvPr>
            <p:cNvCxnSpPr>
              <a:cxnSpLocks/>
              <a:stCxn id="10" idx="3"/>
            </p:cNvCxnSpPr>
            <p:nvPr/>
          </p:nvCxnSpPr>
          <p:spPr bwMode="auto">
            <a:xfrm>
              <a:off x="8350558" y="6212473"/>
              <a:ext cx="503882" cy="3102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909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9179"/>
            <a:ext cx="9144000" cy="838200"/>
          </a:xfrm>
        </p:spPr>
        <p:txBody>
          <a:bodyPr/>
          <a:lstStyle/>
          <a:p>
            <a:r>
              <a:rPr lang="es-ES" dirty="0"/>
              <a:t>Elementos de una Reunión del Equipo de Líder de Fundamentos 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396" y="2344519"/>
            <a:ext cx="8820604" cy="4083269"/>
          </a:xfrm>
        </p:spPr>
        <p:txBody>
          <a:bodyPr/>
          <a:lstStyle/>
          <a:p>
            <a:pPr marL="1260475" lvl="0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Visión</a:t>
            </a:r>
          </a:p>
          <a:p>
            <a:pPr marL="1260475" lvl="0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Crecimiento Continuo como Discípulo</a:t>
            </a:r>
          </a:p>
          <a:p>
            <a:pPr marL="1260475" lvl="0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Entrenamiento de Liderazgo Continuo</a:t>
            </a:r>
          </a:p>
          <a:p>
            <a:pPr marL="793750" lvl="0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344488" indent="-34448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8710613" y="6427788"/>
            <a:ext cx="433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45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608"/>
            <a:ext cx="9144000" cy="838200"/>
          </a:xfrm>
        </p:spPr>
        <p:txBody>
          <a:bodyPr/>
          <a:lstStyle/>
          <a:p>
            <a:pPr marL="0" indent="0"/>
            <a:r>
              <a:rPr lang="en-US" dirty="0" err="1"/>
              <a:t>Visión</a:t>
            </a:r>
            <a:endParaRPr lang="en-US" b="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435" y="1404967"/>
            <a:ext cx="8423565" cy="5100918"/>
          </a:xfrm>
        </p:spPr>
        <p:txBody>
          <a:bodyPr/>
          <a:lstStyle/>
          <a:p>
            <a:pPr marL="4572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err="1"/>
              <a:t>Abrir</a:t>
            </a:r>
            <a:r>
              <a:rPr lang="en-US" dirty="0"/>
              <a:t> con </a:t>
            </a:r>
            <a:r>
              <a:rPr lang="en-US" dirty="0" err="1"/>
              <a:t>oración</a:t>
            </a:r>
            <a:endParaRPr lang="en-US" dirty="0"/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err="1"/>
              <a:t>Historias</a:t>
            </a:r>
            <a:r>
              <a:rPr lang="en-US" dirty="0"/>
              <a:t> de </a:t>
            </a:r>
            <a:r>
              <a:rPr lang="en-US" dirty="0" err="1"/>
              <a:t>vidas</a:t>
            </a:r>
            <a:r>
              <a:rPr lang="en-US" dirty="0"/>
              <a:t> </a:t>
            </a:r>
            <a:r>
              <a:rPr lang="en-US" dirty="0" err="1"/>
              <a:t>cambiadas</a:t>
            </a:r>
            <a:endParaRPr lang="en-US" dirty="0"/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Revisar los Esenciales de Fundamentos</a:t>
            </a:r>
          </a:p>
          <a:p>
            <a:pPr marL="690563" lvl="2" indent="-284163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Enseñar uno de los esenciales en profundidad</a:t>
            </a:r>
          </a:p>
          <a:p>
            <a:pPr marL="52070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>
                <a:solidFill>
                  <a:srgbClr val="FFFFFF"/>
                </a:solidFill>
              </a:rPr>
              <a:t>Compartir periódicamente el progreso numérico</a:t>
            </a:r>
            <a:endParaRPr lang="en-US" dirty="0"/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8450317" y="6290442"/>
            <a:ext cx="6936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9-10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86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-11113" y="119063"/>
            <a:ext cx="9144001" cy="590550"/>
          </a:xfrm>
        </p:spPr>
        <p:txBody>
          <a:bodyPr/>
          <a:lstStyle/>
          <a:p>
            <a:r>
              <a:rPr lang="en-US" altLang="en-US" sz="3200" dirty="0" err="1"/>
              <a:t>Esenciales</a:t>
            </a:r>
            <a:r>
              <a:rPr lang="en-US" altLang="en-US" sz="3200" dirty="0"/>
              <a:t> de </a:t>
            </a:r>
            <a:r>
              <a:rPr lang="en-US" altLang="en-US" sz="3200" dirty="0" err="1"/>
              <a:t>Fundamentos</a:t>
            </a:r>
            <a:endParaRPr lang="en-US" altLang="en-US" sz="3200" dirty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394138" y="1167365"/>
            <a:ext cx="8738750" cy="4249376"/>
          </a:xfrm>
        </p:spPr>
        <p:txBody>
          <a:bodyPr/>
          <a:lstStyle/>
          <a:p>
            <a:pPr marL="236538" indent="-236538">
              <a:spcBef>
                <a:spcPts val="0"/>
              </a:spcBef>
              <a:spcAft>
                <a:spcPts val="1200"/>
              </a:spcAft>
            </a:pPr>
            <a:r>
              <a:rPr lang="es-ES" altLang="en-US" sz="2800" dirty="0"/>
              <a:t>Meta de Jesús: Terminar la Gran Comisión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err="1"/>
              <a:t>Método</a:t>
            </a:r>
            <a:r>
              <a:rPr lang="en-US" altLang="en-US" sz="2800" dirty="0"/>
              <a:t> de Jesús: Haz </a:t>
            </a:r>
            <a:r>
              <a:rPr lang="en-US" altLang="en-US" sz="2800" dirty="0" err="1"/>
              <a:t>Discípulos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Multiplicadores</a:t>
            </a:r>
            <a:endParaRPr lang="en-US" altLang="en-US" sz="2800" dirty="0"/>
          </a:p>
          <a:p>
            <a:pPr marL="236538" indent="-236538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err="1"/>
              <a:t>Modelo</a:t>
            </a:r>
            <a:r>
              <a:rPr lang="en-US" altLang="en-US" sz="2800" dirty="0"/>
              <a:t> de Jesús: </a:t>
            </a:r>
            <a:r>
              <a:rPr lang="en-US" altLang="en-US" sz="2800" dirty="0" err="1"/>
              <a:t>Entrenar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líderes</a:t>
            </a:r>
            <a:r>
              <a:rPr lang="en-US" altLang="en-US" sz="2800" dirty="0"/>
              <a:t> por medio del </a:t>
            </a:r>
            <a:r>
              <a:rPr lang="en-US" altLang="en-US" sz="2800" dirty="0" err="1"/>
              <a:t>aprendizaje</a:t>
            </a:r>
            <a:r>
              <a:rPr lang="en-US" altLang="en-US" sz="2800" dirty="0"/>
              <a:t>.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Material</a:t>
            </a:r>
          </a:p>
          <a:p>
            <a:pPr marL="5207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altLang="en-US" sz="2800" dirty="0" err="1">
                <a:solidFill>
                  <a:srgbClr val="FFFFFF"/>
                </a:solidFill>
              </a:rPr>
              <a:t>Fundamentos</a:t>
            </a:r>
            <a:r>
              <a:rPr lang="en-US" altLang="en-US" sz="2800" dirty="0">
                <a:solidFill>
                  <a:srgbClr val="FFFFFF"/>
                </a:solidFill>
              </a:rPr>
              <a:t> Material de </a:t>
            </a:r>
            <a:r>
              <a:rPr lang="en-US" altLang="en-US" sz="2800" dirty="0" err="1">
                <a:solidFill>
                  <a:srgbClr val="FFFFFF"/>
                </a:solidFill>
              </a:rPr>
              <a:t>Discipulado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marL="52070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s-ES" altLang="en-US" sz="2800" dirty="0">
                <a:solidFill>
                  <a:srgbClr val="FFFFFF"/>
                </a:solidFill>
              </a:rPr>
              <a:t>Fundamentos Guía de Entrenamiento para el Líder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Dios es el Maestro</a:t>
            </a:r>
          </a:p>
          <a:p>
            <a:pPr marL="568325" lvl="1" indent="-3460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altLang="en-US" sz="2800" dirty="0" err="1">
                <a:solidFill>
                  <a:srgbClr val="FFFFFF"/>
                </a:solidFill>
              </a:rPr>
              <a:t>Haga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</a:rPr>
              <a:t>preguntas</a:t>
            </a:r>
            <a:r>
              <a:rPr lang="en-US" altLang="en-US" sz="2800" dirty="0">
                <a:solidFill>
                  <a:srgbClr val="FFFFFF"/>
                </a:solidFill>
              </a:rPr>
              <a:t>, no </a:t>
            </a:r>
            <a:r>
              <a:rPr lang="en-US" altLang="en-US" sz="2800" dirty="0" err="1">
                <a:solidFill>
                  <a:srgbClr val="FFFFFF"/>
                </a:solidFill>
              </a:rPr>
              <a:t>dé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</a:rPr>
              <a:t>sermones</a:t>
            </a:r>
            <a:endParaRPr lang="en-US" altLang="en-US" sz="2800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978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2577C55A-CF83-4E31-9255-41792CB8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8454" y="634760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Text Box 2824">
            <a:extLst>
              <a:ext uri="{FF2B5EF4-FFF2-40B4-BE49-F238E27FC236}">
                <a16:creationId xmlns:a16="http://schemas.microsoft.com/office/drawing/2014/main" id="{D286B086-069A-4251-9768-F99427DF0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109906"/>
            <a:ext cx="9144000" cy="60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2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Celebre Periódicamente el Progreso Numérico </a:t>
            </a:r>
          </a:p>
          <a:p>
            <a:pPr marL="0" marR="0" lvl="0" indent="0" algn="ctr" defTabSz="91442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de la Multiplicación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E724E7-2936-4FC0-B294-59AC3154B06B}"/>
              </a:ext>
            </a:extLst>
          </p:cNvPr>
          <p:cNvGrpSpPr/>
          <p:nvPr/>
        </p:nvGrpSpPr>
        <p:grpSpPr>
          <a:xfrm>
            <a:off x="-363408" y="1267324"/>
            <a:ext cx="9507406" cy="4873145"/>
            <a:chOff x="-363408" y="1267324"/>
            <a:chExt cx="9507406" cy="4873145"/>
          </a:xfrm>
        </p:grpSpPr>
        <p:sp>
          <p:nvSpPr>
            <p:cNvPr id="43" name="Text Box 3524">
              <a:extLst>
                <a:ext uri="{FF2B5EF4-FFF2-40B4-BE49-F238E27FC236}">
                  <a16:creationId xmlns:a16="http://schemas.microsoft.com/office/drawing/2014/main" id="{FD2763E1-A094-423B-8422-DF96D4AB64E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-363408" y="3509603"/>
              <a:ext cx="2076938" cy="35591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24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No</a:t>
              </a:r>
            </a:p>
            <a:p>
              <a:pPr marL="0" marR="0" lvl="0" indent="0" algn="ctr" defTabSz="914424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creyentes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Arial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BABC401-07DD-4BCA-A763-E7A8B51D89AE}"/>
                </a:ext>
              </a:extLst>
            </p:cNvPr>
            <p:cNvGrpSpPr/>
            <p:nvPr/>
          </p:nvGrpSpPr>
          <p:grpSpPr>
            <a:xfrm>
              <a:off x="100681" y="1267324"/>
              <a:ext cx="9043317" cy="4873145"/>
              <a:chOff x="100681" y="1267324"/>
              <a:chExt cx="9043317" cy="4873145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13F7C429-5B95-4F1D-9B06-016B53D48D75}"/>
                  </a:ext>
                </a:extLst>
              </p:cNvPr>
              <p:cNvGrpSpPr/>
              <p:nvPr/>
            </p:nvGrpSpPr>
            <p:grpSpPr>
              <a:xfrm>
                <a:off x="100681" y="1267324"/>
                <a:ext cx="9043317" cy="4873145"/>
                <a:chOff x="100681" y="1267324"/>
                <a:chExt cx="9043317" cy="4873145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0420206-C7F7-4904-BA03-A9D187588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1848" y="1778892"/>
                  <a:ext cx="2290425" cy="1276657"/>
                </a:xfrm>
                <a:prstGeom prst="rect">
                  <a:avLst/>
                </a:prstGeom>
                <a:noFill/>
                <a:ln w="254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lvl="0" indent="0" algn="ctr" defTabSz="914424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Equipo</a:t>
                  </a: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 </a:t>
                  </a:r>
                  <a:r>
                    <a:rPr kumimoji="0" lang="en-US" sz="2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Líder</a:t>
                  </a: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 de </a:t>
                  </a:r>
                  <a:r>
                    <a:rPr kumimoji="0" lang="en-US" sz="2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Fundamentos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Arial" charset="0"/>
                  </a:endParaRPr>
                </a:p>
              </p:txBody>
            </p:sp>
            <p:sp>
              <p:nvSpPr>
                <p:cNvPr id="34" name="Text Box 17">
                  <a:extLst>
                    <a:ext uri="{FF2B5EF4-FFF2-40B4-BE49-F238E27FC236}">
                      <a16:creationId xmlns:a16="http://schemas.microsoft.com/office/drawing/2014/main" id="{4E4B9230-7A84-4DDE-97EF-93F08C700B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39698" y="1267324"/>
                  <a:ext cx="2290425" cy="598098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24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31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Líderes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 </a:t>
                  </a:r>
                </a:p>
              </p:txBody>
            </p:sp>
            <p:sp>
              <p:nvSpPr>
                <p:cNvPr id="35" name="Text Box 19">
                  <a:extLst>
                    <a:ext uri="{FF2B5EF4-FFF2-40B4-BE49-F238E27FC236}">
                      <a16:creationId xmlns:a16="http://schemas.microsoft.com/office/drawing/2014/main" id="{7AEBAADE-F278-4BB2-A0B0-7405A24252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98191" y="3968793"/>
                  <a:ext cx="1645920" cy="905208"/>
                </a:xfrm>
                <a:prstGeom prst="rect">
                  <a:avLst/>
                </a:prstGeom>
                <a:noFill/>
                <a:ln w="254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lvl="0" indent="0" algn="ctr" defTabSz="914424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Otros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 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Ministerios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endParaRPr>
                </a:p>
              </p:txBody>
            </p:sp>
            <p:cxnSp>
              <p:nvCxnSpPr>
                <p:cNvPr id="36" name="Elbow Connector 8">
                  <a:extLst>
                    <a:ext uri="{FF2B5EF4-FFF2-40B4-BE49-F238E27FC236}">
                      <a16:creationId xmlns:a16="http://schemas.microsoft.com/office/drawing/2014/main" id="{85754824-EB6F-4378-B932-AAABC7BA0709}"/>
                    </a:ext>
                  </a:extLst>
                </p:cNvPr>
                <p:cNvCxnSpPr>
                  <a:cxnSpLocks/>
                  <a:stCxn id="45" idx="6"/>
                  <a:endCxn id="33" idx="2"/>
                </p:cNvCxnSpPr>
                <p:nvPr/>
              </p:nvCxnSpPr>
              <p:spPr>
                <a:xfrm flipV="1">
                  <a:off x="3739036" y="3055549"/>
                  <a:ext cx="2758025" cy="1348256"/>
                </a:xfrm>
                <a:prstGeom prst="bentConnector2">
                  <a:avLst/>
                </a:prstGeom>
                <a:noFill/>
                <a:ln w="5080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sp>
              <p:nvSpPr>
                <p:cNvPr id="37" name="TextBox 29">
                  <a:extLst>
                    <a:ext uri="{FF2B5EF4-FFF2-40B4-BE49-F238E27FC236}">
                      <a16:creationId xmlns:a16="http://schemas.microsoft.com/office/drawing/2014/main" id="{CBC572CA-21D2-497A-807F-5E4CD36DD166}"/>
                    </a:ext>
                  </a:extLst>
                </p:cNvPr>
                <p:cNvSpPr txBox="1"/>
                <p:nvPr/>
              </p:nvSpPr>
              <p:spPr>
                <a:xfrm>
                  <a:off x="6580969" y="3043081"/>
                  <a:ext cx="2563029" cy="6191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234956" marR="0" lvl="0" indent="-234956" algn="l" defTabSz="914424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20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 Apprentices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Arial" charset="0"/>
                  </a:endParaRPr>
                </a:p>
              </p:txBody>
            </p:sp>
            <p:sp>
              <p:nvSpPr>
                <p:cNvPr id="38" name="TextBox 30">
                  <a:extLst>
                    <a:ext uri="{FF2B5EF4-FFF2-40B4-BE49-F238E27FC236}">
                      <a16:creationId xmlns:a16="http://schemas.microsoft.com/office/drawing/2014/main" id="{1F3F8BC9-6580-4606-9546-C92C67FC3335}"/>
                    </a:ext>
                  </a:extLst>
                </p:cNvPr>
                <p:cNvSpPr txBox="1"/>
                <p:nvPr/>
              </p:nvSpPr>
              <p:spPr>
                <a:xfrm>
                  <a:off x="3743094" y="3849592"/>
                  <a:ext cx="2804506" cy="4872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24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260+</a:t>
                  </a: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Discípulos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Arial" charset="0"/>
                  </a:endParaRPr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DF10C7D6-58CD-4102-A0CD-C8B0E1D5177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53427" y="3260804"/>
                  <a:ext cx="2285609" cy="2286001"/>
                  <a:chOff x="921750" y="1903388"/>
                  <a:chExt cx="1146568" cy="972215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082B1BB3-FF36-4AEA-8997-4EA5596706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21750" y="1903388"/>
                    <a:ext cx="1146568" cy="972215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24" rtl="0" eaLnBrk="1" fontAlgn="base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Arial" charset="0"/>
                      </a:rPr>
                      <a:t> </a:t>
                    </a:r>
                    <a:endPara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Arial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233D045A-279D-44F3-82B5-69D79F014B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30629" y="2206570"/>
                    <a:ext cx="1127634" cy="46101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noAutofit/>
                  </a:bodyPr>
                  <a:lstStyle/>
                  <a:p>
                    <a:pPr marL="0" marR="0" lvl="0" indent="0" algn="ctr" defTabSz="914424" rtl="0" eaLnBrk="1" fontAlgn="base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Arial" charset="0"/>
                      </a:rPr>
                      <a:t>Grupos</a:t>
                    </a:r>
                    <a:r>
                      <a: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Arial" charset="0"/>
                      </a:rPr>
                      <a:t> de </a:t>
                    </a:r>
                    <a:r>
                      <a:rPr kumimoji="0" lang="en-US" sz="24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Arial" charset="0"/>
                      </a:rPr>
                      <a:t>Fundamentos</a:t>
                    </a:r>
                    <a:endPara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Arial" charset="0"/>
                    </a:endParaRPr>
                  </a:p>
                </p:txBody>
              </p:sp>
            </p:grp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8CBE4270-9C18-4002-8856-25845A3A446E}"/>
                    </a:ext>
                  </a:extLst>
                </p:cNvPr>
                <p:cNvCxnSpPr>
                  <a:cxnSpLocks/>
                  <a:stCxn id="45" idx="6"/>
                  <a:endCxn id="35" idx="1"/>
                </p:cNvCxnSpPr>
                <p:nvPr/>
              </p:nvCxnSpPr>
              <p:spPr>
                <a:xfrm>
                  <a:off x="3739036" y="4403805"/>
                  <a:ext cx="3659155" cy="17592"/>
                </a:xfrm>
                <a:prstGeom prst="straightConnector1">
                  <a:avLst/>
                </a:prstGeom>
                <a:noFill/>
                <a:ln w="8890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triangle" w="sm" len="med"/>
                </a:ln>
                <a:effectLst/>
              </p:spPr>
            </p:cxnSp>
            <p:cxnSp>
              <p:nvCxnSpPr>
                <p:cNvPr id="41" name="Elbow Connector 16">
                  <a:extLst>
                    <a:ext uri="{FF2B5EF4-FFF2-40B4-BE49-F238E27FC236}">
                      <a16:creationId xmlns:a16="http://schemas.microsoft.com/office/drawing/2014/main" id="{6D2B9499-7FBC-49F7-B3B8-0571CD9CC973}"/>
                    </a:ext>
                  </a:extLst>
                </p:cNvPr>
                <p:cNvCxnSpPr>
                  <a:cxnSpLocks/>
                  <a:stCxn id="33" idx="0"/>
                  <a:endCxn id="45" idx="0"/>
                </p:cNvCxnSpPr>
                <p:nvPr/>
              </p:nvCxnSpPr>
              <p:spPr>
                <a:xfrm rot="16200000" flipH="1" flipV="1">
                  <a:off x="3805691" y="569433"/>
                  <a:ext cx="1481912" cy="3900829"/>
                </a:xfrm>
                <a:prstGeom prst="bentConnector3">
                  <a:avLst>
                    <a:gd name="adj1" fmla="val -15426"/>
                  </a:avLst>
                </a:prstGeom>
                <a:noFill/>
                <a:ln w="5080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A2ACF0D8-4F34-447C-85AF-2E1F12756BEE}"/>
                    </a:ext>
                  </a:extLst>
                </p:cNvPr>
                <p:cNvCxnSpPr>
                  <a:cxnSpLocks/>
                  <a:endCxn id="45" idx="2"/>
                </p:cNvCxnSpPr>
                <p:nvPr/>
              </p:nvCxnSpPr>
              <p:spPr>
                <a:xfrm>
                  <a:off x="100681" y="4403804"/>
                  <a:ext cx="1352747" cy="1"/>
                </a:xfrm>
                <a:prstGeom prst="straightConnector1">
                  <a:avLst/>
                </a:prstGeom>
                <a:noFill/>
                <a:ln w="10160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triangle" w="sm" len="med"/>
                </a:ln>
                <a:effectLst/>
              </p:spPr>
            </p:cxnSp>
            <p:sp>
              <p:nvSpPr>
                <p:cNvPr id="44" name="TextBox 29">
                  <a:extLst>
                    <a:ext uri="{FF2B5EF4-FFF2-40B4-BE49-F238E27FC236}">
                      <a16:creationId xmlns:a16="http://schemas.microsoft.com/office/drawing/2014/main" id="{E58DADA0-13F8-4DDE-89BB-0DA658220679}"/>
                    </a:ext>
                  </a:extLst>
                </p:cNvPr>
                <p:cNvSpPr txBox="1"/>
                <p:nvPr/>
              </p:nvSpPr>
              <p:spPr>
                <a:xfrm>
                  <a:off x="675061" y="5521313"/>
                  <a:ext cx="7699071" cy="6191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233369" marR="0" lvl="0" indent="-233369" algn="l" defTabSz="914424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8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17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Grupos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 E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xistentes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endParaRPr>
                </a:p>
                <a:p>
                  <a:pPr marL="233369" marR="0" lvl="0" indent="-233369" algn="l" defTabSz="914424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8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Times New Roman"/>
                      <a:cs typeface="Arial" charset="0"/>
                    </a:rPr>
                    <a:t>173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Times New Roman"/>
                      <a:cs typeface="Arial" charset="0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Personas 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en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Grupos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 de 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Arial" charset="0"/>
                    </a:rPr>
                    <a:t>Fundamentos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Arial" charset="0"/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F1D494-E00E-49D5-A16C-E4FDD0757A72}"/>
                  </a:ext>
                </a:extLst>
              </p:cNvPr>
              <p:cNvSpPr txBox="1"/>
              <p:nvPr/>
            </p:nvSpPr>
            <p:spPr>
              <a:xfrm rot="19922898">
                <a:off x="510494" y="1752805"/>
                <a:ext cx="42365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alpha val="27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Ejemplo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7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608"/>
            <a:ext cx="9144000" cy="838200"/>
          </a:xfrm>
        </p:spPr>
        <p:txBody>
          <a:bodyPr/>
          <a:lstStyle/>
          <a:p>
            <a:pPr marL="0" indent="0"/>
            <a:r>
              <a:rPr lang="en-US" sz="3200" dirty="0" err="1"/>
              <a:t>Crecimiento</a:t>
            </a:r>
            <a:r>
              <a:rPr lang="en-US" sz="3200" dirty="0"/>
              <a:t> Continuo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Discípulo</a:t>
            </a:r>
            <a:endParaRPr lang="en-US" sz="3200" b="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821" y="1394450"/>
            <a:ext cx="8692179" cy="4217108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Crecimiento continuo en todos los ingredientes de un discípulo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Estudiar un libro de la Biblia juntos 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Mantener a cada uno responsable de aplicarlo a sus vidas y ser más  como Jesús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Enseñar algo del material en este taller y  otros talleres </a:t>
            </a:r>
            <a:endParaRPr lang="en-US" dirty="0">
              <a:effectLst/>
            </a:endParaRPr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8544911" y="6427788"/>
            <a:ext cx="5990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15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608"/>
            <a:ext cx="9144000" cy="838200"/>
          </a:xfrm>
        </p:spPr>
        <p:txBody>
          <a:bodyPr/>
          <a:lstStyle/>
          <a:p>
            <a:r>
              <a:rPr lang="en-US" dirty="0" err="1"/>
              <a:t>Entrenamiento</a:t>
            </a:r>
            <a:r>
              <a:rPr lang="en-US" dirty="0"/>
              <a:t> de </a:t>
            </a:r>
            <a:r>
              <a:rPr lang="en-US" dirty="0" err="1"/>
              <a:t>Lideres</a:t>
            </a:r>
            <a:r>
              <a:rPr lang="en-US" dirty="0"/>
              <a:t> Continuo</a:t>
            </a:r>
            <a:endParaRPr lang="en-US" b="0" dirty="0"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821" y="1463040"/>
            <a:ext cx="8692179" cy="5090160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Líderes comparten cualquier problema en sus grupos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Enseñar algo del material en este taller y otros talleres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Enseñar a algunos de los "Otros Recursos Discipulado" de foundationsglobal.com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Revisar los temas de la </a:t>
            </a:r>
            <a:r>
              <a:rPr lang="es-ES" dirty="0" err="1"/>
              <a:t>la</a:t>
            </a:r>
            <a:r>
              <a:rPr lang="es-ES" dirty="0"/>
              <a:t> “Guía de Entrenamiento de Líderes de Fundamentos”</a:t>
            </a:r>
            <a:endParaRPr lang="en-US" dirty="0"/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8544911" y="6427788"/>
            <a:ext cx="5990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7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B0F0A1-5025-4823-87ED-8B47E703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DAAA39-535C-4080-B525-2724A8CA6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619667"/>
              </p:ext>
            </p:extLst>
          </p:nvPr>
        </p:nvGraphicFramePr>
        <p:xfrm>
          <a:off x="788276" y="1516189"/>
          <a:ext cx="8355724" cy="4865561"/>
        </p:xfrm>
        <a:graphic>
          <a:graphicData uri="http://schemas.openxmlformats.org/drawingml/2006/table">
            <a:tbl>
              <a:tblPr/>
              <a:tblGrid>
                <a:gridCol w="8355724">
                  <a:extLst>
                    <a:ext uri="{9D8B030D-6E8A-4147-A177-3AD203B41FA5}">
                      <a16:colId xmlns:a16="http://schemas.microsoft.com/office/drawing/2014/main" val="1084794053"/>
                    </a:ext>
                  </a:extLst>
                </a:gridCol>
              </a:tblGrid>
              <a:tr h="147828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Como dirigir Grupos de Fundamentos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Asegurarse de que todos usen la Lista de Revisión de Reuniones de Fundamentos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Proporcionar entrenamiento profundo en los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Essenciales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Fundamentos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Revisar la enseñanza de la Gran Comisión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Estudiar el costo y los beneficios del discipulado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Revisar el Plan de Crecimiento Espiritual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Revisar el proceso de aprendizaje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Enseñar el poder de la multiplicación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345869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70E2545-ED63-421A-B9CB-4BC0659BEEA6}"/>
              </a:ext>
            </a:extLst>
          </p:cNvPr>
          <p:cNvSpPr/>
          <p:nvPr/>
        </p:nvSpPr>
        <p:spPr>
          <a:xfrm>
            <a:off x="0" y="127767"/>
            <a:ext cx="9144000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Temas de la "Guía de Entrenamiento 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Líder de Fundamentos"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88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8CEA00-3F9D-4227-A0B8-6C820039790F}"/>
              </a:ext>
            </a:extLst>
          </p:cNvPr>
          <p:cNvSpPr/>
          <p:nvPr/>
        </p:nvSpPr>
        <p:spPr>
          <a:xfrm>
            <a:off x="283779" y="1080685"/>
            <a:ext cx="886022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grupos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Discutan el Equipo de Líder de Fundamentos</a:t>
            </a:r>
          </a:p>
          <a:p>
            <a:pPr marL="914400" lvl="1" indent="-4572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Visión</a:t>
            </a:r>
          </a:p>
          <a:p>
            <a:pPr marL="914400" lvl="1" indent="-4572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Crecimiento Continuo como Discípulo</a:t>
            </a:r>
          </a:p>
          <a:p>
            <a:pPr marL="914400" lvl="1" indent="-4572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Entrenamiento de Lideres Continuo</a:t>
            </a:r>
          </a:p>
          <a:p>
            <a:pPr marL="236538" indent="-236538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¿Cómo ayudarán los líderes de entrenamiento al pastor?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60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18795"/>
          </a:xfrm>
        </p:spPr>
        <p:txBody>
          <a:bodyPr/>
          <a:lstStyle/>
          <a:p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Evaluar</a:t>
            </a:r>
            <a:r>
              <a:rPr lang="en-US" dirty="0"/>
              <a:t> Sus </a:t>
            </a:r>
            <a:r>
              <a:rPr lang="en-US" dirty="0" err="1"/>
              <a:t>Ministerios</a:t>
            </a:r>
            <a:br>
              <a:rPr lang="en-US" dirty="0"/>
            </a:br>
            <a:r>
              <a:rPr lang="en-US" sz="3200" b="0" dirty="0" err="1"/>
              <a:t>Lección</a:t>
            </a:r>
            <a:r>
              <a:rPr lang="en-US" sz="3200" b="0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967" y="1425574"/>
            <a:ext cx="7660109" cy="46493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Asegúrese de que sus ministerios sean esenciales para la misión de su iglesia 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de hacer discípulos multiplicadores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Probablemente descubrirá ministerios que necesitan ser 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Eliminados</a:t>
            </a:r>
            <a:endParaRPr lang="en-US" dirty="0"/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Cambiados</a:t>
            </a:r>
            <a:endParaRPr lang="en-US" dirty="0"/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Agregados</a:t>
            </a: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98325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18795"/>
          </a:xfrm>
        </p:spPr>
        <p:txBody>
          <a:bodyPr/>
          <a:lstStyle/>
          <a:p>
            <a:r>
              <a:rPr lang="es-ES" dirty="0"/>
              <a:t>¿Por qué es Necesario </a:t>
            </a:r>
            <a:br>
              <a:rPr lang="es-ES" dirty="0"/>
            </a:br>
            <a:r>
              <a:rPr lang="es-ES" dirty="0"/>
              <a:t>Evaluar los Ministerios?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2199290"/>
            <a:ext cx="8756072" cy="2459420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 anchor="ctr" anchorCtr="0"/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Es muy difícil involucrar a las personas 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 la obra de hacer discípulos multiplicadores porque ellas están tan ocupadas 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 otros ministerios</a:t>
            </a: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166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EFD4AF59-BE2A-485A-8D89-8E11CEC00A39}"/>
              </a:ext>
            </a:extLst>
          </p:cNvPr>
          <p:cNvSpPr/>
          <p:nvPr/>
        </p:nvSpPr>
        <p:spPr bwMode="auto">
          <a:xfrm>
            <a:off x="4205416" y="1736532"/>
            <a:ext cx="972741" cy="4096133"/>
          </a:xfrm>
          <a:prstGeom prst="downArrow">
            <a:avLst>
              <a:gd name="adj1" fmla="val 62866"/>
              <a:gd name="adj2" fmla="val 77427"/>
            </a:avLst>
          </a:prstGeom>
          <a:solidFill>
            <a:srgbClr val="FFFF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20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MultiplIcar</a:t>
            </a:r>
            <a:endParaRPr kumimoji="0" lang="en-US" sz="2800" b="1" i="0" u="none" strike="noStrike" kern="1200" cap="none" spc="1200" normalizeH="0" baseline="0" noProof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69D5D56-36C3-4D60-AFAD-36A9EC28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7" name="Group 1">
            <a:extLst>
              <a:ext uri="{FF2B5EF4-FFF2-40B4-BE49-F238E27FC236}">
                <a16:creationId xmlns:a16="http://schemas.microsoft.com/office/drawing/2014/main" id="{E9A3BCF6-310D-4E5F-A30D-BE92AFF0C484}"/>
              </a:ext>
            </a:extLst>
          </p:cNvPr>
          <p:cNvGrpSpPr>
            <a:grpSpLocks/>
          </p:cNvGrpSpPr>
          <p:nvPr/>
        </p:nvGrpSpPr>
        <p:grpSpPr bwMode="auto">
          <a:xfrm>
            <a:off x="196679" y="1106906"/>
            <a:ext cx="4018532" cy="5777534"/>
            <a:chOff x="-533390" y="1063189"/>
            <a:chExt cx="4201772" cy="5722880"/>
          </a:xfrm>
        </p:grpSpPr>
        <p:sp>
          <p:nvSpPr>
            <p:cNvPr id="28" name="Line 35">
              <a:extLst>
                <a:ext uri="{FF2B5EF4-FFF2-40B4-BE49-F238E27FC236}">
                  <a16:creationId xmlns:a16="http://schemas.microsoft.com/office/drawing/2014/main" id="{B6BA5189-8B68-4327-99D9-68DACD9D5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3700" y="2041525"/>
              <a:ext cx="0" cy="390525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9" name="Picture 9">
              <a:extLst>
                <a:ext uri="{FF2B5EF4-FFF2-40B4-BE49-F238E27FC236}">
                  <a16:creationId xmlns:a16="http://schemas.microsoft.com/office/drawing/2014/main" id="{03562F90-4BFA-4BD4-A6D8-0B3D6DADF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81" y="4561134"/>
              <a:ext cx="2230437" cy="222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37">
              <a:extLst>
                <a:ext uri="{FF2B5EF4-FFF2-40B4-BE49-F238E27FC236}">
                  <a16:creationId xmlns:a16="http://schemas.microsoft.com/office/drawing/2014/main" id="{010FE9EA-8B90-4A3D-8C14-6E2DE4CEC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" y="5054526"/>
              <a:ext cx="1516063" cy="1079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>
                <a:defRPr/>
              </a:pPr>
              <a:endParaRPr lang="en-US" sz="2400" b="0" dirty="0">
                <a:latin typeface="+mn-lt"/>
                <a:cs typeface="+mn-cs"/>
              </a:endParaRPr>
            </a:p>
            <a:p>
              <a:pPr algn="ctr">
                <a:defRPr/>
              </a:pPr>
              <a:r>
                <a:rPr lang="en-US" sz="2400" dirty="0" err="1">
                  <a:latin typeface="+mn-lt"/>
                  <a:cs typeface="+mn-cs"/>
                </a:rPr>
                <a:t>Todas</a:t>
              </a:r>
              <a:r>
                <a:rPr lang="en-US" sz="2400" dirty="0">
                  <a:latin typeface="+mn-lt"/>
                  <a:cs typeface="+mn-cs"/>
                </a:rPr>
                <a:t> las </a:t>
              </a:r>
              <a:r>
                <a:rPr lang="en-US" sz="2400" dirty="0" err="1">
                  <a:latin typeface="+mn-lt"/>
                  <a:cs typeface="+mn-cs"/>
                </a:rPr>
                <a:t>Naciones</a:t>
              </a:r>
              <a:endParaRPr lang="en-US" sz="2400" dirty="0">
                <a:latin typeface="+mn-lt"/>
                <a:cs typeface="+mn-cs"/>
              </a:endParaRPr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E2158875-DF53-4734-AC2C-67D293D67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3700" y="2819400"/>
              <a:ext cx="0" cy="392113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E2EAB00E-E60B-4736-B420-B6AE01071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299" y="4169021"/>
              <a:ext cx="0" cy="392113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 Box 40">
              <a:extLst>
                <a:ext uri="{FF2B5EF4-FFF2-40B4-BE49-F238E27FC236}">
                  <a16:creationId xmlns:a16="http://schemas.microsoft.com/office/drawing/2014/main" id="{0A1689D2-DDA2-48E1-80A7-95EA8904E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229" y="1571066"/>
              <a:ext cx="18272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20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2800"/>
                <a:t>Jesus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4" name="Text Box 41">
              <a:extLst>
                <a:ext uri="{FF2B5EF4-FFF2-40B4-BE49-F238E27FC236}">
                  <a16:creationId xmlns:a16="http://schemas.microsoft.com/office/drawing/2014/main" id="{723CCC69-E2D2-4393-BE13-E282DCA6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509" y="2287711"/>
              <a:ext cx="2548644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20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2800" b="0" dirty="0"/>
                <a:t>12 </a:t>
              </a:r>
              <a:r>
                <a:rPr lang="en-US" altLang="en-US" sz="2800" b="0" dirty="0" err="1"/>
                <a:t>Discipulos</a:t>
              </a:r>
              <a:endParaRPr lang="en-US" altLang="en-US" sz="2800" b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dirty="0"/>
            </a:p>
          </p:txBody>
        </p:sp>
        <p:sp>
          <p:nvSpPr>
            <p:cNvPr id="35" name="Text Box 42">
              <a:extLst>
                <a:ext uri="{FF2B5EF4-FFF2-40B4-BE49-F238E27FC236}">
                  <a16:creationId xmlns:a16="http://schemas.microsoft.com/office/drawing/2014/main" id="{C4B1EBA4-B585-46E3-8F22-22AA3C895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3390" y="3211514"/>
              <a:ext cx="4201772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en-US" sz="2800" dirty="0" err="1">
                  <a:solidFill>
                    <a:schemeClr val="bg1"/>
                  </a:solidFill>
                  <a:latin typeface="+mn-lt"/>
                  <a:cs typeface="+mn-cs"/>
                </a:rPr>
                <a:t>Cristianos</a:t>
              </a:r>
              <a:r>
                <a:rPr lang="en-US" sz="2800" dirty="0">
                  <a:solidFill>
                    <a:schemeClr val="bg1"/>
                  </a:solidFill>
                  <a:latin typeface="+mn-lt"/>
                  <a:cs typeface="+mn-cs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+mn-lt"/>
                  <a:cs typeface="+mn-cs"/>
                </a:rPr>
                <a:t>Obedientes</a:t>
              </a:r>
              <a:endParaRPr lang="en-US" sz="2800" b="0" dirty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algn="ctr">
                <a:defRPr/>
              </a:pPr>
              <a:r>
                <a:rPr lang="en-US" sz="2800" b="0" dirty="0">
                  <a:solidFill>
                    <a:schemeClr val="bg1"/>
                  </a:solidFill>
                  <a:latin typeface="+mn-lt"/>
                  <a:cs typeface="+mn-cs"/>
                </a:rPr>
                <a:t>(</a:t>
              </a:r>
              <a:r>
                <a:rPr lang="en-US" sz="2800" b="0" dirty="0" err="1">
                  <a:solidFill>
                    <a:schemeClr val="bg1"/>
                  </a:solidFill>
                </a:rPr>
                <a:t>Discípulos</a:t>
              </a:r>
              <a:r>
                <a:rPr lang="en-US" sz="2800" b="0" dirty="0">
                  <a:solidFill>
                    <a:schemeClr val="bg1"/>
                  </a:solidFill>
                  <a:latin typeface="+mn-lt"/>
                  <a:cs typeface="+mn-cs"/>
                </a:rPr>
                <a:t>)</a:t>
              </a:r>
              <a:endParaRPr lang="en-US" sz="28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Text Box 43">
              <a:extLst>
                <a:ext uri="{FF2B5EF4-FFF2-40B4-BE49-F238E27FC236}">
                  <a16:creationId xmlns:a16="http://schemas.microsoft.com/office/drawing/2014/main" id="{0C107F73-1638-4C40-97E6-71DA78B77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49" y="1063189"/>
              <a:ext cx="3424365" cy="6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2800" u="sng" err="1">
                  <a:solidFill>
                    <a:schemeClr val="bg1"/>
                  </a:solidFill>
                  <a:latin typeface="+mn-lt"/>
                  <a:cs typeface="+mn-cs"/>
                </a:rPr>
                <a:t>Modelo</a:t>
              </a:r>
              <a:r>
                <a:rPr lang="en-US" sz="2400" u="sng">
                  <a:solidFill>
                    <a:schemeClr val="bg1"/>
                  </a:solidFill>
                  <a:latin typeface="+mn-lt"/>
                  <a:cs typeface="+mn-cs"/>
                </a:rPr>
                <a:t> </a:t>
              </a:r>
              <a:r>
                <a:rPr lang="en-US" sz="2400" b="0" u="sng">
                  <a:solidFill>
                    <a:schemeClr val="bg1"/>
                  </a:solidFill>
                  <a:latin typeface="+mn-lt"/>
                  <a:cs typeface="+mn-cs"/>
                </a:rPr>
                <a:t>(Juan 20:21</a:t>
              </a:r>
              <a:r>
                <a:rPr lang="en-US" sz="2000" b="0" u="sng">
                  <a:solidFill>
                    <a:schemeClr val="bg1"/>
                  </a:solidFill>
                  <a:latin typeface="+mn-lt"/>
                  <a:cs typeface="+mn-cs"/>
                </a:rPr>
                <a:t>)</a:t>
              </a:r>
              <a:endParaRPr lang="en-US" sz="2000" b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7" name="Text Box 33">
            <a:extLst>
              <a:ext uri="{FF2B5EF4-FFF2-40B4-BE49-F238E27FC236}">
                <a16:creationId xmlns:a16="http://schemas.microsoft.com/office/drawing/2014/main" id="{17161C9E-287C-4ABB-AF90-23C5E36F9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  <a:latin typeface="+mn-lt"/>
              </a:rPr>
              <a:t>“</a:t>
            </a:r>
            <a:r>
              <a:rPr lang="es-US" b="1" dirty="0"/>
              <a:t>Plan de Jesús </a:t>
            </a:r>
          </a:p>
          <a:p>
            <a:pPr algn="ctr"/>
            <a:r>
              <a:rPr lang="es-US" sz="2800" dirty="0"/>
              <a:t>“Multiplicandos Discípulos”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AD2520-C494-49D6-AE9C-3BC7D0EE8ED2}"/>
              </a:ext>
            </a:extLst>
          </p:cNvPr>
          <p:cNvGrpSpPr/>
          <p:nvPr/>
        </p:nvGrpSpPr>
        <p:grpSpPr>
          <a:xfrm>
            <a:off x="5191315" y="1162369"/>
            <a:ext cx="3748148" cy="5695631"/>
            <a:chOff x="5230383" y="1101824"/>
            <a:chExt cx="3906428" cy="5638207"/>
          </a:xfrm>
        </p:grpSpPr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3C574D36-5BFC-4075-8F48-54BCE54A6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0383" y="1101824"/>
              <a:ext cx="3906428" cy="3351755"/>
              <a:chOff x="5730446" y="1147861"/>
              <a:chExt cx="3906428" cy="3351756"/>
            </a:xfrm>
          </p:grpSpPr>
          <p:sp>
            <p:nvSpPr>
              <p:cNvPr id="43" name="Line 47">
                <a:extLst>
                  <a:ext uri="{FF2B5EF4-FFF2-40B4-BE49-F238E27FC236}">
                    <a16:creationId xmlns:a16="http://schemas.microsoft.com/office/drawing/2014/main" id="{8A94B37D-EE69-4404-94F0-E35BFB4E6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3163" y="2052638"/>
                <a:ext cx="0" cy="39211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Line 48">
                <a:extLst>
                  <a:ext uri="{FF2B5EF4-FFF2-40B4-BE49-F238E27FC236}">
                    <a16:creationId xmlns:a16="http://schemas.microsoft.com/office/drawing/2014/main" id="{1A146CD8-6F32-46ED-AF1C-FDF747C6D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3163" y="2832100"/>
                <a:ext cx="0" cy="392113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Line 49">
                <a:extLst>
                  <a:ext uri="{FF2B5EF4-FFF2-40B4-BE49-F238E27FC236}">
                    <a16:creationId xmlns:a16="http://schemas.microsoft.com/office/drawing/2014/main" id="{39B96B94-78CC-4FE3-AC28-DED6E7AB3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67227" y="4107504"/>
                <a:ext cx="0" cy="392113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 Box 50">
                <a:extLst>
                  <a:ext uri="{FF2B5EF4-FFF2-40B4-BE49-F238E27FC236}">
                    <a16:creationId xmlns:a16="http://schemas.microsoft.com/office/drawing/2014/main" id="{C21CC0B5-FEA4-47B3-B702-81DE8A21B5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8763" y="1583925"/>
                <a:ext cx="1760537" cy="42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1200"/>
                  </a:spcBef>
                  <a:spcAft>
                    <a:spcPts val="300"/>
                  </a:spcAft>
                  <a:buFontTx/>
                  <a:buNone/>
                </a:pPr>
                <a:r>
                  <a:rPr lang="en-US" altLang="en-US" sz="2800"/>
                  <a:t>Pablo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" name="Text Box 51">
                <a:extLst>
                  <a:ext uri="{FF2B5EF4-FFF2-40B4-BE49-F238E27FC236}">
                    <a16:creationId xmlns:a16="http://schemas.microsoft.com/office/drawing/2014/main" id="{AA0E2D6E-B321-4747-BD35-E12505264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6815" y="2352458"/>
                <a:ext cx="1665287" cy="42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1200"/>
                  </a:spcBef>
                  <a:spcAft>
                    <a:spcPts val="300"/>
                  </a:spcAft>
                  <a:buFontTx/>
                  <a:buNone/>
                </a:pPr>
                <a:r>
                  <a:rPr lang="en-US" altLang="en-US" sz="2800" b="0" err="1"/>
                  <a:t>Timoteo</a:t>
                </a:r>
                <a:endParaRPr lang="en-US" altLang="en-US" sz="2800" b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8" name="Text Box 52">
                <a:extLst>
                  <a:ext uri="{FF2B5EF4-FFF2-40B4-BE49-F238E27FC236}">
                    <a16:creationId xmlns:a16="http://schemas.microsoft.com/office/drawing/2014/main" id="{C12B1F35-DE8F-4325-AC49-04F37EA7B7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1652" y="3166162"/>
                <a:ext cx="3370006" cy="785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en-US" sz="2800" dirty="0">
                    <a:solidFill>
                      <a:schemeClr val="bg1"/>
                    </a:solidFill>
                    <a:latin typeface="+mn-lt"/>
                    <a:cs typeface="+mn-cs"/>
                  </a:rPr>
                  <a:t>Hombres </a:t>
                </a:r>
                <a:r>
                  <a:rPr lang="en-US" sz="2800" dirty="0" err="1">
                    <a:solidFill>
                      <a:schemeClr val="bg1"/>
                    </a:solidFill>
                    <a:latin typeface="+mn-lt"/>
                    <a:cs typeface="+mn-cs"/>
                  </a:rPr>
                  <a:t>Fieles</a:t>
                </a:r>
                <a:endParaRPr lang="en-US" sz="2800" dirty="0">
                  <a:solidFill>
                    <a:schemeClr val="bg1"/>
                  </a:solidFill>
                  <a:latin typeface="+mn-lt"/>
                  <a:cs typeface="+mn-cs"/>
                </a:endParaRPr>
              </a:p>
              <a:p>
                <a:pPr algn="ctr">
                  <a:defRPr/>
                </a:pPr>
                <a:r>
                  <a:rPr lang="en-US" sz="2800" dirty="0">
                    <a:solidFill>
                      <a:schemeClr val="bg1"/>
                    </a:solidFill>
                    <a:latin typeface="+mn-lt"/>
                    <a:cs typeface="+mn-cs"/>
                  </a:rPr>
                  <a:t>(</a:t>
                </a:r>
                <a:r>
                  <a:rPr lang="en-US" sz="2800" b="0" dirty="0" err="1">
                    <a:solidFill>
                      <a:schemeClr val="bg1"/>
                    </a:solidFill>
                  </a:rPr>
                  <a:t>Discípulos</a:t>
                </a:r>
                <a:r>
                  <a:rPr lang="en-US" sz="2800" b="0" dirty="0">
                    <a:solidFill>
                      <a:schemeClr val="bg1"/>
                    </a:solidFill>
                    <a:latin typeface="+mn-lt"/>
                    <a:cs typeface="+mn-cs"/>
                  </a:rPr>
                  <a:t>)</a:t>
                </a:r>
              </a:p>
            </p:txBody>
          </p:sp>
          <p:sp>
            <p:nvSpPr>
              <p:cNvPr id="49" name="Text Box 53">
                <a:extLst>
                  <a:ext uri="{FF2B5EF4-FFF2-40B4-BE49-F238E27FC236}">
                    <a16:creationId xmlns:a16="http://schemas.microsoft.com/office/drawing/2014/main" id="{25950E27-E73B-40EA-8065-717EBD5747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0446" y="1147861"/>
                <a:ext cx="3906428" cy="608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en-US" sz="2800" u="sng" dirty="0" err="1">
                    <a:solidFill>
                      <a:schemeClr val="bg1"/>
                    </a:solidFill>
                    <a:latin typeface="+mn-lt"/>
                    <a:cs typeface="+mn-cs"/>
                  </a:rPr>
                  <a:t>Ejemplo</a:t>
                </a:r>
                <a:r>
                  <a:rPr lang="en-US" sz="2400" b="0" u="sng" dirty="0">
                    <a:solidFill>
                      <a:schemeClr val="bg1"/>
                    </a:solidFill>
                    <a:latin typeface="+mn-lt"/>
                    <a:cs typeface="+mn-cs"/>
                  </a:rPr>
                  <a:t> (2 </a:t>
                </a:r>
                <a:r>
                  <a:rPr lang="en-US" sz="2400" b="0" u="sng" dirty="0" err="1">
                    <a:solidFill>
                      <a:schemeClr val="bg1"/>
                    </a:solidFill>
                    <a:latin typeface="+mn-lt"/>
                    <a:cs typeface="+mn-cs"/>
                  </a:rPr>
                  <a:t>Timoteo</a:t>
                </a:r>
                <a:r>
                  <a:rPr lang="en-US" sz="2400" b="0" u="sng" dirty="0">
                    <a:solidFill>
                      <a:schemeClr val="bg1"/>
                    </a:solidFill>
                    <a:latin typeface="+mn-lt"/>
                    <a:cs typeface="+mn-cs"/>
                  </a:rPr>
                  <a:t> 2:2)</a:t>
                </a:r>
                <a:endParaRPr lang="en-US" sz="2400" b="0" dirty="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F927D0-AED6-4D3E-A6A8-85E0D9881CC8}"/>
                </a:ext>
              </a:extLst>
            </p:cNvPr>
            <p:cNvGrpSpPr/>
            <p:nvPr/>
          </p:nvGrpSpPr>
          <p:grpSpPr>
            <a:xfrm>
              <a:off x="5921374" y="4515096"/>
              <a:ext cx="2230437" cy="2224935"/>
              <a:chOff x="3456781" y="4263178"/>
              <a:chExt cx="2230437" cy="2224935"/>
            </a:xfrm>
          </p:grpSpPr>
          <p:pic>
            <p:nvPicPr>
              <p:cNvPr id="41" name="Picture 9">
                <a:extLst>
                  <a:ext uri="{FF2B5EF4-FFF2-40B4-BE49-F238E27FC236}">
                    <a16:creationId xmlns:a16="http://schemas.microsoft.com/office/drawing/2014/main" id="{E28E6268-18D9-445D-B380-8D4B906394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781" y="4263178"/>
                <a:ext cx="2230437" cy="2224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ectangle 46">
                <a:extLst>
                  <a:ext uri="{FF2B5EF4-FFF2-40B4-BE49-F238E27FC236}">
                    <a16:creationId xmlns:a16="http://schemas.microsoft.com/office/drawing/2014/main" id="{34DB349D-F80E-447B-9676-1A432AEAC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159" y="4775570"/>
                <a:ext cx="1444626" cy="10795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2700" tIns="12700" rIns="12700" bIns="12700"/>
              <a:lstStyle/>
              <a:p>
                <a:pPr>
                  <a:defRPr/>
                </a:pPr>
                <a:endParaRPr lang="en-US" sz="2400" b="0" dirty="0">
                  <a:latin typeface="+mn-lt"/>
                  <a:cs typeface="+mn-cs"/>
                </a:endParaRPr>
              </a:p>
              <a:p>
                <a:pPr algn="ctr">
                  <a:defRPr/>
                </a:pPr>
                <a:r>
                  <a:rPr lang="en-US" sz="2400" dirty="0" err="1">
                    <a:latin typeface="+mn-lt"/>
                    <a:cs typeface="+mn-cs"/>
                  </a:rPr>
                  <a:t>Otros</a:t>
                </a:r>
                <a:r>
                  <a:rPr lang="en-US" sz="2400" dirty="0">
                    <a:latin typeface="+mn-lt"/>
                    <a:cs typeface="+mn-cs"/>
                  </a:rPr>
                  <a:t> </a:t>
                </a:r>
              </a:p>
              <a:p>
                <a:pPr algn="ctr">
                  <a:defRPr/>
                </a:pPr>
                <a:r>
                  <a:rPr lang="en-US" sz="2400" dirty="0" err="1">
                    <a:latin typeface="+mn-lt"/>
                    <a:cs typeface="+mn-cs"/>
                  </a:rPr>
                  <a:t>También</a:t>
                </a:r>
                <a:endParaRPr lang="en-US" sz="2400"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1387736"/>
            <a:ext cx="8671033" cy="46493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Muchos ministerios tenían una buena razón para comenzar pero se han vuelto ineficaces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Debes elegir entre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dirigiendo tu iglesia como siempre lo has hecho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o tener una iglesia que hace discípulos multiplicadores</a:t>
            </a: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63393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F3010C-AFFA-4290-8E50-34E30E52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BBCD2-B32C-4A7D-AABE-329F7F4B4A32}"/>
              </a:ext>
            </a:extLst>
          </p:cNvPr>
          <p:cNvSpPr/>
          <p:nvPr/>
        </p:nvSpPr>
        <p:spPr>
          <a:xfrm>
            <a:off x="746449" y="937594"/>
            <a:ext cx="839755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Excusas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 para no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eliminar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programas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charset="0"/>
            </a:endParaRP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200" dirty="0">
                <a:solidFill>
                  <a:srgbClr val="FFFFFF"/>
                </a:solidFill>
                <a:latin typeface="Arial" panose="020B0604020202020204" pitchFamily="34" charset="0"/>
                <a:cs typeface="Arial" charset="0"/>
              </a:rPr>
              <a:t>L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a mayoría de las iglesias están impulsadas por programas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Las personas se quejarán o se irán si eliminan algunos programas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Estos pastores creen estas cosas </a:t>
            </a:r>
          </a:p>
          <a:p>
            <a:pPr marL="693738" lvl="1" indent="-236538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a pesar de su falta de progreso </a:t>
            </a:r>
          </a:p>
          <a:p>
            <a:pPr marL="693738" lvl="1" indent="-236538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y a pesar de la clara enseñanza de la Palabra de Dios.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21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3" y="416228"/>
            <a:ext cx="8907516" cy="30905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b="1" dirty="0"/>
              <a:t>Muchos ministerios continúan por tradición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Los hacemos aunque hayan perdido su propósito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Jesús habla muy en contra de valorar las tradiciones por encima de la obediencia. </a:t>
            </a: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A229C2-E47A-4637-B7BF-06DEC9F2407A}"/>
              </a:ext>
            </a:extLst>
          </p:cNvPr>
          <p:cNvSpPr/>
          <p:nvPr/>
        </p:nvSpPr>
        <p:spPr>
          <a:xfrm>
            <a:off x="402021" y="3745236"/>
            <a:ext cx="8339958" cy="2062103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txBody>
          <a:bodyPr wrap="square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“Ustedes han desechado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los mandamientos divinos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y se aferran a las tradiciones humanas.”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FFFFFF"/>
                </a:solidFill>
                <a:latin typeface="Arial" charset="0"/>
                <a:cs typeface="Arial" charset="0"/>
              </a:rPr>
              <a:t>Mark 7:8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D551C7-1E43-48CC-9174-C24191C9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11-12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8A67FF-AFFD-4E28-BD1B-54D6C87E550E}"/>
              </a:ext>
            </a:extLst>
          </p:cNvPr>
          <p:cNvSpPr/>
          <p:nvPr/>
        </p:nvSpPr>
        <p:spPr>
          <a:xfrm>
            <a:off x="378372" y="809447"/>
            <a:ext cx="8765628" cy="5707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Algunos  argumentarán que está bien mantener el programa en el que están involucrados </a:t>
            </a:r>
          </a:p>
          <a:p>
            <a:pPr marL="693738" lvl="1" indent="-236538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pesar de que se ha vuelto ineficaz</a:t>
            </a:r>
          </a:p>
          <a:p>
            <a:pPr marL="236538" indent="-236538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no está bien</a:t>
            </a:r>
          </a:p>
          <a:p>
            <a:pPr marL="236538" indent="-236538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nos dice  que la obediencia parcial es lo mismo que la desobediencia</a:t>
            </a:r>
          </a:p>
          <a:p>
            <a:pPr marL="693738" lvl="1" indent="-236538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obediencia parcial costó a Saúl el reino</a:t>
            </a:r>
          </a:p>
          <a:p>
            <a:pPr marL="693738" fontAlgn="base">
              <a:lnSpc>
                <a:spcPct val="115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(1 Samuel 15)</a:t>
            </a:r>
          </a:p>
          <a:p>
            <a:pPr marL="914400" marR="0" lvl="1" indent="-4572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11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52" y="1387736"/>
            <a:ext cx="8481847" cy="4649396"/>
          </a:xfrm>
        </p:spPr>
        <p:txBody>
          <a:bodyPr/>
          <a:lstStyle/>
          <a:p>
            <a:r>
              <a:rPr lang="es-ES" dirty="0"/>
              <a:t>El apóstol Pablo se enfrentó a los líderes cristianos en Jerusalén (Hechos 15)</a:t>
            </a:r>
          </a:p>
          <a:p>
            <a:pPr lvl="1"/>
            <a:r>
              <a:rPr lang="es-ES" dirty="0"/>
              <a:t> </a:t>
            </a:r>
            <a:r>
              <a:rPr lang="pt-BR" dirty="0"/>
              <a:t>e incluso al apóstol Pedro </a:t>
            </a:r>
            <a:r>
              <a:rPr lang="en-US" dirty="0"/>
              <a:t>(Galatians 2)</a:t>
            </a:r>
          </a:p>
          <a:p>
            <a:pPr lvl="1"/>
            <a:r>
              <a:rPr lang="en-US" dirty="0"/>
              <a:t> </a:t>
            </a:r>
            <a:r>
              <a:rPr lang="es-ES" dirty="0"/>
              <a:t>quienes estaban imponiendo tradiciones en la iglesia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51411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8150"/>
          </a:xfrm>
        </p:spPr>
        <p:txBody>
          <a:bodyPr/>
          <a:lstStyle/>
          <a:p>
            <a:r>
              <a:rPr lang="es-ES" sz="3200" dirty="0"/>
              <a:t>Bases para Evaluar </a:t>
            </a:r>
            <a:br>
              <a:rPr lang="es-ES" sz="3200" dirty="0"/>
            </a:br>
            <a:r>
              <a:rPr lang="es-ES" sz="3200" dirty="0"/>
              <a:t>los Ministerios de la Iglesia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0326"/>
            <a:ext cx="8961120" cy="4778375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ea typeface="Calibri"/>
                <a:cs typeface="Arial"/>
              </a:rPr>
              <a:t>El Apóstol Pablo nos dijo</a:t>
            </a:r>
            <a:r>
              <a:rPr lang="en-US" sz="2800" dirty="0">
                <a:ea typeface="Calibri"/>
                <a:cs typeface="Arial"/>
              </a:rPr>
              <a:t> </a:t>
            </a:r>
          </a:p>
          <a:p>
            <a:pPr marL="225425" lvl="1" indent="-2254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ea typeface="Calibri"/>
                <a:cs typeface="Arial"/>
              </a:rPr>
              <a:t>La </a:t>
            </a:r>
            <a:r>
              <a:rPr lang="es-ES" sz="2800" b="1" u="sng" dirty="0">
                <a:ea typeface="Calibri"/>
                <a:cs typeface="Arial"/>
              </a:rPr>
              <a:t>misión</a:t>
            </a:r>
            <a:r>
              <a:rPr lang="es-ES" sz="2800" dirty="0">
                <a:ea typeface="Calibri"/>
                <a:cs typeface="Arial"/>
              </a:rPr>
              <a:t> de la iglesia es hacer discípulos multiplicadores</a:t>
            </a:r>
          </a:p>
          <a:p>
            <a:pPr marL="225425" lvl="1" indent="-2254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u="sng" dirty="0"/>
              <a:t>Cómo</a:t>
            </a:r>
            <a:r>
              <a:rPr lang="es-ES" sz="2800" b="1" dirty="0"/>
              <a:t> </a:t>
            </a:r>
            <a:r>
              <a:rPr lang="es-ES" sz="2800" dirty="0"/>
              <a:t>la iglesia debe hacer discípulos multiplicadores y crecer numérica y espiritualmente (Efesios 4:15-16)</a:t>
            </a:r>
          </a:p>
          <a:p>
            <a:pPr marL="17145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endParaRPr lang="en-US" sz="2000" dirty="0"/>
          </a:p>
          <a:p>
            <a:pPr marL="228600" indent="-228600"/>
            <a:r>
              <a:rPr lang="es-ES" sz="2800" b="1" u="sng" dirty="0"/>
              <a:t>Toda la iglesia </a:t>
            </a:r>
            <a:r>
              <a:rPr lang="es-ES" sz="2800" dirty="0"/>
              <a:t>debe participar en la solo misión de hacer discípulos multiplicadores </a:t>
            </a:r>
          </a:p>
          <a:p>
            <a:pPr marL="228600" indent="-228600"/>
            <a:r>
              <a:rPr lang="es-ES" sz="2800" dirty="0"/>
              <a:t>Cada parte debe </a:t>
            </a:r>
            <a:r>
              <a:rPr lang="es-ES" sz="2800" b="1" u="sng" dirty="0"/>
              <a:t>funcionar propiamente </a:t>
            </a:r>
            <a:r>
              <a:rPr lang="es-ES" sz="2800" dirty="0"/>
              <a:t>en la solo misión de hacer discípulos multiplicadores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34992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5" y="1260797"/>
            <a:ext cx="9017876" cy="477837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/>
              <a:t>Cada ministerio debe ser evaluado en dos áreas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b="1" dirty="0"/>
              <a:t>¿</a:t>
            </a:r>
            <a:r>
              <a:rPr lang="es-ES" b="1" u="sng" dirty="0"/>
              <a:t>Cómo</a:t>
            </a:r>
            <a:r>
              <a:rPr lang="es-ES" b="1" dirty="0"/>
              <a:t> </a:t>
            </a:r>
            <a:r>
              <a:rPr lang="es-ES" dirty="0"/>
              <a:t>nos ayuda este ministerio a hacer discípulos multiplicadores?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¿Este </a:t>
            </a:r>
            <a:r>
              <a:rPr lang="en-US" dirty="0" err="1"/>
              <a:t>ministerio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b="1" u="sng" dirty="0" err="1"/>
              <a:t>funcionando</a:t>
            </a:r>
            <a:r>
              <a:rPr lang="en-US" b="1" u="sng" dirty="0"/>
              <a:t> </a:t>
            </a:r>
            <a:r>
              <a:rPr lang="en-US" b="1" u="sng" dirty="0" err="1"/>
              <a:t>propiamente</a:t>
            </a:r>
            <a:r>
              <a:rPr lang="en-US" dirty="0"/>
              <a:t> para </a:t>
            </a:r>
            <a:r>
              <a:rPr lang="en-US" dirty="0" err="1"/>
              <a:t>ayudarnos</a:t>
            </a:r>
            <a:r>
              <a:rPr lang="en-US" dirty="0"/>
              <a:t> 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discípulos</a:t>
            </a:r>
            <a:r>
              <a:rPr lang="en-US" dirty="0"/>
              <a:t> </a:t>
            </a:r>
            <a:r>
              <a:rPr lang="en-US" dirty="0" err="1"/>
              <a:t>multiplicadores</a:t>
            </a:r>
            <a:r>
              <a:rPr lang="en-US" dirty="0"/>
              <a:t>?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43693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58" y="701934"/>
            <a:ext cx="8795084" cy="29033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Hay muchas cosas buenas que una iglesia puede hacer,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 pero estas cosas buenas nos impiden cumplir nuestra misión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 si no nos ayudan a cumplirla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5D284-5D8E-4606-8368-332512F756F5}"/>
              </a:ext>
            </a:extLst>
          </p:cNvPr>
          <p:cNvSpPr/>
          <p:nvPr/>
        </p:nvSpPr>
        <p:spPr>
          <a:xfrm>
            <a:off x="1514250" y="4208682"/>
            <a:ext cx="6115500" cy="1569660"/>
          </a:xfrm>
          <a:prstGeom prst="rect">
            <a:avLst/>
          </a:prstGeom>
          <a:solidFill>
            <a:srgbClr val="C00000"/>
          </a:solidFill>
          <a:ln w="25400">
            <a:solidFill>
              <a:schemeClr val="bg1"/>
            </a:solidFill>
          </a:ln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Estos ministerios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deben ser arreglados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</a:t>
            </a:r>
            <a:r>
              <a:rPr lang="es-ES" sz="3200" b="1" kern="0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terminados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75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94456"/>
            <a:ext cx="9144000" cy="763588"/>
          </a:xfrm>
        </p:spPr>
        <p:txBody>
          <a:bodyPr/>
          <a:lstStyle/>
          <a:p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Ministerios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47" y="1871770"/>
            <a:ext cx="7525906" cy="1557230"/>
          </a:xfrm>
          <a:solidFill>
            <a:srgbClr val="1F7B37"/>
          </a:solidFill>
          <a:ln>
            <a:solidFill>
              <a:schemeClr val="bg1"/>
            </a:solidFill>
          </a:ln>
        </p:spPr>
        <p:txBody>
          <a:bodyPr anchor="ctr" anchorCtr="0"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s-ES" b="1" dirty="0"/>
              <a:t>Todos los Líderes del Ministerio y Obreros Deberían ser Discipulados en Fundamentos</a:t>
            </a:r>
            <a:endParaRPr lang="en-US" b="1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410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89872"/>
            <a:ext cx="9144000" cy="763588"/>
          </a:xfrm>
        </p:spPr>
        <p:txBody>
          <a:bodyPr/>
          <a:lstStyle/>
          <a:p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Ministerios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676" y="1382802"/>
            <a:ext cx="6857998" cy="4701627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en-US" dirty="0" err="1"/>
              <a:t>Ministerios</a:t>
            </a:r>
            <a:r>
              <a:rPr lang="en-US" dirty="0"/>
              <a:t> de </a:t>
            </a:r>
            <a:r>
              <a:rPr lang="en-US" dirty="0" err="1"/>
              <a:t>Alcance</a:t>
            </a:r>
            <a:endParaRPr lang="en-US" dirty="0"/>
          </a:p>
          <a:p>
            <a:pPr marL="514350" lvl="0" indent="-514350">
              <a:buAutoNum type="arabicPeriod"/>
            </a:pPr>
            <a:r>
              <a:rPr lang="en-US" dirty="0" err="1"/>
              <a:t>Ministerios</a:t>
            </a:r>
            <a:r>
              <a:rPr lang="en-US" dirty="0"/>
              <a:t> de </a:t>
            </a:r>
            <a:r>
              <a:rPr lang="en-US" dirty="0" err="1"/>
              <a:t>Etapas</a:t>
            </a:r>
            <a:r>
              <a:rPr lang="en-US" dirty="0"/>
              <a:t> de Vida</a:t>
            </a:r>
          </a:p>
          <a:p>
            <a:pPr marL="514350" lvl="0" indent="-514350">
              <a:buAutoNum type="arabicPeriod"/>
            </a:pPr>
            <a:r>
              <a:rPr lang="es-ES" dirty="0"/>
              <a:t>Clases con Temas para Adultos</a:t>
            </a:r>
          </a:p>
          <a:p>
            <a:pPr marL="514350" lvl="0" indent="-514350">
              <a:buAutoNum type="arabicPeriod"/>
            </a:pPr>
            <a:r>
              <a:rPr lang="en-US" dirty="0" err="1"/>
              <a:t>Ministerios</a:t>
            </a:r>
            <a:r>
              <a:rPr lang="en-US" dirty="0"/>
              <a:t> de Caridad</a:t>
            </a:r>
          </a:p>
          <a:p>
            <a:pPr marL="514350" lvl="0" indent="-514350">
              <a:buAutoNum type="arabicPeriod"/>
            </a:pPr>
            <a:r>
              <a:rPr lang="en-US" dirty="0" err="1"/>
              <a:t>Ministerios</a:t>
            </a:r>
            <a:r>
              <a:rPr lang="en-US" dirty="0"/>
              <a:t> de </a:t>
            </a:r>
            <a:r>
              <a:rPr lang="en-US" dirty="0" err="1"/>
              <a:t>Recuperación</a:t>
            </a:r>
            <a:endParaRPr lang="en-US" dirty="0"/>
          </a:p>
          <a:p>
            <a:pPr marL="514350" lvl="0" indent="-514350">
              <a:buAutoNum type="arabicPeriod"/>
            </a:pPr>
            <a:r>
              <a:rPr lang="en-US" dirty="0" err="1"/>
              <a:t>Grupos</a:t>
            </a:r>
            <a:r>
              <a:rPr lang="en-US" dirty="0"/>
              <a:t> de </a:t>
            </a:r>
            <a:r>
              <a:rPr lang="en-US" dirty="0" err="1"/>
              <a:t>Servicio</a:t>
            </a:r>
            <a:endParaRPr lang="en-US" dirty="0"/>
          </a:p>
          <a:p>
            <a:pPr marL="514350" lvl="0" indent="-514350">
              <a:buAutoNum type="arabicPeriod"/>
            </a:pPr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Adoración</a:t>
            </a: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7466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s-ES" altLang="en-US" sz="3200" dirty="0"/>
              <a:t>Línea de Tiempo de la Gran Comisión</a:t>
            </a:r>
            <a:endParaRPr lang="en-US" altLang="en-US" sz="2800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43830"/>
            <a:ext cx="2133600" cy="4141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8739" y="942265"/>
            <a:ext cx="9085261" cy="5211234"/>
            <a:chOff x="92076" y="773839"/>
            <a:chExt cx="9085262" cy="5211234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7466976" y="773839"/>
              <a:ext cx="1710362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Hechos 1</a:t>
              </a:r>
            </a:p>
          </p:txBody>
        </p:sp>
        <p:sp>
          <p:nvSpPr>
            <p:cNvPr id="23559" name="AutoShape 7"/>
            <p:cNvSpPr>
              <a:spLocks/>
            </p:cNvSpPr>
            <p:nvPr/>
          </p:nvSpPr>
          <p:spPr bwMode="auto">
            <a:xfrm rot="16200000">
              <a:off x="1346006" y="2782967"/>
              <a:ext cx="447814" cy="1377950"/>
            </a:xfrm>
            <a:prstGeom prst="leftBracket">
              <a:avLst>
                <a:gd name="adj" fmla="val 138438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2247900" y="3296376"/>
              <a:ext cx="6284913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747713" y="1747771"/>
              <a:ext cx="323850" cy="1474787"/>
            </a:xfrm>
            <a:prstGeom prst="rect">
              <a:avLst/>
            </a:prstGeom>
            <a:solidFill>
              <a:srgbClr val="99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blipFill>
                  <a:blip r:embed="rId3"/>
                  <a:tile tx="0" ty="0" sx="100000" sy="100000" flip="none" algn="tl"/>
                </a:blipFill>
                <a:effectLst/>
                <a:uLnTx/>
                <a:uFillTx/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23562" name="Rectangle 11"/>
            <p:cNvSpPr>
              <a:spLocks noChangeArrowheads="1"/>
            </p:cNvSpPr>
            <p:nvPr/>
          </p:nvSpPr>
          <p:spPr bwMode="auto">
            <a:xfrm>
              <a:off x="277814" y="2111028"/>
              <a:ext cx="1273175" cy="294623"/>
            </a:xfrm>
            <a:prstGeom prst="rect">
              <a:avLst/>
            </a:prstGeom>
            <a:solidFill>
              <a:srgbClr val="99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3" name="Line 12"/>
            <p:cNvSpPr>
              <a:spLocks noChangeShapeType="1"/>
            </p:cNvSpPr>
            <p:nvPr/>
          </p:nvSpPr>
          <p:spPr bwMode="auto">
            <a:xfrm>
              <a:off x="889920" y="3459888"/>
              <a:ext cx="12193" cy="186221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4" name="Line 13"/>
            <p:cNvSpPr>
              <a:spLocks noChangeShapeType="1"/>
            </p:cNvSpPr>
            <p:nvPr/>
          </p:nvSpPr>
          <p:spPr bwMode="auto">
            <a:xfrm flipH="1">
              <a:off x="2271713" y="3513784"/>
              <a:ext cx="15207" cy="13685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5" name="Line 14"/>
            <p:cNvSpPr>
              <a:spLocks noChangeShapeType="1"/>
            </p:cNvSpPr>
            <p:nvPr/>
          </p:nvSpPr>
          <p:spPr bwMode="auto">
            <a:xfrm>
              <a:off x="8458200" y="3378926"/>
              <a:ext cx="0" cy="9620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6" name="Line 15"/>
            <p:cNvSpPr>
              <a:spLocks noChangeShapeType="1"/>
            </p:cNvSpPr>
            <p:nvPr/>
          </p:nvSpPr>
          <p:spPr bwMode="auto">
            <a:xfrm flipH="1">
              <a:off x="2271713" y="4080601"/>
              <a:ext cx="23717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7" name="Text Box 16"/>
            <p:cNvSpPr txBox="1">
              <a:spLocks noChangeArrowheads="1"/>
            </p:cNvSpPr>
            <p:nvPr/>
          </p:nvSpPr>
          <p:spPr bwMode="auto">
            <a:xfrm>
              <a:off x="4608513" y="3820251"/>
              <a:ext cx="1506537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40 Dias</a:t>
              </a:r>
            </a:p>
          </p:txBody>
        </p:sp>
        <p:sp>
          <p:nvSpPr>
            <p:cNvPr id="23568" name="Text Box 17"/>
            <p:cNvSpPr txBox="1">
              <a:spLocks noChangeArrowheads="1"/>
            </p:cNvSpPr>
            <p:nvPr/>
          </p:nvSpPr>
          <p:spPr bwMode="auto">
            <a:xfrm>
              <a:off x="909638" y="3809138"/>
              <a:ext cx="13970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3 Dias</a:t>
              </a:r>
            </a:p>
          </p:txBody>
        </p:sp>
        <p:sp>
          <p:nvSpPr>
            <p:cNvPr id="23569" name="Line 18"/>
            <p:cNvSpPr>
              <a:spLocks noChangeShapeType="1"/>
            </p:cNvSpPr>
            <p:nvPr/>
          </p:nvSpPr>
          <p:spPr bwMode="auto">
            <a:xfrm>
              <a:off x="6115050" y="4080601"/>
              <a:ext cx="23590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0" name="Line 19"/>
            <p:cNvSpPr>
              <a:spLocks noChangeShapeType="1"/>
            </p:cNvSpPr>
            <p:nvPr/>
          </p:nvSpPr>
          <p:spPr bwMode="auto">
            <a:xfrm flipH="1" flipV="1">
              <a:off x="8408988" y="1269139"/>
              <a:ext cx="42862" cy="19780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1" name="Line 20"/>
            <p:cNvSpPr>
              <a:spLocks noChangeShapeType="1"/>
            </p:cNvSpPr>
            <p:nvPr/>
          </p:nvSpPr>
          <p:spPr bwMode="auto">
            <a:xfrm flipV="1">
              <a:off x="2697163" y="1814003"/>
              <a:ext cx="0" cy="144268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2" name="Line 21"/>
            <p:cNvSpPr>
              <a:spLocks noChangeShapeType="1"/>
            </p:cNvSpPr>
            <p:nvPr/>
          </p:nvSpPr>
          <p:spPr bwMode="auto">
            <a:xfrm flipH="1" flipV="1">
              <a:off x="5432422" y="1774314"/>
              <a:ext cx="1" cy="14696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3" name="Line 22"/>
            <p:cNvSpPr>
              <a:spLocks noChangeShapeType="1"/>
            </p:cNvSpPr>
            <p:nvPr/>
          </p:nvSpPr>
          <p:spPr bwMode="auto">
            <a:xfrm flipH="1" flipV="1">
              <a:off x="6988970" y="2582835"/>
              <a:ext cx="11114" cy="6492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4" name="Text Box 23"/>
            <p:cNvSpPr txBox="1">
              <a:spLocks noChangeArrowheads="1"/>
            </p:cNvSpPr>
            <p:nvPr/>
          </p:nvSpPr>
          <p:spPr bwMode="auto">
            <a:xfrm>
              <a:off x="1793876" y="1242503"/>
              <a:ext cx="1634328" cy="53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Juan 20</a:t>
              </a:r>
            </a:p>
          </p:txBody>
        </p:sp>
        <p:sp>
          <p:nvSpPr>
            <p:cNvPr id="23575" name="Text Box 25"/>
            <p:cNvSpPr txBox="1">
              <a:spLocks noChangeArrowheads="1"/>
            </p:cNvSpPr>
            <p:nvPr/>
          </p:nvSpPr>
          <p:spPr bwMode="auto">
            <a:xfrm>
              <a:off x="3065525" y="2006707"/>
              <a:ext cx="1957389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Marcos 16</a:t>
              </a:r>
            </a:p>
          </p:txBody>
        </p:sp>
        <p:sp>
          <p:nvSpPr>
            <p:cNvPr id="23576" name="Rectangle 26"/>
            <p:cNvSpPr>
              <a:spLocks noChangeArrowheads="1"/>
            </p:cNvSpPr>
            <p:nvPr/>
          </p:nvSpPr>
          <p:spPr bwMode="auto">
            <a:xfrm>
              <a:off x="6084793" y="2078762"/>
              <a:ext cx="1710362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Lucas 24</a:t>
              </a:r>
            </a:p>
          </p:txBody>
        </p:sp>
        <p:sp>
          <p:nvSpPr>
            <p:cNvPr id="23577" name="Rectangle 27"/>
            <p:cNvSpPr>
              <a:spLocks noChangeArrowheads="1"/>
            </p:cNvSpPr>
            <p:nvPr/>
          </p:nvSpPr>
          <p:spPr bwMode="auto">
            <a:xfrm>
              <a:off x="4613407" y="1269139"/>
              <a:ext cx="1710362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Mateo 28</a:t>
              </a:r>
            </a:p>
          </p:txBody>
        </p:sp>
        <p:sp>
          <p:nvSpPr>
            <p:cNvPr id="23578" name="Text Box 28"/>
            <p:cNvSpPr txBox="1">
              <a:spLocks noChangeArrowheads="1"/>
            </p:cNvSpPr>
            <p:nvPr/>
          </p:nvSpPr>
          <p:spPr bwMode="auto">
            <a:xfrm>
              <a:off x="92076" y="5453261"/>
              <a:ext cx="2371724" cy="53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Crucifixión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9" name="Text Box 29"/>
            <p:cNvSpPr txBox="1">
              <a:spLocks noChangeArrowheads="1"/>
            </p:cNvSpPr>
            <p:nvPr/>
          </p:nvSpPr>
          <p:spPr bwMode="auto">
            <a:xfrm>
              <a:off x="6823076" y="4350476"/>
              <a:ext cx="2320924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Ascensión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80" name="Rectangle 30"/>
            <p:cNvSpPr>
              <a:spLocks noChangeArrowheads="1"/>
            </p:cNvSpPr>
            <p:nvPr/>
          </p:nvSpPr>
          <p:spPr bwMode="auto">
            <a:xfrm>
              <a:off x="1100140" y="4791882"/>
              <a:ext cx="2727321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Resurección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81" name="Line 31"/>
            <p:cNvSpPr>
              <a:spLocks noChangeShapeType="1"/>
            </p:cNvSpPr>
            <p:nvPr/>
          </p:nvSpPr>
          <p:spPr bwMode="auto">
            <a:xfrm flipH="1" flipV="1">
              <a:off x="4006848" y="2521676"/>
              <a:ext cx="11113" cy="73501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84" name="Cloud Callout 32"/>
            <p:cNvSpPr>
              <a:spLocks noChangeArrowheads="1"/>
            </p:cNvSpPr>
            <p:nvPr/>
          </p:nvSpPr>
          <p:spPr bwMode="auto">
            <a:xfrm>
              <a:off x="7902575" y="2050189"/>
              <a:ext cx="1019175" cy="771525"/>
            </a:xfrm>
            <a:prstGeom prst="cloudCallout">
              <a:avLst>
                <a:gd name="adj1" fmla="val -15704"/>
                <a:gd name="adj2" fmla="val 43856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2373EF5-F48C-4FF4-97C5-A7FE2E99F835}"/>
              </a:ext>
            </a:extLst>
          </p:cNvPr>
          <p:cNvSpPr txBox="1"/>
          <p:nvPr/>
        </p:nvSpPr>
        <p:spPr>
          <a:xfrm>
            <a:off x="2956402" y="5555958"/>
            <a:ext cx="62506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FF00"/>
                </a:solidFill>
              </a:rPr>
              <a:t>Jesús dio la Gran Comisión 5 veces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FF00"/>
                </a:solidFill>
              </a:rPr>
              <a:t>Después de su resurrección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250834"/>
            <a:ext cx="9144000" cy="763588"/>
          </a:xfrm>
        </p:spPr>
        <p:txBody>
          <a:bodyPr/>
          <a:lstStyle/>
          <a:p>
            <a:r>
              <a:rPr lang="es-ES" sz="3200" dirty="0"/>
              <a:t>El Problema con los Ministerios de la Iglesia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278" y="1301759"/>
            <a:ext cx="8401722" cy="4541819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Las iglesias mueren a diario porque sus ministerios se enfocan hacia adentro</a:t>
            </a: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Otras iglesias añaden tantos ministerios </a:t>
            </a:r>
          </a:p>
          <a:p>
            <a:pPr marL="803275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que el evangelismo y el discipulado </a:t>
            </a:r>
          </a:p>
          <a:p>
            <a:pPr marL="803275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se conviertan en parte de una lista de ministerios</a:t>
            </a:r>
          </a:p>
          <a:p>
            <a:pPr marL="803275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en lugar del propósito de la iglesia</a:t>
            </a: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53188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362607"/>
            <a:ext cx="8749862" cy="3790971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b="1" dirty="0" err="1"/>
              <a:t>Resumen</a:t>
            </a: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r>
              <a:rPr lang="es-ES" sz="2800" dirty="0"/>
              <a:t>Los ministerios que no hacen discípulos quitan recursos que podrían usarse para hacer discípulos.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800" dirty="0"/>
              <a:t>Muchas iglesias tienen ministerios que se han convertido en tradiciones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800" dirty="0"/>
              <a:t> A Jesús, Samuel, Pablo y otros en la Biblia les molestó cuando la tradición reemplazó la obediencia a Dios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800" dirty="0"/>
              <a:t>Los ministerios que no tienen un papel en el hacer discípulos multiplicadores deben ser modificados o terminados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800" dirty="0"/>
              <a:t>Debe evaluar sus ministerios cada año</a:t>
            </a: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116412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941620-7CF4-493B-979E-BA4EA165B0DC}"/>
              </a:ext>
            </a:extLst>
          </p:cNvPr>
          <p:cNvSpPr/>
          <p:nvPr/>
        </p:nvSpPr>
        <p:spPr>
          <a:xfrm>
            <a:off x="811763" y="1882410"/>
            <a:ext cx="833223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 sus grupos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Analice por qué es importante evaluar la eficacia de sus ministerios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93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97950"/>
            <a:ext cx="2133600" cy="460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5BB19-D7BD-4F8E-A929-59E3E8158FB1}"/>
              </a:ext>
            </a:extLst>
          </p:cNvPr>
          <p:cNvSpPr txBox="1"/>
          <p:nvPr/>
        </p:nvSpPr>
        <p:spPr>
          <a:xfrm rot="19358452">
            <a:off x="2834444" y="2452561"/>
            <a:ext cx="5294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>
                    <a:alpha val="1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BA5A6E-D6B1-4962-B0E8-E6D4A6EFE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899119"/>
              </p:ext>
            </p:extLst>
          </p:nvPr>
        </p:nvGraphicFramePr>
        <p:xfrm>
          <a:off x="0" y="2606304"/>
          <a:ext cx="9144000" cy="3791647"/>
        </p:xfrm>
        <a:graphic>
          <a:graphicData uri="http://schemas.openxmlformats.org/drawingml/2006/table">
            <a:tbl>
              <a:tblPr firstRow="1" firstCol="1" bandRow="1"/>
              <a:tblGrid>
                <a:gridCol w="3906982">
                  <a:extLst>
                    <a:ext uri="{9D8B030D-6E8A-4147-A177-3AD203B41FA5}">
                      <a16:colId xmlns:a16="http://schemas.microsoft.com/office/drawing/2014/main" val="1136727600"/>
                    </a:ext>
                  </a:extLst>
                </a:gridCol>
                <a:gridCol w="459745">
                  <a:extLst>
                    <a:ext uri="{9D8B030D-6E8A-4147-A177-3AD203B41FA5}">
                      <a16:colId xmlns:a16="http://schemas.microsoft.com/office/drawing/2014/main" val="2742557258"/>
                    </a:ext>
                  </a:extLst>
                </a:gridCol>
                <a:gridCol w="1595534">
                  <a:extLst>
                    <a:ext uri="{9D8B030D-6E8A-4147-A177-3AD203B41FA5}">
                      <a16:colId xmlns:a16="http://schemas.microsoft.com/office/drawing/2014/main" val="343443813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41263134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2206647885"/>
                    </a:ext>
                  </a:extLst>
                </a:gridCol>
                <a:gridCol w="923731">
                  <a:extLst>
                    <a:ext uri="{9D8B030D-6E8A-4147-A177-3AD203B41FA5}">
                      <a16:colId xmlns:a16="http://schemas.microsoft.com/office/drawing/2014/main" val="1746386587"/>
                    </a:ext>
                  </a:extLst>
                </a:gridCol>
              </a:tblGrid>
              <a:tr h="573385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Evaluar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los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Ministerios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Existentes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026575"/>
                  </a:ext>
                </a:extLst>
              </a:tr>
              <a:tr h="5876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Ministerios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Revisión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Objectivo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Ministerial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8790"/>
                  </a:ext>
                </a:extLst>
              </a:tr>
              <a:tr h="489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Creyente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Creyente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Obrero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Lider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414727"/>
                  </a:ext>
                </a:extLst>
              </a:tr>
              <a:tr h="489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Fundamentos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Venir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61397"/>
                  </a:ext>
                </a:extLst>
              </a:tr>
              <a:tr h="489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Fundamentos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Crecer-Servir-Ir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962023"/>
                  </a:ext>
                </a:extLst>
              </a:tr>
              <a:tr h="65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Entrenamiento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Aprendices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Fundamentos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402100"/>
                  </a:ext>
                </a:extLst>
              </a:tr>
              <a:tr h="489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Lider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Fundamentos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40576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371120F7-331D-440D-BE13-A731BB664FB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34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Evaluar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los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Ministerios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Existentes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82A2DD-7EF2-493F-B12C-136C6306F685}"/>
              </a:ext>
            </a:extLst>
          </p:cNvPr>
          <p:cNvSpPr txBox="1">
            <a:spLocks/>
          </p:cNvSpPr>
          <p:nvPr/>
        </p:nvSpPr>
        <p:spPr>
          <a:xfrm>
            <a:off x="235527" y="759573"/>
            <a:ext cx="8908473" cy="16117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Hemos incluido los ministerios para el ministerio de discipulado de Fundamentos como ejemplos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Estos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ministerios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incluyen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cada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Objetivo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Ministerial</a:t>
            </a:r>
          </a:p>
        </p:txBody>
      </p:sp>
    </p:spTree>
    <p:extLst>
      <p:ext uri="{BB962C8B-B14F-4D97-AF65-F5344CB8AC3E}">
        <p14:creationId xmlns:p14="http://schemas.microsoft.com/office/powerpoint/2010/main" val="4266700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B7AB3-A3A5-4E83-9BFD-F8F7DDE663C1}"/>
              </a:ext>
            </a:extLst>
          </p:cNvPr>
          <p:cNvSpPr/>
          <p:nvPr/>
        </p:nvSpPr>
        <p:spPr>
          <a:xfrm>
            <a:off x="-2" y="5935891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Desequilibrio</a:t>
            </a:r>
            <a:r>
              <a:rPr kumimoji="0" lang="es-ES" sz="2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Demasiados ministerios para los creyentes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5BB19-D7BD-4F8E-A929-59E3E8158FB1}"/>
              </a:ext>
            </a:extLst>
          </p:cNvPr>
          <p:cNvSpPr txBox="1"/>
          <p:nvPr/>
        </p:nvSpPr>
        <p:spPr>
          <a:xfrm rot="19358452">
            <a:off x="2834444" y="2452561"/>
            <a:ext cx="5294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>
                    <a:alpha val="1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BA5A6E-D6B1-4962-B0E8-E6D4A6EFE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62455"/>
              </p:ext>
            </p:extLst>
          </p:nvPr>
        </p:nvGraphicFramePr>
        <p:xfrm>
          <a:off x="0" y="-5489"/>
          <a:ext cx="9143998" cy="5853073"/>
        </p:xfrm>
        <a:graphic>
          <a:graphicData uri="http://schemas.openxmlformats.org/drawingml/2006/table">
            <a:tbl>
              <a:tblPr firstRow="1" firstCol="1" bandRow="1"/>
              <a:tblGrid>
                <a:gridCol w="3911495">
                  <a:extLst>
                    <a:ext uri="{9D8B030D-6E8A-4147-A177-3AD203B41FA5}">
                      <a16:colId xmlns:a16="http://schemas.microsoft.com/office/drawing/2014/main" val="1136727600"/>
                    </a:ext>
                  </a:extLst>
                </a:gridCol>
                <a:gridCol w="393887">
                  <a:extLst>
                    <a:ext uri="{9D8B030D-6E8A-4147-A177-3AD203B41FA5}">
                      <a16:colId xmlns:a16="http://schemas.microsoft.com/office/drawing/2014/main" val="2742557258"/>
                    </a:ext>
                  </a:extLst>
                </a:gridCol>
                <a:gridCol w="1264145">
                  <a:extLst>
                    <a:ext uri="{9D8B030D-6E8A-4147-A177-3AD203B41FA5}">
                      <a16:colId xmlns:a16="http://schemas.microsoft.com/office/drawing/2014/main" val="3434438133"/>
                    </a:ext>
                  </a:extLst>
                </a:gridCol>
                <a:gridCol w="1479666">
                  <a:extLst>
                    <a:ext uri="{9D8B030D-6E8A-4147-A177-3AD203B41FA5}">
                      <a16:colId xmlns:a16="http://schemas.microsoft.com/office/drawing/2014/main" val="41263134"/>
                    </a:ext>
                  </a:extLst>
                </a:gridCol>
                <a:gridCol w="1005280">
                  <a:extLst>
                    <a:ext uri="{9D8B030D-6E8A-4147-A177-3AD203B41FA5}">
                      <a16:colId xmlns:a16="http://schemas.microsoft.com/office/drawing/2014/main" val="2206647885"/>
                    </a:ext>
                  </a:extLst>
                </a:gridCol>
                <a:gridCol w="1089525">
                  <a:extLst>
                    <a:ext uri="{9D8B030D-6E8A-4147-A177-3AD203B41FA5}">
                      <a16:colId xmlns:a16="http://schemas.microsoft.com/office/drawing/2014/main" val="1746386587"/>
                    </a:ext>
                  </a:extLst>
                </a:gridCol>
              </a:tblGrid>
              <a:tr h="46258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Evaluar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los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Ministerios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Existentes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026575"/>
                  </a:ext>
                </a:extLst>
              </a:tr>
              <a:tr h="47411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Ministerios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Revisión</a:t>
                      </a:r>
                    </a:p>
                  </a:txBody>
                  <a:tcPr marL="68580" marR="6858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Objectivo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Ministerial 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8790"/>
                  </a:ext>
                </a:extLst>
              </a:tr>
              <a:tr h="3951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Creyente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Creyente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Obrero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Lider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414727"/>
                  </a:ext>
                </a:extLst>
              </a:tr>
              <a:tr h="395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Fundamentos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Venir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61397"/>
                  </a:ext>
                </a:extLst>
              </a:tr>
              <a:tr h="395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Fundamentos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Crecer-Servir-Ir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962023"/>
                  </a:ext>
                </a:extLst>
              </a:tr>
              <a:tr h="395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Entrenamiento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Aprendices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Fundamentos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402100"/>
                  </a:ext>
                </a:extLst>
              </a:tr>
              <a:tr h="395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Lider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Fundamentos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40576"/>
                  </a:ext>
                </a:extLst>
              </a:tr>
              <a:tr h="395175">
                <a:tc>
                  <a:txBody>
                    <a:bodyPr/>
                    <a:lstStyle/>
                    <a:p>
                      <a:pPr marL="225425" marR="0" indent="-2254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Adultos de la Escuela Dominical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71986"/>
                  </a:ext>
                </a:extLst>
              </a:tr>
              <a:tr h="395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Reunión de Oración Semanal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751309"/>
                  </a:ext>
                </a:extLst>
              </a:tr>
              <a:tr h="395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Estudio Bíblico para Mujeres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454630"/>
                  </a:ext>
                </a:extLst>
              </a:tr>
              <a:tr h="395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Estudio Bíblico para Hombres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305667"/>
                  </a:ext>
                </a:extLst>
              </a:tr>
              <a:tr h="395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Equipo de fútbol 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59882"/>
                  </a:ext>
                </a:extLst>
              </a:tr>
              <a:tr h="474115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91541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F94E6D3-9D27-4C92-8104-A2D2947F8874}"/>
              </a:ext>
            </a:extLst>
          </p:cNvPr>
          <p:cNvSpPr txBox="1"/>
          <p:nvPr/>
        </p:nvSpPr>
        <p:spPr>
          <a:xfrm rot="19358452">
            <a:off x="3983598" y="2285478"/>
            <a:ext cx="36670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Ejemplo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1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D03531-D0F7-4FCB-B53E-F1F6E4D57664}"/>
              </a:ext>
            </a:extLst>
          </p:cNvPr>
          <p:cNvSpPr/>
          <p:nvPr/>
        </p:nvSpPr>
        <p:spPr bwMode="auto">
          <a:xfrm>
            <a:off x="-2" y="4900985"/>
            <a:ext cx="4461641" cy="54439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AFD331-9480-4A0E-9174-E47270CCC08C}"/>
              </a:ext>
            </a:extLst>
          </p:cNvPr>
          <p:cNvSpPr>
            <a:spLocks noChangeAspect="1"/>
          </p:cNvSpPr>
          <p:nvPr/>
        </p:nvSpPr>
        <p:spPr bwMode="auto">
          <a:xfrm>
            <a:off x="6123710" y="5382757"/>
            <a:ext cx="452739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02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08358"/>
            <a:ext cx="9144000" cy="836342"/>
          </a:xfrm>
        </p:spPr>
        <p:txBody>
          <a:bodyPr/>
          <a:lstStyle/>
          <a:p>
            <a:r>
              <a:rPr lang="es-ES" sz="3200" dirty="0"/>
              <a:t>INSTRUCCIONES DE EVALUACIÓN </a:t>
            </a:r>
            <a:br>
              <a:rPr lang="es-ES" sz="3200" dirty="0"/>
            </a:br>
            <a:r>
              <a:rPr lang="es-ES" sz="3200" dirty="0"/>
              <a:t>DE MINISTERIO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1281631"/>
            <a:ext cx="8827947" cy="3589914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dirty="0"/>
              <a:t>Haga una lista de los ministerios existentes.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dirty="0"/>
              <a:t>Determine el "Objetivo Ministerial" para cada ministerio y coloque una “X” en la casilla     correspondiente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ES" dirty="0"/>
              <a:t>Coloque una "X" en la columna "Revisión" para los ministerios que deben considerarse para una revisión y evaluación adicionales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777378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5BB19-D7BD-4F8E-A929-59E3E8158FB1}"/>
              </a:ext>
            </a:extLst>
          </p:cNvPr>
          <p:cNvSpPr txBox="1"/>
          <p:nvPr/>
        </p:nvSpPr>
        <p:spPr>
          <a:xfrm rot="19358452">
            <a:off x="2834444" y="2452561"/>
            <a:ext cx="5294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>
                    <a:alpha val="1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A180D-8DF5-4270-A16E-9B720DF2126C}"/>
              </a:ext>
            </a:extLst>
          </p:cNvPr>
          <p:cNvSpPr txBox="1"/>
          <p:nvPr/>
        </p:nvSpPr>
        <p:spPr>
          <a:xfrm rot="19358452">
            <a:off x="2834444" y="2452561"/>
            <a:ext cx="5294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>
                    <a:alpha val="1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Example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947A85-C932-4CC0-AA5D-60ABB396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42230"/>
              </p:ext>
            </p:extLst>
          </p:nvPr>
        </p:nvGraphicFramePr>
        <p:xfrm>
          <a:off x="-2" y="-13116"/>
          <a:ext cx="9143998" cy="6394869"/>
        </p:xfrm>
        <a:graphic>
          <a:graphicData uri="http://schemas.openxmlformats.org/drawingml/2006/table">
            <a:tbl>
              <a:tblPr firstRow="1" firstCol="1" bandRow="1"/>
              <a:tblGrid>
                <a:gridCol w="3911495">
                  <a:extLst>
                    <a:ext uri="{9D8B030D-6E8A-4147-A177-3AD203B41FA5}">
                      <a16:colId xmlns:a16="http://schemas.microsoft.com/office/drawing/2014/main" val="1136727600"/>
                    </a:ext>
                  </a:extLst>
                </a:gridCol>
                <a:gridCol w="393887">
                  <a:extLst>
                    <a:ext uri="{9D8B030D-6E8A-4147-A177-3AD203B41FA5}">
                      <a16:colId xmlns:a16="http://schemas.microsoft.com/office/drawing/2014/main" val="2742557258"/>
                    </a:ext>
                  </a:extLst>
                </a:gridCol>
                <a:gridCol w="1264145">
                  <a:extLst>
                    <a:ext uri="{9D8B030D-6E8A-4147-A177-3AD203B41FA5}">
                      <a16:colId xmlns:a16="http://schemas.microsoft.com/office/drawing/2014/main" val="3434438133"/>
                    </a:ext>
                  </a:extLst>
                </a:gridCol>
                <a:gridCol w="1479666">
                  <a:extLst>
                    <a:ext uri="{9D8B030D-6E8A-4147-A177-3AD203B41FA5}">
                      <a16:colId xmlns:a16="http://schemas.microsoft.com/office/drawing/2014/main" val="41263134"/>
                    </a:ext>
                  </a:extLst>
                </a:gridCol>
                <a:gridCol w="1005280">
                  <a:extLst>
                    <a:ext uri="{9D8B030D-6E8A-4147-A177-3AD203B41FA5}">
                      <a16:colId xmlns:a16="http://schemas.microsoft.com/office/drawing/2014/main" val="2206647885"/>
                    </a:ext>
                  </a:extLst>
                </a:gridCol>
                <a:gridCol w="1089525">
                  <a:extLst>
                    <a:ext uri="{9D8B030D-6E8A-4147-A177-3AD203B41FA5}">
                      <a16:colId xmlns:a16="http://schemas.microsoft.com/office/drawing/2014/main" val="1746386587"/>
                    </a:ext>
                  </a:extLst>
                </a:gridCol>
              </a:tblGrid>
              <a:tr h="505403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Evaluar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los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Ministerios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Existentes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026575"/>
                  </a:ext>
                </a:extLst>
              </a:tr>
              <a:tr h="51800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Ministerios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Revisión</a:t>
                      </a:r>
                    </a:p>
                  </a:txBody>
                  <a:tcPr marL="68580" marR="6858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Objectivo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Ministerial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8790"/>
                  </a:ext>
                </a:extLst>
              </a:tr>
              <a:tr h="6660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Creyente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Creyente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Obrero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Lider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414727"/>
                  </a:ext>
                </a:extLst>
              </a:tr>
              <a:tr h="431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Fundamentos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Venir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61397"/>
                  </a:ext>
                </a:extLst>
              </a:tr>
              <a:tr h="431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Fundamentos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Crecer-Servir-Ir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962023"/>
                  </a:ext>
                </a:extLst>
              </a:tr>
              <a:tr h="7333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Entrenamiento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Aprendices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Fundamentos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402100"/>
                  </a:ext>
                </a:extLst>
              </a:tr>
              <a:tr h="431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Lider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Fundamentos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40576"/>
                  </a:ext>
                </a:extLst>
              </a:tr>
              <a:tr h="431755">
                <a:tc>
                  <a:txBody>
                    <a:bodyPr/>
                    <a:lstStyle/>
                    <a:p>
                      <a:pPr marL="225425" marR="0" indent="-2254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71986"/>
                  </a:ext>
                </a:extLst>
              </a:tr>
              <a:tr h="431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751309"/>
                  </a:ext>
                </a:extLst>
              </a:tr>
              <a:tr h="431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454630"/>
                  </a:ext>
                </a:extLst>
              </a:tr>
              <a:tr h="431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305667"/>
                  </a:ext>
                </a:extLst>
              </a:tr>
              <a:tr h="431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59882"/>
                  </a:ext>
                </a:extLst>
              </a:tr>
              <a:tr h="518002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915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0847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20869"/>
          </a:xfrm>
        </p:spPr>
        <p:txBody>
          <a:bodyPr/>
          <a:lstStyle/>
          <a:p>
            <a:r>
              <a:rPr lang="en-US" sz="3200" dirty="0"/>
              <a:t>Revisión y </a:t>
            </a:r>
            <a:r>
              <a:rPr lang="en-US" sz="3200" dirty="0" err="1"/>
              <a:t>Evaluación</a:t>
            </a:r>
            <a:r>
              <a:rPr lang="en-US" sz="3200" dirty="0"/>
              <a:t> </a:t>
            </a:r>
            <a:r>
              <a:rPr lang="en-US" sz="3200" dirty="0" err="1"/>
              <a:t>Adicionales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2" y="969831"/>
            <a:ext cx="8677468" cy="4918338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800" dirty="0"/>
              <a:t>1. Sumar el número de “X” en cada columna </a:t>
            </a:r>
          </a:p>
          <a:p>
            <a:pPr marL="693738" indent="-236538">
              <a:spcBef>
                <a:spcPts val="0"/>
              </a:spcBef>
              <a:spcAft>
                <a:spcPts val="1200"/>
              </a:spcAft>
            </a:pPr>
            <a:r>
              <a:rPr lang="es-ES" sz="2800" dirty="0"/>
              <a:t>Coloque el número en la fila del “Total”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2. </a:t>
            </a:r>
            <a:r>
              <a:rPr lang="es-ES" sz="2800" dirty="0"/>
              <a:t>Ver si tiene el equilibrio adecuado de ministerios para los Objetivos del Ministerio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800" dirty="0"/>
              <a:t>3. Seleccione los ministerios que deben revisarse y evaluarse más</a:t>
            </a:r>
          </a:p>
          <a:p>
            <a:pPr marL="693738" indent="-233363">
              <a:spcBef>
                <a:spcPts val="0"/>
              </a:spcBef>
              <a:spcAft>
                <a:spcPts val="1200"/>
              </a:spcAft>
            </a:pPr>
            <a:r>
              <a:rPr lang="es-ES" sz="2800" dirty="0"/>
              <a:t>Coloque una "X" en la columna Revisar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800" dirty="0"/>
              <a:t>4. Incluya los ministerios que considere que pueden ser ineficaces o que su propósito se cumpla mejor a través del ministerio de discipulado de Fundamentos</a:t>
            </a:r>
            <a:endParaRPr lang="en-US" sz="20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18296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16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CC6834-385B-4E25-B73D-A74DA5B4C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85799"/>
              </p:ext>
            </p:extLst>
          </p:nvPr>
        </p:nvGraphicFramePr>
        <p:xfrm>
          <a:off x="0" y="540989"/>
          <a:ext cx="9144001" cy="4949970"/>
        </p:xfrm>
        <a:graphic>
          <a:graphicData uri="http://schemas.openxmlformats.org/drawingml/2006/table">
            <a:tbl>
              <a:tblPr firstRow="1" firstCol="1" bandRow="1"/>
              <a:tblGrid>
                <a:gridCol w="3058510">
                  <a:extLst>
                    <a:ext uri="{9D8B030D-6E8A-4147-A177-3AD203B41FA5}">
                      <a16:colId xmlns:a16="http://schemas.microsoft.com/office/drawing/2014/main" val="199660538"/>
                    </a:ext>
                  </a:extLst>
                </a:gridCol>
                <a:gridCol w="6085491">
                  <a:extLst>
                    <a:ext uri="{9D8B030D-6E8A-4147-A177-3AD203B41FA5}">
                      <a16:colId xmlns:a16="http://schemas.microsoft.com/office/drawing/2014/main" val="1802140403"/>
                    </a:ext>
                  </a:extLst>
                </a:gridCol>
              </a:tblGrid>
              <a:tr h="55272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Forma de Auditoría del Ministerio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8" marR="6025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517950"/>
                  </a:ext>
                </a:extLst>
              </a:tr>
              <a:tr h="473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Ministerio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8" marR="6025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Acción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8" marR="6025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50141"/>
                  </a:ext>
                </a:extLst>
              </a:tr>
              <a:tr h="218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Equipo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Fútbol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8" marR="6025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Eliminar Progresivamente.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Ningún equipo la próxima temporada.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Creado como un ministerio de alcance pero no hay alcance.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Utiliza recursos financieros y de personal que podrían usarse en otros ministerios de divulgación y discipulado.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8" marR="6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5758"/>
                  </a:ext>
                </a:extLst>
              </a:tr>
            </a:tbl>
          </a:graphicData>
        </a:graphic>
      </p:graphicFrame>
      <p:sp>
        <p:nvSpPr>
          <p:cNvPr id="8" name="Text Box 1">
            <a:extLst>
              <a:ext uri="{FF2B5EF4-FFF2-40B4-BE49-F238E27FC236}">
                <a16:creationId xmlns:a16="http://schemas.microsoft.com/office/drawing/2014/main" id="{6D5155F1-6694-497B-8B5C-F005FFEDF056}"/>
              </a:ext>
            </a:extLst>
          </p:cNvPr>
          <p:cNvSpPr txBox="1"/>
          <p:nvPr/>
        </p:nvSpPr>
        <p:spPr>
          <a:xfrm rot="19525127">
            <a:off x="145938" y="3235895"/>
            <a:ext cx="3219558" cy="87279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2715" tIns="46357" rIns="92715" bIns="463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6894">
              <a:lnSpc>
                <a:spcPct val="115000"/>
              </a:lnSpc>
            </a:pPr>
            <a:r>
              <a:rPr lang="en-US" sz="6000" b="1" dirty="0" err="1">
                <a:solidFill>
                  <a:prstClr val="black">
                    <a:lumMod val="50000"/>
                    <a:lumOff val="50000"/>
                    <a:alpha val="15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Ejemplo</a:t>
            </a:r>
            <a:endParaRPr lang="en-US" sz="6000" b="1" dirty="0">
              <a:solidFill>
                <a:prstClr val="black">
                  <a:lumMod val="50000"/>
                  <a:lumOff val="50000"/>
                  <a:alpha val="15000"/>
                </a:prst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246894">
              <a:lnSpc>
                <a:spcPct val="115000"/>
              </a:lnSpc>
            </a:pPr>
            <a:endParaRPr lang="en-US" sz="2800" dirty="0">
              <a:solidFill>
                <a:prstClr val="black">
                  <a:lumMod val="50000"/>
                  <a:lumOff val="50000"/>
                  <a:alpha val="15000"/>
                </a:prst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368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491C64-6E96-4415-B7F6-8E84E7AA6784}"/>
              </a:ext>
            </a:extLst>
          </p:cNvPr>
          <p:cNvSpPr/>
          <p:nvPr/>
        </p:nvSpPr>
        <p:spPr>
          <a:xfrm>
            <a:off x="0" y="0"/>
            <a:ext cx="9144000" cy="4509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Enumere los ministerios que cree que deben cambiarse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Escriba en la acción que se necesita:</a:t>
            </a:r>
          </a:p>
          <a:p>
            <a:pPr marL="914400" lvl="1" indent="-457200" fontAlgn="base">
              <a:lnSpc>
                <a:spcPct val="115000"/>
              </a:lnSpc>
              <a:buFont typeface="Arial" panose="020B0604020202020204" pitchFamily="34" charset="0"/>
              <a:buChar char="–"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Mantener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Modificar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lnSpc>
                <a:spcPct val="115000"/>
              </a:lnSpc>
              <a:buFont typeface="Arial" panose="020B0604020202020204" pitchFamily="34" charset="0"/>
              <a:buChar char="–"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Mantener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Libertad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Condicional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lnSpc>
                <a:spcPct val="115000"/>
              </a:lnSpc>
              <a:buFont typeface="Arial" panose="020B0604020202020204" pitchFamily="34" charset="0"/>
              <a:buChar char="–"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Líder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lnSpc>
                <a:spcPct val="115000"/>
              </a:lnSpc>
              <a:buFont typeface="Arial" panose="020B0604020202020204" pitchFamily="34" charset="0"/>
              <a:buChar char="–"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Eliminar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Progresivamente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lnSpc>
                <a:spcPct val="115000"/>
              </a:lnSpc>
              <a:buFont typeface="Arial" panose="020B0604020202020204" pitchFamily="34" charset="0"/>
              <a:buChar char="–"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Eliminar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Inmediato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Describa la acción que se necesita y la razón de la acción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3433AB-387B-45C2-82D5-BA1092FF1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49179"/>
              </p:ext>
            </p:extLst>
          </p:nvPr>
        </p:nvGraphicFramePr>
        <p:xfrm>
          <a:off x="-1" y="4461456"/>
          <a:ext cx="9144001" cy="2396544"/>
        </p:xfrm>
        <a:graphic>
          <a:graphicData uri="http://schemas.openxmlformats.org/drawingml/2006/table">
            <a:tbl>
              <a:tblPr firstRow="1" firstCol="1" bandRow="1"/>
              <a:tblGrid>
                <a:gridCol w="3058510">
                  <a:extLst>
                    <a:ext uri="{9D8B030D-6E8A-4147-A177-3AD203B41FA5}">
                      <a16:colId xmlns:a16="http://schemas.microsoft.com/office/drawing/2014/main" val="199660538"/>
                    </a:ext>
                  </a:extLst>
                </a:gridCol>
                <a:gridCol w="6085491">
                  <a:extLst>
                    <a:ext uri="{9D8B030D-6E8A-4147-A177-3AD203B41FA5}">
                      <a16:colId xmlns:a16="http://schemas.microsoft.com/office/drawing/2014/main" val="1802140403"/>
                    </a:ext>
                  </a:extLst>
                </a:gridCol>
              </a:tblGrid>
              <a:tr h="55272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Forma de Auditoría del Ministerio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8" marR="6025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517950"/>
                  </a:ext>
                </a:extLst>
              </a:tr>
              <a:tr h="473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Ministerio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8" marR="6025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Acción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8" marR="6025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50141"/>
                  </a:ext>
                </a:extLst>
              </a:tr>
              <a:tr h="1369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8" marR="6025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8" marR="6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5758"/>
                  </a:ext>
                </a:extLst>
              </a:tr>
            </a:tbl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9855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9700A9-BB2C-4761-9872-215963DF4A8B}"/>
              </a:ext>
            </a:extLst>
          </p:cNvPr>
          <p:cNvSpPr txBox="1"/>
          <p:nvPr/>
        </p:nvSpPr>
        <p:spPr>
          <a:xfrm>
            <a:off x="0" y="1631502"/>
            <a:ext cx="5599153" cy="111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Qué</a:t>
            </a:r>
            <a:r>
              <a:rPr lang="en-US" sz="2800" b="1" u="sng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Haced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discípulos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multiplicadores</a:t>
            </a:r>
            <a:endParaRPr lang="en-US" sz="2800" b="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B9B72-DDA6-44E0-B8D1-3F9974D32F56}"/>
              </a:ext>
            </a:extLst>
          </p:cNvPr>
          <p:cNvSpPr txBox="1"/>
          <p:nvPr/>
        </p:nvSpPr>
        <p:spPr>
          <a:xfrm>
            <a:off x="2140169" y="136698"/>
            <a:ext cx="4863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La Gran Comisión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Mateo 28:19-20</a:t>
            </a:r>
            <a:endParaRPr lang="en-US" sz="2400" b="0" dirty="0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water, table, small, sitting&#10;&#10;Description automatically generated">
            <a:extLst>
              <a:ext uri="{FF2B5EF4-FFF2-40B4-BE49-F238E27FC236}">
                <a16:creationId xmlns:a16="http://schemas.microsoft.com/office/drawing/2014/main" id="{22A066AD-9AA2-457E-B61D-B4E38E80C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02" y="4193138"/>
            <a:ext cx="2030999" cy="2030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37AB74-5FA1-4052-B9BC-1D6E977A9D00}"/>
              </a:ext>
            </a:extLst>
          </p:cNvPr>
          <p:cNvSpPr txBox="1"/>
          <p:nvPr/>
        </p:nvSpPr>
        <p:spPr>
          <a:xfrm>
            <a:off x="5715000" y="2975794"/>
            <a:ext cx="3246119" cy="111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5000"/>
              </a:lnSpc>
              <a:defRPr/>
            </a:pPr>
            <a:r>
              <a:rPr lang="en-US" sz="3200" b="1" u="sng" dirty="0" err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Dónde</a:t>
            </a:r>
            <a:endParaRPr lang="en-US" sz="3200" b="1" u="sng" dirty="0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 algn="ctr" eaLnBrk="0" fontAlgn="base" hangingPunct="0">
              <a:lnSpc>
                <a:spcPct val="115000"/>
              </a:lnSpc>
              <a:defRPr/>
            </a:pP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Todas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las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naciones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BF60283-6367-4C63-9F40-430DE763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3CCA04-48F4-4EF1-B604-29B0D74E26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22313" b="32789"/>
          <a:stretch/>
        </p:blipFill>
        <p:spPr>
          <a:xfrm>
            <a:off x="815033" y="2975794"/>
            <a:ext cx="3969086" cy="14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D662BE-476A-4C38-AA1A-71ED36024D19}"/>
              </a:ext>
            </a:extLst>
          </p:cNvPr>
          <p:cNvSpPr/>
          <p:nvPr/>
        </p:nvSpPr>
        <p:spPr>
          <a:xfrm>
            <a:off x="236483" y="622583"/>
            <a:ext cx="890751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 sus grupos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¿Qué aprendió cuando evaluó sus ministerios?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¿Qué cambios necesitas hacer para tener una iglesia que haga discípulos multiplicadores?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¿El servicio de su iglesia es amigable con las personas que no asisten a la iglesia?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¿Por qué es importante evaluar sus ministerios una vez al año?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43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3996"/>
          </a:xfrm>
        </p:spPr>
        <p:txBody>
          <a:bodyPr/>
          <a:lstStyle/>
          <a:p>
            <a:r>
              <a:rPr lang="es-ES" sz="3200" dirty="0"/>
              <a:t>Estructura Organizacional de una Iglesia </a:t>
            </a:r>
            <a:br>
              <a:rPr lang="es-ES" sz="3200" dirty="0"/>
            </a:br>
            <a:r>
              <a:rPr lang="es-ES" sz="3200" dirty="0"/>
              <a:t>que Hace Discípulos Multiplicadores</a:t>
            </a:r>
            <a:br>
              <a:rPr lang="es-ES" sz="3200" dirty="0"/>
            </a:br>
            <a:r>
              <a:rPr lang="en-US" sz="2800" b="0" dirty="0" err="1"/>
              <a:t>Lección</a:t>
            </a:r>
            <a:r>
              <a:rPr lang="en-US" sz="2800" b="0" dirty="0"/>
              <a:t>  4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013" y="2104883"/>
            <a:ext cx="8875987" cy="432290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Después de 2100 años, la Gran Comisión no ha sido completada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El plan de Jesús empezó bien.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 Se dice de los primeros discípulos  </a:t>
            </a:r>
          </a:p>
          <a:p>
            <a:pPr marL="850900" lvl="1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a typeface="Calibri"/>
                <a:cs typeface="Arial"/>
              </a:rPr>
              <a:t>ellos habían volteado el mundo boca arriba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a typeface="Calibri"/>
                <a:cs typeface="Arial"/>
              </a:rPr>
              <a:t>        Hechos 17:6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8595361" y="6427788"/>
            <a:ext cx="5486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693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502" y="883920"/>
            <a:ext cx="8376498" cy="5090160"/>
          </a:xfrm>
        </p:spPr>
        <p:txBody>
          <a:bodyPr/>
          <a:lstStyle/>
          <a:p>
            <a:pPr marL="346075" marR="0" indent="-346075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¿Qué pasó? </a:t>
            </a:r>
          </a:p>
          <a:p>
            <a:pPr marL="346075" marR="0" indent="-346075">
              <a:spcBef>
                <a:spcPts val="0"/>
              </a:spcBef>
              <a:spcAft>
                <a:spcPts val="1200"/>
              </a:spcAft>
            </a:pPr>
            <a:r>
              <a:rPr lang="es-ES" dirty="0">
                <a:ea typeface="Calibri"/>
                <a:cs typeface="Arial"/>
              </a:rPr>
              <a:t>Hoy las iglesias tienen muchos ministerios buenos:</a:t>
            </a:r>
          </a:p>
          <a:p>
            <a:pPr marL="1371600" marR="0" indent="-4508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>
                <a:ea typeface="Calibri"/>
                <a:cs typeface="Arial"/>
              </a:rPr>
              <a:t>Servicios de Adoración</a:t>
            </a:r>
          </a:p>
          <a:p>
            <a:pPr marL="1371600" marR="0" indent="-4508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>
                <a:ea typeface="Calibri"/>
                <a:cs typeface="Arial"/>
              </a:rPr>
              <a:t>Sermones de Predicación</a:t>
            </a:r>
          </a:p>
          <a:p>
            <a:pPr marL="1371600" marR="0" indent="-4508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>
                <a:ea typeface="Calibri"/>
                <a:cs typeface="Arial"/>
              </a:rPr>
              <a:t>Clases de escuela dominical</a:t>
            </a:r>
          </a:p>
          <a:p>
            <a:pPr marL="1371600" marR="0" indent="-4508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>
                <a:ea typeface="Calibri"/>
                <a:cs typeface="Arial"/>
              </a:rPr>
              <a:t>Avivamientos</a:t>
            </a:r>
          </a:p>
          <a:p>
            <a:pPr marL="1371600" marR="0" indent="-4508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>
                <a:ea typeface="Calibri"/>
                <a:cs typeface="Arial"/>
              </a:rPr>
              <a:t>Muchas otras actividades buenas</a:t>
            </a:r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8563087" y="6427788"/>
            <a:ext cx="580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667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45" y="1009702"/>
            <a:ext cx="9005455" cy="5090160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ea typeface="Calibri"/>
                <a:cs typeface="Arial"/>
              </a:rPr>
              <a:t>Pero la misión de Dios se ha quedado incompleta o parcialmente terminada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s-ES" sz="2000" b="1" dirty="0">
              <a:ea typeface="Calibri"/>
              <a:cs typeface="Arial"/>
            </a:endParaRP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a typeface="Calibri"/>
                <a:cs typeface="Arial"/>
              </a:rPr>
              <a:t>1. La misión de cada iglesia y cada creyente: </a:t>
            </a:r>
            <a:r>
              <a:rPr lang="es-ES" b="1" u="sng" dirty="0">
                <a:ea typeface="Calibri"/>
                <a:cs typeface="Arial"/>
              </a:rPr>
              <a:t>Terminar la Gran Comisión</a:t>
            </a: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ea typeface="Calibri"/>
                <a:cs typeface="Arial"/>
              </a:rPr>
              <a:t>2. El método de Jesús para terminar la Gran  Comisión: </a:t>
            </a:r>
            <a:r>
              <a:rPr lang="es-ES" b="1" u="sng" dirty="0">
                <a:ea typeface="Calibri"/>
                <a:cs typeface="Arial"/>
              </a:rPr>
              <a:t>Hacer Discípulos Multiplicadores</a:t>
            </a:r>
            <a:r>
              <a:rPr lang="es-ES" dirty="0">
                <a:ea typeface="Calibri"/>
                <a:cs typeface="Arial"/>
              </a:rPr>
              <a:t>	</a:t>
            </a:r>
            <a:endParaRPr lang="en-US" sz="2800" u="sng" dirty="0">
              <a:effectLst/>
            </a:endParaRPr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8563087" y="6427788"/>
            <a:ext cx="580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625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0" y="10758"/>
            <a:ext cx="9143999" cy="6101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Church Structure Comparison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Calibri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6B7565-FC03-49D6-81AF-BE5B0BED1903}"/>
              </a:ext>
            </a:extLst>
          </p:cNvPr>
          <p:cNvSpPr/>
          <p:nvPr/>
        </p:nvSpPr>
        <p:spPr>
          <a:xfrm>
            <a:off x="0" y="10759"/>
            <a:ext cx="9143999" cy="6847242"/>
          </a:xfrm>
          <a:prstGeom prst="rect">
            <a:avLst/>
          </a:prstGeom>
          <a:solidFill>
            <a:srgbClr val="DCEFF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73F5A607-4B7B-4100-910E-467E6BA5E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12" y="53760"/>
            <a:ext cx="8473435" cy="538147"/>
          </a:xfrm>
          <a:prstGeom prst="rect">
            <a:avLst/>
          </a:prstGeom>
          <a:solidFill>
            <a:srgbClr val="DCEFF0"/>
          </a:solidFill>
          <a:ln w="63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</a:rPr>
              <a:t>Comparación de la Estructura de la Iglesia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6F92DA-193F-4D33-99B8-D4E07D099BC2}"/>
              </a:ext>
            </a:extLst>
          </p:cNvPr>
          <p:cNvGrpSpPr/>
          <p:nvPr/>
        </p:nvGrpSpPr>
        <p:grpSpPr>
          <a:xfrm>
            <a:off x="2" y="3639550"/>
            <a:ext cx="9143998" cy="2726463"/>
            <a:chOff x="3" y="3786256"/>
            <a:chExt cx="9143998" cy="2726463"/>
          </a:xfrm>
        </p:grpSpPr>
        <p:sp>
          <p:nvSpPr>
            <p:cNvPr id="29" name="Text Box 19">
              <a:extLst>
                <a:ext uri="{FF2B5EF4-FFF2-40B4-BE49-F238E27FC236}">
                  <a16:creationId xmlns:a16="http://schemas.microsoft.com/office/drawing/2014/main" id="{2A46B748-997D-4BA6-8461-4525BFCE7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7285" y="6197343"/>
              <a:ext cx="4640939" cy="315376"/>
            </a:xfrm>
            <a:prstGeom prst="rect">
              <a:avLst/>
            </a:prstGeom>
            <a:solidFill>
              <a:srgbClr val="DCEFF0"/>
            </a:solidFill>
            <a:ln w="63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Enfoque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Discipulado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0" name="Text Box 19">
              <a:extLst>
                <a:ext uri="{FF2B5EF4-FFF2-40B4-BE49-F238E27FC236}">
                  <a16:creationId xmlns:a16="http://schemas.microsoft.com/office/drawing/2014/main" id="{033AB4E8-4091-4DA0-880B-BD3F7AAD3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4497" y="4923941"/>
              <a:ext cx="1965058" cy="315376"/>
            </a:xfrm>
            <a:prstGeom prst="rect">
              <a:avLst/>
            </a:prstGeom>
            <a:solidFill>
              <a:srgbClr val="DCEFF0"/>
            </a:solidFill>
            <a:ln w="63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1" name="Text Box 4507">
              <a:extLst>
                <a:ext uri="{FF2B5EF4-FFF2-40B4-BE49-F238E27FC236}">
                  <a16:creationId xmlns:a16="http://schemas.microsoft.com/office/drawing/2014/main" id="{B18C5D57-442F-4F71-98E3-36CCFDE46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3786256"/>
              <a:ext cx="9143998" cy="4508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Iglesia</a:t>
              </a:r>
              <a:r>
                <a:rPr kumimoji="0" lang="en-US" sz="32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 que </a:t>
              </a:r>
              <a:r>
                <a:rPr kumimoji="0" lang="en-US" sz="32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Hace</a:t>
              </a:r>
              <a:r>
                <a:rPr kumimoji="0" lang="en-US" sz="32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 </a:t>
              </a:r>
              <a:r>
                <a:rPr kumimoji="0" lang="en-US" sz="32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Discípulos</a:t>
              </a:r>
              <a:r>
                <a:rPr kumimoji="0" lang="en-US" sz="32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 </a:t>
              </a:r>
              <a:r>
                <a:rPr kumimoji="0" lang="en-US" sz="32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Multiplicadores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2" name="Right Arrow 107">
              <a:extLst>
                <a:ext uri="{FF2B5EF4-FFF2-40B4-BE49-F238E27FC236}">
                  <a16:creationId xmlns:a16="http://schemas.microsoft.com/office/drawing/2014/main" id="{FC65B348-C742-4283-94F6-9DA3F258D697}"/>
                </a:ext>
              </a:extLst>
            </p:cNvPr>
            <p:cNvSpPr/>
            <p:nvPr/>
          </p:nvSpPr>
          <p:spPr>
            <a:xfrm>
              <a:off x="256912" y="4823634"/>
              <a:ext cx="3449425" cy="1477781"/>
            </a:xfrm>
            <a:prstGeom prst="rightArrow">
              <a:avLst>
                <a:gd name="adj1" fmla="val 66534"/>
                <a:gd name="adj2" fmla="val 91964"/>
              </a:avLst>
            </a:prstGeom>
            <a:solidFill>
              <a:srgbClr val="00602B"/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Muchos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 </a:t>
              </a:r>
            </a:p>
            <a:p>
              <a:pPr marL="0" marR="0" lvl="0" indent="0" algn="ctr" defTabSz="4572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No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Creyentes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3" name="Right Arrow 108">
              <a:extLst>
                <a:ext uri="{FF2B5EF4-FFF2-40B4-BE49-F238E27FC236}">
                  <a16:creationId xmlns:a16="http://schemas.microsoft.com/office/drawing/2014/main" id="{28E14E0E-2D4C-4DEB-A711-DDE8F558FA50}"/>
                </a:ext>
              </a:extLst>
            </p:cNvPr>
            <p:cNvSpPr/>
            <p:nvPr/>
          </p:nvSpPr>
          <p:spPr>
            <a:xfrm>
              <a:off x="5694573" y="4823637"/>
              <a:ext cx="3210618" cy="1477781"/>
            </a:xfrm>
            <a:prstGeom prst="rightArrow">
              <a:avLst>
                <a:gd name="adj1" fmla="val 66534"/>
                <a:gd name="adj2" fmla="val 98446"/>
              </a:avLst>
            </a:prstGeom>
            <a:solidFill>
              <a:srgbClr val="00602B"/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Muchos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 </a:t>
              </a:r>
            </a:p>
            <a:p>
              <a:pPr marL="0" marR="0" lvl="0" indent="0" algn="ctr" defTabSz="4572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Discípulos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36" name="Picture 35" descr="MC900014701[1]">
              <a:extLst>
                <a:ext uri="{FF2B5EF4-FFF2-40B4-BE49-F238E27FC236}">
                  <a16:creationId xmlns:a16="http://schemas.microsoft.com/office/drawing/2014/main" id="{C1B4EBFC-DA7F-4EAB-88DD-D5B65800494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59" y="4504410"/>
              <a:ext cx="1903192" cy="1563867"/>
            </a:xfrm>
            <a:prstGeom prst="rect">
              <a:avLst/>
            </a:prstGeom>
            <a:solidFill>
              <a:srgbClr val="DCEFF0"/>
            </a:solidFill>
            <a:ln>
              <a:noFill/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39B5984-AD97-4B72-A685-85579D81AA44}"/>
              </a:ext>
            </a:extLst>
          </p:cNvPr>
          <p:cNvGrpSpPr/>
          <p:nvPr/>
        </p:nvGrpSpPr>
        <p:grpSpPr>
          <a:xfrm>
            <a:off x="350643" y="926961"/>
            <a:ext cx="8296677" cy="2139495"/>
            <a:chOff x="350643" y="926961"/>
            <a:chExt cx="8296677" cy="2139495"/>
          </a:xfrm>
        </p:grpSpPr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2BF7F970-3A83-4609-8D82-FF18D6851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918" y="2702553"/>
              <a:ext cx="3603475" cy="36390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Ministerios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 de la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Iglesia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F96D8D0-F049-450E-A68F-C4FC32A6F4CF}"/>
                </a:ext>
              </a:extLst>
            </p:cNvPr>
            <p:cNvCxnSpPr>
              <a:cxnSpLocks/>
            </p:cNvCxnSpPr>
            <p:nvPr/>
          </p:nvCxnSpPr>
          <p:spPr>
            <a:xfrm>
              <a:off x="1133277" y="2510205"/>
              <a:ext cx="2468881" cy="0"/>
            </a:xfrm>
            <a:prstGeom prst="straightConnector1">
              <a:avLst/>
            </a:prstGeom>
            <a:solidFill>
              <a:srgbClr val="DCEFF0"/>
            </a:solidFill>
            <a:ln w="57150" cap="flat" cmpd="sng" algn="ctr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8C071FBB-09A1-40D7-A245-B8ED0BF1E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43" y="1553239"/>
              <a:ext cx="3801294" cy="5023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Pocos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 </a:t>
              </a:r>
            </a:p>
            <a:p>
              <a:pPr marL="0" marR="0" lvl="0" indent="0" algn="ctr" defTabSz="4572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No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Creyentes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7" name="Text Box 19">
              <a:extLst>
                <a:ext uri="{FF2B5EF4-FFF2-40B4-BE49-F238E27FC236}">
                  <a16:creationId xmlns:a16="http://schemas.microsoft.com/office/drawing/2014/main" id="{9677B9D5-378A-48D7-80CE-2DB9B963A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845" y="1672586"/>
              <a:ext cx="3603475" cy="593136"/>
            </a:xfrm>
            <a:prstGeom prst="rect">
              <a:avLst/>
            </a:prstGeom>
            <a:solidFill>
              <a:srgbClr val="DCEFF0"/>
            </a:solidFill>
            <a:ln w="63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Pocos</a:t>
              </a:r>
              <a:r>
                <a:rPr lang="en-US" sz="2400" kern="0" dirty="0">
                  <a:solidFill>
                    <a:srgbClr val="000000"/>
                  </a:solidFill>
                  <a:ea typeface="Calibri" panose="020F0502020204030204" pitchFamily="34" charset="0"/>
                </a:rPr>
                <a:t> </a:t>
              </a:r>
            </a:p>
            <a:p>
              <a:pPr marL="0" marR="0" lvl="0" indent="0" algn="ctr" defTabSz="4572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Discípulos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28C07284-3EF5-4A14-A211-4B1296333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2337" y="926961"/>
              <a:ext cx="3773213" cy="433929"/>
            </a:xfrm>
            <a:prstGeom prst="rect">
              <a:avLst/>
            </a:prstGeom>
            <a:solidFill>
              <a:srgbClr val="DCEFF0"/>
            </a:solidFill>
            <a:ln w="63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sng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Iglesia</a:t>
              </a:r>
              <a:r>
                <a:rPr kumimoji="0" lang="en-US" sz="280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 </a:t>
              </a:r>
              <a:r>
                <a:rPr kumimoji="0" lang="en-US" sz="2800" i="0" u="sng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</a:rPr>
                <a:t>Típica</a:t>
              </a:r>
              <a:endPara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35" name="Picture 34" descr="MC900014701[1]">
              <a:extLst>
                <a:ext uri="{FF2B5EF4-FFF2-40B4-BE49-F238E27FC236}">
                  <a16:creationId xmlns:a16="http://schemas.microsoft.com/office/drawing/2014/main" id="{8178ED62-D39F-49B4-AA69-5BD53A2B1B0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331" y="1867957"/>
              <a:ext cx="1168322" cy="849908"/>
            </a:xfrm>
            <a:prstGeom prst="rect">
              <a:avLst/>
            </a:prstGeom>
            <a:solidFill>
              <a:srgbClr val="DCEFF0"/>
            </a:solidFill>
            <a:ln>
              <a:noFill/>
            </a:ln>
          </p:spPr>
        </p:pic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8C24640-6340-4E3B-BF29-122E184F2DCE}"/>
                </a:ext>
              </a:extLst>
            </p:cNvPr>
            <p:cNvCxnSpPr>
              <a:cxnSpLocks/>
            </p:cNvCxnSpPr>
            <p:nvPr/>
          </p:nvCxnSpPr>
          <p:spPr>
            <a:xfrm>
              <a:off x="5589566" y="2504460"/>
              <a:ext cx="2468880" cy="0"/>
            </a:xfrm>
            <a:prstGeom prst="straightConnector1">
              <a:avLst/>
            </a:prstGeom>
            <a:solidFill>
              <a:srgbClr val="DCEFF0"/>
            </a:solidFill>
            <a:ln w="571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66013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309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150834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/>
                <a:cs typeface="Arial" charset="0"/>
              </a:rPr>
              <a:t> 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Times New Roman"/>
              <a:cs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</a:t>
            </a:r>
          </a:p>
        </p:txBody>
      </p:sp>
      <p:sp>
        <p:nvSpPr>
          <p:cNvPr id="9" name="Text Box 2824"/>
          <p:cNvSpPr txBox="1">
            <a:spLocks noChangeArrowheads="1"/>
          </p:cNvSpPr>
          <p:nvPr/>
        </p:nvSpPr>
        <p:spPr bwMode="auto">
          <a:xfrm>
            <a:off x="0" y="183447"/>
            <a:ext cx="9144000" cy="52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Estructura de la Iglesia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que Hace Discípulos Multiplicadores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Times New Roman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722FA5-087D-4E5C-AB72-FE8072BD79B7}"/>
              </a:ext>
            </a:extLst>
          </p:cNvPr>
          <p:cNvGrpSpPr/>
          <p:nvPr/>
        </p:nvGrpSpPr>
        <p:grpSpPr>
          <a:xfrm>
            <a:off x="0" y="2195714"/>
            <a:ext cx="8965774" cy="3379061"/>
            <a:chOff x="0" y="2195714"/>
            <a:chExt cx="8965774" cy="337906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27B356-8FD5-4D7A-9DAA-1684D9BB0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110" y="2195714"/>
              <a:ext cx="2249664" cy="9144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 upright="1">
              <a:noAutofit/>
            </a:bodyPr>
            <a:lstStyle/>
            <a:p>
              <a:pPr marL="0" marR="0" lvl="0" indent="0" algn="ctr" defTabSz="68581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/>
                  <a:cs typeface="Arial" charset="0"/>
                </a:rPr>
                <a:t>Líderes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/>
                  <a:cs typeface="Arial" charset="0"/>
                </a:rPr>
                <a:t> de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/>
                  <a:cs typeface="Arial" charset="0"/>
                </a:rPr>
                <a:t>Fundamentos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Times New Roman"/>
                <a:cs typeface="Arial" charset="0"/>
              </a:endParaRPr>
            </a:p>
          </p:txBody>
        </p:sp>
        <p:sp>
          <p:nvSpPr>
            <p:cNvPr id="30" name="Text Box 19">
              <a:extLst>
                <a:ext uri="{FF2B5EF4-FFF2-40B4-BE49-F238E27FC236}">
                  <a16:creationId xmlns:a16="http://schemas.microsoft.com/office/drawing/2014/main" id="{B5734EB0-E957-47B6-8661-6B28A081D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6110" y="3290884"/>
              <a:ext cx="2249664" cy="109728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 upright="1">
              <a:noAutofit/>
            </a:bodyPr>
            <a:lstStyle/>
            <a:p>
              <a:pPr marL="0" marR="0" lvl="0" indent="0" algn="ctr" defTabSz="68581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/>
                  <a:cs typeface="Arial" charset="0"/>
                </a:rPr>
                <a:t>Obreros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/>
                  <a:cs typeface="Arial" charset="0"/>
                </a:rPr>
                <a:t> de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/>
                  <a:cs typeface="Arial" charset="0"/>
                </a:rPr>
                <a:t>Ministerio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Times New Roman"/>
                <a:cs typeface="Arial" charset="0"/>
              </a:endParaRPr>
            </a:p>
          </p:txBody>
        </p:sp>
        <p:cxnSp>
          <p:nvCxnSpPr>
            <p:cNvPr id="31" name="Elbow Connector 8">
              <a:extLst>
                <a:ext uri="{FF2B5EF4-FFF2-40B4-BE49-F238E27FC236}">
                  <a16:creationId xmlns:a16="http://schemas.microsoft.com/office/drawing/2014/main" id="{D1228EB4-4632-49EB-8EC5-D46C4532BA39}"/>
                </a:ext>
              </a:extLst>
            </p:cNvPr>
            <p:cNvCxnSpPr>
              <a:cxnSpLocks/>
              <a:stCxn id="37" idx="6"/>
              <a:endCxn id="22" idx="1"/>
            </p:cNvCxnSpPr>
            <p:nvPr/>
          </p:nvCxnSpPr>
          <p:spPr>
            <a:xfrm flipV="1">
              <a:off x="4025010" y="2652914"/>
              <a:ext cx="2691100" cy="1186610"/>
            </a:xfrm>
            <a:prstGeom prst="bentConnector3">
              <a:avLst>
                <a:gd name="adj1" fmla="val 69333"/>
              </a:avLst>
            </a:prstGeom>
            <a:solidFill>
              <a:sysClr val="window" lastClr="FFFFFF"/>
            </a:solidFill>
            <a:ln w="50800" cap="flat" cmpd="sng" algn="ctr">
              <a:solidFill>
                <a:schemeClr val="bg1"/>
              </a:solidFill>
              <a:prstDash val="solid"/>
              <a:headEnd type="none" w="med" len="med"/>
              <a:tailEnd type="triangle" w="med" len="lg"/>
            </a:ln>
            <a:effectLst/>
          </p:spPr>
        </p:cxnSp>
        <p:sp>
          <p:nvSpPr>
            <p:cNvPr id="36" name="TextBox 30">
              <a:extLst>
                <a:ext uri="{FF2B5EF4-FFF2-40B4-BE49-F238E27FC236}">
                  <a16:creationId xmlns:a16="http://schemas.microsoft.com/office/drawing/2014/main" id="{9D7241A4-CBD1-4624-A544-2FD8C573E60A}"/>
                </a:ext>
              </a:extLst>
            </p:cNvPr>
            <p:cNvSpPr txBox="1"/>
            <p:nvPr/>
          </p:nvSpPr>
          <p:spPr>
            <a:xfrm>
              <a:off x="4025010" y="3241420"/>
              <a:ext cx="1823997" cy="318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68581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/>
                  <a:cs typeface="Arial" charset="0"/>
                </a:rPr>
                <a:t>Discípulos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Times New Roman"/>
                <a:cs typeface="Arial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3440F-4024-4CBF-8E55-E154C1B55DCE}"/>
                </a:ext>
              </a:extLst>
            </p:cNvPr>
            <p:cNvGrpSpPr/>
            <p:nvPr/>
          </p:nvGrpSpPr>
          <p:grpSpPr>
            <a:xfrm>
              <a:off x="1520536" y="2605084"/>
              <a:ext cx="2540067" cy="2468880"/>
              <a:chOff x="2655734" y="2880107"/>
              <a:chExt cx="2540067" cy="246888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73DB62A-C81E-4001-86C1-1395268946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91327" y="2880107"/>
                <a:ext cx="2468881" cy="246888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818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Times New Roman"/>
                    <a:cs typeface="Arial" charset="0"/>
                  </a:rPr>
                  <a:t> 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Times New Roman"/>
                  <a:cs typeface="Arial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31FB72E-41DE-4ECC-AE44-41BE7D48AD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55734" y="3835030"/>
                <a:ext cx="2540067" cy="654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noAutofit/>
              </a:bodyPr>
              <a:lstStyle/>
              <a:p>
                <a:pPr marL="0" marR="0" lvl="0" indent="0" algn="ctr" defTabSz="685818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Calibri"/>
                    <a:cs typeface="Arial" charset="0"/>
                  </a:rPr>
                  <a:t>Fundamentos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Times New Roman"/>
                  <a:cs typeface="Arial" charset="0"/>
                </a:endParaRP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05F9286-DD41-4180-9375-615B0F3DC2DE}"/>
                </a:ext>
              </a:extLst>
            </p:cNvPr>
            <p:cNvCxnSpPr>
              <a:cxnSpLocks/>
              <a:stCxn id="37" idx="6"/>
              <a:endCxn id="30" idx="1"/>
            </p:cNvCxnSpPr>
            <p:nvPr/>
          </p:nvCxnSpPr>
          <p:spPr>
            <a:xfrm>
              <a:off x="4025010" y="3839524"/>
              <a:ext cx="2691100" cy="0"/>
            </a:xfrm>
            <a:prstGeom prst="straightConnector1">
              <a:avLst/>
            </a:prstGeom>
            <a:solidFill>
              <a:sysClr val="window" lastClr="FFFFFF"/>
            </a:solidFill>
            <a:ln w="114300" cap="flat" cmpd="sng" algn="ctr">
              <a:solidFill>
                <a:schemeClr val="bg1"/>
              </a:solidFill>
              <a:prstDash val="solid"/>
              <a:headEnd type="none" w="med" len="med"/>
              <a:tailEnd type="triangle" w="sm" len="med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B811BFB-E167-4CE5-B2EF-65705F8B38DC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126124" y="3839524"/>
              <a:ext cx="1430005" cy="0"/>
            </a:xfrm>
            <a:prstGeom prst="straightConnector1">
              <a:avLst/>
            </a:prstGeom>
            <a:solidFill>
              <a:sysClr val="window" lastClr="FFFFFF"/>
            </a:solidFill>
            <a:ln w="127000" cap="flat" cmpd="sng" algn="ctr">
              <a:solidFill>
                <a:schemeClr val="bg1"/>
              </a:solidFill>
              <a:prstDash val="solid"/>
              <a:headEnd type="none" w="med" len="med"/>
              <a:tailEnd type="triangle" w="sm" len="med"/>
            </a:ln>
            <a:effectLst/>
          </p:spPr>
        </p:cxnSp>
        <p:sp>
          <p:nvSpPr>
            <p:cNvPr id="41" name="Text Box 3524">
              <a:extLst>
                <a:ext uri="{FF2B5EF4-FFF2-40B4-BE49-F238E27FC236}">
                  <a16:creationId xmlns:a16="http://schemas.microsoft.com/office/drawing/2014/main" id="{F8649EA1-F1E1-4AA5-8ED5-27B7E7ED4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859881"/>
              <a:ext cx="1647841" cy="50046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marL="0" marR="0" lvl="0" indent="0" algn="ctr" defTabSz="68581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/>
                  <a:cs typeface="Arial" charset="0"/>
                </a:rPr>
                <a:t>No </a:t>
              </a:r>
            </a:p>
            <a:p>
              <a:pPr marL="0" marR="0" lvl="0" indent="0" algn="ctr" defTabSz="68581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/>
                  <a:cs typeface="Arial" charset="0"/>
                </a:rPr>
                <a:t>Creyentes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Times New Roman"/>
                <a:cs typeface="Arial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B893F33-9BC3-454B-9FD8-E19041D73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110" y="4660375"/>
              <a:ext cx="2249664" cy="9144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 upright="1">
              <a:noAutofit/>
            </a:bodyPr>
            <a:lstStyle/>
            <a:p>
              <a:pPr marL="0" marR="0" lvl="0" indent="0" algn="ctr" defTabSz="68581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/>
                  <a:cs typeface="Arial" charset="0"/>
                </a:rPr>
                <a:t>Líderes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/>
                  <a:cs typeface="Arial" charset="0"/>
                </a:rPr>
                <a:t> de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Calibri"/>
                  <a:cs typeface="Arial" charset="0"/>
                </a:rPr>
                <a:t>Ministerio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Times New Roman"/>
                <a:cs typeface="Arial" charset="0"/>
              </a:endParaRPr>
            </a:p>
          </p:txBody>
        </p:sp>
        <p:cxnSp>
          <p:nvCxnSpPr>
            <p:cNvPr id="43" name="Elbow Connector 8">
              <a:extLst>
                <a:ext uri="{FF2B5EF4-FFF2-40B4-BE49-F238E27FC236}">
                  <a16:creationId xmlns:a16="http://schemas.microsoft.com/office/drawing/2014/main" id="{CD3D5A05-D928-4994-B085-994ED5A72BB7}"/>
                </a:ext>
              </a:extLst>
            </p:cNvPr>
            <p:cNvCxnSpPr>
              <a:cxnSpLocks/>
              <a:stCxn id="37" idx="6"/>
              <a:endCxn id="42" idx="1"/>
            </p:cNvCxnSpPr>
            <p:nvPr/>
          </p:nvCxnSpPr>
          <p:spPr>
            <a:xfrm>
              <a:off x="4025010" y="3839524"/>
              <a:ext cx="2691100" cy="1278051"/>
            </a:xfrm>
            <a:prstGeom prst="bentConnector3">
              <a:avLst>
                <a:gd name="adj1" fmla="val 69333"/>
              </a:avLst>
            </a:prstGeom>
            <a:solidFill>
              <a:sysClr val="window" lastClr="FFFFFF"/>
            </a:solidFill>
            <a:ln w="50800" cap="flat" cmpd="sng" algn="ctr">
              <a:solidFill>
                <a:schemeClr val="bg1"/>
              </a:solidFill>
              <a:prstDash val="solid"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976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2FB22A-A97B-489B-A0E8-5D81A656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80EB1-71C8-47ED-B951-9650BF74634C}"/>
              </a:ext>
            </a:extLst>
          </p:cNvPr>
          <p:cNvSpPr txBox="1"/>
          <p:nvPr/>
        </p:nvSpPr>
        <p:spPr>
          <a:xfrm>
            <a:off x="0" y="859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Ministerio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Discipulado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Fundamentos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EEC2DC-001C-471E-B107-E6F18630E5F5}"/>
              </a:ext>
            </a:extLst>
          </p:cNvPr>
          <p:cNvGrpSpPr/>
          <p:nvPr/>
        </p:nvGrpSpPr>
        <p:grpSpPr>
          <a:xfrm>
            <a:off x="307286" y="1119164"/>
            <a:ext cx="8615996" cy="5262586"/>
            <a:chOff x="1172728" y="970976"/>
            <a:chExt cx="5952820" cy="38449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BAE7D0-1975-4637-9A22-8E97C6225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091" y="970976"/>
              <a:ext cx="2080457" cy="740664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 upright="1">
              <a:no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Equipo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de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Líder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de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Fundamentos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endParaRPr>
            </a:p>
          </p:txBody>
        </p:sp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E255194D-0E6F-442B-80A8-3092E5844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808" y="1957239"/>
              <a:ext cx="1843801" cy="40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Líderes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de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Fundamentos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</a:t>
              </a:r>
            </a:p>
          </p:txBody>
        </p:sp>
        <p:cxnSp>
          <p:nvCxnSpPr>
            <p:cNvPr id="12" name="Elbow Connector 8">
              <a:extLst>
                <a:ext uri="{FF2B5EF4-FFF2-40B4-BE49-F238E27FC236}">
                  <a16:creationId xmlns:a16="http://schemas.microsoft.com/office/drawing/2014/main" id="{D61BD1F2-7ECD-4E5D-B067-C0C44E3A2276}"/>
                </a:ext>
              </a:extLst>
            </p:cNvPr>
            <p:cNvCxnSpPr>
              <a:cxnSpLocks/>
              <a:stCxn id="13" idx="6"/>
              <a:endCxn id="10" idx="2"/>
            </p:cNvCxnSpPr>
            <p:nvPr/>
          </p:nvCxnSpPr>
          <p:spPr>
            <a:xfrm flipV="1">
              <a:off x="4744958" y="1711640"/>
              <a:ext cx="1340362" cy="2068765"/>
            </a:xfrm>
            <a:prstGeom prst="bentConnector2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headEnd type="none" w="med" len="med"/>
              <a:tailEnd type="triangle" w="med" len="lg"/>
            </a:ln>
            <a:effectLst/>
          </p:spPr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FF682A-2C91-4D05-ABE4-4FB645D28F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6496" y="2744882"/>
              <a:ext cx="1958462" cy="2071045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Times New Roman"/>
                  <a:cs typeface="Arial" charset="0"/>
                </a:rPr>
                <a:t> 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C05A5B-93E9-4200-B5B4-DF21DE12EF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56790" y="3548737"/>
              <a:ext cx="2021638" cy="528066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Fundamentos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endParaRPr>
            </a:p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Arial" charset="0"/>
              </a:endParaRPr>
            </a:p>
          </p:txBody>
        </p:sp>
        <p:cxnSp>
          <p:nvCxnSpPr>
            <p:cNvPr id="15" name="Elbow Connector 16">
              <a:extLst>
                <a:ext uri="{FF2B5EF4-FFF2-40B4-BE49-F238E27FC236}">
                  <a16:creationId xmlns:a16="http://schemas.microsoft.com/office/drawing/2014/main" id="{EC55230B-DE0F-4203-B62C-5005FE8CF235}"/>
                </a:ext>
              </a:extLst>
            </p:cNvPr>
            <p:cNvCxnSpPr>
              <a:cxnSpLocks/>
              <a:stCxn id="10" idx="1"/>
              <a:endCxn id="13" idx="0"/>
            </p:cNvCxnSpPr>
            <p:nvPr/>
          </p:nvCxnSpPr>
          <p:spPr>
            <a:xfrm rot="10800000" flipV="1">
              <a:off x="3765727" y="1341308"/>
              <a:ext cx="1279364" cy="1403574"/>
            </a:xfrm>
            <a:prstGeom prst="bentConnector2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headEnd type="none" w="med" len="med"/>
              <a:tailEnd type="triangle" w="med" len="lg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C125AF3-40E6-4B7C-B6E5-A84A6A7C2C45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1341659" y="3780405"/>
              <a:ext cx="1444837" cy="1"/>
            </a:xfrm>
            <a:prstGeom prst="straightConnector1">
              <a:avLst/>
            </a:prstGeom>
            <a:noFill/>
            <a:ln w="127000" cap="flat" cmpd="sng" algn="ctr">
              <a:solidFill>
                <a:schemeClr val="bg1"/>
              </a:solidFill>
              <a:prstDash val="solid"/>
              <a:headEnd type="none" w="med" len="med"/>
              <a:tailEnd type="triangle" w="sm" len="med"/>
            </a:ln>
            <a:effectLst/>
          </p:spPr>
        </p:cxnSp>
        <p:sp>
          <p:nvSpPr>
            <p:cNvPr id="17" name="Text Box 3524">
              <a:extLst>
                <a:ext uri="{FF2B5EF4-FFF2-40B4-BE49-F238E27FC236}">
                  <a16:creationId xmlns:a16="http://schemas.microsoft.com/office/drawing/2014/main" id="{DB467193-8BD1-4A4A-9A55-6992BBB4A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728" y="2976899"/>
              <a:ext cx="1569730" cy="26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No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Creyentes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endParaRPr>
            </a:p>
          </p:txBody>
        </p:sp>
        <p:sp>
          <p:nvSpPr>
            <p:cNvPr id="9" name="Text Box 17">
              <a:extLst>
                <a:ext uri="{FF2B5EF4-FFF2-40B4-BE49-F238E27FC236}">
                  <a16:creationId xmlns:a16="http://schemas.microsoft.com/office/drawing/2014/main" id="{CE6484AF-DA02-452A-90D9-5FA4BF6F8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0088" y="1816867"/>
              <a:ext cx="1843801" cy="40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Líderes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de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Fundamentos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Aprendiz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</a:t>
              </a: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43BCC725-2ADA-43BD-BDCB-DAF617345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4958" y="3352376"/>
              <a:ext cx="1265857" cy="36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Discípulos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0595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54BE2-CF09-4A4E-A65A-4B19F131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</a:t>
            </a:r>
          </a:p>
        </p:txBody>
      </p:sp>
      <p:sp>
        <p:nvSpPr>
          <p:cNvPr id="5" name="Text Box 2824">
            <a:extLst>
              <a:ext uri="{FF2B5EF4-FFF2-40B4-BE49-F238E27FC236}">
                <a16:creationId xmlns:a16="http://schemas.microsoft.com/office/drawing/2014/main" id="{1EF55964-B56C-4D7D-971A-6FBDA89FF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780"/>
            <a:ext cx="9144000" cy="65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Otros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Ministerios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Arial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8F07B2-CB29-4705-A514-2707587ADF96}"/>
              </a:ext>
            </a:extLst>
          </p:cNvPr>
          <p:cNvGrpSpPr/>
          <p:nvPr/>
        </p:nvGrpSpPr>
        <p:grpSpPr>
          <a:xfrm>
            <a:off x="455483" y="1234229"/>
            <a:ext cx="8359833" cy="4648700"/>
            <a:chOff x="534310" y="1070789"/>
            <a:chExt cx="8359833" cy="4648700"/>
          </a:xfrm>
        </p:grpSpPr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0A488C01-8F17-40ED-8116-D7908139A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8271" y="1647119"/>
              <a:ext cx="2315872" cy="1012684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ctr" anchorCtr="0" upright="1">
              <a:no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Ministerios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de la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Iglesia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endParaRPr>
            </a:p>
          </p:txBody>
        </p:sp>
        <p:sp>
          <p:nvSpPr>
            <p:cNvPr id="7" name="TextBox 30">
              <a:extLst>
                <a:ext uri="{FF2B5EF4-FFF2-40B4-BE49-F238E27FC236}">
                  <a16:creationId xmlns:a16="http://schemas.microsoft.com/office/drawing/2014/main" id="{E0C65C14-AB90-44E8-BD70-A0622C2908AF}"/>
                </a:ext>
              </a:extLst>
            </p:cNvPr>
            <p:cNvSpPr txBox="1"/>
            <p:nvPr/>
          </p:nvSpPr>
          <p:spPr>
            <a:xfrm>
              <a:off x="534310" y="1890378"/>
              <a:ext cx="2058902" cy="483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Discípulos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Arial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FCF9FDF-A450-4DF0-8953-9363E4E6223F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2565730" y="2151690"/>
              <a:ext cx="4012541" cy="1771"/>
            </a:xfrm>
            <a:prstGeom prst="straightConnector1">
              <a:avLst/>
            </a:prstGeom>
            <a:noFill/>
            <a:ln w="114300" cap="flat" cmpd="sng" algn="ctr">
              <a:solidFill>
                <a:schemeClr val="bg1"/>
              </a:solidFill>
              <a:prstDash val="solid"/>
              <a:headEnd type="none" w="med" len="med"/>
              <a:tailEnd type="triangle" w="sm" len="med"/>
            </a:ln>
            <a:effectLst/>
          </p:spPr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CDEF02-DA0D-4B91-A4A7-0EC2BEFC7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424" y="4706310"/>
              <a:ext cx="2886527" cy="1013179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ctr" anchorCtr="0" upright="1">
              <a:no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Equipo de Líder del Ministerio </a:t>
              </a:r>
            </a:p>
          </p:txBody>
        </p: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F7D4197B-52FD-4E0E-9D0F-99D29D730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347" y="2865929"/>
              <a:ext cx="2140975" cy="51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Líderes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del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Ministerio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</a:t>
              </a:r>
            </a:p>
          </p:txBody>
        </p:sp>
        <p:cxnSp>
          <p:nvCxnSpPr>
            <p:cNvPr id="11" name="Elbow Connector 8">
              <a:extLst>
                <a:ext uri="{FF2B5EF4-FFF2-40B4-BE49-F238E27FC236}">
                  <a16:creationId xmlns:a16="http://schemas.microsoft.com/office/drawing/2014/main" id="{D53288A4-7B19-4217-B863-8C27D29CF447}"/>
                </a:ext>
              </a:extLst>
            </p:cNvPr>
            <p:cNvCxnSpPr>
              <a:cxnSpLocks/>
              <a:stCxn id="9" idx="3"/>
              <a:endCxn id="6" idx="2"/>
            </p:cNvCxnSpPr>
            <p:nvPr/>
          </p:nvCxnSpPr>
          <p:spPr>
            <a:xfrm flipV="1">
              <a:off x="6312951" y="2659803"/>
              <a:ext cx="1423256" cy="2553097"/>
            </a:xfrm>
            <a:prstGeom prst="bentConnector2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headEnd type="none" w="med" len="med"/>
              <a:tailEnd type="triangle" w="med" len="lg"/>
            </a:ln>
            <a:effectLst/>
          </p:spPr>
        </p:cxnSp>
        <p:sp>
          <p:nvSpPr>
            <p:cNvPr id="12" name="TextBox 29">
              <a:extLst>
                <a:ext uri="{FF2B5EF4-FFF2-40B4-BE49-F238E27FC236}">
                  <a16:creationId xmlns:a16="http://schemas.microsoft.com/office/drawing/2014/main" id="{3B4EEA6A-648C-42B2-BCF2-B5D8E672BBA2}"/>
                </a:ext>
              </a:extLst>
            </p:cNvPr>
            <p:cNvSpPr txBox="1"/>
            <p:nvPr/>
          </p:nvSpPr>
          <p:spPr>
            <a:xfrm>
              <a:off x="2866784" y="3283520"/>
              <a:ext cx="2140975" cy="5178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73038" marR="0" lvl="0" indent="-173038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Lideres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del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Ministerio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Aprendiz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70D1BF-9C0C-4DB7-95C8-D0B25C1B8C29}"/>
                </a:ext>
              </a:extLst>
            </p:cNvPr>
            <p:cNvSpPr txBox="1"/>
            <p:nvPr/>
          </p:nvSpPr>
          <p:spPr>
            <a:xfrm>
              <a:off x="4519369" y="1070789"/>
              <a:ext cx="2058902" cy="5187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Obreros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del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Ministerio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rPr>
                <a:t>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FB01488-0E9E-4D53-BA06-C21CE8A5BE98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4839352" y="2132228"/>
              <a:ext cx="30335" cy="2574083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27911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633F6A-6096-4F0B-9858-47F8DC91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</a:t>
            </a:r>
          </a:p>
        </p:txBody>
      </p:sp>
      <p:sp>
        <p:nvSpPr>
          <p:cNvPr id="8" name="Text Box 2824">
            <a:extLst>
              <a:ext uri="{FF2B5EF4-FFF2-40B4-BE49-F238E27FC236}">
                <a16:creationId xmlns:a16="http://schemas.microsoft.com/office/drawing/2014/main" id="{44529B01-26E5-40EC-8DD0-B414F1EDD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" y="140823"/>
            <a:ext cx="9144000" cy="5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lvl="0"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FFFFFF"/>
                </a:solidFill>
                <a:ea typeface="Calibri"/>
                <a:cs typeface="Arial" charset="0"/>
              </a:rPr>
              <a:t>Estructura de la Iglesia que Hace Discípulos Multiplicadores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F717638-5230-4BC6-9DBD-0843D5A071FA}"/>
              </a:ext>
            </a:extLst>
          </p:cNvPr>
          <p:cNvGrpSpPr/>
          <p:nvPr/>
        </p:nvGrpSpPr>
        <p:grpSpPr>
          <a:xfrm>
            <a:off x="8441" y="878761"/>
            <a:ext cx="9062887" cy="5502989"/>
            <a:chOff x="0" y="896982"/>
            <a:chExt cx="9062887" cy="55029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5EB7C6-CBBE-456F-8AD3-1513AC4F990F}"/>
                </a:ext>
              </a:extLst>
            </p:cNvPr>
            <p:cNvGrpSpPr/>
            <p:nvPr/>
          </p:nvGrpSpPr>
          <p:grpSpPr>
            <a:xfrm>
              <a:off x="0" y="896982"/>
              <a:ext cx="9062887" cy="5502989"/>
              <a:chOff x="-30143" y="853010"/>
              <a:chExt cx="9062887" cy="5502989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4353CE5-DDE3-4598-A384-53671309AC75}"/>
                  </a:ext>
                </a:extLst>
              </p:cNvPr>
              <p:cNvCxnSpPr>
                <a:cxnSpLocks/>
                <a:stCxn id="25" idx="6"/>
                <a:endCxn id="11" idx="1"/>
              </p:cNvCxnSpPr>
              <p:nvPr/>
            </p:nvCxnSpPr>
            <p:spPr>
              <a:xfrm>
                <a:off x="3676356" y="3696895"/>
                <a:ext cx="3383877" cy="26347"/>
              </a:xfrm>
              <a:prstGeom prst="straightConnector1">
                <a:avLst/>
              </a:prstGeom>
              <a:noFill/>
              <a:ln w="114300" cap="flat" cmpd="sng" algn="ctr">
                <a:solidFill>
                  <a:schemeClr val="bg1"/>
                </a:solidFill>
                <a:prstDash val="solid"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12" name="Elbow Connector 8">
                <a:extLst>
                  <a:ext uri="{FF2B5EF4-FFF2-40B4-BE49-F238E27FC236}">
                    <a16:creationId xmlns:a16="http://schemas.microsoft.com/office/drawing/2014/main" id="{F1DA7F5E-68AE-4E51-806F-DCAC6D4FE705}"/>
                  </a:ext>
                </a:extLst>
              </p:cNvPr>
              <p:cNvCxnSpPr>
                <a:cxnSpLocks/>
                <a:stCxn id="25" idx="6"/>
                <a:endCxn id="9" idx="2"/>
              </p:cNvCxnSpPr>
              <p:nvPr/>
            </p:nvCxnSpPr>
            <p:spPr>
              <a:xfrm flipV="1">
                <a:off x="3676356" y="1683663"/>
                <a:ext cx="1644998" cy="2013232"/>
              </a:xfrm>
              <a:prstGeom prst="bentConnector2">
                <a:avLst/>
              </a:prstGeom>
              <a:noFill/>
              <a:ln w="50800" cap="flat" cmpd="sng" algn="ctr">
                <a:solidFill>
                  <a:srgbClr val="FFFF9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2" name="Elbow Connector 8">
                <a:extLst>
                  <a:ext uri="{FF2B5EF4-FFF2-40B4-BE49-F238E27FC236}">
                    <a16:creationId xmlns:a16="http://schemas.microsoft.com/office/drawing/2014/main" id="{9CA5D025-0931-4B4C-B6D2-B4EA1FD180F6}"/>
                  </a:ext>
                </a:extLst>
              </p:cNvPr>
              <p:cNvCxnSpPr>
                <a:cxnSpLocks/>
                <a:endCxn id="20" idx="0"/>
              </p:cNvCxnSpPr>
              <p:nvPr/>
            </p:nvCxnSpPr>
            <p:spPr>
              <a:xfrm rot="16200000" flipH="1">
                <a:off x="4452896" y="4637999"/>
                <a:ext cx="1753454" cy="1"/>
              </a:xfrm>
              <a:prstGeom prst="bentConnector3">
                <a:avLst>
                  <a:gd name="adj1" fmla="val 50000"/>
                </a:avLst>
              </a:prstGeom>
              <a:noFill/>
              <a:ln w="50800" cap="flat" cmpd="sng" algn="ctr">
                <a:solidFill>
                  <a:schemeClr val="bg1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4991890-D7CD-4CAF-95BE-23358DBCF2AF}"/>
                  </a:ext>
                </a:extLst>
              </p:cNvPr>
              <p:cNvSpPr/>
              <p:nvPr/>
            </p:nvSpPr>
            <p:spPr>
              <a:xfrm>
                <a:off x="666996" y="1013430"/>
                <a:ext cx="7627088" cy="4310398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Times New Roman"/>
                    <a:cs typeface="Arial" charset="0"/>
                  </a:rPr>
                  <a:t> </a:t>
                </a:r>
                <a:endPara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Arial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15C546-5311-4672-B269-913D1A8AD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754" y="853010"/>
                <a:ext cx="2743200" cy="830653"/>
              </a:xfrm>
              <a:prstGeom prst="rect">
                <a:avLst/>
              </a:prstGeom>
              <a:noFill/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ctr" anchorCtr="0" upright="1">
                <a:no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Equipo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de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Líder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de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Fundamentos</a:t>
                </a: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FF9B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endParaRPr>
              </a:p>
            </p:txBody>
          </p:sp>
          <p:sp>
            <p:nvSpPr>
              <p:cNvPr id="10" name="Text Box 17">
                <a:extLst>
                  <a:ext uri="{FF2B5EF4-FFF2-40B4-BE49-F238E27FC236}">
                    <a16:creationId xmlns:a16="http://schemas.microsoft.com/office/drawing/2014/main" id="{8D3BADCB-91AE-48AD-ABF8-7013E7BB9F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894" y="1429208"/>
                <a:ext cx="2050573" cy="363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Líderes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de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Fundamentos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</a:t>
                </a:r>
              </a:p>
            </p:txBody>
          </p:sp>
          <p:sp>
            <p:nvSpPr>
              <p:cNvPr id="11" name="Text Box 19">
                <a:extLst>
                  <a:ext uri="{FF2B5EF4-FFF2-40B4-BE49-F238E27FC236}">
                    <a16:creationId xmlns:a16="http://schemas.microsoft.com/office/drawing/2014/main" id="{5CF9BB9C-21D7-4F71-B98D-7F49AC478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60233" y="3301904"/>
                <a:ext cx="1972511" cy="8426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68580" tIns="34290" rIns="68580" bIns="34290" anchor="ctr" anchorCtr="0" upright="1">
                <a:no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Ministerios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de la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Iglesia</a:t>
                </a: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endParaRPr>
              </a:p>
            </p:txBody>
          </p:sp>
          <p:sp>
            <p:nvSpPr>
              <p:cNvPr id="13" name="TextBox 29">
                <a:extLst>
                  <a:ext uri="{FF2B5EF4-FFF2-40B4-BE49-F238E27FC236}">
                    <a16:creationId xmlns:a16="http://schemas.microsoft.com/office/drawing/2014/main" id="{5965292F-34C8-48F5-A8CE-497A1621884A}"/>
                  </a:ext>
                </a:extLst>
              </p:cNvPr>
              <p:cNvSpPr txBox="1"/>
              <p:nvPr/>
            </p:nvSpPr>
            <p:spPr>
              <a:xfrm>
                <a:off x="3306474" y="1781769"/>
                <a:ext cx="2041760" cy="413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 marL="176213" marR="0" lvl="0" indent="-176213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Líderes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de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Fundamentos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Aprendiz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</a:t>
                </a:r>
              </a:p>
            </p:txBody>
          </p:sp>
          <p:sp>
            <p:nvSpPr>
              <p:cNvPr id="14" name="TextBox 30">
                <a:extLst>
                  <a:ext uri="{FF2B5EF4-FFF2-40B4-BE49-F238E27FC236}">
                    <a16:creationId xmlns:a16="http://schemas.microsoft.com/office/drawing/2014/main" id="{47E56134-F274-4C65-9AC3-74828249CB9D}"/>
                  </a:ext>
                </a:extLst>
              </p:cNvPr>
              <p:cNvSpPr txBox="1"/>
              <p:nvPr/>
            </p:nvSpPr>
            <p:spPr>
              <a:xfrm>
                <a:off x="3561113" y="3163556"/>
                <a:ext cx="1807465" cy="370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Discípulos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9B"/>
                  </a:solidFill>
                  <a:effectLst/>
                  <a:uLnTx/>
                  <a:uFillTx/>
                  <a:latin typeface="Times New Roman"/>
                  <a:ea typeface="Times New Roman"/>
                  <a:cs typeface="Arial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B56D2C3-78A0-42FC-B81B-C82BE520108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116" y="2736775"/>
                <a:ext cx="1920240" cy="192024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FF9B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Times New Roman"/>
                    <a:cs typeface="Arial" charset="0"/>
                  </a:rPr>
                  <a:t> </a:t>
                </a:r>
                <a:endPara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Arial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F1A475C-365F-4AEA-8E7F-85BF809D1C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36141" y="3473964"/>
                <a:ext cx="2345726" cy="33292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no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Foundations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B"/>
                  </a:solidFill>
                  <a:effectLst/>
                  <a:uLnTx/>
                  <a:uFillTx/>
                  <a:latin typeface="Times New Roman"/>
                  <a:ea typeface="Times New Roman"/>
                  <a:cs typeface="Arial" charset="0"/>
                </a:endParaRPr>
              </a:p>
            </p:txBody>
          </p:sp>
          <p:cxnSp>
            <p:nvCxnSpPr>
              <p:cNvPr id="17" name="Elbow Connector 16">
                <a:extLst>
                  <a:ext uri="{FF2B5EF4-FFF2-40B4-BE49-F238E27FC236}">
                    <a16:creationId xmlns:a16="http://schemas.microsoft.com/office/drawing/2014/main" id="{825DB035-3D04-42FD-84AE-E5F84252518B}"/>
                  </a:ext>
                </a:extLst>
              </p:cNvPr>
              <p:cNvCxnSpPr>
                <a:cxnSpLocks/>
                <a:stCxn id="9" idx="1"/>
                <a:endCxn id="25" idx="0"/>
              </p:cNvCxnSpPr>
              <p:nvPr/>
            </p:nvCxnSpPr>
            <p:spPr>
              <a:xfrm rot="10800000" flipV="1">
                <a:off x="2716236" y="1268337"/>
                <a:ext cx="1233518" cy="1468438"/>
              </a:xfrm>
              <a:prstGeom prst="bentConnector2">
                <a:avLst/>
              </a:prstGeom>
              <a:noFill/>
              <a:ln w="50800" cap="flat" cmpd="sng" algn="ctr">
                <a:solidFill>
                  <a:srgbClr val="FFFF9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E634334-B1B1-422D-8A6C-9505BCF54E75}"/>
                  </a:ext>
                </a:extLst>
              </p:cNvPr>
              <p:cNvCxnSpPr>
                <a:cxnSpLocks/>
                <a:endCxn id="25" idx="2"/>
              </p:cNvCxnSpPr>
              <p:nvPr/>
            </p:nvCxnSpPr>
            <p:spPr>
              <a:xfrm>
                <a:off x="77135" y="3696758"/>
                <a:ext cx="1678981" cy="137"/>
              </a:xfrm>
              <a:prstGeom prst="straightConnector1">
                <a:avLst/>
              </a:prstGeom>
              <a:noFill/>
              <a:ln w="127000" cap="flat" cmpd="sng" algn="ctr">
                <a:solidFill>
                  <a:srgbClr val="FFFF9B"/>
                </a:solidFill>
                <a:prstDash val="solid"/>
                <a:headEnd type="none" w="med" len="med"/>
                <a:tailEnd type="triangle" w="sm" len="med"/>
              </a:ln>
              <a:effectLst/>
            </p:spPr>
          </p:cxnSp>
          <p:sp>
            <p:nvSpPr>
              <p:cNvPr id="19" name="Text Box 3524">
                <a:extLst>
                  <a:ext uri="{FF2B5EF4-FFF2-40B4-BE49-F238E27FC236}">
                    <a16:creationId xmlns:a16="http://schemas.microsoft.com/office/drawing/2014/main" id="{B0CC981C-2026-4EEA-A91C-24D1CA3BA2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0143" y="2775967"/>
                <a:ext cx="1784932" cy="309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No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9B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Creyentes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9B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endParaRPr>
              </a:p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9B"/>
                  </a:solidFill>
                  <a:effectLst/>
                  <a:uLnTx/>
                  <a:uFillTx/>
                  <a:latin typeface="Times New Roman"/>
                  <a:ea typeface="Times New Roman"/>
                  <a:cs typeface="Arial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7C12EFC-17DE-4807-869C-F0C390974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1805" y="5514727"/>
                <a:ext cx="2575637" cy="84127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68580" tIns="34290" rIns="68580" bIns="34290" anchor="ctr" anchorCtr="0" upright="1">
                <a:no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Equipo de Líder del Ministerio </a:t>
                </a:r>
              </a:p>
            </p:txBody>
          </p:sp>
          <p:sp>
            <p:nvSpPr>
              <p:cNvPr id="21" name="Text Box 17">
                <a:extLst>
                  <a:ext uri="{FF2B5EF4-FFF2-40B4-BE49-F238E27FC236}">
                    <a16:creationId xmlns:a16="http://schemas.microsoft.com/office/drawing/2014/main" id="{B9B9A44F-9C1B-490D-BFA2-204CA2F854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8539" y="4287179"/>
                <a:ext cx="1695992" cy="488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Líderes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del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Ministerio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</a:t>
                </a:r>
              </a:p>
            </p:txBody>
          </p:sp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B1F4823F-68D1-437C-8FBE-6BE6828B06EF}"/>
                  </a:ext>
                </a:extLst>
              </p:cNvPr>
              <p:cNvSpPr txBox="1"/>
              <p:nvPr/>
            </p:nvSpPr>
            <p:spPr>
              <a:xfrm>
                <a:off x="3556408" y="4282049"/>
                <a:ext cx="1893164" cy="3635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Lideres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del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Ministerio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Aprendiz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/>
                  <a:cs typeface="Arial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2EC71E8-69F8-4549-8768-DB10258AD2F3}"/>
                  </a:ext>
                </a:extLst>
              </p:cNvPr>
              <p:cNvSpPr txBox="1"/>
              <p:nvPr/>
            </p:nvSpPr>
            <p:spPr>
              <a:xfrm>
                <a:off x="5411205" y="2832279"/>
                <a:ext cx="1826132" cy="371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Obreros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del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Ministerio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Calibri"/>
                    <a:cs typeface="Arial" charset="0"/>
                  </a:rPr>
                  <a:t> </a:t>
                </a:r>
              </a:p>
            </p:txBody>
          </p:sp>
          <p:cxnSp>
            <p:nvCxnSpPr>
              <p:cNvPr id="5" name="Elbow Connector 8">
                <a:extLst>
                  <a:ext uri="{FF2B5EF4-FFF2-40B4-BE49-F238E27FC236}">
                    <a16:creationId xmlns:a16="http://schemas.microsoft.com/office/drawing/2014/main" id="{45270A15-0A10-489A-809C-E2B74F3A0E6C}"/>
                  </a:ext>
                </a:extLst>
              </p:cNvPr>
              <p:cNvCxnSpPr>
                <a:cxnSpLocks/>
                <a:stCxn id="20" idx="3"/>
                <a:endCxn id="11" idx="2"/>
              </p:cNvCxnSpPr>
              <p:nvPr/>
            </p:nvCxnSpPr>
            <p:spPr>
              <a:xfrm flipV="1">
                <a:off x="6617442" y="4144580"/>
                <a:ext cx="1429047" cy="1790783"/>
              </a:xfrm>
              <a:prstGeom prst="bentConnector2">
                <a:avLst/>
              </a:prstGeom>
              <a:noFill/>
              <a:ln w="50800" cap="flat" cmpd="sng" algn="ctr">
                <a:solidFill>
                  <a:schemeClr val="bg1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64527EC-C339-4E9C-B05E-A63DA02E924A}"/>
                </a:ext>
              </a:extLst>
            </p:cNvPr>
            <p:cNvSpPr/>
            <p:nvPr/>
          </p:nvSpPr>
          <p:spPr bwMode="auto">
            <a:xfrm rot="-60000">
              <a:off x="5214337" y="3615036"/>
              <a:ext cx="274320" cy="274320"/>
            </a:xfrm>
            <a:prstGeom prst="ellipse">
              <a:avLst/>
            </a:prstGeom>
            <a:solidFill>
              <a:srgbClr val="FFFF9B"/>
            </a:solidFill>
            <a:ln w="9525" cap="flat" cmpd="sng" algn="ctr">
              <a:solidFill>
                <a:srgbClr val="FFFF9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B429B8F-83C6-4DA5-990E-3B2AE0FF0895}"/>
              </a:ext>
            </a:extLst>
          </p:cNvPr>
          <p:cNvCxnSpPr>
            <a:stCxn id="25" idx="6"/>
          </p:cNvCxnSpPr>
          <p:nvPr/>
        </p:nvCxnSpPr>
        <p:spPr bwMode="auto">
          <a:xfrm flipV="1">
            <a:off x="3714940" y="3722509"/>
            <a:ext cx="1653266" cy="137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FF9B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715968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32A3AB-5228-49C8-899B-6B896E54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CB1046-E73C-41E4-A998-F61FEA42FB29}"/>
              </a:ext>
            </a:extLst>
          </p:cNvPr>
          <p:cNvSpPr/>
          <p:nvPr/>
        </p:nvSpPr>
        <p:spPr>
          <a:xfrm>
            <a:off x="126124" y="531107"/>
            <a:ext cx="9017876" cy="5544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15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Terminar Fundamentos debe ser un requisito para</a:t>
            </a:r>
          </a:p>
          <a:p>
            <a:pPr marL="914400" lvl="1" indent="-457200" fontAlgn="base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Obreros del Ministerio, </a:t>
            </a:r>
          </a:p>
          <a:p>
            <a:pPr marL="914400" lvl="1" indent="-457200" fontAlgn="base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Lideres del Ministerio Aprendiz, </a:t>
            </a:r>
          </a:p>
          <a:p>
            <a:pPr marL="914400" lvl="1" indent="-457200" fontAlgn="base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Líderes de Ministerio, </a:t>
            </a:r>
          </a:p>
          <a:p>
            <a:pPr marL="914400" lvl="1" indent="-457200" fontAlgn="base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Líderes de Fundamentos Aprendiz, </a:t>
            </a:r>
          </a:p>
          <a:p>
            <a:pPr marL="914400" lvl="1" indent="-457200" fontAlgn="base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los Lideres de Fundamentos.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15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8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papel de los pastores es preparar a los Cristianos para participar en el ministerio.</a:t>
            </a:r>
          </a:p>
          <a:p>
            <a:pPr marL="457200" marR="0" lvl="0" indent="-457200" algn="l" defTabSz="914400" rtl="0" eaLnBrk="1" fontAlgn="base" latinLnBrk="0" hangingPunct="1">
              <a:lnSpc>
                <a:spcPct val="115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los ministerios están trabajando juntos para hacer discípulos multiplicadores</a:t>
            </a:r>
          </a:p>
        </p:txBody>
      </p:sp>
    </p:spTree>
    <p:extLst>
      <p:ext uri="{BB962C8B-B14F-4D97-AF65-F5344CB8AC3E}">
        <p14:creationId xmlns:p14="http://schemas.microsoft.com/office/powerpoint/2010/main" val="406529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9700A9-BB2C-4761-9872-215963DF4A8B}"/>
              </a:ext>
            </a:extLst>
          </p:cNvPr>
          <p:cNvSpPr txBox="1"/>
          <p:nvPr/>
        </p:nvSpPr>
        <p:spPr>
          <a:xfrm>
            <a:off x="1594224" y="1545410"/>
            <a:ext cx="7123056" cy="3414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    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6538" marR="0" lvl="0" indent="-236538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transcurso de su vida</a:t>
            </a:r>
          </a:p>
          <a:p>
            <a:pPr marL="236538" marR="0" lvl="0" indent="-236538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Evangelizmo</a:t>
            </a:r>
          </a:p>
          <a:p>
            <a:pPr marL="233363" marR="0" lvl="0" indent="-233363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Discipulado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363" marR="0" lvl="0" indent="-233363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través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Espíritu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B9B72-DDA6-44E0-B8D1-3F9974D32F56}"/>
              </a:ext>
            </a:extLst>
          </p:cNvPr>
          <p:cNvSpPr txBox="1"/>
          <p:nvPr/>
        </p:nvSpPr>
        <p:spPr>
          <a:xfrm>
            <a:off x="2140169" y="136698"/>
            <a:ext cx="4863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Great Commission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Matthew 28:19-20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FA49EC6-ACC5-453D-B918-6250F13C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855786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80C814-BBFB-45BD-BC45-199881583182}"/>
              </a:ext>
            </a:extLst>
          </p:cNvPr>
          <p:cNvSpPr/>
          <p:nvPr/>
        </p:nvSpPr>
        <p:spPr>
          <a:xfrm>
            <a:off x="369971" y="653784"/>
            <a:ext cx="862965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 sus grupos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¿Por qué es importante la estructura adecuada de la iglesia?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¿Por qué es importante el ministerio de discipulado de Fundamentos?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¿Cuáles son algunos de los problemas potenciales de los ministerios de la iglesia?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¿Cuál es el problema de tener demasiados ministerios en la iglesia?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¿Por qué es importante la formación de líderes y trabajadores?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282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75675"/>
            <a:ext cx="9144000" cy="1516641"/>
          </a:xfrm>
        </p:spPr>
        <p:txBody>
          <a:bodyPr/>
          <a:lstStyle/>
          <a:p>
            <a:r>
              <a:rPr lang="es-ES" sz="3200" dirty="0"/>
              <a:t>Crear una Estructura de Iglesia </a:t>
            </a:r>
            <a:br>
              <a:rPr lang="es-ES" sz="3200" dirty="0"/>
            </a:br>
            <a:r>
              <a:rPr lang="es-ES" sz="3200" dirty="0"/>
              <a:t>que Hace Discípulos Multiplicadores</a:t>
            </a:r>
            <a:br>
              <a:rPr lang="en-US" sz="3200" dirty="0"/>
            </a:br>
            <a:r>
              <a:rPr lang="en-US" sz="2800" b="0" dirty="0" err="1"/>
              <a:t>Lección</a:t>
            </a:r>
            <a:r>
              <a:rPr lang="en-US" sz="2800" b="0" dirty="0"/>
              <a:t>  5 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897" y="2126432"/>
            <a:ext cx="8868103" cy="406644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Incluir a los ministerios necesarios para lograr la misión de hacer discípulos multiplicadores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Cambiar o eliminar a los ministerios basado en la evaluación de su ministerio</a:t>
            </a:r>
            <a:endParaRPr lang="en-US" sz="24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06074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612334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2" y="919275"/>
            <a:ext cx="8734097" cy="4649396"/>
          </a:xfrm>
        </p:spPr>
        <p:txBody>
          <a:bodyPr/>
          <a:lstStyle/>
          <a:p>
            <a:pPr marL="514350" lvl="0" indent="-514350" algn="ctr">
              <a:buFont typeface="+mj-lt"/>
              <a:buAutoNum type="arabicPeriod"/>
            </a:pPr>
            <a:r>
              <a:rPr lang="en-US" b="1" dirty="0" err="1"/>
              <a:t>Servicios</a:t>
            </a:r>
            <a:r>
              <a:rPr lang="en-US" b="1" dirty="0"/>
              <a:t> de </a:t>
            </a:r>
            <a:r>
              <a:rPr lang="en-US" b="1" dirty="0" err="1"/>
              <a:t>Adoración</a:t>
            </a:r>
            <a:endParaRPr lang="en-US" b="1" dirty="0"/>
          </a:p>
          <a:p>
            <a:r>
              <a:rPr lang="es-ES" dirty="0"/>
              <a:t>Cuando la asistencia aumenta al 80% de sus asientos disponibles</a:t>
            </a:r>
          </a:p>
          <a:p>
            <a:pPr lvl="1"/>
            <a:r>
              <a:rPr lang="es-ES" dirty="0"/>
              <a:t>Los visitantes tal vez no regresan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Soluciones</a:t>
            </a:r>
            <a:r>
              <a:rPr lang="en-US" dirty="0"/>
              <a:t> </a:t>
            </a:r>
            <a:r>
              <a:rPr lang="en-US" dirty="0" err="1"/>
              <a:t>posibles</a:t>
            </a:r>
            <a:endParaRPr lang="en-US" dirty="0"/>
          </a:p>
          <a:p>
            <a:pPr lvl="1"/>
            <a:r>
              <a:rPr lang="es-ES" dirty="0"/>
              <a:t>Agregar servicios de adoración adicionales</a:t>
            </a:r>
          </a:p>
          <a:p>
            <a:pPr lvl="1"/>
            <a:r>
              <a:rPr lang="en-US" dirty="0"/>
              <a:t>Plantar </a:t>
            </a:r>
            <a:r>
              <a:rPr lang="en-US" dirty="0" err="1"/>
              <a:t>otras</a:t>
            </a:r>
            <a:r>
              <a:rPr lang="en-US" dirty="0"/>
              <a:t> Iglesias</a:t>
            </a:r>
          </a:p>
          <a:p>
            <a:pPr lvl="1"/>
            <a:r>
              <a:rPr lang="es-ES" dirty="0"/>
              <a:t>Alquilar un espacio más grande </a:t>
            </a:r>
            <a:endParaRPr lang="en-US" sz="24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06074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0612753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51" y="1245846"/>
            <a:ext cx="8481849" cy="4649396"/>
          </a:xfrm>
        </p:spPr>
        <p:txBody>
          <a:bodyPr/>
          <a:lstStyle/>
          <a:p>
            <a:pPr marL="514350" lvl="0" indent="-514350" algn="ctr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dirty="0" err="1"/>
              <a:t>Servicios</a:t>
            </a:r>
            <a:r>
              <a:rPr lang="en-US" b="1" dirty="0"/>
              <a:t> de </a:t>
            </a:r>
            <a:r>
              <a:rPr lang="en-US" b="1" dirty="0" err="1"/>
              <a:t>Adoración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err="1"/>
              <a:t>Asistencia</a:t>
            </a:r>
            <a:r>
              <a:rPr lang="en-US" sz="2800" dirty="0"/>
              <a:t> </a:t>
            </a:r>
            <a:r>
              <a:rPr lang="en-US" sz="2800" dirty="0" err="1"/>
              <a:t>semanal</a:t>
            </a:r>
            <a:r>
              <a:rPr lang="en-US" sz="2800" dirty="0"/>
              <a:t> </a:t>
            </a:r>
            <a:r>
              <a:rPr lang="en-US" sz="2800" dirty="0" err="1"/>
              <a:t>promedio</a:t>
            </a:r>
            <a:r>
              <a:rPr lang="en-US" sz="2800" dirty="0"/>
              <a:t>: </a:t>
            </a:r>
            <a:r>
              <a:rPr lang="en-US" sz="2800" b="1" u="sng" dirty="0">
                <a:solidFill>
                  <a:srgbClr val="FFFF00"/>
                </a:solidFill>
              </a:rPr>
              <a:t>80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ES" sz="2800" dirty="0"/>
              <a:t>Capacidad para un servicio de adoración</a:t>
            </a:r>
            <a:r>
              <a:rPr lang="en-US" sz="2800" dirty="0"/>
              <a:t>: </a:t>
            </a:r>
            <a:r>
              <a:rPr lang="en-US" sz="2800" b="1" u="sng" dirty="0">
                <a:solidFill>
                  <a:srgbClr val="FFFF00"/>
                </a:solidFill>
              </a:rPr>
              <a:t>100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ES" sz="2800" dirty="0"/>
              <a:t>Número actual de servicios de adoración</a:t>
            </a:r>
            <a:r>
              <a:rPr lang="en-US" sz="2800" dirty="0"/>
              <a:t>: </a:t>
            </a:r>
            <a:r>
              <a:rPr lang="en-US" sz="2800" b="1" u="sng" dirty="0">
                <a:solidFill>
                  <a:srgbClr val="FFFF00"/>
                </a:solidFill>
              </a:rPr>
              <a:t>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/>
              <a:t>Número de servicios de adoración necesarios</a:t>
            </a:r>
            <a:r>
              <a:rPr lang="en-US" sz="2800" dirty="0"/>
              <a:t>: </a:t>
            </a:r>
            <a:r>
              <a:rPr lang="en-US" sz="2800" b="1" u="sng" dirty="0">
                <a:solidFill>
                  <a:srgbClr val="FFFF00"/>
                </a:solidFill>
              </a:rPr>
              <a:t>2</a:t>
            </a:r>
            <a:endParaRPr lang="en-US" sz="2000" b="1" u="sng" dirty="0">
              <a:solidFill>
                <a:srgbClr val="FFFF00"/>
              </a:solidFill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06074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3EB18-5DD9-4E8E-9891-68A26F0AABED}"/>
              </a:ext>
            </a:extLst>
          </p:cNvPr>
          <p:cNvSpPr txBox="1"/>
          <p:nvPr/>
        </p:nvSpPr>
        <p:spPr>
          <a:xfrm rot="19358452">
            <a:off x="2348764" y="2440785"/>
            <a:ext cx="36670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Ejamplo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4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459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06074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A0340F-9085-48CB-B620-B0E5FFE46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1245846"/>
            <a:ext cx="8844455" cy="4649396"/>
          </a:xfrm>
        </p:spPr>
        <p:txBody>
          <a:bodyPr/>
          <a:lstStyle/>
          <a:p>
            <a:pPr marL="514350" lvl="0" indent="-514350" algn="ctr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dirty="0" err="1"/>
              <a:t>Servicios</a:t>
            </a:r>
            <a:r>
              <a:rPr lang="en-US" b="1" dirty="0"/>
              <a:t> de </a:t>
            </a:r>
            <a:r>
              <a:rPr lang="en-US" b="1" dirty="0" err="1"/>
              <a:t>Adoración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err="1"/>
              <a:t>Asistencia</a:t>
            </a:r>
            <a:r>
              <a:rPr lang="en-US" sz="2800" dirty="0"/>
              <a:t> </a:t>
            </a:r>
            <a:r>
              <a:rPr lang="en-US" sz="2800" dirty="0" err="1"/>
              <a:t>semanal</a:t>
            </a:r>
            <a:r>
              <a:rPr lang="en-US" sz="2800" dirty="0"/>
              <a:t> </a:t>
            </a:r>
            <a:r>
              <a:rPr lang="en-US" sz="2800" dirty="0" err="1"/>
              <a:t>promedio</a:t>
            </a:r>
            <a:r>
              <a:rPr lang="en-US" sz="2800" dirty="0"/>
              <a:t>: ______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ES" sz="2800" dirty="0"/>
              <a:t>Capacidad para un servicio de adoración</a:t>
            </a:r>
            <a:r>
              <a:rPr lang="en-US" sz="2800" dirty="0"/>
              <a:t>: _____</a:t>
            </a:r>
            <a:endParaRPr lang="en-US" sz="2800" b="1" u="sng" dirty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ES" sz="2800" dirty="0"/>
              <a:t>Número actual de servicios de adoración</a:t>
            </a:r>
            <a:r>
              <a:rPr lang="en-US" sz="2800" dirty="0"/>
              <a:t>: _____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s-ES" sz="2800" dirty="0"/>
              <a:t>Número de servicios de adoración necesarios</a:t>
            </a:r>
            <a:r>
              <a:rPr lang="en-US" sz="2800" dirty="0"/>
              <a:t>: ____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77666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046"/>
            <a:ext cx="9144000" cy="5280732"/>
          </a:xfrm>
        </p:spPr>
        <p:txBody>
          <a:bodyPr/>
          <a:lstStyle/>
          <a:p>
            <a:pPr marL="514350" lvl="0" indent="-514350" algn="ctr">
              <a:spcBef>
                <a:spcPts val="0"/>
              </a:spcBef>
              <a:spcAft>
                <a:spcPts val="1200"/>
              </a:spcAft>
              <a:buAutoNum type="arabicPeriod" startAt="2"/>
            </a:pPr>
            <a:r>
              <a:rPr lang="en-US" b="1" dirty="0" err="1"/>
              <a:t>Grupos</a:t>
            </a:r>
            <a:r>
              <a:rPr lang="en-US" b="1" dirty="0"/>
              <a:t> de </a:t>
            </a:r>
            <a:r>
              <a:rPr lang="en-US" b="1" dirty="0" err="1"/>
              <a:t>Fundamentos</a:t>
            </a:r>
            <a:endParaRPr lang="en-US" b="1" dirty="0"/>
          </a:p>
          <a:p>
            <a:pPr marL="236538" indent="-236538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Asumir que la mitad de sus adultos están en grupos de Fundamentos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Suponga una iglesia con </a:t>
            </a:r>
            <a:r>
              <a:rPr lang="es-ES" b="1" dirty="0">
                <a:solidFill>
                  <a:srgbClr val="FFFF00"/>
                </a:solidFill>
              </a:rPr>
              <a:t>80 adultos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Los adultos en grupos de Fundamentos</a:t>
            </a:r>
            <a:r>
              <a:rPr lang="en-US" dirty="0"/>
              <a:t>: </a:t>
            </a:r>
            <a:r>
              <a:rPr lang="en-US" b="1" u="sng" dirty="0">
                <a:solidFill>
                  <a:srgbClr val="FFFF9B"/>
                </a:solidFill>
              </a:rPr>
              <a:t>40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Suponga 10 adultos en cada grupo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grupos</a:t>
            </a:r>
            <a:r>
              <a:rPr lang="en-US" dirty="0"/>
              <a:t> de </a:t>
            </a:r>
            <a:r>
              <a:rPr lang="en-US" dirty="0" err="1"/>
              <a:t>Fundamentos</a:t>
            </a:r>
            <a:r>
              <a:rPr lang="en-US" dirty="0"/>
              <a:t>: </a:t>
            </a:r>
            <a:r>
              <a:rPr lang="en-US" b="1" u="sng" dirty="0">
                <a:solidFill>
                  <a:srgbClr val="FFFF9B"/>
                </a:solidFill>
              </a:rPr>
              <a:t>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Un </a:t>
            </a:r>
            <a:r>
              <a:rPr lang="es-ES" dirty="0" err="1"/>
              <a:t>lider</a:t>
            </a:r>
            <a:r>
              <a:rPr lang="es-ES" dirty="0"/>
              <a:t> y una aprendiz para cada grupo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Líderes</a:t>
            </a:r>
            <a:r>
              <a:rPr lang="en-US" dirty="0"/>
              <a:t> de </a:t>
            </a:r>
            <a:r>
              <a:rPr lang="en-US" dirty="0" err="1"/>
              <a:t>Fundamentos</a:t>
            </a:r>
            <a:r>
              <a:rPr lang="en-US" dirty="0"/>
              <a:t>: </a:t>
            </a:r>
            <a:r>
              <a:rPr lang="en-US" b="1" u="sng" dirty="0">
                <a:solidFill>
                  <a:srgbClr val="FFFF9B"/>
                </a:solidFill>
              </a:rPr>
              <a:t>4</a:t>
            </a:r>
            <a:r>
              <a:rPr lang="en-US" b="1" u="sng" dirty="0"/>
              <a:t>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Aprendices</a:t>
            </a:r>
            <a:r>
              <a:rPr lang="en-US" dirty="0"/>
              <a:t> de </a:t>
            </a:r>
            <a:r>
              <a:rPr lang="en-US" dirty="0" err="1"/>
              <a:t>Fundamentos</a:t>
            </a:r>
            <a:r>
              <a:rPr lang="en-US" dirty="0"/>
              <a:t>: </a:t>
            </a:r>
            <a:r>
              <a:rPr lang="en-US" b="1" u="sng" dirty="0">
                <a:solidFill>
                  <a:srgbClr val="FFFF9B"/>
                </a:solidFill>
              </a:rPr>
              <a:t>4</a:t>
            </a:r>
            <a:r>
              <a:rPr lang="en-US" u="sng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7F87FA-7EC1-445F-8D79-121B654CE689}"/>
              </a:ext>
            </a:extLst>
          </p:cNvPr>
          <p:cNvSpPr txBox="1"/>
          <p:nvPr/>
        </p:nvSpPr>
        <p:spPr>
          <a:xfrm rot="19358452">
            <a:off x="1351124" y="2670349"/>
            <a:ext cx="4778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Ejemplo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4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160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505212"/>
            <a:ext cx="8986345" cy="4649396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2. </a:t>
            </a:r>
            <a:r>
              <a:rPr lang="en-US" b="1" dirty="0" err="1"/>
              <a:t>Grupos</a:t>
            </a:r>
            <a:r>
              <a:rPr lang="en-US" b="1" dirty="0"/>
              <a:t> de </a:t>
            </a:r>
            <a:r>
              <a:rPr lang="en-US" b="1" dirty="0" err="1"/>
              <a:t>Fundamentos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Suponga que la mitad de sus adultos están en grupos de Fundamentos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Los adultos en grupos de Fundamentos</a:t>
            </a:r>
            <a:r>
              <a:rPr lang="en-US" dirty="0"/>
              <a:t>: ___</a:t>
            </a:r>
            <a:endParaRPr lang="en-US" u="sng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Suponga 10 adultos en cada grupo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grupos</a:t>
            </a:r>
            <a:r>
              <a:rPr lang="en-US" dirty="0"/>
              <a:t> de </a:t>
            </a:r>
            <a:r>
              <a:rPr lang="en-US" dirty="0" err="1"/>
              <a:t>Fundamentos</a:t>
            </a:r>
            <a:r>
              <a:rPr lang="en-US" dirty="0"/>
              <a:t>: ____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Un </a:t>
            </a:r>
            <a:r>
              <a:rPr lang="es-ES" dirty="0" err="1"/>
              <a:t>lider</a:t>
            </a:r>
            <a:r>
              <a:rPr lang="es-ES" dirty="0"/>
              <a:t> y un aprendiz para cada grupo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Líderes</a:t>
            </a:r>
            <a:r>
              <a:rPr lang="en-US" dirty="0"/>
              <a:t> de </a:t>
            </a:r>
            <a:r>
              <a:rPr lang="en-US" dirty="0" err="1"/>
              <a:t>Fundamentos</a:t>
            </a:r>
            <a:r>
              <a:rPr lang="en-US" dirty="0"/>
              <a:t>: </a:t>
            </a:r>
            <a:r>
              <a:rPr lang="en-US" u="sng" dirty="0"/>
              <a:t>____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Aprendices</a:t>
            </a:r>
            <a:r>
              <a:rPr lang="en-US" dirty="0"/>
              <a:t> de </a:t>
            </a:r>
            <a:r>
              <a:rPr lang="en-US" dirty="0" err="1"/>
              <a:t>Fundamentos</a:t>
            </a:r>
            <a:r>
              <a:rPr lang="en-US" dirty="0"/>
              <a:t>: </a:t>
            </a:r>
            <a:r>
              <a:rPr lang="en-US" u="sng" dirty="0"/>
              <a:t>____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4251302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57350"/>
            <a:ext cx="8355724" cy="4074982"/>
          </a:xfrm>
        </p:spPr>
        <p:txBody>
          <a:bodyPr/>
          <a:lstStyle/>
          <a:p>
            <a:pPr marL="514350" lvl="0" indent="-514350" algn="ctr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n-US" b="1" dirty="0" err="1"/>
              <a:t>Equipo</a:t>
            </a:r>
            <a:r>
              <a:rPr lang="en-US" b="1" dirty="0"/>
              <a:t> de </a:t>
            </a:r>
            <a:r>
              <a:rPr lang="en-US" b="1" dirty="0" err="1"/>
              <a:t>Líder</a:t>
            </a:r>
            <a:r>
              <a:rPr lang="en-US" b="1" dirty="0"/>
              <a:t> de </a:t>
            </a:r>
            <a:r>
              <a:rPr lang="en-US" b="1" dirty="0" err="1"/>
              <a:t>Fundamentos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La mayoría de las iglesias necesitarán un solo Equipo de Líder de Fundamentos</a:t>
            </a:r>
            <a:endParaRPr lang="en-US" sz="24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6259698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99F633-2F5D-4745-A16C-AE0A3D33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B336EE-8518-4C74-8DDA-ED407B046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157509"/>
              </p:ext>
            </p:extLst>
          </p:nvPr>
        </p:nvGraphicFramePr>
        <p:xfrm>
          <a:off x="1" y="1"/>
          <a:ext cx="9144001" cy="6381750"/>
        </p:xfrm>
        <a:graphic>
          <a:graphicData uri="http://schemas.openxmlformats.org/drawingml/2006/table">
            <a:tbl>
              <a:tblPr firstRow="1" firstCol="1" bandRow="1"/>
              <a:tblGrid>
                <a:gridCol w="3784824">
                  <a:extLst>
                    <a:ext uri="{9D8B030D-6E8A-4147-A177-3AD203B41FA5}">
                      <a16:colId xmlns:a16="http://schemas.microsoft.com/office/drawing/2014/main" val="3853730187"/>
                    </a:ext>
                  </a:extLst>
                </a:gridCol>
                <a:gridCol w="2621143">
                  <a:extLst>
                    <a:ext uri="{9D8B030D-6E8A-4147-A177-3AD203B41FA5}">
                      <a16:colId xmlns:a16="http://schemas.microsoft.com/office/drawing/2014/main" val="1338211814"/>
                    </a:ext>
                  </a:extLst>
                </a:gridCol>
                <a:gridCol w="2738034">
                  <a:extLst>
                    <a:ext uri="{9D8B030D-6E8A-4147-A177-3AD203B41FA5}">
                      <a16:colId xmlns:a16="http://schemas.microsoft.com/office/drawing/2014/main" val="3974719635"/>
                    </a:ext>
                  </a:extLst>
                </a:gridCol>
              </a:tblGrid>
              <a:tr h="121863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Estructura de Iglesia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que Hace Discípulos Multiplicadores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169299"/>
                  </a:ext>
                </a:extLst>
              </a:tr>
              <a:tr h="9660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Grupos de Fundamentos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Líderes de Fundamentos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Aprendices de Fundamentos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052890"/>
                  </a:ext>
                </a:extLst>
              </a:tr>
              <a:tr h="461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49619"/>
                  </a:ext>
                </a:extLst>
              </a:tr>
              <a:tr h="966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Otros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Ministerios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Líderes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Ministerio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Obreros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Ministerio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85345"/>
                  </a:ext>
                </a:extLst>
              </a:tr>
              <a:tr h="461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E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Niños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885730"/>
                  </a:ext>
                </a:extLst>
              </a:tr>
              <a:tr h="461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E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Juventud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155928"/>
                  </a:ext>
                </a:extLst>
              </a:tr>
              <a:tr h="461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 de Adoración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99744"/>
                  </a:ext>
                </a:extLst>
              </a:tr>
              <a:tr h="461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Ujieres y </a:t>
                      </a:r>
                      <a:r>
                        <a:rPr lang="es-E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aludadores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63883"/>
                  </a:ext>
                </a:extLst>
              </a:tr>
              <a:tr h="461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Mesa Directiva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01886"/>
                  </a:ext>
                </a:extLst>
              </a:tr>
              <a:tr h="461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907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9CE21B-9994-4042-B079-DD81392FCED2}"/>
              </a:ext>
            </a:extLst>
          </p:cNvPr>
          <p:cNvSpPr txBox="1"/>
          <p:nvPr/>
        </p:nvSpPr>
        <p:spPr>
          <a:xfrm rot="19958635">
            <a:off x="3434373" y="3855171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tx1">
                    <a:alpha val="10000"/>
                  </a:schemeClr>
                </a:solidFill>
              </a:rPr>
              <a:t>Ejemplo</a:t>
            </a:r>
            <a:endParaRPr lang="en-US" sz="8000" dirty="0">
              <a:solidFill>
                <a:schemeClr val="tx1">
                  <a:alpha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512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42753"/>
            <a:ext cx="2133600" cy="315247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3167"/>
              </p:ext>
            </p:extLst>
          </p:nvPr>
        </p:nvGraphicFramePr>
        <p:xfrm>
          <a:off x="0" y="0"/>
          <a:ext cx="9144000" cy="6542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1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734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Estructura de Iglesia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que Hace Discípulos Multiplicadores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1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Grupos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Fundamentos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Líderes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Fundamentos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Aprendices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Fundamentos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0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Otros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Ministerios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Líderes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Ministerio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Obreros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Ministerio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6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3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Total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45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BDE93A4-324D-48AD-BB5E-60C55B3A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5FC846-1AEC-4C9A-8A28-48B08123A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4756"/>
              </p:ext>
            </p:extLst>
          </p:nvPr>
        </p:nvGraphicFramePr>
        <p:xfrm>
          <a:off x="0" y="1792941"/>
          <a:ext cx="9144000" cy="3460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8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Evangelismo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Discipulado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72000"/>
                  </a:ext>
                </a:extLst>
              </a:tr>
              <a:tr h="959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Venir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Crecer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</a:rPr>
                        <a:t>Servir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Ir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446">
                <a:tc>
                  <a:txBody>
                    <a:bodyPr/>
                    <a:lstStyle/>
                    <a:p>
                      <a:pPr marL="228600" indent="-228600"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sz="2600" u="none" kern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Adoración</a:t>
                      </a:r>
                      <a:endParaRPr lang="es-ES" sz="2600" b="0" u="none" kern="0" dirty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  <a:p>
                      <a:pPr marL="228600" indent="-228600"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sz="2600" u="none" kern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Compañerismo</a:t>
                      </a:r>
                      <a:endParaRPr lang="en-US" sz="26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Palabra 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None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   de Dios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</a:rPr>
                        <a:t>Oracion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</a:rPr>
                        <a:t>Servicio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</a:rPr>
                        <a:t>Evangelismo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ight Arrow 4">
            <a:extLst>
              <a:ext uri="{FF2B5EF4-FFF2-40B4-BE49-F238E27FC236}">
                <a16:creationId xmlns:a16="http://schemas.microsoft.com/office/drawing/2014/main" id="{33D31C64-2060-4BCC-875F-B74E60CFCDEF}"/>
              </a:ext>
            </a:extLst>
          </p:cNvPr>
          <p:cNvSpPr/>
          <p:nvPr/>
        </p:nvSpPr>
        <p:spPr bwMode="auto">
          <a:xfrm>
            <a:off x="108282" y="199705"/>
            <a:ext cx="9035718" cy="1316275"/>
          </a:xfrm>
          <a:prstGeom prst="rightArrow">
            <a:avLst>
              <a:gd name="adj1" fmla="val 61374"/>
              <a:gd name="adj2" fmla="val 10761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CO" sz="3200" dirty="0">
                <a:solidFill>
                  <a:schemeClr val="bg1"/>
                </a:solidFill>
              </a:rPr>
              <a:t>Proceso de Discipulado de Fundamentos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733697"/>
          </a:xfrm>
        </p:spPr>
        <p:txBody>
          <a:bodyPr/>
          <a:lstStyle/>
          <a:p>
            <a:r>
              <a:rPr lang="es-ES" dirty="0"/>
              <a:t>Como Alcanzar a su Ciudad para Cristo </a:t>
            </a:r>
            <a:br>
              <a:rPr lang="en-US" sz="3200" dirty="0"/>
            </a:br>
            <a:r>
              <a:rPr lang="en-US" sz="3200" b="0" dirty="0" err="1"/>
              <a:t>Lección</a:t>
            </a:r>
            <a:r>
              <a:rPr lang="en-US" sz="3200" b="0" dirty="0"/>
              <a:t>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46" y="2698271"/>
            <a:ext cx="8182107" cy="1461458"/>
          </a:xfrm>
          <a:solidFill>
            <a:srgbClr val="FFFF00"/>
          </a:solidFill>
          <a:ln>
            <a:solidFill>
              <a:schemeClr val="bg1"/>
            </a:solidFill>
          </a:ln>
        </p:spPr>
        <p:txBody>
          <a:bodyPr anchor="ctr" anchorCtr="0"/>
          <a:lstStyle/>
          <a:p>
            <a:pPr marL="0" indent="0" algn="ctr">
              <a:buNone/>
            </a:pPr>
            <a:r>
              <a:rPr lang="en-US" sz="3600" b="1" dirty="0">
                <a:solidFill>
                  <a:sysClr val="windowText" lastClr="000000"/>
                </a:solidFill>
              </a:rPr>
              <a:t>Plantar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iglesias</a:t>
            </a:r>
            <a:r>
              <a:rPr lang="en-US" sz="3600" b="1" dirty="0">
                <a:solidFill>
                  <a:sysClr val="windowText" lastClr="000000"/>
                </a:solidFill>
              </a:rPr>
              <a:t> que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tengan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grupos</a:t>
            </a:r>
            <a:r>
              <a:rPr lang="en-US" sz="3600" b="1" dirty="0">
                <a:solidFill>
                  <a:sysClr val="windowText" lastClr="000000"/>
                </a:solidFill>
              </a:rPr>
              <a:t> de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Fundamentos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multiplicadores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6742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0577"/>
            <a:ext cx="9144000" cy="4076846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/>
              <a:t>Principio de </a:t>
            </a:r>
            <a:r>
              <a:rPr lang="es-ES" b="1" dirty="0" err="1"/>
              <a:t>Iglecrecimiento</a:t>
            </a:r>
            <a:r>
              <a:rPr lang="es-ES" b="1" dirty="0"/>
              <a:t> </a:t>
            </a:r>
            <a:r>
              <a:rPr lang="en-US" dirty="0"/>
              <a:t>(Mark 4)</a:t>
            </a:r>
          </a:p>
          <a:p>
            <a:r>
              <a:rPr lang="es-ES" dirty="0"/>
              <a:t>El reino de Dios se parece a quien esparce semilla en la tierra</a:t>
            </a:r>
          </a:p>
          <a:p>
            <a:pPr lvl="1"/>
            <a:r>
              <a:rPr lang="es-ES" dirty="0"/>
              <a:t>La semilla brota, crece, y se multiplica</a:t>
            </a:r>
          </a:p>
          <a:p>
            <a:pPr lvl="1"/>
            <a:r>
              <a:rPr lang="es-ES" dirty="0"/>
              <a:t>Sin que éste sepa cómo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7101604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07747E12-B6D1-426A-90F8-9550CC3A0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38591"/>
              </p:ext>
            </p:extLst>
          </p:nvPr>
        </p:nvGraphicFramePr>
        <p:xfrm>
          <a:off x="1" y="0"/>
          <a:ext cx="9143999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9">
                  <a:extLst>
                    <a:ext uri="{9D8B030D-6E8A-4147-A177-3AD203B41FA5}">
                      <a16:colId xmlns:a16="http://schemas.microsoft.com/office/drawing/2014/main" val="2101893043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946227037"/>
                    </a:ext>
                  </a:extLst>
                </a:gridCol>
              </a:tblGrid>
              <a:tr h="8016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Parábola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Sembrador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699970"/>
                  </a:ext>
                </a:extLst>
              </a:tr>
              <a:tr h="7253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Nuestro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96018"/>
                  </a:ext>
                </a:extLst>
              </a:tr>
              <a:tr h="648980"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Preparar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suelo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Inviertir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91138"/>
                  </a:ext>
                </a:extLst>
              </a:tr>
              <a:tr h="1183435"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Esparcir las semillas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semillas brotan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Compartir el evangelio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Nace nueva vida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2449"/>
                  </a:ext>
                </a:extLst>
              </a:tr>
              <a:tr h="1386619"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Cuidar el cultivo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cultivo crece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Ayudar a las personas a crecer espiritualmente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hacen discípulos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339604"/>
                  </a:ext>
                </a:extLst>
              </a:tr>
              <a:tr h="1386619">
                <a:tc>
                  <a:txBody>
                    <a:bodyPr/>
                    <a:lstStyle/>
                    <a:p>
                      <a:pPr marL="114300" marR="0" lvl="0" indent="-114300" algn="l" defTabSz="649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semillas se multiplican</a:t>
                      </a:r>
                    </a:p>
                    <a:p>
                      <a:pPr marL="114300" marR="0" lvl="0" indent="-114300" algn="l" defTabSz="649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Cosecha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discípulos se multiplican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Gran Comisión es terminada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90130"/>
                  </a:ext>
                </a:extLst>
              </a:tr>
              <a:tr h="725331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Rol de Dios: Causa el Crecimiento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9053"/>
                  </a:ext>
                </a:extLst>
              </a:tr>
            </a:tbl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3670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481"/>
            <a:ext cx="8686800" cy="4007726"/>
          </a:xfrm>
        </p:spPr>
        <p:txBody>
          <a:bodyPr/>
          <a:lstStyle/>
          <a:p>
            <a:r>
              <a:rPr lang="es-ES" dirty="0"/>
              <a:t>Si entendemos e implementamos nuestro rol para la iglesia con éxito, </a:t>
            </a:r>
          </a:p>
          <a:p>
            <a:pPr lvl="1"/>
            <a:r>
              <a:rPr lang="es-ES" dirty="0"/>
              <a:t>Dios hará que nuestras iglesias crezcan</a:t>
            </a:r>
          </a:p>
          <a:p>
            <a:pPr lvl="1"/>
            <a:endParaRPr lang="en-US" dirty="0"/>
          </a:p>
          <a:p>
            <a:pPr marL="0" lvl="0" indent="0">
              <a:buNone/>
            </a:pPr>
            <a:r>
              <a:rPr lang="es-ES" b="1" dirty="0"/>
              <a:t>Lo opuesto también es verdad</a:t>
            </a:r>
          </a:p>
          <a:p>
            <a:r>
              <a:rPr lang="es-ES" dirty="0"/>
              <a:t>Si no entendemos e implementamos nuestro rol para la iglesia con éxito, </a:t>
            </a:r>
          </a:p>
          <a:p>
            <a:pPr lvl="1"/>
            <a:r>
              <a:rPr lang="en-US" b="1" dirty="0" err="1"/>
              <a:t>nuestras</a:t>
            </a:r>
            <a:r>
              <a:rPr lang="en-US" b="1" dirty="0"/>
              <a:t> </a:t>
            </a:r>
            <a:r>
              <a:rPr lang="en-US" b="1" dirty="0" err="1"/>
              <a:t>iglesias</a:t>
            </a:r>
            <a:r>
              <a:rPr lang="en-US" b="1" dirty="0"/>
              <a:t> no </a:t>
            </a:r>
            <a:r>
              <a:rPr lang="en-US" b="1" dirty="0" err="1"/>
              <a:t>crecerán</a:t>
            </a:r>
            <a:endParaRPr lang="en-US" b="1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9199212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AE1D2E-DF7A-4C3A-A343-8D0011D2875F}"/>
              </a:ext>
            </a:extLst>
          </p:cNvPr>
          <p:cNvSpPr/>
          <p:nvPr/>
        </p:nvSpPr>
        <p:spPr>
          <a:xfrm>
            <a:off x="307149" y="2269964"/>
            <a:ext cx="8529701" cy="2357568"/>
          </a:xfrm>
          <a:prstGeom prst="rect">
            <a:avLst/>
          </a:prstGeom>
          <a:solidFill>
            <a:srgbClr val="FFDD71"/>
          </a:solidFill>
          <a:ln w="19050">
            <a:solidFill>
              <a:schemeClr val="bg1"/>
            </a:solidFill>
          </a:ln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La función de nuestras iglesias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kern="0" dirty="0">
                <a:solidFill>
                  <a:sysClr val="windowText" lastClr="000000"/>
                </a:solidFill>
                <a:latin typeface="Arial"/>
                <a:cs typeface="Arial" charset="0"/>
              </a:rPr>
              <a:t>e</a:t>
            </a: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</a:t>
            </a:r>
            <a:r>
              <a:rPr lang="es-ES" sz="3200" b="1" kern="0" dirty="0">
                <a:solidFill>
                  <a:sysClr val="windowText" lastClr="000000"/>
                </a:solidFill>
                <a:latin typeface="Arial"/>
                <a:cs typeface="Arial" charset="0"/>
              </a:rPr>
              <a:t> </a:t>
            </a:r>
            <a:r>
              <a:rPr kumimoji="0" lang="es-E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multiplicar discípulos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como se multiplica la semilla,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no solo agregarlos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3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491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 err="1">
                <a:solidFill>
                  <a:schemeClr val="tx1"/>
                </a:solidFill>
                <a:ea typeface="Calibri"/>
              </a:rPr>
              <a:t>Plantando</a:t>
            </a:r>
            <a:r>
              <a:rPr lang="en-US" sz="3200" kern="1200" dirty="0">
                <a:solidFill>
                  <a:schemeClr val="tx1"/>
                </a:solidFill>
                <a:ea typeface="Calibri"/>
              </a:rPr>
              <a:t> Iglesias que </a:t>
            </a:r>
            <a:r>
              <a:rPr lang="en-US" sz="3200" kern="1200" dirty="0" err="1">
                <a:solidFill>
                  <a:schemeClr val="tx1"/>
                </a:solidFill>
                <a:ea typeface="Calibri"/>
              </a:rPr>
              <a:t>Tengan</a:t>
            </a:r>
            <a:r>
              <a:rPr lang="en-US" sz="3200" kern="1200" dirty="0">
                <a:solidFill>
                  <a:schemeClr val="tx1"/>
                </a:solidFill>
                <a:ea typeface="Calibri"/>
              </a:rPr>
              <a:t> </a:t>
            </a:r>
            <a:br>
              <a:rPr lang="en-US" sz="3200" kern="1200" dirty="0">
                <a:solidFill>
                  <a:schemeClr val="tx1"/>
                </a:solidFill>
                <a:ea typeface="Calibri"/>
              </a:rPr>
            </a:br>
            <a:r>
              <a:rPr lang="en-US" sz="3200" kern="1200" dirty="0" err="1">
                <a:solidFill>
                  <a:schemeClr val="tx1"/>
                </a:solidFill>
                <a:ea typeface="Calibri"/>
              </a:rPr>
              <a:t>Grupos</a:t>
            </a:r>
            <a:r>
              <a:rPr lang="en-US" sz="3200" kern="1200" dirty="0">
                <a:solidFill>
                  <a:schemeClr val="tx1"/>
                </a:solidFill>
                <a:ea typeface="Calibri"/>
              </a:rPr>
              <a:t> de </a:t>
            </a:r>
            <a:r>
              <a:rPr lang="en-US" sz="3200" kern="1200" dirty="0" err="1">
                <a:solidFill>
                  <a:schemeClr val="tx1"/>
                </a:solidFill>
                <a:ea typeface="Calibri"/>
              </a:rPr>
              <a:t>Fundamentos</a:t>
            </a:r>
            <a:r>
              <a:rPr lang="en-US" sz="3200" kern="1200" dirty="0">
                <a:solidFill>
                  <a:schemeClr val="tx1"/>
                </a:solidFill>
                <a:ea typeface="Calibri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a typeface="Calibri"/>
              </a:rPr>
              <a:t>Multiplicadores</a:t>
            </a:r>
            <a:endParaRPr lang="en-US" sz="3200" b="0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6001B1-F1F4-45AE-8754-000CBA77244B}"/>
              </a:ext>
            </a:extLst>
          </p:cNvPr>
          <p:cNvSpPr txBox="1"/>
          <p:nvPr/>
        </p:nvSpPr>
        <p:spPr>
          <a:xfrm>
            <a:off x="204580" y="1405330"/>
            <a:ext cx="87269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1. Haga Crecer Su Iglesia Presente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Multiplique los Grupos de Fundamentos para alcanzar su comunidad actual para Cristo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BE3E8-42C3-4265-903B-5339E2967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732" y="2826161"/>
            <a:ext cx="3508599" cy="35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6001B1-F1F4-45AE-8754-000CBA77244B}"/>
              </a:ext>
            </a:extLst>
          </p:cNvPr>
          <p:cNvSpPr txBox="1"/>
          <p:nvPr/>
        </p:nvSpPr>
        <p:spPr>
          <a:xfrm>
            <a:off x="228599" y="-36966"/>
            <a:ext cx="8946931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2. Plante una Nueva Iglesia</a:t>
            </a:r>
          </a:p>
          <a:p>
            <a:pPr marL="236538" marR="0" lvl="0" indent="-23653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Iniciar un Grupo de Fundamentos en una comunidad diferente</a:t>
            </a:r>
          </a:p>
          <a:p>
            <a:pPr marL="236538" marR="0" lvl="0" indent="-2238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El Grupo de Fundamentos es el comienzo de una Iglesia Nueva</a:t>
            </a:r>
          </a:p>
          <a:p>
            <a:pPr marL="236538" marR="0" lvl="0" indent="-2238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El líder de Fundamentos es el pastor de la Iglesia Nueva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E12AD-D225-4D6F-AD1F-7CFC8879BCE3}"/>
              </a:ext>
            </a:extLst>
          </p:cNvPr>
          <p:cNvGrpSpPr/>
          <p:nvPr/>
        </p:nvGrpSpPr>
        <p:grpSpPr>
          <a:xfrm>
            <a:off x="1935759" y="2938162"/>
            <a:ext cx="5931644" cy="3555589"/>
            <a:chOff x="1063401" y="2647689"/>
            <a:chExt cx="5931644" cy="35555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3BE3E8-42C3-4265-903B-5339E296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401" y="2647689"/>
              <a:ext cx="3508599" cy="3555589"/>
            </a:xfrm>
            <a:prstGeom prst="rect">
              <a:avLst/>
            </a:prstGeom>
          </p:spPr>
        </p:pic>
        <p:sp>
          <p:nvSpPr>
            <p:cNvPr id="3" name="Arc 2">
              <a:extLst>
                <a:ext uri="{FF2B5EF4-FFF2-40B4-BE49-F238E27FC236}">
                  <a16:creationId xmlns:a16="http://schemas.microsoft.com/office/drawing/2014/main" id="{36180715-73F8-4DB7-894E-A9F295B52FE9}"/>
                </a:ext>
              </a:extLst>
            </p:cNvPr>
            <p:cNvSpPr/>
            <p:nvPr/>
          </p:nvSpPr>
          <p:spPr>
            <a:xfrm rot="16200000">
              <a:off x="3567378" y="2645191"/>
              <a:ext cx="2236362" cy="3130242"/>
            </a:xfrm>
            <a:prstGeom prst="arc">
              <a:avLst>
                <a:gd name="adj1" fmla="val 16635339"/>
                <a:gd name="adj2" fmla="val 5054106"/>
              </a:avLst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C5C5CE-D353-4CC4-A3DB-4CF24D974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50000"/>
            </a:blip>
            <a:stretch>
              <a:fillRect/>
            </a:stretch>
          </p:blipFill>
          <p:spPr>
            <a:xfrm>
              <a:off x="6023563" y="3945423"/>
              <a:ext cx="971482" cy="96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3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6001B1-F1F4-45AE-8754-000CBA77244B}"/>
              </a:ext>
            </a:extLst>
          </p:cNvPr>
          <p:cNvSpPr txBox="1"/>
          <p:nvPr/>
        </p:nvSpPr>
        <p:spPr>
          <a:xfrm>
            <a:off x="0" y="170088"/>
            <a:ext cx="91440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3. Haga Crecer Su Nueva Iglesia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Multiplica los Grupos de Fundamentos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para alcanzar la nueva comunidad para Cristo.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CEB225-BE54-4C09-AC52-D7BCE1240B00}"/>
              </a:ext>
            </a:extLst>
          </p:cNvPr>
          <p:cNvGrpSpPr/>
          <p:nvPr/>
        </p:nvGrpSpPr>
        <p:grpSpPr>
          <a:xfrm>
            <a:off x="167511" y="2233093"/>
            <a:ext cx="8808978" cy="3274586"/>
            <a:chOff x="167511" y="2778525"/>
            <a:chExt cx="8808978" cy="32745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3BE3E8-42C3-4265-903B-5339E296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511" y="2790290"/>
              <a:ext cx="3219700" cy="3262821"/>
            </a:xfrm>
            <a:prstGeom prst="rect">
              <a:avLst/>
            </a:prstGeom>
          </p:spPr>
        </p:pic>
        <p:sp>
          <p:nvSpPr>
            <p:cNvPr id="3" name="Arc 2">
              <a:extLst>
                <a:ext uri="{FF2B5EF4-FFF2-40B4-BE49-F238E27FC236}">
                  <a16:creationId xmlns:a16="http://schemas.microsoft.com/office/drawing/2014/main" id="{36180715-73F8-4DB7-894E-A9F295B52FE9}"/>
                </a:ext>
              </a:extLst>
            </p:cNvPr>
            <p:cNvSpPr/>
            <p:nvPr/>
          </p:nvSpPr>
          <p:spPr>
            <a:xfrm rot="16200000">
              <a:off x="2399074" y="3147858"/>
              <a:ext cx="1546143" cy="2108427"/>
            </a:xfrm>
            <a:prstGeom prst="arc">
              <a:avLst>
                <a:gd name="adj1" fmla="val 16635339"/>
                <a:gd name="adj2" fmla="val 5054106"/>
              </a:avLst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C5C5CE-D353-4CC4-A3DB-4CF24D974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50000"/>
            </a:blip>
            <a:stretch>
              <a:fillRect/>
            </a:stretch>
          </p:blipFill>
          <p:spPr>
            <a:xfrm>
              <a:off x="4086259" y="3930669"/>
              <a:ext cx="971482" cy="96012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6F64F85-0535-4E89-AB2D-570A6493BE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55085" y="2778525"/>
              <a:ext cx="3221404" cy="3264408"/>
              <a:chOff x="3286254" y="606074"/>
              <a:chExt cx="2733165" cy="276965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56A89B9-A1F0-4772-AF38-6F774116BF50}"/>
                  </a:ext>
                </a:extLst>
              </p:cNvPr>
              <p:cNvGrpSpPr/>
              <p:nvPr/>
            </p:nvGrpSpPr>
            <p:grpSpPr>
              <a:xfrm>
                <a:off x="3286254" y="606074"/>
                <a:ext cx="2733165" cy="2769651"/>
                <a:chOff x="2001568" y="1187047"/>
                <a:chExt cx="2733165" cy="2769651"/>
              </a:xfrm>
            </p:grpSpPr>
            <p:pic>
              <p:nvPicPr>
                <p:cNvPr id="20" name="4EC6F923-9D25-491D-BE7C-887EA839E7DA">
                  <a:extLst>
                    <a:ext uri="{FF2B5EF4-FFF2-40B4-BE49-F238E27FC236}">
                      <a16:creationId xmlns:a16="http://schemas.microsoft.com/office/drawing/2014/main" id="{3D50AA35-3094-44BA-AA93-E6F0FF458B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326" t="31436" r="6485" b="38023"/>
                <a:stretch/>
              </p:blipFill>
              <p:spPr bwMode="auto">
                <a:xfrm>
                  <a:off x="3004178" y="1187047"/>
                  <a:ext cx="720016" cy="753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4EC6F923-9D25-491D-BE7C-887EA839E7DA">
                  <a:extLst>
                    <a:ext uri="{FF2B5EF4-FFF2-40B4-BE49-F238E27FC236}">
                      <a16:creationId xmlns:a16="http://schemas.microsoft.com/office/drawing/2014/main" id="{7A98CA63-3F6D-4135-B440-290109BDEB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326" t="31436" r="6485" b="38023"/>
                <a:stretch/>
              </p:blipFill>
              <p:spPr bwMode="auto">
                <a:xfrm>
                  <a:off x="3004178" y="3203349"/>
                  <a:ext cx="720016" cy="753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4EC6F923-9D25-491D-BE7C-887EA839E7DA">
                  <a:extLst>
                    <a:ext uri="{FF2B5EF4-FFF2-40B4-BE49-F238E27FC236}">
                      <a16:creationId xmlns:a16="http://schemas.microsoft.com/office/drawing/2014/main" id="{DA49F31D-23DA-4307-A6C9-718CDB1FB0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326" t="31436" r="6485" b="38023"/>
                <a:stretch/>
              </p:blipFill>
              <p:spPr bwMode="auto">
                <a:xfrm>
                  <a:off x="4014717" y="2185336"/>
                  <a:ext cx="720016" cy="753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4EC6F923-9D25-491D-BE7C-887EA839E7DA">
                  <a:extLst>
                    <a:ext uri="{FF2B5EF4-FFF2-40B4-BE49-F238E27FC236}">
                      <a16:creationId xmlns:a16="http://schemas.microsoft.com/office/drawing/2014/main" id="{A07CD9A3-A330-40B1-93F9-9E2617F41A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326" t="31436" r="6485" b="38023"/>
                <a:stretch/>
              </p:blipFill>
              <p:spPr bwMode="auto">
                <a:xfrm>
                  <a:off x="2001568" y="2180445"/>
                  <a:ext cx="720016" cy="753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191B3CB1-3DEB-494E-967C-0BA1A38C1168}"/>
                    </a:ext>
                  </a:extLst>
                </p:cNvPr>
                <p:cNvCxnSpPr>
                  <a:cxnSpLocks/>
                  <a:stCxn id="19" idx="3"/>
                  <a:endCxn id="22" idx="1"/>
                </p:cNvCxnSpPr>
                <p:nvPr/>
              </p:nvCxnSpPr>
              <p:spPr>
                <a:xfrm>
                  <a:off x="3734275" y="2560694"/>
                  <a:ext cx="280442" cy="1317"/>
                </a:xfrm>
                <a:prstGeom prst="straightConnector1">
                  <a:avLst/>
                </a:prstGeom>
                <a:ln w="38100">
                  <a:solidFill>
                    <a:schemeClr val="tx1">
                      <a:alpha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D03F2886-EFF7-4753-ADBE-2CCA12FA8287}"/>
                    </a:ext>
                  </a:extLst>
                </p:cNvPr>
                <p:cNvCxnSpPr>
                  <a:cxnSpLocks/>
                  <a:stCxn id="19" idx="1"/>
                  <a:endCxn id="23" idx="3"/>
                </p:cNvCxnSpPr>
                <p:nvPr/>
              </p:nvCxnSpPr>
              <p:spPr>
                <a:xfrm flipH="1" flipV="1">
                  <a:off x="2721584" y="2557120"/>
                  <a:ext cx="272514" cy="3574"/>
                </a:xfrm>
                <a:prstGeom prst="straightConnector1">
                  <a:avLst/>
                </a:prstGeom>
                <a:ln w="38100">
                  <a:solidFill>
                    <a:schemeClr val="tx1">
                      <a:alpha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A5629D27-9F8E-4E61-A2D9-E0D8E2FB2B67}"/>
                    </a:ext>
                  </a:extLst>
                </p:cNvPr>
                <p:cNvCxnSpPr>
                  <a:cxnSpLocks/>
                  <a:stCxn id="19" idx="0"/>
                  <a:endCxn id="20" idx="2"/>
                </p:cNvCxnSpPr>
                <p:nvPr/>
              </p:nvCxnSpPr>
              <p:spPr>
                <a:xfrm flipH="1" flipV="1">
                  <a:off x="3364186" y="1940396"/>
                  <a:ext cx="1" cy="254538"/>
                </a:xfrm>
                <a:prstGeom prst="straightConnector1">
                  <a:avLst/>
                </a:prstGeom>
                <a:ln w="38100">
                  <a:solidFill>
                    <a:schemeClr val="tx1">
                      <a:alpha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A091370-3AFE-46B6-8118-1489250AF0D4}"/>
                    </a:ext>
                  </a:extLst>
                </p:cNvPr>
                <p:cNvCxnSpPr>
                  <a:cxnSpLocks/>
                  <a:stCxn id="19" idx="2"/>
                  <a:endCxn id="21" idx="0"/>
                </p:cNvCxnSpPr>
                <p:nvPr/>
              </p:nvCxnSpPr>
              <p:spPr>
                <a:xfrm flipH="1">
                  <a:off x="3364186" y="2926454"/>
                  <a:ext cx="1" cy="276895"/>
                </a:xfrm>
                <a:prstGeom prst="straightConnector1">
                  <a:avLst/>
                </a:prstGeom>
                <a:ln w="38100">
                  <a:solidFill>
                    <a:schemeClr val="tx1">
                      <a:alpha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114F402-C43E-4013-84A8-716A5960C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50000"/>
              </a:blip>
              <a:stretch>
                <a:fillRect/>
              </a:stretch>
            </p:blipFill>
            <p:spPr>
              <a:xfrm>
                <a:off x="4278784" y="1613961"/>
                <a:ext cx="740177" cy="731520"/>
              </a:xfrm>
              <a:prstGeom prst="rect">
                <a:avLst/>
              </a:prstGeom>
            </p:spPr>
          </p:pic>
        </p:grp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69EDA369-3DA2-4DF0-A6CD-22191AD6701F}"/>
                </a:ext>
              </a:extLst>
            </p:cNvPr>
            <p:cNvSpPr/>
            <p:nvPr/>
          </p:nvSpPr>
          <p:spPr>
            <a:xfrm rot="16200000">
              <a:off x="5179179" y="3130892"/>
              <a:ext cx="1546143" cy="2108427"/>
            </a:xfrm>
            <a:prstGeom prst="arc">
              <a:avLst>
                <a:gd name="adj1" fmla="val 16635339"/>
                <a:gd name="adj2" fmla="val 5054106"/>
              </a:avLst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2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24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778608" y="3968979"/>
            <a:ext cx="1157974" cy="1131119"/>
            <a:chOff x="4128797" y="3465509"/>
            <a:chExt cx="1158037" cy="1131175"/>
          </a:xfrm>
          <a:noFill/>
        </p:grpSpPr>
        <p:sp>
          <p:nvSpPr>
            <p:cNvPr id="59" name="Rectangle 58"/>
            <p:cNvSpPr/>
            <p:nvPr/>
          </p:nvSpPr>
          <p:spPr>
            <a:xfrm>
              <a:off x="4518022" y="3840104"/>
              <a:ext cx="365760" cy="36576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NC1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63742" y="3465509"/>
              <a:ext cx="274320" cy="2743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DT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endParaRPr>
            </a:p>
          </p:txBody>
        </p:sp>
        <p:cxnSp>
          <p:nvCxnSpPr>
            <p:cNvPr id="61" name="Straight Connector 60"/>
            <p:cNvCxnSpPr>
              <a:stCxn id="60" idx="2"/>
              <a:endCxn id="59" idx="0"/>
            </p:cNvCxnSpPr>
            <p:nvPr/>
          </p:nvCxnSpPr>
          <p:spPr>
            <a:xfrm>
              <a:off x="4700902" y="3739829"/>
              <a:ext cx="0" cy="100275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9" idx="1"/>
              <a:endCxn id="63" idx="6"/>
            </p:cNvCxnSpPr>
            <p:nvPr/>
          </p:nvCxnSpPr>
          <p:spPr>
            <a:xfrm flipH="1" flipV="1">
              <a:off x="4403117" y="4019225"/>
              <a:ext cx="114905" cy="375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4128797" y="3882065"/>
              <a:ext cx="274320" cy="27432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FG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012514" y="3883944"/>
              <a:ext cx="274320" cy="27432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FG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endParaRPr>
            </a:p>
          </p:txBody>
        </p:sp>
        <p:cxnSp>
          <p:nvCxnSpPr>
            <p:cNvPr id="65" name="Straight Connector 64"/>
            <p:cNvCxnSpPr>
              <a:stCxn id="64" idx="2"/>
              <a:endCxn id="59" idx="3"/>
            </p:cNvCxnSpPr>
            <p:nvPr/>
          </p:nvCxnSpPr>
          <p:spPr>
            <a:xfrm flipH="1">
              <a:off x="4883782" y="4021104"/>
              <a:ext cx="128732" cy="188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9" idx="2"/>
              <a:endCxn id="67" idx="0"/>
            </p:cNvCxnSpPr>
            <p:nvPr/>
          </p:nvCxnSpPr>
          <p:spPr>
            <a:xfrm flipH="1">
              <a:off x="4698947" y="4205864"/>
              <a:ext cx="1955" cy="1165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4561787" y="4322364"/>
              <a:ext cx="274320" cy="27432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FG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endParaRPr>
            </a:p>
          </p:txBody>
        </p:sp>
      </p:grpSp>
      <p:sp>
        <p:nvSpPr>
          <p:cNvPr id="68" name="TextBox 57"/>
          <p:cNvSpPr txBox="1"/>
          <p:nvPr/>
        </p:nvSpPr>
        <p:spPr>
          <a:xfrm>
            <a:off x="141890" y="2140280"/>
            <a:ext cx="8875985" cy="1789272"/>
          </a:xfrm>
          <a:prstGeom prst="rect">
            <a:avLst/>
          </a:prstGeom>
          <a:solidFill>
            <a:srgbClr val="008BBC"/>
          </a:solidFill>
          <a:ln w="19050">
            <a:solidFill>
              <a:schemeClr val="bg1"/>
            </a:solidFill>
          </a:ln>
        </p:spPr>
        <p:txBody>
          <a:bodyPr wrap="square" bIns="9144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Todas las iglesias continúan multiplicándose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plantando nuevas iglesias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 charset="0"/>
              </a:rPr>
              <a:t>siguiendo este patrón</a:t>
            </a:r>
          </a:p>
        </p:txBody>
      </p:sp>
    </p:spTree>
    <p:extLst>
      <p:ext uri="{BB962C8B-B14F-4D97-AF65-F5344CB8AC3E}">
        <p14:creationId xmlns:p14="http://schemas.microsoft.com/office/powerpoint/2010/main" val="38138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24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778608" y="3968979"/>
            <a:ext cx="1157974" cy="1131119"/>
            <a:chOff x="4128797" y="3465509"/>
            <a:chExt cx="1158037" cy="1131175"/>
          </a:xfrm>
          <a:noFill/>
        </p:grpSpPr>
        <p:sp>
          <p:nvSpPr>
            <p:cNvPr id="59" name="Rectangle 58"/>
            <p:cNvSpPr/>
            <p:nvPr/>
          </p:nvSpPr>
          <p:spPr>
            <a:xfrm>
              <a:off x="4518022" y="3840104"/>
              <a:ext cx="365760" cy="36576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NC1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63742" y="3465509"/>
              <a:ext cx="274320" cy="2743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DT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endParaRPr>
            </a:p>
          </p:txBody>
        </p:sp>
        <p:cxnSp>
          <p:nvCxnSpPr>
            <p:cNvPr id="61" name="Straight Connector 60"/>
            <p:cNvCxnSpPr>
              <a:stCxn id="60" idx="2"/>
              <a:endCxn id="59" idx="0"/>
            </p:cNvCxnSpPr>
            <p:nvPr/>
          </p:nvCxnSpPr>
          <p:spPr>
            <a:xfrm>
              <a:off x="4700902" y="3739829"/>
              <a:ext cx="0" cy="100275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9" idx="1"/>
              <a:endCxn id="63" idx="6"/>
            </p:cNvCxnSpPr>
            <p:nvPr/>
          </p:nvCxnSpPr>
          <p:spPr>
            <a:xfrm flipH="1" flipV="1">
              <a:off x="4403117" y="4019225"/>
              <a:ext cx="114905" cy="375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4128797" y="3882065"/>
              <a:ext cx="274320" cy="27432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FG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012514" y="3883944"/>
              <a:ext cx="274320" cy="27432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FG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endParaRPr>
            </a:p>
          </p:txBody>
        </p:sp>
        <p:cxnSp>
          <p:nvCxnSpPr>
            <p:cNvPr id="65" name="Straight Connector 64"/>
            <p:cNvCxnSpPr>
              <a:stCxn id="64" idx="2"/>
              <a:endCxn id="59" idx="3"/>
            </p:cNvCxnSpPr>
            <p:nvPr/>
          </p:nvCxnSpPr>
          <p:spPr>
            <a:xfrm flipH="1">
              <a:off x="4883782" y="4021104"/>
              <a:ext cx="128732" cy="188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9" idx="2"/>
              <a:endCxn id="67" idx="0"/>
            </p:cNvCxnSpPr>
            <p:nvPr/>
          </p:nvCxnSpPr>
          <p:spPr>
            <a:xfrm flipH="1">
              <a:off x="4698947" y="4205864"/>
              <a:ext cx="1955" cy="1165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4561787" y="4322364"/>
              <a:ext cx="274320" cy="27432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Arial"/>
                </a:rPr>
                <a:t>FG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0187" y="841039"/>
            <a:ext cx="893545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N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uevas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iglesias comienzan como Grupos de Fundamentos reuniéndose en los hogares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Crecer por multiplicación de Grupos de Fundamentos</a:t>
            </a:r>
          </a:p>
          <a:p>
            <a:pPr marL="914400" lvl="1" indent="-4572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hasta que pueda alquilar un espacio</a:t>
            </a:r>
          </a:p>
          <a:p>
            <a:pPr marL="914400" lvl="1" indent="-4572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 comprar un terreno y construir un edificio para la iglesia</a:t>
            </a:r>
          </a:p>
          <a:p>
            <a:pPr marL="223838" indent="-223838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 algunos países donde hay persecución o pobreza,</a:t>
            </a:r>
          </a:p>
          <a:p>
            <a:pPr marL="914400" lvl="1" indent="-4572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puede ser mejor tener la iglesia en las casas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1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34E0CA-E1A3-4E5C-A76A-91261DD7BA8C}"/>
              </a:ext>
            </a:extLst>
          </p:cNvPr>
          <p:cNvGrpSpPr/>
          <p:nvPr/>
        </p:nvGrpSpPr>
        <p:grpSpPr>
          <a:xfrm>
            <a:off x="141890" y="268532"/>
            <a:ext cx="8702565" cy="5861330"/>
            <a:chOff x="141890" y="268532"/>
            <a:chExt cx="8702565" cy="586133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7A7C1D6-87B9-485B-8AFC-91EFB1AF7FA3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1890" y="268532"/>
              <a:ext cx="8702565" cy="5861330"/>
              <a:chOff x="562237" y="2044251"/>
              <a:chExt cx="7708108" cy="4268607"/>
            </a:xfrm>
            <a:noFill/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265816-D634-4D9D-B3D2-20EDF15CFED9}"/>
                  </a:ext>
                </a:extLst>
              </p:cNvPr>
              <p:cNvSpPr txBox="1"/>
              <p:nvPr/>
            </p:nvSpPr>
            <p:spPr>
              <a:xfrm>
                <a:off x="3077544" y="5623879"/>
                <a:ext cx="55050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5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E19B0-AF25-4DEC-A3A6-BF30986912A6}"/>
                  </a:ext>
                </a:extLst>
              </p:cNvPr>
              <p:cNvSpPr txBox="1"/>
              <p:nvPr/>
            </p:nvSpPr>
            <p:spPr>
              <a:xfrm>
                <a:off x="5235385" y="5610138"/>
                <a:ext cx="55050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10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23C904-F852-47D6-A940-6B38D5A9F580}"/>
                  </a:ext>
                </a:extLst>
              </p:cNvPr>
              <p:cNvSpPr txBox="1"/>
              <p:nvPr/>
            </p:nvSpPr>
            <p:spPr>
              <a:xfrm>
                <a:off x="7448161" y="5623878"/>
                <a:ext cx="55050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15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F46F46-2CFD-4659-A2F4-65F0E47D650A}"/>
                  </a:ext>
                </a:extLst>
              </p:cNvPr>
              <p:cNvSpPr txBox="1"/>
              <p:nvPr/>
            </p:nvSpPr>
            <p:spPr>
              <a:xfrm>
                <a:off x="913361" y="5577442"/>
                <a:ext cx="55050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6BA407-ECC8-44FA-B08C-FF8295939075}"/>
                  </a:ext>
                </a:extLst>
              </p:cNvPr>
              <p:cNvSpPr txBox="1"/>
              <p:nvPr/>
            </p:nvSpPr>
            <p:spPr>
              <a:xfrm>
                <a:off x="4149246" y="5886986"/>
                <a:ext cx="1222310" cy="42587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Años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6DCD86-18D6-47F8-9685-F154198DD133}"/>
                  </a:ext>
                </a:extLst>
              </p:cNvPr>
              <p:cNvSpPr txBox="1"/>
              <p:nvPr/>
            </p:nvSpPr>
            <p:spPr>
              <a:xfrm rot="16200000">
                <a:off x="-127876" y="3786723"/>
                <a:ext cx="1903445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Discípulos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3B6613-9933-412E-8438-B882D5DD77E8}"/>
                  </a:ext>
                </a:extLst>
              </p:cNvPr>
              <p:cNvSpPr txBox="1"/>
              <p:nvPr/>
            </p:nvSpPr>
            <p:spPr>
              <a:xfrm>
                <a:off x="3127544" y="5029989"/>
                <a:ext cx="550507" cy="3810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494D04-DF23-4853-B8C4-22DCF6102B0A}"/>
                  </a:ext>
                </a:extLst>
              </p:cNvPr>
              <p:cNvSpPr txBox="1"/>
              <p:nvPr/>
            </p:nvSpPr>
            <p:spPr>
              <a:xfrm>
                <a:off x="1203758" y="5222981"/>
                <a:ext cx="550507" cy="3810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8BBEAB5-4E10-4180-9D75-18856ACB4C4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17645" y="5635927"/>
                <a:ext cx="7012991" cy="1859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36B726-79A4-4D30-A5D0-7CB97A672E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217646" y="2099523"/>
                <a:ext cx="696" cy="3524359"/>
              </a:xfrm>
              <a:prstGeom prst="line">
                <a:avLst/>
              </a:prstGeom>
              <a:grpFill/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110142-070C-42DC-99B2-DB5BC5A5A388}"/>
                  </a:ext>
                </a:extLst>
              </p:cNvPr>
              <p:cNvSpPr txBox="1"/>
              <p:nvPr/>
            </p:nvSpPr>
            <p:spPr>
              <a:xfrm>
                <a:off x="6920517" y="2044251"/>
                <a:ext cx="1349828" cy="3810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16,000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175168E-3889-4121-AAD5-DC6799672A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716132" y="2369977"/>
                <a:ext cx="0" cy="3304219"/>
              </a:xfrm>
              <a:prstGeom prst="line">
                <a:avLst/>
              </a:prstGeom>
              <a:grpFill/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BC624E2-F59F-47E9-9A53-4A912A113F5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633781" y="4012247"/>
                <a:ext cx="0" cy="1642270"/>
              </a:xfrm>
              <a:prstGeom prst="line">
                <a:avLst/>
              </a:prstGeom>
              <a:grpFill/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8F5A149-7B99-4202-8B13-271733972C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536397" y="4853266"/>
                <a:ext cx="0" cy="801253"/>
              </a:xfrm>
              <a:prstGeom prst="line">
                <a:avLst/>
              </a:prstGeom>
              <a:grpFill/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7938551-3A93-42D9-862D-E920936A30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469597" y="5232400"/>
                <a:ext cx="0" cy="429750"/>
              </a:xfrm>
              <a:prstGeom prst="line">
                <a:avLst/>
              </a:prstGeom>
              <a:grpFill/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6D27412-01B6-411D-8CB4-43BE43351C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83747" y="5447276"/>
                <a:ext cx="0" cy="207241"/>
              </a:xfrm>
              <a:prstGeom prst="line">
                <a:avLst/>
              </a:prstGeom>
              <a:grpFill/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CB1CDCE-9E69-4400-BE74-B07B8B9E485A}"/>
                  </a:ext>
                </a:extLst>
              </p:cNvPr>
              <p:cNvSpPr/>
              <p:nvPr/>
            </p:nvSpPr>
            <p:spPr>
              <a:xfrm>
                <a:off x="1650404" y="2357852"/>
                <a:ext cx="4645032" cy="96381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sz="4000" b="1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kumimoji="0" lang="es-E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El Poder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sz="4000" b="1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kumimoji="0" lang="es-E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de la Multiplicación 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DD9E204-0B9D-4790-AA98-618F8CC228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88833" y="5540152"/>
                <a:ext cx="0" cy="114365"/>
              </a:xfrm>
              <a:prstGeom prst="line">
                <a:avLst/>
              </a:prstGeom>
              <a:grpFill/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A9DE87B-A5C0-4130-ADF5-93821E7C5BF3}"/>
                  </a:ext>
                </a:extLst>
              </p:cNvPr>
              <p:cNvCxnSpPr/>
              <p:nvPr/>
            </p:nvCxnSpPr>
            <p:spPr bwMode="auto">
              <a:xfrm flipV="1">
                <a:off x="1198511" y="5540151"/>
                <a:ext cx="1090322" cy="47432"/>
              </a:xfrm>
              <a:prstGeom prst="line">
                <a:avLst/>
              </a:prstGeom>
              <a:grpFill/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395AA47-7384-4768-8FDC-26D23D419D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88833" y="5447276"/>
                <a:ext cx="1094914" cy="92875"/>
              </a:xfrm>
              <a:prstGeom prst="line">
                <a:avLst/>
              </a:prstGeom>
              <a:grpFill/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BB5F7E6-1DA9-41F0-A1D8-AAA8EF208B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83747" y="5232400"/>
                <a:ext cx="1085850" cy="214876"/>
              </a:xfrm>
              <a:prstGeom prst="line">
                <a:avLst/>
              </a:prstGeom>
              <a:grpFill/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37A5F68-FE1F-40F0-85FB-664F7AC524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469597" y="4853266"/>
                <a:ext cx="1066800" cy="379134"/>
              </a:xfrm>
              <a:prstGeom prst="line">
                <a:avLst/>
              </a:prstGeom>
              <a:grpFill/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021E58F-BF12-488F-BC09-1FE59E92C3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536397" y="4012247"/>
                <a:ext cx="1097384" cy="841019"/>
              </a:xfrm>
              <a:prstGeom prst="line">
                <a:avLst/>
              </a:prstGeom>
              <a:grpFill/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0F03207D-964D-45A4-BC99-55D11F7409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633781" y="2369977"/>
                <a:ext cx="1082351" cy="1642270"/>
              </a:xfrm>
              <a:prstGeom prst="line">
                <a:avLst/>
              </a:prstGeom>
              <a:grpFill/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EEFEE6-54F9-4B8C-96D3-00FAC3C5C979}"/>
                </a:ext>
              </a:extLst>
            </p:cNvPr>
            <p:cNvSpPr txBox="1"/>
            <p:nvPr/>
          </p:nvSpPr>
          <p:spPr>
            <a:xfrm>
              <a:off x="5082873" y="3589370"/>
              <a:ext cx="1349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512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8E474B6-6AAE-4E2F-898F-4B2129D15CDE}"/>
                </a:ext>
              </a:extLst>
            </p:cNvPr>
            <p:cNvSpPr txBox="1"/>
            <p:nvPr/>
          </p:nvSpPr>
          <p:spPr>
            <a:xfrm>
              <a:off x="1821571" y="4530458"/>
              <a:ext cx="5825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E00DA5-9AD6-45E8-8DB2-322E9EDD831A}"/>
                </a:ext>
              </a:extLst>
            </p:cNvPr>
            <p:cNvSpPr txBox="1"/>
            <p:nvPr/>
          </p:nvSpPr>
          <p:spPr>
            <a:xfrm>
              <a:off x="4097677" y="4142037"/>
              <a:ext cx="894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128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5421BD7-1DC6-4476-A85C-64D0CEA2961F}"/>
                </a:ext>
              </a:extLst>
            </p:cNvPr>
            <p:cNvSpPr txBox="1"/>
            <p:nvPr/>
          </p:nvSpPr>
          <p:spPr>
            <a:xfrm>
              <a:off x="6215431" y="2491422"/>
              <a:ext cx="1428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4,000</a:t>
              </a:r>
            </a:p>
          </p:txBody>
        </p:sp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D445F3ED-316C-4043-A929-17BC4BE4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4399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02F343-8BF1-41A7-9DD3-F4AF2232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89014C-9B31-49EE-BA77-F0618FB84D0C}"/>
              </a:ext>
            </a:extLst>
          </p:cNvPr>
          <p:cNvSpPr/>
          <p:nvPr/>
        </p:nvSpPr>
        <p:spPr>
          <a:xfrm>
            <a:off x="425669" y="1158690"/>
            <a:ext cx="871833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marR="0" lvl="0" indent="-236538" algn="l" defTabSz="914400" rtl="0" eaLnBrk="1" fontAlgn="base" latinLnBrk="0" hangingPunct="1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se puede apresurar el crecimiento</a:t>
            </a:r>
          </a:p>
          <a:p>
            <a:pPr marL="236538" marR="0" lvl="0" indent="-236538" algn="l" defTabSz="914400" rtl="0" eaLnBrk="1" fontAlgn="base" latinLnBrk="0" hangingPunct="1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Usted alcanzará a su ciudad para Cristo en un período de tiempo razonable multiplicando los Grupos de Fundamentos por medio del aprendizaje</a:t>
            </a:r>
          </a:p>
          <a:p>
            <a:pPr marL="236538" marR="0" lvl="0" indent="-236538" algn="l" defTabSz="914400" rtl="0" eaLnBrk="1" fontAlgn="base" latinLnBrk="0" hangingPunct="1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Crecimiento por adición aún no ha funcionado para alcanzar a su ciudad </a:t>
            </a:r>
          </a:p>
          <a:p>
            <a:pPr marL="914400" lvl="1" indent="-457200" fontAlgn="base"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nunca lo hará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60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53026E-7541-4ECE-841C-C634C555C6F1}"/>
              </a:ext>
            </a:extLst>
          </p:cNvPr>
          <p:cNvSpPr/>
          <p:nvPr/>
        </p:nvSpPr>
        <p:spPr>
          <a:xfrm>
            <a:off x="488731" y="1045366"/>
            <a:ext cx="86552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0" lvl="1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 sus grupos</a:t>
            </a:r>
          </a:p>
          <a:p>
            <a:pPr marL="3175" marR="0" lvl="1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Discutan el Principio de Iglecrecimiento</a:t>
            </a:r>
          </a:p>
          <a:p>
            <a:pPr marL="460375" marR="0" lvl="1" indent="-45720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Dios quiere que hagan discípulos que se multipliquen como la semilla se multiplica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</a:p>
          <a:p>
            <a:pPr marL="917575" lvl="2" indent="-4572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s-ES" sz="3200" dirty="0">
                <a:solidFill>
                  <a:srgbClr val="FFFFFF"/>
                </a:solidFill>
                <a:latin typeface="Arial" charset="0"/>
                <a:cs typeface="Arial" charset="0"/>
              </a:rPr>
              <a:t>y</a:t>
            </a:r>
            <a:r>
              <a:rPr kumimoji="0" lang="es-ES" sz="32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 solo agregar los uno por uno</a:t>
            </a:r>
          </a:p>
          <a:p>
            <a:pPr marL="460375" lvl="1" indent="-4572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s-ES" sz="32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Discutan sobre cómo puede plantar iglesias multiplicando los grupos de Fundamentos.</a:t>
            </a:r>
            <a:endParaRPr kumimoji="0" lang="en-US" sz="320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606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88731" y="2074298"/>
            <a:ext cx="8655269" cy="4307452"/>
          </a:xfrm>
        </p:spPr>
        <p:txBody>
          <a:bodyPr/>
          <a:lstStyle/>
          <a:p>
            <a:pPr marL="465138" lvl="0" indent="-465138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s-ES" sz="2800" dirty="0">
                <a:ea typeface="Calibri"/>
                <a:cs typeface="Arial"/>
              </a:rPr>
              <a:t>Problema - Los pastores están sobrecargados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800" dirty="0">
                <a:ea typeface="Calibri"/>
                <a:cs typeface="Arial"/>
              </a:rPr>
              <a:t>Los pastores están demasiado ocupados haciendo las tareas del ministerio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800" dirty="0">
              <a:ea typeface="Calibri"/>
              <a:cs typeface="Arial"/>
            </a:endParaRPr>
          </a:p>
          <a:p>
            <a:pPr marL="1828800" marR="0" indent="-18288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800" dirty="0">
                <a:ea typeface="Calibri"/>
                <a:cs typeface="Arial"/>
              </a:rPr>
              <a:t>Solución – Entrenar a los miembros de la iglesia para     hacer la obra del ministerio </a:t>
            </a:r>
          </a:p>
          <a:p>
            <a:pPr marL="793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800" dirty="0">
                <a:ea typeface="Calibri"/>
                <a:cs typeface="Arial"/>
              </a:rPr>
              <a:t>Hemos visto que ésta es la voluntad de Dios en Efesios 4:11-13. </a:t>
            </a:r>
            <a:endParaRPr lang="en-US" sz="2800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011129-5BE2-4625-B620-7A4591D2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6"/>
            <a:ext cx="9144000" cy="1130300"/>
          </a:xfrm>
        </p:spPr>
        <p:txBody>
          <a:bodyPr/>
          <a:lstStyle/>
          <a:p>
            <a:r>
              <a:rPr lang="es-ES" sz="3200" dirty="0"/>
              <a:t>Cómo Alcanzar a su País para Cristo </a:t>
            </a:r>
            <a:br>
              <a:rPr lang="en-US" dirty="0"/>
            </a:br>
            <a:r>
              <a:rPr lang="en-US" altLang="en-US" sz="2800" b="0" dirty="0" err="1"/>
              <a:t>Lección</a:t>
            </a:r>
            <a:r>
              <a:rPr lang="en-US" altLang="en-US" sz="2800" b="0" dirty="0"/>
              <a:t> 7</a:t>
            </a:r>
            <a:endParaRPr lang="en-US" altLang="en-US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FA8EC-41F1-49F3-A3B5-66E0D939C251}"/>
              </a:ext>
            </a:extLst>
          </p:cNvPr>
          <p:cNvSpPr txBox="1"/>
          <p:nvPr/>
        </p:nvSpPr>
        <p:spPr>
          <a:xfrm>
            <a:off x="0" y="1314694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Problemas Resueltos por Nuestro Entrenamiento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059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65018" y="1055687"/>
            <a:ext cx="8478982" cy="4746625"/>
          </a:xfrm>
        </p:spPr>
        <p:txBody>
          <a:bodyPr/>
          <a:lstStyle/>
          <a:p>
            <a:pPr marL="2233613" lvl="0" indent="-22336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a typeface="Calibri"/>
                <a:cs typeface="Arial"/>
              </a:rPr>
              <a:t>2. </a:t>
            </a:r>
            <a:r>
              <a:rPr lang="es-ES" sz="2800" dirty="0">
                <a:ea typeface="Calibri"/>
                <a:cs typeface="Arial"/>
              </a:rPr>
              <a:t>Problema - No podemos alcanzar nuestras comunidades</a:t>
            </a:r>
          </a:p>
          <a:p>
            <a:pPr marL="688975" indent="-2381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ea typeface="Calibri"/>
                <a:cs typeface="Arial"/>
              </a:rPr>
              <a:t>Nuestras iglesias están creciendo por adición </a:t>
            </a:r>
          </a:p>
          <a:p>
            <a:pPr marL="688975" indent="-2381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ea typeface="Calibri"/>
                <a:cs typeface="Arial"/>
              </a:rPr>
              <a:t>A veces, perdemos más de lo que añadimos</a:t>
            </a:r>
          </a:p>
          <a:p>
            <a:pPr marL="7366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a typeface="Calibri"/>
              <a:cs typeface="Arial"/>
            </a:endParaRPr>
          </a:p>
          <a:p>
            <a:pPr marL="639763" indent="-6302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ea typeface="Calibri"/>
                <a:cs typeface="Arial"/>
              </a:rPr>
              <a:t>Solución</a:t>
            </a:r>
            <a:r>
              <a:rPr lang="en-US" sz="2800" dirty="0">
                <a:ea typeface="Calibri"/>
                <a:cs typeface="Arial"/>
              </a:rPr>
              <a:t> – </a:t>
            </a:r>
            <a:r>
              <a:rPr lang="en-US" sz="2800" dirty="0" err="1">
                <a:ea typeface="Calibri"/>
                <a:cs typeface="Arial"/>
              </a:rPr>
              <a:t>Entrenar</a:t>
            </a:r>
            <a:r>
              <a:rPr lang="en-US" sz="2800" dirty="0">
                <a:ea typeface="Calibri"/>
                <a:cs typeface="Arial"/>
              </a:rPr>
              <a:t> a </a:t>
            </a:r>
            <a:r>
              <a:rPr lang="en-US" sz="2800" dirty="0" err="1">
                <a:ea typeface="Calibri"/>
                <a:cs typeface="Arial"/>
              </a:rPr>
              <a:t>discípulos</a:t>
            </a:r>
            <a:r>
              <a:rPr lang="en-US" sz="2800" dirty="0">
                <a:ea typeface="Calibri"/>
                <a:cs typeface="Arial"/>
              </a:rPr>
              <a:t> </a:t>
            </a:r>
            <a:r>
              <a:rPr lang="en-US" sz="2800" dirty="0" err="1">
                <a:ea typeface="Calibri"/>
                <a:cs typeface="Arial"/>
              </a:rPr>
              <a:t>multiplicadores</a:t>
            </a:r>
            <a:endParaRPr lang="en-US" sz="2800" dirty="0">
              <a:ea typeface="Calibri"/>
              <a:cs typeface="Arial"/>
            </a:endParaRPr>
          </a:p>
          <a:p>
            <a:pPr marL="688975" indent="-2238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ea typeface="Calibri"/>
                <a:cs typeface="Arial"/>
              </a:rPr>
              <a:t>Te entrenamos como a hacer discípulos multiplicadores</a:t>
            </a:r>
            <a:endParaRPr lang="en-US" sz="2800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5367115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04952" y="1135318"/>
            <a:ext cx="8939048" cy="422428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US" sz="300" dirty="0"/>
          </a:p>
          <a:p>
            <a:pPr marL="2397125" indent="-2397125">
              <a:spcBef>
                <a:spcPts val="0"/>
              </a:spcBef>
              <a:spcAft>
                <a:spcPts val="1200"/>
              </a:spcAft>
              <a:buNone/>
            </a:pPr>
            <a:r>
              <a:rPr lang="es-ES" altLang="en-US" sz="2800" dirty="0"/>
              <a:t>3. Problema – No hay suficientes pastores que estén haciendo discípulos multiplicadores</a:t>
            </a:r>
          </a:p>
          <a:p>
            <a:pPr marL="2397125" indent="-2397125">
              <a:spcBef>
                <a:spcPts val="0"/>
              </a:spcBef>
              <a:spcAft>
                <a:spcPts val="1200"/>
              </a:spcAft>
              <a:buNone/>
            </a:pPr>
            <a:endParaRPr lang="es-ES" sz="2800" dirty="0">
              <a:ea typeface="Calibri"/>
              <a:cs typeface="Arial"/>
            </a:endParaRPr>
          </a:p>
          <a:p>
            <a:pPr marL="2397125" indent="-2397125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800" dirty="0">
                <a:ea typeface="Calibri"/>
                <a:cs typeface="Arial"/>
              </a:rPr>
              <a:t>    Solución – Entrenar pastores para entrenar a otros pastores para hacer discípulos multiplicadores</a:t>
            </a:r>
            <a:endParaRPr lang="en-US" sz="2800" dirty="0">
              <a:ea typeface="Calibri"/>
              <a:cs typeface="Arial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9357026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67630" y="1308154"/>
            <a:ext cx="8671418" cy="3293826"/>
          </a:xfrm>
          <a:solidFill>
            <a:srgbClr val="FFFF00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b="1" dirty="0">
                <a:solidFill>
                  <a:schemeClr val="tx1"/>
                </a:solidFill>
              </a:rPr>
              <a:t>Resumen</a:t>
            </a:r>
          </a:p>
          <a:p>
            <a:pPr marL="225425" indent="-225425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800" dirty="0">
                <a:solidFill>
                  <a:schemeClr val="tx1"/>
                </a:solidFill>
              </a:rPr>
              <a:t>1. No hay suficientes pastores y trabajadores</a:t>
            </a:r>
          </a:p>
          <a:p>
            <a:pPr marL="404813" indent="-404813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800" dirty="0">
                <a:solidFill>
                  <a:schemeClr val="tx1"/>
                </a:solidFill>
              </a:rPr>
              <a:t>2. La solución es dejar de agregar pastores y obreros y empezar a multiplicarlos.</a:t>
            </a:r>
          </a:p>
          <a:p>
            <a:pPr marL="404813" indent="-404813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800" dirty="0">
                <a:solidFill>
                  <a:schemeClr val="tx1"/>
                </a:solidFill>
              </a:rPr>
              <a:t>3. Simplemente hagamos lo que hizo Jesús y lo que nos dijo que hiciéramos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24609754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6290"/>
          </a:xfrm>
        </p:spPr>
        <p:txBody>
          <a:bodyPr/>
          <a:lstStyle/>
          <a:p>
            <a:pPr marL="571500" indent="-571500">
              <a:lnSpc>
                <a:spcPts val="3838"/>
              </a:lnSpc>
            </a:pPr>
            <a:r>
              <a:rPr lang="es-ES" altLang="en-US" sz="3200" dirty="0"/>
              <a:t>Etapas de entrenamiento </a:t>
            </a:r>
            <a:br>
              <a:rPr lang="es-ES" altLang="en-US" sz="3200" dirty="0"/>
            </a:br>
            <a:r>
              <a:rPr lang="es-ES" altLang="en-US" sz="3200" dirty="0"/>
              <a:t>para alcanzar a su país para Cristo</a:t>
            </a:r>
            <a:endParaRPr lang="en-US" altLang="en-US" sz="32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26</a:t>
            </a:r>
          </a:p>
        </p:txBody>
      </p:sp>
      <p:sp>
        <p:nvSpPr>
          <p:cNvPr id="8" name="Text Box 23"/>
          <p:cNvSpPr txBox="1"/>
          <p:nvPr/>
        </p:nvSpPr>
        <p:spPr>
          <a:xfrm>
            <a:off x="-1" y="1056291"/>
            <a:ext cx="9144000" cy="118677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Etapa 1 (Primera Ciudad)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Los Pastores aprenden a reclutar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y entrenar a otros pastores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EF981-3597-4181-955B-D4AC551C2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011" y="2477993"/>
            <a:ext cx="3841978" cy="438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11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-110359"/>
            <a:ext cx="9144000" cy="903642"/>
          </a:xfrm>
        </p:spPr>
        <p:txBody>
          <a:bodyPr/>
          <a:lstStyle/>
          <a:p>
            <a:pPr marL="571500" indent="-571500">
              <a:lnSpc>
                <a:spcPts val="3838"/>
              </a:lnSpc>
            </a:pPr>
            <a:r>
              <a:rPr lang="en-US" altLang="en-US" sz="3200" u="sng" dirty="0"/>
              <a:t>Etapa 2 (</a:t>
            </a:r>
            <a:r>
              <a:rPr lang="en-US" altLang="en-US" sz="3200" u="sng" dirty="0" err="1"/>
              <a:t>Área</a:t>
            </a:r>
            <a:r>
              <a:rPr lang="en-US" altLang="en-US" sz="3200" u="sng" dirty="0"/>
              <a:t> Local)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26</a:t>
            </a:r>
          </a:p>
        </p:txBody>
      </p:sp>
      <p:sp>
        <p:nvSpPr>
          <p:cNvPr id="8" name="Text Box 23"/>
          <p:cNvSpPr txBox="1"/>
          <p:nvPr/>
        </p:nvSpPr>
        <p:spPr>
          <a:xfrm>
            <a:off x="760750" y="793283"/>
            <a:ext cx="7622500" cy="8763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Los pastores entrenados en la Etapa 1 enseñan estos talleres en su área local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A4F53-1F6A-41E3-93BB-4D375382A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919" y="1855322"/>
            <a:ext cx="4388162" cy="50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470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" y="-35947"/>
            <a:ext cx="9144000" cy="767435"/>
          </a:xfrm>
        </p:spPr>
        <p:txBody>
          <a:bodyPr/>
          <a:lstStyle/>
          <a:p>
            <a:pPr marL="571500" indent="-571500">
              <a:lnSpc>
                <a:spcPts val="3838"/>
              </a:lnSpc>
            </a:pPr>
            <a:r>
              <a:rPr lang="en-US" altLang="en-US" sz="3200" u="sng" dirty="0"/>
              <a:t>Etapa 3 (</a:t>
            </a:r>
            <a:r>
              <a:rPr lang="en-US" altLang="en-US" sz="3200" u="sng" dirty="0" err="1"/>
              <a:t>Estados</a:t>
            </a:r>
            <a:r>
              <a:rPr lang="en-US" altLang="en-US" sz="3200" u="sng" dirty="0"/>
              <a:t>)</a:t>
            </a:r>
            <a:endParaRPr lang="en-US" altLang="en-US" sz="32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825D28-643C-4528-9A8B-41B9D8CC097B}"/>
              </a:ext>
            </a:extLst>
          </p:cNvPr>
          <p:cNvSpPr/>
          <p:nvPr/>
        </p:nvSpPr>
        <p:spPr>
          <a:xfrm>
            <a:off x="-1" y="691063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P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astores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entrenados en las Etapas 1 y 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enseñanestos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talleres en una ciudad clave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de cada estado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C230B-BA48-456B-B1AD-FD9F5AE45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54" y="2076058"/>
            <a:ext cx="4178491" cy="47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020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07"/>
          </a:xfrm>
        </p:spPr>
        <p:txBody>
          <a:bodyPr/>
          <a:lstStyle/>
          <a:p>
            <a:pPr marL="571500" indent="-571500">
              <a:lnSpc>
                <a:spcPts val="3838"/>
              </a:lnSpc>
            </a:pPr>
            <a:r>
              <a:rPr lang="en-US" altLang="en-US" sz="3200" u="sng" dirty="0"/>
              <a:t>Etapa 4 (</a:t>
            </a:r>
            <a:r>
              <a:rPr lang="en-US" altLang="en-US" sz="3200" u="sng" dirty="0" err="1"/>
              <a:t>Ciudades</a:t>
            </a:r>
            <a:r>
              <a:rPr lang="en-US" altLang="en-US" sz="3200" u="sng" dirty="0"/>
              <a:t>)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27</a:t>
            </a:r>
          </a:p>
        </p:txBody>
      </p:sp>
      <p:sp>
        <p:nvSpPr>
          <p:cNvPr id="7" name="Text Box 2943"/>
          <p:cNvSpPr txBox="1"/>
          <p:nvPr/>
        </p:nvSpPr>
        <p:spPr>
          <a:xfrm>
            <a:off x="0" y="564409"/>
            <a:ext cx="9144000" cy="1134932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Los pastores entrenados en las Etapas 1-3 en cada estado enseñar estos talleres en todas las ciudades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124CD1-B8E8-4BDF-BCBE-046D20A90DB7}"/>
              </a:ext>
            </a:extLst>
          </p:cNvPr>
          <p:cNvGrpSpPr/>
          <p:nvPr/>
        </p:nvGrpSpPr>
        <p:grpSpPr>
          <a:xfrm>
            <a:off x="934600" y="1886321"/>
            <a:ext cx="7432444" cy="4506645"/>
            <a:chOff x="934600" y="1886321"/>
            <a:chExt cx="7432444" cy="4506645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D9AED4B1-0B19-4164-B03C-433E41C37D52}"/>
                </a:ext>
              </a:extLst>
            </p:cNvPr>
            <p:cNvSpPr/>
            <p:nvPr/>
          </p:nvSpPr>
          <p:spPr bwMode="auto">
            <a:xfrm rot="15548372" flipH="1">
              <a:off x="3405410" y="2660904"/>
              <a:ext cx="1928517" cy="5535607"/>
            </a:xfrm>
            <a:prstGeom prst="arc">
              <a:avLst>
                <a:gd name="adj1" fmla="val 16352121"/>
                <a:gd name="adj2" fmla="val 4845827"/>
              </a:avLst>
            </a:prstGeom>
            <a:noFill/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A14CD9-C223-453C-99E2-810513D8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8644" y="2625203"/>
              <a:ext cx="2418400" cy="26700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884E81-92E9-4C6F-ACCA-47B24571E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00" y="1886321"/>
              <a:ext cx="3637400" cy="414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8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11629</TotalTime>
  <Words>12767</Words>
  <Application>Microsoft Office PowerPoint</Application>
  <PresentationFormat>On-screen Show (4:3)</PresentationFormat>
  <Paragraphs>1882</Paragraphs>
  <Slides>110</Slides>
  <Notes>110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110</vt:i4>
      </vt:variant>
    </vt:vector>
  </HeadingPairs>
  <TitlesOfParts>
    <vt:vector size="118" baseType="lpstr">
      <vt:lpstr>Arial</vt:lpstr>
      <vt:lpstr>Calibri</vt:lpstr>
      <vt:lpstr>Courier New</vt:lpstr>
      <vt:lpstr>Roboto</vt:lpstr>
      <vt:lpstr>Symbol</vt:lpstr>
      <vt:lpstr>Times New Roman</vt:lpstr>
      <vt:lpstr>Default Design</vt:lpstr>
      <vt:lpstr>1_Default Design</vt:lpstr>
      <vt:lpstr>PowerPoint Presentation</vt:lpstr>
      <vt:lpstr>Talleres</vt:lpstr>
      <vt:lpstr>La Gran Comisión  La misión de cada iglesia y cada creyente  Mateo 28: 19-20</vt:lpstr>
      <vt:lpstr>PowerPoint Presentation</vt:lpstr>
      <vt:lpstr>Línea de Tiempo de la Gran Comisión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Cómo Alcanzar a su Comunidad, Ciudad y País para Cristo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Cómo Crear y Dirigir  un Equipo de Líder de Fundamentos Lesson 2 </vt:lpstr>
      <vt:lpstr>PowerPoint Presentation</vt:lpstr>
      <vt:lpstr>Creación de su Equipo  de Líder de Fundamentos</vt:lpstr>
      <vt:lpstr>PowerPoint Presentation</vt:lpstr>
      <vt:lpstr>PowerPoint Presentation</vt:lpstr>
      <vt:lpstr>PowerPoint Presentation</vt:lpstr>
      <vt:lpstr>Elementos de una Reunión del Equipo de Líder de Fundamentos </vt:lpstr>
      <vt:lpstr>Visión</vt:lpstr>
      <vt:lpstr>Esenciales de Fundamentos</vt:lpstr>
      <vt:lpstr>PowerPoint Presentation</vt:lpstr>
      <vt:lpstr>Crecimiento Continuo como Discípulo</vt:lpstr>
      <vt:lpstr>Entrenamiento de Lideres Continuo</vt:lpstr>
      <vt:lpstr>PowerPoint Presentation</vt:lpstr>
      <vt:lpstr>PowerPoint Presentation</vt:lpstr>
      <vt:lpstr>Cómo Evaluar Sus Ministerios Lección 3</vt:lpstr>
      <vt:lpstr>¿Por qué es Necesario  Evaluar los Ministerios?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Bases para Evaluar  los Ministerios de la Iglesia</vt:lpstr>
      <vt:lpstr>PowerPoint Presentation</vt:lpstr>
      <vt:lpstr>PowerPoint Presentation</vt:lpstr>
      <vt:lpstr>Otros Ministerios</vt:lpstr>
      <vt:lpstr>Otros Ministerios</vt:lpstr>
      <vt:lpstr>El Problema con los Ministerios de la Iglesia </vt:lpstr>
      <vt:lpstr>PowerPoint Presentation</vt:lpstr>
      <vt:lpstr>PowerPoint Presentation</vt:lpstr>
      <vt:lpstr>PowerPoint Presentation</vt:lpstr>
      <vt:lpstr>PowerPoint Presentation</vt:lpstr>
      <vt:lpstr>INSTRUCCIONES DE EVALUACIÓN  DE MINISTERIO</vt:lpstr>
      <vt:lpstr>PowerPoint Presentation</vt:lpstr>
      <vt:lpstr>Revisión y Evaluación Adicionales</vt:lpstr>
      <vt:lpstr>PowerPoint Presentation</vt:lpstr>
      <vt:lpstr>PowerPoint Presentation</vt:lpstr>
      <vt:lpstr>PowerPoint Presentation</vt:lpstr>
      <vt:lpstr>Estructura Organizacional de una Iglesia  que Hace Discípulos Multiplicadores Lección 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Crear una Estructura de Iglesia  que Hace Discípulos Multiplicadores Lección  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Como Alcanzar a su Ciudad para Cristo  Lección 6</vt:lpstr>
      <vt:lpstr>PowerPoint Presentation</vt:lpstr>
      <vt:lpstr>PowerPoint Presentation</vt:lpstr>
      <vt:lpstr>PowerPoint Presentation</vt:lpstr>
      <vt:lpstr>PowerPoint Presentation</vt:lpstr>
      <vt:lpstr>Plantando Iglesias que Tengan  Grupos de Fundamentos Multiplicadores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Cómo Alcanzar a su País para Cristo  Lección 7</vt:lpstr>
      <vt:lpstr>PowerPoint Presentation</vt:lpstr>
      <vt:lpstr>PowerPoint Presentation</vt:lpstr>
      <vt:lpstr>PowerPoint Presentation</vt:lpstr>
      <vt:lpstr>Etapas de entrenamiento  para alcanzar a su país para Cristo</vt:lpstr>
      <vt:lpstr>Etapa 2 (Área Local)</vt:lpstr>
      <vt:lpstr>Etapa 3 (Estados)</vt:lpstr>
      <vt:lpstr>Etapa 4 (Ciudades)</vt:lpstr>
      <vt:lpstr>Etapa 5 (Pueblos)</vt:lpstr>
      <vt:lpstr>PowerPoint Presentation</vt:lpstr>
      <vt:lpstr>PowerPoint Presentation</vt:lpstr>
      <vt:lpstr>PowerPoint Presentation</vt:lpstr>
      <vt:lpstr>Comenzando su Propio  Centro de Entrenamiento  Lección 8 </vt:lpstr>
      <vt:lpstr>PowerPoint Presentation</vt:lpstr>
      <vt:lpstr>Ideas para que los Pastores Recluten</vt:lpstr>
      <vt:lpstr>PowerPoint Presentation</vt:lpstr>
      <vt:lpstr>Implementación</vt:lpstr>
      <vt:lpstr>Implementación</vt:lpstr>
      <vt:lpstr>¡Felicidades!!  Has Terminado el Taller 4  ¡Terminar la Gran Comisión!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Fike</dc:creator>
  <cp:lastModifiedBy>Robert Fike</cp:lastModifiedBy>
  <cp:revision>6</cp:revision>
  <dcterms:created xsi:type="dcterms:W3CDTF">2020-09-18T00:10:51Z</dcterms:created>
  <dcterms:modified xsi:type="dcterms:W3CDTF">2020-10-25T19:25:28Z</dcterms:modified>
</cp:coreProperties>
</file>