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74" r:id="rId3"/>
    <p:sldId id="278" r:id="rId4"/>
    <p:sldId id="277" r:id="rId5"/>
    <p:sldId id="276" r:id="rId6"/>
    <p:sldId id="275" r:id="rId7"/>
    <p:sldId id="256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2064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16.10.2016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Новый стиль презентаций</a:t>
            </a:r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30" y="1600200"/>
            <a:ext cx="6861130" cy="4288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32240" y="5949280"/>
            <a:ext cx="23376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Подготовила </a:t>
            </a:r>
          </a:p>
          <a:p>
            <a:r>
              <a:rPr lang="ru-RU" sz="1200" dirty="0" smtClean="0"/>
              <a:t>учитель английского языка </a:t>
            </a:r>
          </a:p>
          <a:p>
            <a:r>
              <a:rPr lang="ru-RU" sz="1200" dirty="0" smtClean="0"/>
              <a:t> МАОУ Гимназии г. </a:t>
            </a:r>
            <a:r>
              <a:rPr lang="ru-RU" sz="1200" dirty="0" err="1" smtClean="0"/>
              <a:t>Лабытнанги</a:t>
            </a:r>
            <a:r>
              <a:rPr lang="ru-RU" sz="1200" dirty="0" smtClean="0"/>
              <a:t>– </a:t>
            </a:r>
          </a:p>
          <a:p>
            <a:r>
              <a:rPr lang="ru-RU" sz="1200" dirty="0" smtClean="0"/>
              <a:t>Гайсина Гульназ Тимергалиевна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939425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Новый стиль презентаций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514116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pPr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   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В </a:t>
            </a:r>
            <a:r>
              <a:rPr lang="ru-RU" b="1" dirty="0">
                <a:latin typeface="Times New Roman"/>
                <a:ea typeface="Times New Roman"/>
                <a:cs typeface="Times New Roman"/>
              </a:rPr>
              <a:t>последние годы всё чаще поднимается вопрос о применении новых</a:t>
            </a:r>
            <a:endParaRPr lang="ru-RU" sz="2400" b="1" dirty="0">
              <a:ea typeface="Calibri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b="1" dirty="0">
                <a:latin typeface="Times New Roman"/>
                <a:ea typeface="Times New Roman"/>
                <a:cs typeface="Times New Roman"/>
              </a:rPr>
              <a:t>информационных технологий в школе. Это не только новые технические средства, но и новые формы и методы преподавания, новый подход к процессу обучения. Основной целью обучения иностранным языкам является формирование и развитие коммуникативной культуры школьников, обучение практическому овладению иностранным 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языком.</a:t>
            </a:r>
            <a:endParaRPr lang="ru-RU" sz="2400" b="1" dirty="0" smtClean="0">
              <a:ea typeface="Times New Roman"/>
              <a:cs typeface="Times New Roman"/>
            </a:endParaRPr>
          </a:p>
          <a:p>
            <a:pPr marL="0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400" b="1" dirty="0" smtClean="0">
                <a:latin typeface="Times New Roman"/>
                <a:ea typeface="Times New Roman"/>
                <a:cs typeface="Times New Roman"/>
              </a:rPr>
              <a:t>               </a:t>
            </a: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Задача </a:t>
            </a:r>
            <a:r>
              <a:rPr lang="ru-RU" b="1" dirty="0">
                <a:latin typeface="Times New Roman"/>
                <a:ea typeface="Times New Roman"/>
                <a:cs typeface="Times New Roman"/>
              </a:rPr>
              <a:t>учителя состоит в том, чтобы создать условия практического овладения языком для каждого учащегося, выбрать такие методы обучения, которые позволили бы каждому ученику проявить свою активность, своё творчество, а также   активизировать познавательную деятельность обучающегося в процессе обучения иностранным языкам. Современные педагогические технологии такие, как обучение в сотрудничестве, проектная методика, использование новых информационных технологий,  Интернет - ресурсов помогают реализовать личностно-ориентированный подход в обучении, обеспечивают индивидуализацию и дифференциацию обучения с учётом способностей детей, их уровня </a:t>
            </a:r>
            <a:r>
              <a:rPr lang="ru-RU" b="1" dirty="0" err="1">
                <a:latin typeface="Times New Roman"/>
                <a:ea typeface="Times New Roman"/>
                <a:cs typeface="Times New Roman"/>
              </a:rPr>
              <a:t>обученности</a:t>
            </a:r>
            <a:r>
              <a:rPr lang="ru-RU" b="1" dirty="0">
                <a:latin typeface="Times New Roman"/>
                <a:ea typeface="Times New Roman"/>
                <a:cs typeface="Times New Roman"/>
              </a:rPr>
              <a:t>, склонностей и т.д.</a:t>
            </a:r>
            <a:endParaRPr lang="ru-RU" sz="2400" b="1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0513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lvl="0" indent="450215" algn="just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Формы работы с компьютерными обучающими программами на уроках иностранного</a:t>
            </a:r>
            <a:endParaRPr lang="ru-RU" sz="24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indent="0" algn="just">
              <a:lnSpc>
                <a:spcPct val="115000"/>
              </a:lnSpc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языка включают</a:t>
            </a:r>
            <a:r>
              <a:rPr lang="ru-RU" sz="24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:</a:t>
            </a:r>
          </a:p>
          <a:p>
            <a:pPr lvl="0" indent="0" algn="just">
              <a:lnSpc>
                <a:spcPct val="115000"/>
              </a:lnSpc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24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indent="0" algn="just">
              <a:lnSpc>
                <a:spcPct val="115000"/>
              </a:lnSpc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-         изучение лексики;</a:t>
            </a:r>
            <a:endParaRPr lang="ru-RU" sz="24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indent="0" algn="just">
              <a:lnSpc>
                <a:spcPct val="115000"/>
              </a:lnSpc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-         отработку произношения;</a:t>
            </a:r>
            <a:endParaRPr lang="ru-RU" sz="24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indent="0" algn="just">
              <a:lnSpc>
                <a:spcPct val="115000"/>
              </a:lnSpc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-         обучение диалогической и монологической речи;</a:t>
            </a:r>
            <a:endParaRPr lang="ru-RU" sz="24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indent="0" algn="just">
              <a:lnSpc>
                <a:spcPct val="115000"/>
              </a:lnSpc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-         обучение письму;</a:t>
            </a:r>
            <a:endParaRPr lang="ru-RU" sz="24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indent="0" algn="just">
              <a:lnSpc>
                <a:spcPct val="115000"/>
              </a:lnSpc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-         отработку грамматических явлений.</a:t>
            </a:r>
            <a:endParaRPr lang="ru-RU" sz="24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indent="0" algn="just">
              <a:lnSpc>
                <a:spcPct val="115000"/>
              </a:lnSpc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2400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0211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/>
            </a:r>
            <a:br>
              <a:rPr lang="ru-RU" sz="2800" b="1" dirty="0" smtClean="0">
                <a:solidFill>
                  <a:srgbClr val="FFFF00"/>
                </a:solidFill>
              </a:rPr>
            </a:br>
            <a:r>
              <a:rPr lang="ru-RU" sz="2800" b="1" dirty="0" smtClean="0">
                <a:solidFill>
                  <a:srgbClr val="FFFF00"/>
                </a:solidFill>
              </a:rPr>
              <a:t>Возможности </a:t>
            </a:r>
            <a:r>
              <a:rPr lang="ru-RU" sz="2800" b="1" dirty="0">
                <a:solidFill>
                  <a:srgbClr val="FFFF00"/>
                </a:solidFill>
              </a:rPr>
              <a:t>использования Интернет - ресурсов огромны. Глобальная сеть</a:t>
            </a:r>
            <a:br>
              <a:rPr lang="ru-RU" sz="2800" b="1" dirty="0">
                <a:solidFill>
                  <a:srgbClr val="FFFF00"/>
                </a:solidFill>
              </a:rPr>
            </a:br>
            <a:endParaRPr lang="ru-RU" sz="28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 indent="450215" algn="just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18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Интернет </a:t>
            </a:r>
            <a:r>
              <a:rPr lang="ru-RU" sz="18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создаёт условия для получения любой необходимой </a:t>
            </a:r>
            <a:r>
              <a:rPr lang="ru-RU" sz="18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учащимся и </a:t>
            </a:r>
            <a:r>
              <a:rPr lang="ru-RU" sz="18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учителям информации, находящейся в любой точке земного шара: страноведческий материал, новости из жизни молодёжи, статьи из газет и журналов, необходимую литературу и т.д</a:t>
            </a:r>
            <a:r>
              <a:rPr lang="ru-RU" sz="18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lvl="0" indent="0" algn="just">
              <a:lnSpc>
                <a:spcPct val="115000"/>
              </a:lnSpc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18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indent="450215" algn="just">
              <a:lnSpc>
                <a:spcPct val="115000"/>
              </a:lnSpc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b="1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В настоящей работе поставлена цель: </a:t>
            </a:r>
            <a:r>
              <a:rPr lang="ru-RU" sz="18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привести методику </a:t>
            </a:r>
            <a:r>
              <a:rPr lang="ru-RU" sz="18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преподавания</a:t>
            </a:r>
            <a:r>
              <a:rPr lang="ru-RU" sz="1800" b="1" dirty="0" smtClean="0">
                <a:solidFill>
                  <a:prstClr val="black"/>
                </a:solidFill>
                <a:ea typeface="Times New Roman"/>
                <a:cs typeface="Times New Roman"/>
              </a:rPr>
              <a:t> </a:t>
            </a:r>
            <a:r>
              <a:rPr lang="ru-RU" sz="18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английского </a:t>
            </a:r>
            <a:r>
              <a:rPr lang="ru-RU" sz="18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языка в школе в соответствие с развитием современных информационных технологий. На уроках английского языка с помощью Интернета можно решать целый ряд дидактических задач: формировать навыки и умения чтения, используя материалы глобальной сети; совершенствовать </a:t>
            </a:r>
            <a:r>
              <a:rPr lang="ru-RU" sz="18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умения</a:t>
            </a:r>
            <a:r>
              <a:rPr lang="ru-RU" sz="1800" b="1" dirty="0" smtClean="0">
                <a:solidFill>
                  <a:prstClr val="black"/>
                </a:solidFill>
                <a:ea typeface="Times New Roman"/>
                <a:cs typeface="Times New Roman"/>
              </a:rPr>
              <a:t> </a:t>
            </a:r>
            <a:r>
              <a:rPr lang="ru-RU" sz="18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письменной </a:t>
            </a:r>
            <a:r>
              <a:rPr lang="ru-RU" sz="18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речи школьников; пополнять словарный запас учащихся; формировать у школьников устойчивую мотивацию к изучению английского языка. </a:t>
            </a:r>
            <a:endParaRPr lang="ru-RU" sz="1800" b="1" dirty="0">
              <a:solidFill>
                <a:prstClr val="black"/>
              </a:solidFill>
              <a:ea typeface="Calibri"/>
              <a:cs typeface="Times New Roman"/>
            </a:endParaRPr>
          </a:p>
          <a:p>
            <a:pPr lvl="0" indent="0" algn="just">
              <a:lnSpc>
                <a:spcPct val="115000"/>
              </a:lnSpc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1800" dirty="0">
              <a:solidFill>
                <a:prstClr val="black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5629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/>
              <a:t>Мы хотим удивлять!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lvl="0" indent="0" algn="just">
              <a:lnSpc>
                <a:spcPct val="115000"/>
              </a:lnSpc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Если Вы хотите удивлять и привлекать внимание своей презентацией, то знаете насколько сложно это сделать</a:t>
            </a:r>
            <a:r>
              <a:rPr lang="ru-RU" sz="24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lvl="0" indent="0" algn="just">
              <a:lnSpc>
                <a:spcPct val="115000"/>
              </a:lnSpc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Большинство эффектов и дизайнов уже приелись, остался просто текст и картинки которые могут привлечь внимание.</a:t>
            </a:r>
            <a:br>
              <a:rPr lang="ru-RU"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Казалось бы улучшить ничего нельзя, если конечно не создать что-то кардинально новое</a:t>
            </a:r>
            <a:r>
              <a:rPr lang="ru-RU" sz="24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lvl="0" indent="0" algn="ctr">
              <a:lnSpc>
                <a:spcPct val="115000"/>
              </a:lnSpc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3000" b="1" u="sng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Таким новым стали летающие презентации </a:t>
            </a:r>
            <a:r>
              <a:rPr lang="ru-RU" sz="3000" b="1" u="sng" dirty="0" err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Prezi</a:t>
            </a:r>
            <a:r>
              <a:rPr lang="ru-RU" sz="3000" b="1" u="sng" dirty="0">
                <a:solidFill>
                  <a:srgbClr val="C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3000" dirty="0">
              <a:solidFill>
                <a:srgbClr val="C00000"/>
              </a:solidFill>
              <a:ea typeface="Calibri"/>
              <a:cs typeface="Times New Roman"/>
            </a:endParaRPr>
          </a:p>
          <a:p>
            <a:pPr lvl="0" indent="0" algn="just">
              <a:lnSpc>
                <a:spcPct val="115000"/>
              </a:lnSpc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4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2400" dirty="0">
              <a:solidFill>
                <a:schemeClr val="tx1"/>
              </a:solidFill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5585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b="1" dirty="0" smtClean="0">
                <a:solidFill>
                  <a:srgbClr val="FF0000"/>
                </a:solidFill>
                <a:latin typeface="Palatino Linotype" panose="02040502050505030304" pitchFamily="18" charset="0"/>
                <a:ea typeface="Times New Roman"/>
                <a:cs typeface="Times New Roman"/>
              </a:rPr>
              <a:t>Как </a:t>
            </a:r>
            <a:r>
              <a:rPr lang="ru-RU" b="1" dirty="0">
                <a:solidFill>
                  <a:srgbClr val="FF0000"/>
                </a:solidFill>
                <a:latin typeface="Palatino Linotype" panose="02040502050505030304" pitchFamily="18" charset="0"/>
                <a:ea typeface="Times New Roman"/>
                <a:cs typeface="Times New Roman"/>
              </a:rPr>
              <a:t>это работает?</a:t>
            </a:r>
            <a:r>
              <a:rPr lang="ru-RU" sz="3600" dirty="0">
                <a:solidFill>
                  <a:srgbClr val="FF0000"/>
                </a:solidFill>
                <a:latin typeface="Palatino Linotype" panose="02040502050505030304" pitchFamily="18" charset="0"/>
                <a:ea typeface="Calibri"/>
                <a:cs typeface="Times New Roman"/>
              </a:rPr>
              <a:t/>
            </a:r>
            <a:br>
              <a:rPr lang="ru-RU" sz="3600" dirty="0">
                <a:solidFill>
                  <a:srgbClr val="FF0000"/>
                </a:solidFill>
                <a:latin typeface="Palatino Linotype" panose="02040502050505030304" pitchFamily="18" charset="0"/>
                <a:ea typeface="Calibri"/>
                <a:cs typeface="Times New Roman"/>
              </a:rPr>
            </a:br>
            <a:endParaRPr lang="ru-RU" dirty="0">
              <a:solidFill>
                <a:srgbClr val="FF000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96838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3400" b="1" dirty="0" smtClean="0">
                <a:solidFill>
                  <a:srgbClr val="7030A0"/>
                </a:solidFill>
                <a:latin typeface="+mj-lt"/>
                <a:ea typeface="Times New Roman"/>
                <a:cs typeface="Times New Roman"/>
              </a:rPr>
              <a:t>В </a:t>
            </a:r>
            <a:r>
              <a:rPr lang="ru-RU" sz="3400" b="1" dirty="0">
                <a:solidFill>
                  <a:srgbClr val="7030A0"/>
                </a:solidFill>
                <a:latin typeface="+mj-lt"/>
                <a:ea typeface="Times New Roman"/>
                <a:cs typeface="Times New Roman"/>
              </a:rPr>
              <a:t>чем заключается суть летающих презентаций понять просто рассмотрев основные отличия от конкурентов</a:t>
            </a:r>
            <a:r>
              <a:rPr lang="ru-RU" sz="3400" b="1" dirty="0" smtClean="0">
                <a:solidFill>
                  <a:srgbClr val="7030A0"/>
                </a:solidFill>
                <a:latin typeface="+mj-lt"/>
                <a:ea typeface="Times New Roman"/>
                <a:cs typeface="Times New Roman"/>
              </a:rPr>
              <a:t>.</a:t>
            </a:r>
          </a:p>
          <a:p>
            <a:pPr marL="96838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ru-RU" sz="3400" b="1" dirty="0" smtClean="0">
              <a:latin typeface="+mj-lt"/>
              <a:ea typeface="Times New Roman"/>
              <a:cs typeface="Times New Roman"/>
            </a:endParaRPr>
          </a:p>
          <a:p>
            <a:pPr marL="96838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3400" b="1" dirty="0" smtClean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Если </a:t>
            </a:r>
            <a:r>
              <a:rPr lang="ru-RU" sz="3400" b="1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в других презентациях информация разделена по отдельным карточкам, то в </a:t>
            </a:r>
            <a:r>
              <a:rPr lang="ru-RU" sz="3400" b="1" dirty="0" err="1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Prezi</a:t>
            </a:r>
            <a:r>
              <a:rPr lang="ru-RU" sz="3400" b="1" dirty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 вся информация находится на одном холсте, но мы можем перемещать фокус внимания приближая отдельные участки</a:t>
            </a:r>
            <a:r>
              <a:rPr lang="ru-RU" sz="3400" b="1" dirty="0" smtClean="0">
                <a:solidFill>
                  <a:srgbClr val="002060"/>
                </a:solidFill>
                <a:latin typeface="+mj-lt"/>
                <a:ea typeface="Times New Roman"/>
                <a:cs typeface="Times New Roman"/>
              </a:rPr>
              <a:t>.</a:t>
            </a:r>
          </a:p>
          <a:p>
            <a:pPr marL="96838" indent="0" algn="ctr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3400" b="1" dirty="0">
                <a:latin typeface="+mj-lt"/>
                <a:ea typeface="Times New Roman"/>
                <a:cs typeface="Times New Roman"/>
              </a:rPr>
              <a:t/>
            </a:r>
            <a:br>
              <a:rPr lang="ru-RU" sz="3400" b="1" dirty="0">
                <a:latin typeface="+mj-lt"/>
                <a:ea typeface="Times New Roman"/>
                <a:cs typeface="Times New Roman"/>
              </a:rPr>
            </a:br>
            <a:r>
              <a:rPr lang="ru-RU" sz="3400" b="1" i="1" dirty="0" smtClean="0">
                <a:solidFill>
                  <a:srgbClr val="FF0000"/>
                </a:solidFill>
                <a:latin typeface="+mj-lt"/>
                <a:ea typeface="Times New Roman"/>
                <a:cs typeface="Times New Roman"/>
              </a:rPr>
              <a:t>Поэтому </a:t>
            </a:r>
            <a:r>
              <a:rPr lang="ru-RU" sz="3400" b="1" i="1" dirty="0">
                <a:solidFill>
                  <a:srgbClr val="FF0000"/>
                </a:solidFill>
                <a:latin typeface="+mj-lt"/>
                <a:ea typeface="Times New Roman"/>
                <a:cs typeface="Times New Roman"/>
              </a:rPr>
              <a:t>такие презентации еще называются нелинейными</a:t>
            </a:r>
            <a:r>
              <a:rPr lang="ru-RU" sz="3400" b="1" i="1" dirty="0" smtClean="0">
                <a:solidFill>
                  <a:srgbClr val="FF0000"/>
                </a:solidFill>
                <a:latin typeface="+mj-lt"/>
                <a:ea typeface="Times New Roman"/>
                <a:cs typeface="Times New Roman"/>
              </a:rPr>
              <a:t>.</a:t>
            </a:r>
          </a:p>
          <a:p>
            <a:pPr marL="96838" indent="0" algn="just">
              <a:lnSpc>
                <a:spcPct val="115000"/>
              </a:lnSpc>
              <a:spcAft>
                <a:spcPts val="0"/>
              </a:spcAft>
              <a:buNone/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3400" b="1" dirty="0">
                <a:latin typeface="+mj-lt"/>
                <a:ea typeface="Times New Roman"/>
                <a:cs typeface="Times New Roman"/>
              </a:rPr>
              <a:t/>
            </a:r>
            <a:br>
              <a:rPr lang="ru-RU" sz="3400" b="1" dirty="0">
                <a:latin typeface="+mj-lt"/>
                <a:ea typeface="Times New Roman"/>
                <a:cs typeface="Times New Roman"/>
              </a:rPr>
            </a:br>
            <a:r>
              <a:rPr lang="ru-RU" sz="3400" b="1" dirty="0">
                <a:latin typeface="+mj-lt"/>
                <a:ea typeface="Times New Roman"/>
                <a:cs typeface="Times New Roman"/>
              </a:rPr>
              <a:t>Напоминают карту где зарыт клад которую можно увидеть в целом, а потом рассмотреть подробнее увеличив некоторые ключевые пометки.</a:t>
            </a:r>
            <a:endParaRPr lang="ru-RU" sz="3400" b="1" dirty="0">
              <a:latin typeface="+mj-lt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61138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0" y="0"/>
            <a:ext cx="91189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4913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8" y="19007"/>
            <a:ext cx="9109042" cy="6838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4639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57"/>
            <a:ext cx="9144000" cy="6847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398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76" y="0"/>
            <a:ext cx="900102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74886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20"/>
            <a:ext cx="9036496" cy="6828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192784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06"/>
            <a:ext cx="8892480" cy="6855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848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6902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98973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9" y="0"/>
            <a:ext cx="911047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158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206"/>
            <a:ext cx="9144000" cy="6648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9058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78" y="0"/>
            <a:ext cx="886220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69806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8893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920"/>
            <a:ext cx="9144000" cy="6828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6410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346" y="0"/>
            <a:ext cx="915934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530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6076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40" y="0"/>
            <a:ext cx="915973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70326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2900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374</Words>
  <Application>Microsoft Office PowerPoint</Application>
  <PresentationFormat>Экран (4:3)</PresentationFormat>
  <Paragraphs>33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Новый стиль презентаций</vt:lpstr>
      <vt:lpstr>Новый стиль презентаций</vt:lpstr>
      <vt:lpstr>Презентация PowerPoint</vt:lpstr>
      <vt:lpstr> Возможности использования Интернет - ресурсов огромны. Глобальная сеть </vt:lpstr>
      <vt:lpstr>Мы хотим удивлять!</vt:lpstr>
      <vt:lpstr> Как это работает?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Новый стиль презентаций</dc:title>
  <dc:creator>Гульназ Т. Гайсина</dc:creator>
  <cp:lastModifiedBy>Гульназ Т. Гайсина</cp:lastModifiedBy>
  <cp:revision>3</cp:revision>
  <dcterms:created xsi:type="dcterms:W3CDTF">2016-10-16T07:10:19Z</dcterms:created>
  <dcterms:modified xsi:type="dcterms:W3CDTF">2016-10-16T07:29:56Z</dcterms:modified>
</cp:coreProperties>
</file>