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7"/>
  </p:notesMasterIdLst>
  <p:sldIdLst>
    <p:sldId id="259" r:id="rId2"/>
    <p:sldId id="258" r:id="rId3"/>
    <p:sldId id="256" r:id="rId4"/>
    <p:sldId id="260" r:id="rId5"/>
    <p:sldId id="261" r:id="rId6"/>
    <p:sldId id="276" r:id="rId7"/>
    <p:sldId id="263" r:id="rId8"/>
    <p:sldId id="264" r:id="rId9"/>
    <p:sldId id="265" r:id="rId10"/>
    <p:sldId id="266" r:id="rId11"/>
    <p:sldId id="267" r:id="rId12"/>
    <p:sldId id="268" r:id="rId13"/>
    <p:sldId id="272" r:id="rId14"/>
    <p:sldId id="273" r:id="rId15"/>
    <p:sldId id="27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5374" autoAdjust="0"/>
  </p:normalViewPr>
  <p:slideViewPr>
    <p:cSldViewPr>
      <p:cViewPr>
        <p:scale>
          <a:sx n="75" d="100"/>
          <a:sy n="75" d="100"/>
        </p:scale>
        <p:origin x="-122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80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BBFEA-40EC-4AD6-BBF2-B77FB5B00676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3D6BD9-2C41-4ABB-B213-F0FBAFED41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77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D6BD9-2C41-4ABB-B213-F0FBAFED4197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614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D6BD9-2C41-4ABB-B213-F0FBAFED4197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5154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D6BD9-2C41-4ABB-B213-F0FBAFED419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844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2D576-CF59-42B1-8623-C242AC3C36CE}" type="datetimeFigureOut">
              <a:rPr lang="ru-RU" smtClean="0"/>
              <a:pPr/>
              <a:t>17.10.2016</a:t>
            </a:fld>
            <a:endParaRPr lang="ru-RU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A843B-8073-421E-9E0D-4EA878F226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2D576-CF59-42B1-8623-C242AC3C36CE}" type="datetimeFigureOut">
              <a:rPr lang="ru-RU" smtClean="0"/>
              <a:pPr/>
              <a:t>17.10.2016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A843B-8073-421E-9E0D-4EA878F226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2D576-CF59-42B1-8623-C242AC3C36CE}" type="datetimeFigureOut">
              <a:rPr lang="ru-RU" smtClean="0"/>
              <a:pPr/>
              <a:t>17.10.2016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A843B-8073-421E-9E0D-4EA878F226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2D576-CF59-42B1-8623-C242AC3C36CE}" type="datetimeFigureOut">
              <a:rPr lang="ru-RU" smtClean="0"/>
              <a:pPr/>
              <a:t>17.10.2016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A843B-8073-421E-9E0D-4EA878F226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2D576-CF59-42B1-8623-C242AC3C36CE}" type="datetimeFigureOut">
              <a:rPr lang="ru-RU" smtClean="0"/>
              <a:pPr/>
              <a:t>17.10.2016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A843B-8073-421E-9E0D-4EA878F226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2D576-CF59-42B1-8623-C242AC3C36CE}" type="datetimeFigureOut">
              <a:rPr lang="ru-RU" smtClean="0"/>
              <a:pPr/>
              <a:t>17.10.2016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A843B-8073-421E-9E0D-4EA878F226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2D576-CF59-42B1-8623-C242AC3C36CE}" type="datetimeFigureOut">
              <a:rPr lang="ru-RU" smtClean="0"/>
              <a:pPr/>
              <a:t>17.10.2016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A843B-8073-421E-9E0D-4EA878F226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2D576-CF59-42B1-8623-C242AC3C36CE}" type="datetimeFigureOut">
              <a:rPr lang="ru-RU" smtClean="0"/>
              <a:pPr/>
              <a:t>17.10.2016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A843B-8073-421E-9E0D-4EA878F226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2D576-CF59-42B1-8623-C242AC3C36CE}" type="datetimeFigureOut">
              <a:rPr lang="ru-RU" smtClean="0"/>
              <a:pPr/>
              <a:t>17.10.2016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A843B-8073-421E-9E0D-4EA878F226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2D576-CF59-42B1-8623-C242AC3C36CE}" type="datetimeFigureOut">
              <a:rPr lang="ru-RU" smtClean="0"/>
              <a:pPr/>
              <a:t>17.10.2016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A843B-8073-421E-9E0D-4EA878F226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2D576-CF59-42B1-8623-C242AC3C36CE}" type="datetimeFigureOut">
              <a:rPr lang="ru-RU" smtClean="0"/>
              <a:pPr/>
              <a:t>17.10.2016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46A843B-8073-421E-9E0D-4EA878F226B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CC2D576-CF59-42B1-8623-C242AC3C36CE}" type="datetimeFigureOut">
              <a:rPr lang="ru-RU" smtClean="0"/>
              <a:pPr/>
              <a:t>17.10.2016</a:t>
            </a:fld>
            <a:endParaRPr lang="ru-RU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46A843B-8073-421E-9E0D-4EA878F226BE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1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82;&#1086;&#1085;&#1082;&#1091;&#1088;&#1089;&#1085;&#1099;&#1081;%20&#1091;&#1088;&#1086;&#1082;\Gimn_olimpiadi-Budet_Zemlya_schastlivoy_i_molodoy(5mp3.org)_5mp3.org.mp3" TargetMode="Externa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1800200"/>
          </a:xfrm>
        </p:spPr>
        <p:txBody>
          <a:bodyPr>
            <a:normAutofit fontScale="90000"/>
          </a:bodyPr>
          <a:lstStyle/>
          <a:p>
            <a:pPr algn="ctr">
              <a:lnSpc>
                <a:spcPts val="5280"/>
              </a:lnSpc>
              <a:spcBef>
                <a:spcPts val="0"/>
              </a:spcBef>
            </a:pPr>
            <a:r>
              <a:rPr lang="ru-RU" b="1" dirty="0" smtClean="0">
                <a:latin typeface="Monotype Corsiva" pitchFamily="66" charset="0"/>
              </a:rPr>
              <a:t/>
            </a:r>
            <a:br>
              <a:rPr lang="ru-RU" b="1" dirty="0" smtClean="0">
                <a:latin typeface="Monotype Corsiva" pitchFamily="66" charset="0"/>
              </a:rPr>
            </a:br>
            <a:r>
              <a:rPr lang="ru-RU" b="1" dirty="0">
                <a:latin typeface="Monotype Corsiva" pitchFamily="66" charset="0"/>
              </a:rPr>
              <a:t/>
            </a:r>
            <a:br>
              <a:rPr lang="ru-RU" b="1" dirty="0">
                <a:latin typeface="Monotype Corsiva" pitchFamily="66" charset="0"/>
              </a:rPr>
            </a:br>
            <a:r>
              <a:rPr lang="ru-RU" b="1" dirty="0" smtClean="0">
                <a:latin typeface="Monotype Corsiva" pitchFamily="66" charset="0"/>
              </a:rPr>
              <a:t/>
            </a:r>
            <a:br>
              <a:rPr lang="ru-RU" b="1" dirty="0" smtClean="0">
                <a:latin typeface="Monotype Corsiva" pitchFamily="66" charset="0"/>
              </a:rPr>
            </a:br>
            <a:r>
              <a:rPr lang="ru-RU" b="1" dirty="0" smtClean="0">
                <a:latin typeface="Monotype Corsiva" pitchFamily="66" charset="0"/>
              </a:rPr>
              <a:t/>
            </a:r>
            <a:br>
              <a:rPr lang="ru-RU" b="1" dirty="0" smtClean="0">
                <a:latin typeface="Monotype Corsiva" pitchFamily="66" charset="0"/>
              </a:rPr>
            </a:br>
            <a:r>
              <a:rPr lang="ru-RU" b="1" dirty="0">
                <a:latin typeface="Monotype Corsiva" pitchFamily="66" charset="0"/>
              </a:rPr>
              <a:t/>
            </a:r>
            <a:br>
              <a:rPr lang="ru-RU" b="1" dirty="0">
                <a:latin typeface="Monotype Corsiva" pitchFamily="66" charset="0"/>
              </a:rPr>
            </a:br>
            <a:r>
              <a:rPr lang="ru-RU" b="1" dirty="0" smtClean="0">
                <a:latin typeface="Monotype Corsiva" pitchFamily="66" charset="0"/>
              </a:rPr>
              <a:t/>
            </a:r>
            <a:br>
              <a:rPr lang="ru-RU" b="1" dirty="0" smtClean="0">
                <a:latin typeface="Monotype Corsiva" pitchFamily="66" charset="0"/>
              </a:rPr>
            </a:br>
            <a:r>
              <a:rPr lang="ru-RU" sz="4900" b="1" dirty="0" smtClean="0">
                <a:solidFill>
                  <a:srgbClr val="C00000"/>
                </a:solidFill>
                <a:latin typeface="Monotype Corsiva" pitchFamily="66" charset="0"/>
              </a:rPr>
              <a:t>Тема урока: </a:t>
            </a:r>
            <a:r>
              <a:rPr lang="ru-RU" sz="4900" b="1" dirty="0" smtClean="0">
                <a:latin typeface="Monotype Corsiva" pitchFamily="66" charset="0"/>
              </a:rPr>
              <a:t>«</a:t>
            </a:r>
            <a:r>
              <a:rPr lang="ru-RU" sz="4900" b="1" dirty="0" err="1" smtClean="0">
                <a:latin typeface="Monotype Corsiva" pitchFamily="66" charset="0"/>
              </a:rPr>
              <a:t>Горгиппия</a:t>
            </a:r>
            <a:r>
              <a:rPr lang="ru-RU" sz="4900" b="1" dirty="0" smtClean="0">
                <a:latin typeface="Monotype Corsiva" pitchFamily="66" charset="0"/>
              </a:rPr>
              <a:t>-Анапа. </a:t>
            </a:r>
            <a:br>
              <a:rPr lang="ru-RU" sz="4900" b="1" dirty="0" smtClean="0">
                <a:latin typeface="Monotype Corsiva" pitchFamily="66" charset="0"/>
              </a:rPr>
            </a:br>
            <a:r>
              <a:rPr lang="ru-RU" sz="4900" b="1" dirty="0" smtClean="0">
                <a:latin typeface="Monotype Corsiva" pitchFamily="66" charset="0"/>
              </a:rPr>
              <a:t>Виртуальная экскурсия»</a:t>
            </a:r>
            <a:endParaRPr lang="ru-RU" sz="4900" b="1" dirty="0">
              <a:latin typeface="Monotype Corsiva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904" y="1891556"/>
            <a:ext cx="3635896" cy="2797768"/>
          </a:xfrm>
          <a:effectLst>
            <a:softEdge rad="127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4" y="2132856"/>
            <a:ext cx="2998501" cy="4008200"/>
          </a:xfrm>
          <a:prstGeom prst="rect">
            <a:avLst/>
          </a:prstGeom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3015145" y="4783771"/>
            <a:ext cx="5877335" cy="2042988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Учитель кубановедения МБОУ СОШ №1 </a:t>
            </a:r>
            <a:r>
              <a:rPr lang="ru-RU" sz="3200" dirty="0" err="1" smtClean="0">
                <a:solidFill>
                  <a:srgbClr val="002060"/>
                </a:solidFill>
                <a:latin typeface="Monotype Corsiva" pitchFamily="66" charset="0"/>
              </a:rPr>
              <a:t>ст.Каневской</a:t>
            </a:r>
            <a:endParaRPr lang="ru-RU" sz="3200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marL="0" indent="0">
              <a:buNone/>
            </a:pPr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Рыжонкова Марина Владимировна</a:t>
            </a:r>
          </a:p>
        </p:txBody>
      </p:sp>
    </p:spTree>
    <p:extLst>
      <p:ext uri="{BB962C8B-B14F-4D97-AF65-F5344CB8AC3E}">
        <p14:creationId xmlns:p14="http://schemas.microsoft.com/office/powerpoint/2010/main" val="295364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014-01-24_olymp_0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908720"/>
            <a:ext cx="2664297" cy="520092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863228"/>
            <a:ext cx="3709057" cy="5229771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4" name="Содержимое 2"/>
          <p:cNvSpPr txBox="1">
            <a:spLocks/>
          </p:cNvSpPr>
          <p:nvPr/>
        </p:nvSpPr>
        <p:spPr>
          <a:xfrm>
            <a:off x="3888570" y="801564"/>
            <a:ext cx="2987686" cy="2042988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200" dirty="0" err="1" smtClean="0">
                <a:solidFill>
                  <a:srgbClr val="FF0000"/>
                </a:solidFill>
                <a:latin typeface="Monotype Corsiva" pitchFamily="66" charset="0"/>
              </a:rPr>
              <a:t>Гермеи</a:t>
            </a:r>
            <a:r>
              <a:rPr lang="ru-RU" sz="3200" dirty="0" smtClean="0">
                <a:solidFill>
                  <a:srgbClr val="FF0000"/>
                </a:solidFill>
                <a:latin typeface="Monotype Corsiva" pitchFamily="66" charset="0"/>
              </a:rPr>
              <a:t>- </a:t>
            </a:r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спортивные игры в честь Гермеса</a:t>
            </a:r>
          </a:p>
          <a:p>
            <a:endParaRPr lang="ru-RU" sz="3200" dirty="0">
              <a:latin typeface="Monotype Corsiva" pitchFamily="66" charset="0"/>
            </a:endParaRPr>
          </a:p>
          <a:p>
            <a:pPr marL="0" indent="0">
              <a:buNone/>
            </a:pPr>
            <a:r>
              <a:rPr lang="ru-RU" sz="3200" dirty="0" err="1" smtClean="0">
                <a:solidFill>
                  <a:srgbClr val="C00000"/>
                </a:solidFill>
                <a:latin typeface="Monotype Corsiva" pitchFamily="66" charset="0"/>
              </a:rPr>
              <a:t>Агонистический</a:t>
            </a:r>
            <a:r>
              <a:rPr lang="ru-RU" sz="3200" dirty="0" smtClean="0">
                <a:solidFill>
                  <a:srgbClr val="C00000"/>
                </a:solidFill>
                <a:latin typeface="Monotype Corsiva" pitchFamily="66" charset="0"/>
              </a:rPr>
              <a:t> каталог</a:t>
            </a:r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-список победителей игр.</a:t>
            </a:r>
          </a:p>
        </p:txBody>
      </p:sp>
      <p:pic>
        <p:nvPicPr>
          <p:cNvPr id="5" name="Picture 2" descr="650x488_150303_[ww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0" y="5729151"/>
            <a:ext cx="1547821" cy="115561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686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80" y="847995"/>
            <a:ext cx="2820227" cy="188382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236186"/>
            <a:ext cx="3228885" cy="241807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768" y="847995"/>
            <a:ext cx="2939237" cy="231097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293096"/>
            <a:ext cx="3072341" cy="230425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276" y="2020622"/>
            <a:ext cx="3449960" cy="258747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Picture 2" descr="650x488_150303_[www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0" y="5729151"/>
            <a:ext cx="1547821" cy="115561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293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24744"/>
            <a:ext cx="8352928" cy="4464496"/>
          </a:xfrm>
          <a:prstGeom prst="rect">
            <a:avLst/>
          </a:prstGeom>
        </p:spPr>
      </p:pic>
      <p:pic>
        <p:nvPicPr>
          <p:cNvPr id="4" name="Picture 2" descr="650x488_150303_[ww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0" y="5729151"/>
            <a:ext cx="1547821" cy="115561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955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район учитель года\мой урок\монета анапа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396044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User\Desktop\район учитель года\мой урок\стела анапа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60648"/>
            <a:ext cx="3168352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827584" y="4893260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Го́род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во́инской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сла́вы</a:t>
            </a:r>
            <a:r>
              <a:rPr lang="ru-RU" dirty="0">
                <a:solidFill>
                  <a:srgbClr val="002060"/>
                </a:solidFill>
              </a:rPr>
              <a:t> — почётное звание Российской Федерации, присваиваемое отдельным городам «за мужество, стойкость и массовый героизм, проявленные защитниками города в борьбе за свободу и независимость Отечества».(40 городов)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8705"/>
            <a:ext cx="1175172" cy="88228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95676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688" y="828675"/>
            <a:ext cx="6015037" cy="530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375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59" y="620688"/>
            <a:ext cx="7913607" cy="612068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8705"/>
            <a:ext cx="1175172" cy="88228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94037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687163"/>
            <a:ext cx="5082254" cy="623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22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7504" y="338139"/>
            <a:ext cx="8856984" cy="6979293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Золотая стена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-</a:t>
            </a:r>
            <a:r>
              <a:rPr lang="ru-RU" sz="4000" dirty="0" smtClean="0">
                <a:solidFill>
                  <a:srgbClr val="002060"/>
                </a:solidFill>
                <a:latin typeface="Monotype Corsiva" pitchFamily="66" charset="0"/>
              </a:rPr>
              <a:t>стратегическая важность </a:t>
            </a:r>
            <a:r>
              <a:rPr lang="ru-RU" sz="4000" dirty="0" err="1" smtClean="0">
                <a:solidFill>
                  <a:srgbClr val="002060"/>
                </a:solidFill>
                <a:latin typeface="Monotype Corsiva" pitchFamily="66" charset="0"/>
              </a:rPr>
              <a:t>Анапской</a:t>
            </a:r>
            <a:r>
              <a:rPr lang="ru-RU" sz="4000" dirty="0" smtClean="0">
                <a:solidFill>
                  <a:srgbClr val="002060"/>
                </a:solidFill>
                <a:latin typeface="Monotype Corsiva" pitchFamily="66" charset="0"/>
              </a:rPr>
              <a:t> крепости.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/>
            </a:r>
            <a:b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Солнце-</a:t>
            </a:r>
            <a:r>
              <a:rPr lang="ru-RU" sz="4000" dirty="0" smtClean="0">
                <a:solidFill>
                  <a:srgbClr val="002060"/>
                </a:solidFill>
                <a:latin typeface="Monotype Corsiva" pitchFamily="66" charset="0"/>
              </a:rPr>
              <a:t>самое солнечное место Черноморского побережья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/>
            </a:r>
            <a:b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25 лучей-</a:t>
            </a:r>
            <a:r>
              <a:rPr lang="ru-RU" sz="4000" dirty="0" smtClean="0">
                <a:solidFill>
                  <a:srgbClr val="002060"/>
                </a:solidFill>
                <a:latin typeface="Monotype Corsiva" pitchFamily="66" charset="0"/>
              </a:rPr>
              <a:t>25 веков истории города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/>
            </a:r>
            <a:b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Волны и триера-</a:t>
            </a:r>
            <a:r>
              <a:rPr lang="ru-RU" sz="4000" dirty="0" smtClean="0">
                <a:solidFill>
                  <a:srgbClr val="002060"/>
                </a:solidFill>
                <a:latin typeface="Monotype Corsiva" pitchFamily="66" charset="0"/>
              </a:rPr>
              <a:t>международная морская торговля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/>
            </a:r>
            <a:b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Золото-</a:t>
            </a:r>
            <a:r>
              <a:rPr lang="ru-RU" sz="4000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Monotype Corsiva" pitchFamily="66" charset="0"/>
              </a:rPr>
              <a:t>богатство, стабильность, интеллект и уважение.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/>
            </a:r>
            <a:b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Лазоревый цвет </a:t>
            </a:r>
            <a:r>
              <a:rPr lang="ru-RU" sz="4000" dirty="0" smtClean="0">
                <a:solidFill>
                  <a:srgbClr val="C00000"/>
                </a:solidFill>
                <a:latin typeface="Monotype Corsiva" pitchFamily="66" charset="0"/>
              </a:rPr>
              <a:t>–</a:t>
            </a:r>
            <a:r>
              <a:rPr lang="ru-RU" sz="4000" dirty="0" smtClean="0">
                <a:solidFill>
                  <a:srgbClr val="002060"/>
                </a:solidFill>
                <a:latin typeface="Monotype Corsiva" pitchFamily="66" charset="0"/>
              </a:rPr>
              <a:t>символ чести, славы, преданности, добродетели, чистого неба и водных просторов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</a:br>
            <a:endParaRPr lang="ru-RU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13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836712"/>
            <a:ext cx="7555217" cy="5477532"/>
          </a:xfrm>
          <a:prstGeom prst="rect">
            <a:avLst/>
          </a:prstGeom>
        </p:spPr>
      </p:pic>
      <p:pic>
        <p:nvPicPr>
          <p:cNvPr id="2050" name="Picture 2" descr="650x488_150303_[ww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880272"/>
            <a:ext cx="1872208" cy="139780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039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062" y="3588199"/>
            <a:ext cx="2770386" cy="308168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1" descr="IMAGE0021.JPG"/>
          <p:cNvPicPr>
            <a:picLocks noChangeAspect="1"/>
          </p:cNvPicPr>
          <p:nvPr/>
        </p:nvPicPr>
        <p:blipFill>
          <a:blip r:embed="rId4" cstate="print">
            <a:lum bright="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094" y="764704"/>
            <a:ext cx="6973298" cy="28083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2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696793"/>
            <a:ext cx="4239419" cy="2607469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650x488_150303_[www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0" y="5632073"/>
            <a:ext cx="1547821" cy="115561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439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1423" y="548680"/>
            <a:ext cx="5832648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Monotype Corsiva" pitchFamily="66" charset="0"/>
              </a:rPr>
              <a:t>Ответьте «да» или «нет»</a:t>
            </a:r>
            <a:r>
              <a:rPr lang="ru-RU" b="1" dirty="0">
                <a:solidFill>
                  <a:srgbClr val="002060"/>
                </a:solidFill>
                <a:latin typeface="Monotype Corsiva" pitchFamily="66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Monotype Corsiva" pitchFamily="66" charset="0"/>
              </a:rPr>
            </a:br>
            <a:endParaRPr lang="ru-RU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3672408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1.В </a:t>
            </a:r>
            <a:r>
              <a:rPr lang="ru-RU" dirty="0" err="1">
                <a:solidFill>
                  <a:srgbClr val="002060"/>
                </a:solidFill>
              </a:rPr>
              <a:t>Боспорских</a:t>
            </a:r>
            <a:r>
              <a:rPr lang="ru-RU" dirty="0">
                <a:solidFill>
                  <a:srgbClr val="002060"/>
                </a:solidFill>
              </a:rPr>
              <a:t> городах внешние границы укрепляли каменными оборонительными стенами  </a:t>
            </a:r>
            <a:r>
              <a:rPr lang="ru-RU" dirty="0" smtClean="0">
                <a:solidFill>
                  <a:srgbClr val="002060"/>
                </a:solidFill>
              </a:rPr>
              <a:t>___1__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2. В центральной части города находилась гавань </a:t>
            </a:r>
            <a:r>
              <a:rPr lang="ru-RU" dirty="0" smtClean="0">
                <a:solidFill>
                  <a:srgbClr val="002060"/>
                </a:solidFill>
              </a:rPr>
              <a:t>___2___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3.Одежда мужчин и женщин </a:t>
            </a:r>
            <a:r>
              <a:rPr lang="ru-RU" dirty="0" err="1">
                <a:solidFill>
                  <a:srgbClr val="002060"/>
                </a:solidFill>
              </a:rPr>
              <a:t>сотояла</a:t>
            </a:r>
            <a:r>
              <a:rPr lang="ru-RU" dirty="0">
                <a:solidFill>
                  <a:srgbClr val="002060"/>
                </a:solidFill>
              </a:rPr>
              <a:t> из </a:t>
            </a:r>
            <a:r>
              <a:rPr lang="ru-RU" dirty="0" err="1">
                <a:solidFill>
                  <a:srgbClr val="002060"/>
                </a:solidFill>
              </a:rPr>
              <a:t>гиматия</a:t>
            </a:r>
            <a:r>
              <a:rPr lang="ru-RU" dirty="0">
                <a:solidFill>
                  <a:srgbClr val="002060"/>
                </a:solidFill>
              </a:rPr>
              <a:t> и хитона  </a:t>
            </a:r>
            <a:r>
              <a:rPr lang="ru-RU" dirty="0" smtClean="0">
                <a:solidFill>
                  <a:srgbClr val="002060"/>
                </a:solidFill>
              </a:rPr>
              <a:t>___3__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4. Посуду греки и в будни и в праздники использовали расписную </a:t>
            </a:r>
            <a:r>
              <a:rPr lang="ru-RU" dirty="0" err="1">
                <a:solidFill>
                  <a:srgbClr val="002060"/>
                </a:solidFill>
              </a:rPr>
              <a:t>чёрнолаковую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___4__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5. Главным божеством, почитаемым в </a:t>
            </a:r>
            <a:r>
              <a:rPr lang="ru-RU" dirty="0" err="1">
                <a:solidFill>
                  <a:srgbClr val="002060"/>
                </a:solidFill>
              </a:rPr>
              <a:t>боспорских</a:t>
            </a:r>
            <a:r>
              <a:rPr lang="ru-RU" dirty="0">
                <a:solidFill>
                  <a:srgbClr val="002060"/>
                </a:solidFill>
              </a:rPr>
              <a:t> городах был </a:t>
            </a:r>
            <a:r>
              <a:rPr lang="ru-RU" dirty="0" smtClean="0">
                <a:solidFill>
                  <a:srgbClr val="002060"/>
                </a:solidFill>
              </a:rPr>
              <a:t>Зевс___5____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173224"/>
              </p:ext>
            </p:extLst>
          </p:nvPr>
        </p:nvGraphicFramePr>
        <p:xfrm>
          <a:off x="1259632" y="5013176"/>
          <a:ext cx="6096000" cy="73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1390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нет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Содержимое 2"/>
          <p:cNvSpPr txBox="1">
            <a:spLocks/>
          </p:cNvSpPr>
          <p:nvPr/>
        </p:nvSpPr>
        <p:spPr>
          <a:xfrm>
            <a:off x="2051720" y="5805264"/>
            <a:ext cx="4536504" cy="818852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5 б-оценка </a:t>
            </a:r>
            <a:r>
              <a:rPr lang="ru-RU" sz="3200" dirty="0" smtClean="0">
                <a:solidFill>
                  <a:srgbClr val="C00000"/>
                </a:solidFill>
                <a:latin typeface="Monotype Corsiva" pitchFamily="66" charset="0"/>
              </a:rPr>
              <a:t>«5»</a:t>
            </a:r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,4б-оценка </a:t>
            </a:r>
            <a:r>
              <a:rPr lang="ru-RU" sz="3200" dirty="0" smtClean="0">
                <a:solidFill>
                  <a:srgbClr val="C00000"/>
                </a:solidFill>
                <a:latin typeface="Monotype Corsiva" pitchFamily="66" charset="0"/>
              </a:rPr>
              <a:t>«4»</a:t>
            </a:r>
          </a:p>
          <a:p>
            <a:pPr marL="0" indent="0">
              <a:buNone/>
            </a:pPr>
            <a:endParaRPr lang="ru-RU" sz="3200" dirty="0" smtClean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343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Рисунок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0" y="116632"/>
            <a:ext cx="9091150" cy="6715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650x488_150303_[ww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0" y="5729151"/>
            <a:ext cx="1547821" cy="115561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023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1331641" y="332656"/>
            <a:ext cx="5832648" cy="1143000"/>
          </a:xfrm>
        </p:spPr>
        <p:txBody>
          <a:bodyPr>
            <a:normAutofit/>
          </a:bodyPr>
          <a:lstStyle/>
          <a:p>
            <a:pPr algn="ctr"/>
            <a:r>
              <a:rPr lang="ru-RU" sz="4500" b="1" dirty="0" smtClean="0">
                <a:latin typeface="Monotype Corsiva" pitchFamily="66" charset="0"/>
              </a:rPr>
              <a:t>Занятия населения</a:t>
            </a: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386681" y="1609249"/>
            <a:ext cx="3609255" cy="3115895"/>
          </a:xfrm>
        </p:spPr>
        <p:txBody>
          <a:bodyPr/>
          <a:lstStyle/>
          <a:p>
            <a:r>
              <a:rPr lang="ru-RU" dirty="0" smtClean="0"/>
              <a:t>Земледелие</a:t>
            </a:r>
          </a:p>
          <a:p>
            <a:r>
              <a:rPr lang="ru-RU" dirty="0" smtClean="0"/>
              <a:t>Виноградарство</a:t>
            </a:r>
          </a:p>
          <a:p>
            <a:r>
              <a:rPr lang="ru-RU" dirty="0" smtClean="0"/>
              <a:t>Виноделие</a:t>
            </a:r>
          </a:p>
          <a:p>
            <a:r>
              <a:rPr lang="ru-RU" dirty="0" smtClean="0"/>
              <a:t>Животноводство</a:t>
            </a:r>
          </a:p>
          <a:p>
            <a:r>
              <a:rPr lang="ru-RU" dirty="0" smtClean="0"/>
              <a:t>Ремесло</a:t>
            </a:r>
          </a:p>
          <a:p>
            <a:r>
              <a:rPr lang="ru-RU" dirty="0" smtClean="0"/>
              <a:t>Рыболовство </a:t>
            </a:r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11268" name="Рисунок 4" descr="NVE0000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r="2190"/>
          <a:stretch>
            <a:fillRect/>
          </a:stretch>
        </p:blipFill>
        <p:spPr bwMode="auto">
          <a:xfrm>
            <a:off x="6444209" y="1571862"/>
            <a:ext cx="2160240" cy="171235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DB86EC-F4A9-42FC-B41D-9EF095972319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19465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119"/>
          <a:stretch>
            <a:fillRect/>
          </a:stretch>
        </p:blipFill>
        <p:spPr bwMode="auto">
          <a:xfrm>
            <a:off x="3851920" y="2105620"/>
            <a:ext cx="2137767" cy="172742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4688" y="9144000"/>
            <a:ext cx="21097875" cy="1970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1" b="54405"/>
          <a:stretch>
            <a:fillRect/>
          </a:stretch>
        </p:blipFill>
        <p:spPr bwMode="auto">
          <a:xfrm>
            <a:off x="3725044" y="4581128"/>
            <a:ext cx="3192363" cy="1203078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7" y="4400202"/>
            <a:ext cx="2913642" cy="204792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1" name="Picture 7" descr="Рисунок3"/>
          <p:cNvPicPr>
            <a:picLocks noChangeAspect="1" noChangeArrowheads="1"/>
          </p:cNvPicPr>
          <p:nvPr/>
        </p:nvPicPr>
        <p:blipFill>
          <a:blip r:embed="rId7" cstate="print">
            <a:lum bright="-6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3833042"/>
            <a:ext cx="1531839" cy="1657700"/>
          </a:xfrm>
          <a:prstGeom prst="rect">
            <a:avLst/>
          </a:prstGeom>
          <a:noFill/>
          <a:ln w="76200">
            <a:solidFill>
              <a:schemeClr val="tx2"/>
            </a:solidFill>
            <a:miter lim="800000"/>
            <a:headEnd/>
            <a:tailEnd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650x488_150303_[www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0" y="5729151"/>
            <a:ext cx="1547821" cy="115561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677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348880"/>
            <a:ext cx="2430948" cy="243094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84" y="4263382"/>
            <a:ext cx="3121152" cy="234086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825" y="788988"/>
            <a:ext cx="3517159" cy="23495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64704"/>
            <a:ext cx="3556000" cy="23495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147" y="4437112"/>
            <a:ext cx="3545837" cy="221614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Picture 2" descr="650x488_150303_[www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0" y="5729151"/>
            <a:ext cx="1547821" cy="1155613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imn_olimpiadi-Budet_Zemlya_schastlivoy_i_molodoy(5mp3.org)_5mp3.org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 cstate="print"/>
          <a:stretch>
            <a:fillRect/>
          </a:stretch>
        </p:blipFill>
        <p:spPr>
          <a:xfrm>
            <a:off x="8676456" y="630932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787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8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266</TotalTime>
  <Words>167</Words>
  <Application>Microsoft Office PowerPoint</Application>
  <PresentationFormat>Экран (4:3)</PresentationFormat>
  <Paragraphs>37</Paragraphs>
  <Slides>15</Slides>
  <Notes>3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      Тема урока: «Горгиппия-Анапа.  Виртуальная экскурсия»</vt:lpstr>
      <vt:lpstr>Презентация PowerPoint</vt:lpstr>
      <vt:lpstr>Золотая стена-стратегическая важность Анапской крепости. Солнце-самое солнечное место Черноморского побережья 25 лучей-25 веков истории города Волны и триера-международная морская торговля Золото- богатство, стабильность, интеллект и уважение. Лазоревый цвет –символ чести, славы, преданности, добродетели, чистого неба и водных просторов </vt:lpstr>
      <vt:lpstr>Презентация PowerPoint</vt:lpstr>
      <vt:lpstr>Презентация PowerPoint</vt:lpstr>
      <vt:lpstr>Ответьте «да» или «нет» </vt:lpstr>
      <vt:lpstr>Презентация PowerPoint</vt:lpstr>
      <vt:lpstr>Занятия населения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Анапа</dc:title>
  <dc:creator>USER</dc:creator>
  <cp:lastModifiedBy>Windows User</cp:lastModifiedBy>
  <cp:revision>32</cp:revision>
  <dcterms:created xsi:type="dcterms:W3CDTF">2015-04-24T18:00:40Z</dcterms:created>
  <dcterms:modified xsi:type="dcterms:W3CDTF">2016-10-17T17:58:09Z</dcterms:modified>
</cp:coreProperties>
</file>