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1" r:id="rId2"/>
    <p:sldId id="304" r:id="rId3"/>
    <p:sldId id="272" r:id="rId4"/>
    <p:sldId id="296" r:id="rId5"/>
    <p:sldId id="299" r:id="rId6"/>
    <p:sldId id="300" r:id="rId7"/>
    <p:sldId id="297" r:id="rId8"/>
    <p:sldId id="256" r:id="rId9"/>
    <p:sldId id="257" r:id="rId10"/>
    <p:sldId id="259" r:id="rId11"/>
    <p:sldId id="260" r:id="rId12"/>
    <p:sldId id="301" r:id="rId13"/>
    <p:sldId id="280" r:id="rId14"/>
    <p:sldId id="276" r:id="rId15"/>
    <p:sldId id="298" r:id="rId16"/>
    <p:sldId id="302" r:id="rId17"/>
    <p:sldId id="281" r:id="rId18"/>
    <p:sldId id="291" r:id="rId19"/>
    <p:sldId id="292" r:id="rId20"/>
    <p:sldId id="29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2C04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6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5.wmf"/><Relationship Id="rId5" Type="http://schemas.openxmlformats.org/officeDocument/2006/relationships/image" Target="../media/image25.wmf"/><Relationship Id="rId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96E0075-00BD-4776-91BB-76302CF47C7F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11AF132-73E6-49F7-8EE7-B697D5D72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487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B708AE-E617-475D-BFC5-95DB5AA4B25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B4DE1-237B-4E3E-A094-2FAC92C9685E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BCEC0-ADF0-4D0D-B642-F89138465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71DD-7B46-4AA1-9418-908053BC5043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40CF2-A13F-42D5-9049-60BC5FFF0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3C17D-8D92-4E4F-A6A0-2CC9EF2D7A61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7BB65-7307-494E-BC3B-2BBA62A9A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0B99F-E602-4CD4-9DD0-B3FCAFCFDAEF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DB366-D83A-4A8C-84A4-7F3B3D671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69D7-43FC-4F3A-8697-249CD0FE814A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6C270-0866-4EAE-AC1C-87EA2A8D2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713E5-1508-4329-8217-651445FDE2C1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ABF4A-BCE3-4353-A689-4A0FDDE3B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0BD83-0DA7-409D-BDC1-B61FCFDB040D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BFE7-121E-456A-9C18-5E2C8ED7A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AB2AD-AC88-40D0-866D-EA847B41E438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57F6-1260-4BC3-B099-5B664FB87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3D0D9-A53C-434D-BD78-85754B447AA7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9ED06-6B4C-4344-AE45-97F92E9DB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E8A5-558F-476E-85F8-CF59799656C2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71CE2-326F-405C-A976-C514355A9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9272A-288C-4B16-BEB9-78FD98E0ABFF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3F401-D322-4A2D-91A6-80307D855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D5C515-9154-4425-93C2-3A6B817CA6A0}" type="datetimeFigureOut">
              <a:rPr lang="ru-RU"/>
              <a:pPr>
                <a:defRPr/>
              </a:pPr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C14F2A-F1E4-4986-AC43-2B350D324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7;&#1088;&#1077;&#1079;&#1077;&#1085;&#1090;&#1072;&#1094;&#1080;&#1103;\rihanna_-_te_amo_radio_edit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oleObject" Target="../embeddings/oleObject4.bin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30.jpeg"/><Relationship Id="rId3" Type="http://schemas.openxmlformats.org/officeDocument/2006/relationships/image" Target="../media/image16.jpeg"/><Relationship Id="rId21" Type="http://schemas.openxmlformats.org/officeDocument/2006/relationships/image" Target="../media/image28.wmf"/><Relationship Id="rId7" Type="http://schemas.openxmlformats.org/officeDocument/2006/relationships/image" Target="../media/image20.jpeg"/><Relationship Id="rId12" Type="http://schemas.openxmlformats.org/officeDocument/2006/relationships/oleObject" Target="../embeddings/oleObject3.bin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jpeg"/><Relationship Id="rId11" Type="http://schemas.openxmlformats.org/officeDocument/2006/relationships/image" Target="../media/image26.wmf"/><Relationship Id="rId24" Type="http://schemas.openxmlformats.org/officeDocument/2006/relationships/image" Target="../media/image3.jpeg"/><Relationship Id="rId5" Type="http://schemas.openxmlformats.org/officeDocument/2006/relationships/image" Target="../media/image29.jpeg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12.bin"/><Relationship Id="rId10" Type="http://schemas.openxmlformats.org/officeDocument/2006/relationships/oleObject" Target="../embeddings/oleObject2.bin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7.png"/><Relationship Id="rId9" Type="http://schemas.openxmlformats.org/officeDocument/2006/relationships/image" Target="../media/image25.wmf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7;&#1088;&#1077;&#1079;&#1077;&#1085;&#1090;&#1072;&#1094;&#1080;&#1103;\inna_and_sdj_-_sun_is_up_.mp3" TargetMode="Externa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4.jpeg"/><Relationship Id="rId5" Type="http://schemas.openxmlformats.org/officeDocument/2006/relationships/image" Target="../media/image19.pn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ihanna_-_te_amo_radio_edi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964923"/>
            <a:ext cx="7416823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Урок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теме «Смешанные числа»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 класс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cs typeface="Times New Roman" pitchFamily="18" charset="0"/>
              </a:rPr>
              <a:t>Учитель математики МБОУ СОШ ЗАТО Видяево Шалованова Р.Н.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3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4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42" name="Picture 62" descr="36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765175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62" descr="36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836613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62" descr="36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836613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62" descr="36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836613"/>
            <a:ext cx="143986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62" descr="36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836613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5" name="TextBox 11"/>
          <p:cNvSpPr txBox="1">
            <a:spLocks noChangeArrowheads="1"/>
          </p:cNvSpPr>
          <p:nvPr/>
        </p:nvSpPr>
        <p:spPr bwMode="auto">
          <a:xfrm>
            <a:off x="3276600" y="260350"/>
            <a:ext cx="1871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2 способ</a:t>
            </a:r>
          </a:p>
        </p:txBody>
      </p:sp>
      <p:pic>
        <p:nvPicPr>
          <p:cNvPr id="13" name="Picture 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908050"/>
            <a:ext cx="1296987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908050"/>
            <a:ext cx="1296988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36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07670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4149725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513" y="4149725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8" descr="36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407670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4663" y="4149725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4076700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1" descr="36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407670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488" y="4076700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4076700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5" name="Object 3"/>
          <p:cNvGraphicFramePr>
            <a:graphicFrameLocks noChangeAspect="1"/>
          </p:cNvGraphicFramePr>
          <p:nvPr/>
        </p:nvGraphicFramePr>
        <p:xfrm>
          <a:off x="1042988" y="4797425"/>
          <a:ext cx="3698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8" imgW="88560" imgH="164880" progId="Equation.3">
                  <p:embed/>
                </p:oleObj>
              </mc:Choice>
              <mc:Fallback>
                <p:oleObj name="Формула" r:id="rId8" imgW="88560" imgH="1648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797425"/>
                        <a:ext cx="369887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34" name="Object 42"/>
          <p:cNvGraphicFramePr>
            <a:graphicFrameLocks noChangeAspect="1"/>
          </p:cNvGraphicFramePr>
          <p:nvPr/>
        </p:nvGraphicFramePr>
        <p:xfrm>
          <a:off x="1619250" y="4724400"/>
          <a:ext cx="36036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10" imgW="139680" imgH="393480" progId="Equation.3">
                  <p:embed/>
                </p:oleObj>
              </mc:Choice>
              <mc:Fallback>
                <p:oleObj name="Формула" r:id="rId10" imgW="139680" imgH="393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724400"/>
                        <a:ext cx="360363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2195513" y="4724400"/>
          <a:ext cx="3603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12" imgW="139680" imgH="393480" progId="Equation.3">
                  <p:embed/>
                </p:oleObj>
              </mc:Choice>
              <mc:Fallback>
                <p:oleObj name="Формула" r:id="rId12" imgW="1396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724400"/>
                        <a:ext cx="360362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57" name="Object 65"/>
          <p:cNvGraphicFramePr>
            <a:graphicFrameLocks noChangeAspect="1"/>
          </p:cNvGraphicFramePr>
          <p:nvPr/>
        </p:nvGraphicFramePr>
        <p:xfrm>
          <a:off x="3635375" y="4797425"/>
          <a:ext cx="3698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Формула" r:id="rId13" imgW="88560" imgH="164880" progId="Equation.3">
                  <p:embed/>
                </p:oleObj>
              </mc:Choice>
              <mc:Fallback>
                <p:oleObj name="Формула" r:id="rId13" imgW="88560" imgH="164880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4797425"/>
                        <a:ext cx="369888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58" name="Object 66"/>
          <p:cNvGraphicFramePr>
            <a:graphicFrameLocks noChangeAspect="1"/>
          </p:cNvGraphicFramePr>
          <p:nvPr/>
        </p:nvGraphicFramePr>
        <p:xfrm>
          <a:off x="4211638" y="4724400"/>
          <a:ext cx="3603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Формула" r:id="rId15" imgW="139680" imgH="393480" progId="Equation.3">
                  <p:embed/>
                </p:oleObj>
              </mc:Choice>
              <mc:Fallback>
                <p:oleObj name="Формула" r:id="rId15" imgW="139680" imgH="393480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724400"/>
                        <a:ext cx="360362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4787900" y="4724400"/>
          <a:ext cx="36036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Формула" r:id="rId16" imgW="139680" imgH="393480" progId="Equation.3">
                  <p:embed/>
                </p:oleObj>
              </mc:Choice>
              <mc:Fallback>
                <p:oleObj name="Формула" r:id="rId16" imgW="1396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4724400"/>
                        <a:ext cx="360363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60" name="Object 68"/>
          <p:cNvGraphicFramePr>
            <a:graphicFrameLocks noChangeAspect="1"/>
          </p:cNvGraphicFramePr>
          <p:nvPr/>
        </p:nvGraphicFramePr>
        <p:xfrm>
          <a:off x="6227763" y="4797425"/>
          <a:ext cx="3698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Формула" r:id="rId17" imgW="88560" imgH="164880" progId="Equation.3">
                  <p:embed/>
                </p:oleObj>
              </mc:Choice>
              <mc:Fallback>
                <p:oleObj name="Формула" r:id="rId17" imgW="88560" imgH="164880" progId="Equation.3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797425"/>
                        <a:ext cx="369887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61" name="Object 69"/>
          <p:cNvGraphicFramePr>
            <a:graphicFrameLocks noChangeAspect="1"/>
          </p:cNvGraphicFramePr>
          <p:nvPr/>
        </p:nvGraphicFramePr>
        <p:xfrm>
          <a:off x="6948488" y="4724400"/>
          <a:ext cx="3603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18" imgW="139680" imgH="393480" progId="Equation.3">
                  <p:embed/>
                </p:oleObj>
              </mc:Choice>
              <mc:Fallback>
                <p:oleObj name="Формула" r:id="rId18" imgW="139680" imgH="393480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4724400"/>
                        <a:ext cx="360362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4"/>
          <p:cNvGraphicFramePr>
            <a:graphicFrameLocks noChangeAspect="1"/>
          </p:cNvGraphicFramePr>
          <p:nvPr/>
        </p:nvGraphicFramePr>
        <p:xfrm>
          <a:off x="7524750" y="4724400"/>
          <a:ext cx="36036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Формула" r:id="rId19" imgW="139680" imgH="393480" progId="Equation.3">
                  <p:embed/>
                </p:oleObj>
              </mc:Choice>
              <mc:Fallback>
                <p:oleObj name="Формула" r:id="rId19" imgW="13968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4724400"/>
                        <a:ext cx="360363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AutoShape 10"/>
          <p:cNvSpPr>
            <a:spLocks/>
          </p:cNvSpPr>
          <p:nvPr/>
        </p:nvSpPr>
        <p:spPr bwMode="auto">
          <a:xfrm rot="-5400000">
            <a:off x="1547019" y="4437857"/>
            <a:ext cx="288925" cy="2160587"/>
          </a:xfrm>
          <a:prstGeom prst="leftBrace">
            <a:avLst>
              <a:gd name="adj1" fmla="val 62351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10"/>
          <p:cNvSpPr>
            <a:spLocks/>
          </p:cNvSpPr>
          <p:nvPr/>
        </p:nvSpPr>
        <p:spPr bwMode="auto">
          <a:xfrm rot="-5400000">
            <a:off x="4283869" y="4437857"/>
            <a:ext cx="288925" cy="2160587"/>
          </a:xfrm>
          <a:prstGeom prst="leftBrace">
            <a:avLst>
              <a:gd name="adj1" fmla="val 62317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10"/>
          <p:cNvSpPr>
            <a:spLocks/>
          </p:cNvSpPr>
          <p:nvPr/>
        </p:nvSpPr>
        <p:spPr bwMode="auto">
          <a:xfrm rot="-5400000">
            <a:off x="6947694" y="4509294"/>
            <a:ext cx="288925" cy="2160587"/>
          </a:xfrm>
          <a:prstGeom prst="leftBrace">
            <a:avLst>
              <a:gd name="adj1" fmla="val 62317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1187450" y="5732463"/>
          <a:ext cx="10128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Формула" r:id="rId20" imgW="330120" imgH="393480" progId="Equation.3">
                  <p:embed/>
                </p:oleObj>
              </mc:Choice>
              <mc:Fallback>
                <p:oleObj name="Формула" r:id="rId20" imgW="3301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732463"/>
                        <a:ext cx="10128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/>
        </p:nvGraphicFramePr>
        <p:xfrm>
          <a:off x="3924300" y="5732463"/>
          <a:ext cx="10128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Формула" r:id="rId22" imgW="330120" imgH="393480" progId="Equation.3">
                  <p:embed/>
                </p:oleObj>
              </mc:Choice>
              <mc:Fallback>
                <p:oleObj name="Формула" r:id="rId22" imgW="33012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5732463"/>
                        <a:ext cx="10128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7"/>
          <p:cNvGraphicFramePr>
            <a:graphicFrameLocks noChangeAspect="1"/>
          </p:cNvGraphicFramePr>
          <p:nvPr/>
        </p:nvGraphicFramePr>
        <p:xfrm>
          <a:off x="6588125" y="5805488"/>
          <a:ext cx="1012825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Формула" r:id="rId23" imgW="330120" imgH="393480" progId="Equation.3">
                  <p:embed/>
                </p:oleObj>
              </mc:Choice>
              <mc:Fallback>
                <p:oleObj name="Формула" r:id="rId23" imgW="33012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5805488"/>
                        <a:ext cx="1012825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2" descr="C:\Users\Home\Documents\Открытый урок\картинки\Герои 38 попугаев\март 5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55576" y="2420888"/>
            <a:ext cx="1920213" cy="1440160"/>
          </a:xfrm>
          <a:prstGeom prst="rect">
            <a:avLst/>
          </a:prstGeom>
          <a:noFill/>
        </p:spPr>
      </p:pic>
      <p:pic>
        <p:nvPicPr>
          <p:cNvPr id="42" name="Picture 1" descr="C:\Users\Home\Documents\Открытый урок\картинки\Герои 38 попугаев\удав.jpe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491880" y="2420888"/>
            <a:ext cx="1944216" cy="1452575"/>
          </a:xfrm>
          <a:prstGeom prst="rect">
            <a:avLst/>
          </a:prstGeom>
          <a:noFill/>
        </p:spPr>
      </p:pic>
      <p:pic>
        <p:nvPicPr>
          <p:cNvPr id="7" name="Picture 15" descr="C:\Users\Home\Documents\Открытый урок\картинки\Герои 38 попугаев\попугай 2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228184" y="2420888"/>
            <a:ext cx="1920213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1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1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1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1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5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5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11" name="Прямоугольник 17"/>
          <p:cNvSpPr>
            <a:spLocks noChangeArrowheads="1"/>
          </p:cNvSpPr>
          <p:nvPr/>
        </p:nvSpPr>
        <p:spPr bwMode="auto">
          <a:xfrm>
            <a:off x="468313" y="404665"/>
            <a:ext cx="56165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Каждое животное </a:t>
            </a:r>
            <a:r>
              <a:rPr lang="ru-RU" sz="2400" b="1" i="1" dirty="0">
                <a:solidFill>
                  <a:srgbClr val="C00000"/>
                </a:solidFill>
              </a:rPr>
              <a:t>получит одно и тоже количество апельсинов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6372201" y="188640"/>
            <a:ext cx="1551012" cy="1224136"/>
            <a:chOff x="839" y="754"/>
            <a:chExt cx="932" cy="609"/>
          </a:xfrm>
        </p:grpSpPr>
        <p:graphicFrame>
          <p:nvGraphicFramePr>
            <p:cNvPr id="2055" name="Object 5"/>
            <p:cNvGraphicFramePr>
              <a:graphicFrameLocks noChangeAspect="1"/>
            </p:cNvGraphicFramePr>
            <p:nvPr/>
          </p:nvGraphicFramePr>
          <p:xfrm>
            <a:off x="839" y="754"/>
            <a:ext cx="206" cy="5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Формула" r:id="rId3" imgW="139639" imgH="393529" progId="Equation.3">
                    <p:embed/>
                  </p:oleObj>
                </mc:Choice>
                <mc:Fallback>
                  <p:oleObj name="Формула" r:id="rId3" imgW="139639" imgH="393529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9" y="754"/>
                          <a:ext cx="206" cy="56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8" name="Text Box 7"/>
            <p:cNvSpPr txBox="1">
              <a:spLocks noChangeArrowheads="1"/>
            </p:cNvSpPr>
            <p:nvPr/>
          </p:nvSpPr>
          <p:spPr bwMode="auto">
            <a:xfrm>
              <a:off x="1066" y="890"/>
              <a:ext cx="2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=</a:t>
              </a:r>
            </a:p>
          </p:txBody>
        </p:sp>
        <p:graphicFrame>
          <p:nvGraphicFramePr>
            <p:cNvPr id="2056" name="Object 8"/>
            <p:cNvGraphicFramePr>
              <a:graphicFrameLocks noChangeAspect="1"/>
            </p:cNvGraphicFramePr>
            <p:nvPr/>
          </p:nvGraphicFramePr>
          <p:xfrm>
            <a:off x="1248" y="754"/>
            <a:ext cx="523" cy="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name="Формула" r:id="rId5" imgW="330120" imgH="393480" progId="Equation.3">
                    <p:embed/>
                  </p:oleObj>
                </mc:Choice>
                <mc:Fallback>
                  <p:oleObj name="Формула" r:id="rId5" imgW="330120" imgH="39348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8" y="754"/>
                          <a:ext cx="523" cy="60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13" name="Прямоугольник 28"/>
          <p:cNvSpPr>
            <a:spLocks noChangeArrowheads="1"/>
          </p:cNvSpPr>
          <p:nvPr/>
        </p:nvSpPr>
        <p:spPr bwMode="auto">
          <a:xfrm>
            <a:off x="1763713" y="2133600"/>
            <a:ext cx="61214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rgbClr val="FF3300"/>
                </a:solidFill>
              </a:rPr>
              <a:t> </a:t>
            </a:r>
            <a:r>
              <a:rPr lang="ru-RU" sz="2400" b="1" u="sng" dirty="0">
                <a:solidFill>
                  <a:srgbClr val="FF3300"/>
                </a:solidFill>
              </a:rPr>
              <a:t>смешанное</a:t>
            </a:r>
            <a:r>
              <a:rPr lang="ru-RU" sz="2400" b="1" dirty="0">
                <a:solidFill>
                  <a:srgbClr val="FF3300"/>
                </a:solidFill>
              </a:rPr>
              <a:t> число,                       , где 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ru-RU" sz="2400" b="1" dirty="0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rgbClr val="FF3300"/>
                </a:solidFill>
              </a:rPr>
              <a:t> </a:t>
            </a:r>
            <a:r>
              <a:rPr lang="ru-RU" sz="2400" b="1" u="sng" dirty="0">
                <a:solidFill>
                  <a:srgbClr val="FF3300"/>
                </a:solidFill>
              </a:rPr>
              <a:t>целая</a:t>
            </a:r>
            <a:r>
              <a:rPr lang="ru-RU" sz="2400" b="1" dirty="0">
                <a:solidFill>
                  <a:srgbClr val="FF3300"/>
                </a:solidFill>
              </a:rPr>
              <a:t> часть,        -  </a:t>
            </a:r>
            <a:r>
              <a:rPr lang="ru-RU" sz="2400" b="1" u="sng" dirty="0">
                <a:solidFill>
                  <a:srgbClr val="FF3300"/>
                </a:solidFill>
              </a:rPr>
              <a:t>дробная</a:t>
            </a:r>
            <a:r>
              <a:rPr lang="ru-RU" sz="2400" b="1" dirty="0">
                <a:solidFill>
                  <a:srgbClr val="FF3300"/>
                </a:solidFill>
              </a:rPr>
              <a:t> часть.</a:t>
            </a:r>
            <a:endParaRPr lang="ru-RU" sz="2400" dirty="0"/>
          </a:p>
        </p:txBody>
      </p:sp>
      <p:graphicFrame>
        <p:nvGraphicFramePr>
          <p:cNvPr id="4100" name="Object 14"/>
          <p:cNvGraphicFramePr>
            <a:graphicFrameLocks noChangeAspect="1"/>
          </p:cNvGraphicFramePr>
          <p:nvPr/>
        </p:nvGraphicFramePr>
        <p:xfrm>
          <a:off x="1042988" y="1916113"/>
          <a:ext cx="58261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Формула" r:id="rId7" imgW="215713" imgH="393359" progId="Equation.3">
                  <p:embed/>
                </p:oleObj>
              </mc:Choice>
              <mc:Fallback>
                <p:oleObj name="Формула" r:id="rId7" imgW="215713" imgH="39335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916113"/>
                        <a:ext cx="582612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22"/>
          <p:cNvGraphicFramePr>
            <a:graphicFrameLocks noChangeAspect="1"/>
          </p:cNvGraphicFramePr>
          <p:nvPr/>
        </p:nvGraphicFramePr>
        <p:xfrm>
          <a:off x="4932363" y="1916113"/>
          <a:ext cx="16573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9" imgW="672808" imgH="393529" progId="Equation.3">
                  <p:embed/>
                </p:oleObj>
              </mc:Choice>
              <mc:Fallback>
                <p:oleObj name="Формула" r:id="rId9" imgW="672808" imgH="393529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916113"/>
                        <a:ext cx="1657350" cy="955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1403350" y="3213100"/>
          <a:ext cx="3698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Формула" r:id="rId11" imgW="88560" imgH="164880" progId="Equation.3">
                  <p:embed/>
                </p:oleObj>
              </mc:Choice>
              <mc:Fallback>
                <p:oleObj name="Формула" r:id="rId11" imgW="88560" imgH="1648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213100"/>
                        <a:ext cx="369888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25"/>
          <p:cNvGraphicFramePr>
            <a:graphicFrameLocks noChangeAspect="1"/>
          </p:cNvGraphicFramePr>
          <p:nvPr/>
        </p:nvGraphicFramePr>
        <p:xfrm>
          <a:off x="4067175" y="2997200"/>
          <a:ext cx="34766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13" imgW="152334" imgH="393529" progId="Equation.3">
                  <p:embed/>
                </p:oleObj>
              </mc:Choice>
              <mc:Fallback>
                <p:oleObj name="Формула" r:id="rId13" imgW="152334" imgH="393529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2997200"/>
                        <a:ext cx="347663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Прямоугольник 33"/>
          <p:cNvSpPr>
            <a:spLocks noChangeArrowheads="1"/>
          </p:cNvSpPr>
          <p:nvPr/>
        </p:nvSpPr>
        <p:spPr bwMode="auto">
          <a:xfrm>
            <a:off x="1547813" y="3933825"/>
            <a:ext cx="63373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Прочитайте смешанные числа,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 назовите их целую и дробную части :</a:t>
            </a:r>
          </a:p>
        </p:txBody>
      </p:sp>
      <p:graphicFrame>
        <p:nvGraphicFramePr>
          <p:cNvPr id="9248" name="Object 32"/>
          <p:cNvGraphicFramePr>
            <a:graphicFrameLocks noChangeAspect="1"/>
          </p:cNvGraphicFramePr>
          <p:nvPr/>
        </p:nvGraphicFramePr>
        <p:xfrm>
          <a:off x="2230438" y="5084763"/>
          <a:ext cx="47593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Формула" r:id="rId15" imgW="1574640" imgH="393480" progId="Equation.3">
                  <p:embed/>
                </p:oleObj>
              </mc:Choice>
              <mc:Fallback>
                <p:oleObj name="Формула" r:id="rId15" imgW="1574640" imgH="393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438" y="5084763"/>
                        <a:ext cx="4759325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11413" y="4941888"/>
            <a:ext cx="4105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Решите №1084, №1085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4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4111" grpId="0" build="p"/>
      <p:bldP spid="4113" grpId="0" build="p"/>
      <p:bldP spid="4114" grpId="0" build="p"/>
      <p:bldP spid="4114" grpId="1" build="allAtOnce"/>
      <p:bldP spid="2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33265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5C2C04"/>
                </a:solidFill>
              </a:rPr>
              <a:t>Ответ №1084</a:t>
            </a:r>
            <a:endParaRPr lang="ru-RU" sz="3600" dirty="0">
              <a:solidFill>
                <a:srgbClr val="5C2C04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196752"/>
            <a:ext cx="5057775" cy="1143000"/>
          </a:xfrm>
          <a:prstGeom prst="rect">
            <a:avLst/>
          </a:prstGeom>
          <a:noFill/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492896"/>
            <a:ext cx="5353050" cy="1152525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3789040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5C2C04"/>
                </a:solidFill>
              </a:rPr>
              <a:t>Ответ №1085</a:t>
            </a:r>
            <a:endParaRPr lang="ru-RU" sz="3600" dirty="0">
              <a:solidFill>
                <a:srgbClr val="5C2C04"/>
              </a:solidFill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725144"/>
            <a:ext cx="48006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Home\Documents\Открытый урок\картинки\Герои 38 попугаев\март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5334000" cy="4000500"/>
          </a:xfrm>
          <a:prstGeom prst="rect">
            <a:avLst/>
          </a:prstGeom>
          <a:noFill/>
        </p:spPr>
      </p:pic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1187624" y="764704"/>
            <a:ext cx="7632700" cy="1055608"/>
          </a:xfrm>
          <a:prstGeom prst="roundRect">
            <a:avLst>
              <a:gd name="adj" fmla="val 16667"/>
            </a:avLst>
          </a:prstGeom>
          <a:solidFill>
            <a:srgbClr val="FBF5D1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folHlink"/>
                </a:solidFill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</a:rPr>
              <a:t>Как </a:t>
            </a:r>
            <a:r>
              <a:rPr lang="ru-RU" sz="2800" b="1" dirty="0">
                <a:solidFill>
                  <a:srgbClr val="C00000"/>
                </a:solidFill>
              </a:rPr>
              <a:t>разделить поровну </a:t>
            </a:r>
            <a:r>
              <a:rPr lang="ru-RU" sz="2800" b="1" dirty="0" smtClean="0">
                <a:solidFill>
                  <a:srgbClr val="C00000"/>
                </a:solidFill>
              </a:rPr>
              <a:t>47 бананов на 9 друзей?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31" name="Прямоугольник 15"/>
          <p:cNvSpPr>
            <a:spLocks noChangeArrowheads="1"/>
          </p:cNvSpPr>
          <p:nvPr/>
        </p:nvSpPr>
        <p:spPr bwMode="auto">
          <a:xfrm>
            <a:off x="1619672" y="1268413"/>
            <a:ext cx="72004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158724" name="Object 4"/>
          <p:cNvGraphicFramePr>
            <a:graphicFrameLocks noChangeAspect="1"/>
          </p:cNvGraphicFramePr>
          <p:nvPr/>
        </p:nvGraphicFramePr>
        <p:xfrm>
          <a:off x="336550" y="4005263"/>
          <a:ext cx="995363" cy="123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Формула" r:id="rId3" imgW="228600" imgH="393480" progId="Equation.3">
                  <p:embed/>
                </p:oleObj>
              </mc:Choice>
              <mc:Fallback>
                <p:oleObj name="Формула" r:id="rId3" imgW="22860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4005263"/>
                        <a:ext cx="995363" cy="1233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419475" y="4005263"/>
            <a:ext cx="3492500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defRPr/>
            </a:pPr>
            <a:r>
              <a:rPr lang="ru-RU" sz="3600" dirty="0">
                <a:solidFill>
                  <a:srgbClr val="006C31"/>
                </a:solidFill>
              </a:rPr>
              <a:t>47  9</a:t>
            </a:r>
          </a:p>
          <a:p>
            <a:pPr marL="742950" indent="-742950">
              <a:lnSpc>
                <a:spcPct val="75000"/>
              </a:lnSpc>
              <a:spcBef>
                <a:spcPct val="50000"/>
              </a:spcBef>
              <a:buFontTx/>
              <a:buAutoNum type="arabicPlain" startAt="45"/>
              <a:defRPr/>
            </a:pPr>
            <a:r>
              <a:rPr lang="ru-RU" sz="3600" dirty="0">
                <a:solidFill>
                  <a:srgbClr val="006C31"/>
                </a:solidFill>
              </a:rPr>
              <a:t>5</a:t>
            </a:r>
          </a:p>
          <a:p>
            <a:pPr marL="742950" indent="-742950">
              <a:lnSpc>
                <a:spcPct val="75000"/>
              </a:lnSpc>
              <a:spcBef>
                <a:spcPct val="50000"/>
              </a:spcBef>
              <a:defRPr/>
            </a:pPr>
            <a:r>
              <a:rPr lang="ru-RU" sz="3600" dirty="0">
                <a:solidFill>
                  <a:srgbClr val="006C31"/>
                </a:solidFill>
              </a:rPr>
              <a:t>  2</a:t>
            </a:r>
          </a:p>
        </p:txBody>
      </p:sp>
      <p:sp>
        <p:nvSpPr>
          <p:cNvPr id="5133" name="Line 25"/>
          <p:cNvSpPr>
            <a:spLocks noChangeShapeType="1"/>
          </p:cNvSpPr>
          <p:nvPr/>
        </p:nvSpPr>
        <p:spPr bwMode="auto">
          <a:xfrm>
            <a:off x="4067175" y="3933825"/>
            <a:ext cx="0" cy="86360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4067175" y="4437063"/>
            <a:ext cx="792163" cy="0"/>
          </a:xfrm>
          <a:prstGeom prst="line">
            <a:avLst/>
          </a:prstGeom>
          <a:ln w="15875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348038" y="5229225"/>
            <a:ext cx="7191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6" name="Line 27"/>
          <p:cNvSpPr>
            <a:spLocks noChangeShapeType="1"/>
          </p:cNvSpPr>
          <p:nvPr/>
        </p:nvSpPr>
        <p:spPr bwMode="auto">
          <a:xfrm>
            <a:off x="3132138" y="4581525"/>
            <a:ext cx="360362" cy="0"/>
          </a:xfrm>
          <a:prstGeom prst="line">
            <a:avLst/>
          </a:prstGeom>
          <a:noFill/>
          <a:ln w="28575">
            <a:solidFill>
              <a:srgbClr val="006C3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flipH="1" flipV="1">
            <a:off x="4572000" y="5013325"/>
            <a:ext cx="504825" cy="719138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38" name="Прямоугольник 35"/>
          <p:cNvSpPr>
            <a:spLocks noChangeArrowheads="1"/>
          </p:cNvSpPr>
          <p:nvPr/>
        </p:nvSpPr>
        <p:spPr bwMode="auto">
          <a:xfrm>
            <a:off x="5148263" y="5661025"/>
            <a:ext cx="1662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FF0000"/>
                </a:solidFill>
              </a:rPr>
              <a:t>целая часть</a:t>
            </a:r>
          </a:p>
        </p:txBody>
      </p:sp>
      <p:sp>
        <p:nvSpPr>
          <p:cNvPr id="37" name="Line 18"/>
          <p:cNvSpPr>
            <a:spLocks noChangeShapeType="1"/>
          </p:cNvSpPr>
          <p:nvPr/>
        </p:nvSpPr>
        <p:spPr bwMode="auto">
          <a:xfrm>
            <a:off x="2987675" y="5589588"/>
            <a:ext cx="574675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0" name="Прямоугольник 37"/>
          <p:cNvSpPr>
            <a:spLocks noChangeArrowheads="1"/>
          </p:cNvSpPr>
          <p:nvPr/>
        </p:nvSpPr>
        <p:spPr bwMode="auto">
          <a:xfrm>
            <a:off x="1476375" y="5373688"/>
            <a:ext cx="1489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FF0000"/>
                </a:solidFill>
              </a:rPr>
              <a:t>числитель</a:t>
            </a:r>
          </a:p>
        </p:txBody>
      </p:sp>
      <p:sp>
        <p:nvSpPr>
          <p:cNvPr id="39" name="Line 17"/>
          <p:cNvSpPr>
            <a:spLocks noChangeShapeType="1"/>
          </p:cNvSpPr>
          <p:nvPr/>
        </p:nvSpPr>
        <p:spPr bwMode="auto">
          <a:xfrm flipH="1">
            <a:off x="4643438" y="4005263"/>
            <a:ext cx="647700" cy="21590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2" name="Прямоугольник 39"/>
          <p:cNvSpPr>
            <a:spLocks noChangeArrowheads="1"/>
          </p:cNvSpPr>
          <p:nvPr/>
        </p:nvSpPr>
        <p:spPr bwMode="auto">
          <a:xfrm>
            <a:off x="5364163" y="3789363"/>
            <a:ext cx="1752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FF0000"/>
                </a:solidFill>
              </a:rPr>
              <a:t>знаменатель</a:t>
            </a:r>
          </a:p>
        </p:txBody>
      </p:sp>
      <p:graphicFrame>
        <p:nvGraphicFramePr>
          <p:cNvPr id="158735" name="Object 15"/>
          <p:cNvGraphicFramePr>
            <a:graphicFrameLocks noChangeAspect="1"/>
          </p:cNvGraphicFramePr>
          <p:nvPr/>
        </p:nvGraphicFramePr>
        <p:xfrm>
          <a:off x="6443663" y="4365625"/>
          <a:ext cx="2487612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Формула" r:id="rId5" imgW="571320" imgH="393480" progId="Equation.3">
                  <p:embed/>
                </p:oleObj>
              </mc:Choice>
              <mc:Fallback>
                <p:oleObj name="Формула" r:id="rId5" imgW="571320" imgH="393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4365625"/>
                        <a:ext cx="2487612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3" name="Прямоугольник 41"/>
          <p:cNvSpPr>
            <a:spLocks noChangeArrowheads="1"/>
          </p:cNvSpPr>
          <p:nvPr/>
        </p:nvSpPr>
        <p:spPr bwMode="auto">
          <a:xfrm>
            <a:off x="900113" y="5949280"/>
            <a:ext cx="7488237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Решите № 1086(1-4).</a:t>
            </a:r>
          </a:p>
          <a:p>
            <a:pPr>
              <a:spcBef>
                <a:spcPct val="50000"/>
              </a:spcBef>
            </a:pPr>
            <a:r>
              <a:rPr lang="ru-RU" b="1" dirty="0" smtClean="0"/>
              <a:t>Составьте алгоритм </a:t>
            </a:r>
            <a:endParaRPr lang="ru-RU" b="1" dirty="0"/>
          </a:p>
        </p:txBody>
      </p:sp>
      <p:sp>
        <p:nvSpPr>
          <p:cNvPr id="24" name="AutoShape 20"/>
          <p:cNvSpPr>
            <a:spLocks noChangeArrowheads="1"/>
          </p:cNvSpPr>
          <p:nvPr/>
        </p:nvSpPr>
        <p:spPr bwMode="auto">
          <a:xfrm>
            <a:off x="4427984" y="404664"/>
            <a:ext cx="4392340" cy="1532334"/>
          </a:xfrm>
          <a:prstGeom prst="roundRect">
            <a:avLst>
              <a:gd name="adj" fmla="val 16667"/>
            </a:avLst>
          </a:prstGeom>
          <a:solidFill>
            <a:srgbClr val="FBF5D1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folHlink"/>
                </a:solidFill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</a:rPr>
              <a:t>Как </a:t>
            </a:r>
            <a:r>
              <a:rPr lang="ru-RU" sz="2800" b="1" dirty="0">
                <a:solidFill>
                  <a:srgbClr val="C00000"/>
                </a:solidFill>
              </a:rPr>
              <a:t>разделить поровну </a:t>
            </a:r>
            <a:r>
              <a:rPr lang="ru-RU" sz="2800" b="1" dirty="0" smtClean="0">
                <a:solidFill>
                  <a:srgbClr val="C00000"/>
                </a:solidFill>
              </a:rPr>
              <a:t>47 бананов на 9 друзей?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6" name="Picture 1" descr="C:\Users\Home\Documents\Открытый урок\картинки\Герои 38 попугаев\март 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04664"/>
            <a:ext cx="3749824" cy="28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5" grpId="0" build="p"/>
      <p:bldP spid="5133" grpId="0" animBg="1"/>
      <p:bldP spid="5136" grpId="0" animBg="1"/>
      <p:bldP spid="35" grpId="0" animBg="1"/>
      <p:bldP spid="5138" grpId="0" build="p"/>
      <p:bldP spid="37" grpId="0" animBg="1"/>
      <p:bldP spid="5140" grpId="0" build="p"/>
      <p:bldP spid="39" grpId="0" animBg="1"/>
      <p:bldP spid="5142" grpId="0" build="p"/>
      <p:bldP spid="5143" grpId="0" build="allAtOnce"/>
      <p:bldP spid="24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7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выделения целой части из неправильной дроби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20840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Чтобы из неправильной дроби выделить целую часть, надо: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3.Разделить с остатком числитель на знаменатель.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</a:rPr>
              <a:t>Неполное частное будет целой частью.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</a:rPr>
              <a:t>Остаток (если он есть) даёт числитель.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4. Делитель дает знаменатель дробной части.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587727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3124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C2C04"/>
                </a:solidFill>
                <a:latin typeface="Times New Roman" pitchFamily="18" charset="0"/>
                <a:cs typeface="Times New Roman" pitchFamily="18" charset="0"/>
              </a:rPr>
              <a:t>Ответ «Выдели целую часть»</a:t>
            </a:r>
            <a:endParaRPr lang="ru-RU" sz="3600" dirty="0">
              <a:solidFill>
                <a:srgbClr val="5C2C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916832"/>
            <a:ext cx="2266950" cy="1143000"/>
          </a:xfrm>
          <a:prstGeom prst="rect">
            <a:avLst/>
          </a:prstGeom>
          <a:noFill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1916832"/>
            <a:ext cx="2009775" cy="1143000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916832"/>
            <a:ext cx="1943100" cy="1152525"/>
          </a:xfrm>
          <a:prstGeom prst="rect">
            <a:avLst/>
          </a:prstGeom>
          <a:noFill/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717032"/>
            <a:ext cx="6029325" cy="1152525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504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504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3438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504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459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rgbClr val="C0504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5" y="285750"/>
            <a:ext cx="5072063" cy="2928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теперь, ребята, встали,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Быстро руки вверх подняли,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стороны, вперед, назад,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Повернулись вправо,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Тихо сели, вновь за дело</a:t>
            </a:r>
            <a:r>
              <a:rPr lang="ru-RU" sz="3600" b="1" dirty="0">
                <a:solidFill>
                  <a:schemeClr val="tx1"/>
                </a:solidFill>
                <a:latin typeface="Monotype Corsiva" pitchFamily="66" charset="0"/>
              </a:rPr>
              <a:t>.</a:t>
            </a:r>
          </a:p>
        </p:txBody>
      </p:sp>
      <p:pic>
        <p:nvPicPr>
          <p:cNvPr id="4" name="inna_and_sdj_-_sun_is_up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5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3" name="Picture 1" descr="C:\Users\Home\Documents\Открытый урок\картинки\все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758459"/>
            <a:ext cx="3816424" cy="2851352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9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6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8" name="TextBox 19"/>
          <p:cNvSpPr txBox="1">
            <a:spLocks noChangeArrowheads="1"/>
          </p:cNvSpPr>
          <p:nvPr/>
        </p:nvSpPr>
        <p:spPr bwMode="auto">
          <a:xfrm>
            <a:off x="827088" y="620713"/>
            <a:ext cx="7488237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А теперь запишите домашнее задание: </a:t>
            </a:r>
          </a:p>
          <a:p>
            <a:pPr>
              <a:defRPr/>
            </a:pPr>
            <a:endParaRPr lang="ru-RU" sz="3200" b="1" i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3200" b="1" i="1" dirty="0" smtClean="0">
                <a:solidFill>
                  <a:srgbClr val="C00000"/>
                </a:solidFill>
              </a:rPr>
              <a:t>П.28</a:t>
            </a:r>
            <a:r>
              <a:rPr lang="ru-RU" sz="3200" b="1" i="1" dirty="0">
                <a:solidFill>
                  <a:srgbClr val="C00000"/>
                </a:solidFill>
              </a:rPr>
              <a:t>, №1109(а, в), №1110(а), </a:t>
            </a:r>
            <a:r>
              <a:rPr lang="ru-RU" sz="3200" b="1" i="1" dirty="0" smtClean="0">
                <a:solidFill>
                  <a:srgbClr val="C00000"/>
                </a:solidFill>
              </a:rPr>
              <a:t>придумайте задачу (перевод неправильной дроби в смешанное </a:t>
            </a:r>
            <a:r>
              <a:rPr lang="ru-RU" sz="3200" b="1" i="1" smtClean="0">
                <a:solidFill>
                  <a:srgbClr val="C00000"/>
                </a:solidFill>
              </a:rPr>
              <a:t>число)</a:t>
            </a:r>
          </a:p>
          <a:p>
            <a:pPr>
              <a:defRPr/>
            </a:pPr>
            <a:r>
              <a:rPr lang="ru-RU" sz="3200" b="1" i="1" smtClean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или рассказ о применении смешанных чисел.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9750" y="1125538"/>
            <a:ext cx="8229600" cy="2192337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Сегодня на уроке мы изучили…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Этот урок мне …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На уроке мне было …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Home\Documents\Открытый урок\картинки\Герои 38 попугаев\все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612"/>
            <a:ext cx="8280920" cy="6469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4211960" y="476672"/>
            <a:ext cx="4360569" cy="1944216"/>
          </a:xfrm>
          <a:prstGeom prst="cloudCallout">
            <a:avLst>
              <a:gd name="adj1" fmla="val -41248"/>
              <a:gd name="adj2" fmla="val 8811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prstTxWarp prst="textWave1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.</a:t>
            </a:r>
          </a:p>
        </p:txBody>
      </p:sp>
      <p:pic>
        <p:nvPicPr>
          <p:cNvPr id="37889" name="Picture 1" descr="C:\Users\Home\Documents\Открытый урок\картинки\все 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5"/>
            <a:ext cx="4968552" cy="35010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857500" y="476672"/>
            <a:ext cx="5786438" cy="1872208"/>
          </a:xfrm>
          <a:prstGeom prst="cloudCallout">
            <a:avLst>
              <a:gd name="adj1" fmla="val -25434"/>
              <a:gd name="adj2" fmla="val 804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Monotype Corsiva" pitchFamily="66" charset="0"/>
              </a:rPr>
              <a:t>Пожалуйста, помогите мне </a:t>
            </a:r>
          </a:p>
        </p:txBody>
      </p:sp>
      <p:pic>
        <p:nvPicPr>
          <p:cNvPr id="8193" name="Picture 1" descr="C:\Users\Home\Documents\Открытый урок\картинки\Герои 38 попугаев\март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23574"/>
            <a:ext cx="5112568" cy="383442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92696"/>
            <a:ext cx="655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Какие числа записаны? 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904" name="Rectangle 40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907" name="Rectangle 43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3568" y="4725144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№1. Вычеркните натуральные числа.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№2. Вычеркните правильные дроби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35" name="Rectangle 43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36" name="Rectangle 44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38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44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45" name="Rectangle 53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46" name="Rectangle 54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47" name="Rectangle 55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272" name="Picture 8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204864"/>
            <a:ext cx="733425" cy="819150"/>
          </a:xfrm>
          <a:prstGeom prst="rect">
            <a:avLst/>
          </a:prstGeom>
          <a:noFill/>
        </p:spPr>
      </p:pic>
      <p:pic>
        <p:nvPicPr>
          <p:cNvPr id="8271" name="Picture 7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060848"/>
            <a:ext cx="523875" cy="1162050"/>
          </a:xfrm>
          <a:prstGeom prst="rect">
            <a:avLst/>
          </a:prstGeom>
          <a:noFill/>
        </p:spPr>
      </p:pic>
      <p:pic>
        <p:nvPicPr>
          <p:cNvPr id="8270" name="Picture 7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132856"/>
            <a:ext cx="923925" cy="1162050"/>
          </a:xfrm>
          <a:prstGeom prst="rect">
            <a:avLst/>
          </a:prstGeom>
          <a:noFill/>
        </p:spPr>
      </p:pic>
      <p:pic>
        <p:nvPicPr>
          <p:cNvPr id="8269" name="Picture 7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348880"/>
            <a:ext cx="361950" cy="819150"/>
          </a:xfrm>
          <a:prstGeom prst="rect">
            <a:avLst/>
          </a:prstGeom>
          <a:noFill/>
        </p:spPr>
      </p:pic>
      <p:pic>
        <p:nvPicPr>
          <p:cNvPr id="8268" name="Picture 7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132856"/>
            <a:ext cx="1495425" cy="1162050"/>
          </a:xfrm>
          <a:prstGeom prst="rect">
            <a:avLst/>
          </a:prstGeom>
          <a:noFill/>
        </p:spPr>
      </p:pic>
      <p:pic>
        <p:nvPicPr>
          <p:cNvPr id="8267" name="Picture 7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410450"/>
            <a:ext cx="361950" cy="819150"/>
          </a:xfrm>
          <a:prstGeom prst="rect">
            <a:avLst/>
          </a:prstGeom>
          <a:noFill/>
        </p:spPr>
      </p:pic>
      <p:pic>
        <p:nvPicPr>
          <p:cNvPr id="8266" name="Picture 7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686800"/>
            <a:ext cx="523875" cy="1152525"/>
          </a:xfrm>
          <a:prstGeom prst="rect">
            <a:avLst/>
          </a:prstGeom>
          <a:noFill/>
        </p:spPr>
      </p:pic>
      <p:pic>
        <p:nvPicPr>
          <p:cNvPr id="8265" name="Picture 7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296525"/>
            <a:ext cx="657225" cy="1171575"/>
          </a:xfrm>
          <a:prstGeom prst="rect">
            <a:avLst/>
          </a:prstGeom>
          <a:noFill/>
        </p:spPr>
      </p:pic>
      <p:sp>
        <p:nvSpPr>
          <p:cNvPr id="8273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75" name="Rectangle 83"/>
          <p:cNvSpPr>
            <a:spLocks noChangeArrowheads="1"/>
          </p:cNvSpPr>
          <p:nvPr/>
        </p:nvSpPr>
        <p:spPr bwMode="auto">
          <a:xfrm>
            <a:off x="4716016" y="2026287"/>
            <a:ext cx="4320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70350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800" dirty="0" smtClean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76" name="Rectangle 84"/>
          <p:cNvSpPr>
            <a:spLocks noChangeArrowheads="1"/>
          </p:cNvSpPr>
          <p:nvPr/>
        </p:nvSpPr>
        <p:spPr bwMode="auto">
          <a:xfrm>
            <a:off x="0" y="4057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77" name="Rectangle 85"/>
          <p:cNvSpPr>
            <a:spLocks noChangeArrowheads="1"/>
          </p:cNvSpPr>
          <p:nvPr/>
        </p:nvSpPr>
        <p:spPr bwMode="auto">
          <a:xfrm>
            <a:off x="0" y="5147102"/>
            <a:ext cx="3561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78" name="Rectangle 86"/>
          <p:cNvSpPr>
            <a:spLocks noChangeArrowheads="1"/>
          </p:cNvSpPr>
          <p:nvPr/>
        </p:nvSpPr>
        <p:spPr bwMode="auto">
          <a:xfrm>
            <a:off x="0" y="6953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;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79" name="Rectangle 87"/>
          <p:cNvSpPr>
            <a:spLocks noChangeArrowheads="1"/>
          </p:cNvSpPr>
          <p:nvPr/>
        </p:nvSpPr>
        <p:spPr bwMode="auto">
          <a:xfrm>
            <a:off x="0" y="8229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;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80" name="Rectangle 88"/>
          <p:cNvSpPr>
            <a:spLocks noChangeArrowheads="1"/>
          </p:cNvSpPr>
          <p:nvPr/>
        </p:nvSpPr>
        <p:spPr bwMode="auto">
          <a:xfrm>
            <a:off x="0" y="9839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81" name="Rectangle 89"/>
          <p:cNvSpPr>
            <a:spLocks noChangeArrowheads="1"/>
          </p:cNvSpPr>
          <p:nvPr/>
        </p:nvSpPr>
        <p:spPr bwMode="auto">
          <a:xfrm>
            <a:off x="0" y="1146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835696" y="2060848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70350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/>
          </a:p>
        </p:txBody>
      </p:sp>
      <p:pic>
        <p:nvPicPr>
          <p:cNvPr id="8284" name="Picture 9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3717032"/>
            <a:ext cx="361950" cy="819150"/>
          </a:xfrm>
          <a:prstGeom prst="rect">
            <a:avLst/>
          </a:prstGeom>
          <a:noFill/>
        </p:spPr>
      </p:pic>
      <p:pic>
        <p:nvPicPr>
          <p:cNvPr id="8283" name="Picture 9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429000"/>
            <a:ext cx="523875" cy="1152525"/>
          </a:xfrm>
          <a:prstGeom prst="rect">
            <a:avLst/>
          </a:prstGeom>
          <a:noFill/>
        </p:spPr>
      </p:pic>
      <p:pic>
        <p:nvPicPr>
          <p:cNvPr id="8282" name="Picture 9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429000"/>
            <a:ext cx="533400" cy="1171575"/>
          </a:xfrm>
          <a:prstGeom prst="rect">
            <a:avLst/>
          </a:prstGeom>
          <a:noFill/>
        </p:spPr>
      </p:pic>
      <p:sp>
        <p:nvSpPr>
          <p:cNvPr id="828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87" name="Rectangle 95"/>
          <p:cNvSpPr>
            <a:spLocks noChangeArrowheads="1"/>
          </p:cNvSpPr>
          <p:nvPr/>
        </p:nvSpPr>
        <p:spPr bwMode="auto">
          <a:xfrm>
            <a:off x="0" y="632252"/>
            <a:ext cx="3561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88" name="Rectangle 96"/>
          <p:cNvSpPr>
            <a:spLocks noChangeArrowheads="1"/>
          </p:cNvSpPr>
          <p:nvPr/>
        </p:nvSpPr>
        <p:spPr bwMode="auto">
          <a:xfrm>
            <a:off x="0" y="2017966"/>
            <a:ext cx="3561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89" name="Rectangle 97"/>
          <p:cNvSpPr>
            <a:spLocks noChangeArrowheads="1"/>
          </p:cNvSpPr>
          <p:nvPr/>
        </p:nvSpPr>
        <p:spPr bwMode="auto">
          <a:xfrm>
            <a:off x="0" y="3705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70350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90" name="Rectangle 98"/>
          <p:cNvSpPr>
            <a:spLocks noChangeArrowheads="1"/>
          </p:cNvSpPr>
          <p:nvPr/>
        </p:nvSpPr>
        <p:spPr bwMode="auto">
          <a:xfrm>
            <a:off x="0" y="533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3491880" y="3573016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703504"/>
                </a:solidFill>
                <a:latin typeface="Arial" pitchFamily="34" charset="0"/>
                <a:ea typeface="Times New Roman" pitchFamily="18" charset="0"/>
              </a:rPr>
              <a:t>;</a:t>
            </a:r>
            <a:endParaRPr lang="ru-RU" dirty="0"/>
          </a:p>
        </p:txBody>
      </p:sp>
      <p:sp>
        <p:nvSpPr>
          <p:cNvPr id="113" name="Прямоугольник 112"/>
          <p:cNvSpPr/>
          <p:nvPr/>
        </p:nvSpPr>
        <p:spPr>
          <a:xfrm>
            <a:off x="5292080" y="2204864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703504"/>
                </a:solidFill>
                <a:latin typeface="Arial" pitchFamily="34" charset="0"/>
                <a:ea typeface="Times New Roman" pitchFamily="18" charset="0"/>
              </a:rPr>
              <a:t>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69269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Ответ №1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7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060848"/>
            <a:ext cx="523875" cy="1162050"/>
          </a:xfrm>
          <a:prstGeom prst="rect">
            <a:avLst/>
          </a:prstGeom>
          <a:noFill/>
        </p:spPr>
      </p:pic>
      <p:pic>
        <p:nvPicPr>
          <p:cNvPr id="4" name="Picture 7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132856"/>
            <a:ext cx="923925" cy="116205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2132856"/>
            <a:ext cx="523875" cy="1143000"/>
          </a:xfrm>
          <a:prstGeom prst="rect">
            <a:avLst/>
          </a:prstGeom>
          <a:noFill/>
        </p:spPr>
      </p:pic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9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2132856"/>
            <a:ext cx="523875" cy="1152525"/>
          </a:xfrm>
          <a:prstGeom prst="rect">
            <a:avLst/>
          </a:prstGeom>
          <a:noFill/>
        </p:spPr>
      </p:pic>
      <p:pic>
        <p:nvPicPr>
          <p:cNvPr id="19" name="Picture 9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132856"/>
            <a:ext cx="533400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69269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Ответ №2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7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060848"/>
            <a:ext cx="923925" cy="1162050"/>
          </a:xfrm>
          <a:prstGeom prst="rect">
            <a:avLst/>
          </a:prstGeom>
          <a:noFill/>
        </p:spPr>
      </p:pic>
      <p:pic>
        <p:nvPicPr>
          <p:cNvPr id="4" name="Picture 9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060848"/>
            <a:ext cx="523875" cy="1152525"/>
          </a:xfrm>
          <a:prstGeom prst="rect">
            <a:avLst/>
          </a:prstGeom>
          <a:noFill/>
        </p:spPr>
      </p:pic>
      <p:pic>
        <p:nvPicPr>
          <p:cNvPr id="5" name="Picture 9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2060848"/>
            <a:ext cx="533400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2857500" y="476672"/>
            <a:ext cx="5786438" cy="1872208"/>
          </a:xfrm>
          <a:prstGeom prst="cloudCallout">
            <a:avLst>
              <a:gd name="adj1" fmla="val -25434"/>
              <a:gd name="adj2" fmla="val 804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А как измерить мне свой  рост? </a:t>
            </a:r>
            <a:endParaRPr lang="ru-RU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1986" name="Picture 2" descr="C:\Users\Home\Documents\Открытый урок\картинки\Герои 38 попугаев\удав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148" y="3068960"/>
            <a:ext cx="4818997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0" y="-142875"/>
            <a:ext cx="9144000" cy="1214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1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7" name="AutoShape 20"/>
          <p:cNvSpPr>
            <a:spLocks noChangeArrowheads="1"/>
          </p:cNvSpPr>
          <p:nvPr/>
        </p:nvSpPr>
        <p:spPr bwMode="auto">
          <a:xfrm>
            <a:off x="1187624" y="764704"/>
            <a:ext cx="7632700" cy="1532334"/>
          </a:xfrm>
          <a:prstGeom prst="roundRect">
            <a:avLst>
              <a:gd name="adj" fmla="val 16667"/>
            </a:avLst>
          </a:prstGeom>
          <a:solidFill>
            <a:srgbClr val="FBF5D1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folHlink"/>
                </a:solidFill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</a:rPr>
              <a:t>Как </a:t>
            </a:r>
            <a:r>
              <a:rPr lang="ru-RU" sz="2800" b="1" dirty="0">
                <a:solidFill>
                  <a:srgbClr val="C00000"/>
                </a:solidFill>
              </a:rPr>
              <a:t>разделить поровну </a:t>
            </a:r>
            <a:r>
              <a:rPr lang="ru-RU" sz="2800" b="1" dirty="0" smtClean="0">
                <a:solidFill>
                  <a:srgbClr val="C00000"/>
                </a:solidFill>
              </a:rPr>
              <a:t>5 </a:t>
            </a:r>
            <a:r>
              <a:rPr lang="ru-RU" sz="2800" b="1" dirty="0">
                <a:solidFill>
                  <a:srgbClr val="C00000"/>
                </a:solidFill>
              </a:rPr>
              <a:t>одинаковых апельсинов между        </a:t>
            </a:r>
            <a:r>
              <a:rPr lang="ru-RU" sz="2800" b="1" dirty="0" smtClean="0">
                <a:solidFill>
                  <a:srgbClr val="C00000"/>
                </a:solidFill>
              </a:rPr>
              <a:t>      Мартышкой, Удавом и Попугаем?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6625" name="Picture 1" descr="C:\Users\Home\Documents\Открытый урок\картинки\Герои 38 попугаев\слоненок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03" y="2809874"/>
            <a:ext cx="5165772" cy="385948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4343" name="Picture 41" descr="3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908050"/>
            <a:ext cx="13684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41" descr="3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836613"/>
            <a:ext cx="13684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41" descr="3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836613"/>
            <a:ext cx="13684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41" descr="3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836613"/>
            <a:ext cx="13684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41" descr="3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836613"/>
            <a:ext cx="13684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" name="TextBox 16"/>
          <p:cNvSpPr txBox="1">
            <a:spLocks noChangeArrowheads="1"/>
          </p:cNvSpPr>
          <p:nvPr/>
        </p:nvSpPr>
        <p:spPr bwMode="auto">
          <a:xfrm>
            <a:off x="3635375" y="404813"/>
            <a:ext cx="20161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1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способ</a:t>
            </a:r>
          </a:p>
          <a:p>
            <a:pPr>
              <a:defRPr/>
            </a:pPr>
            <a:endParaRPr lang="ru-RU" sz="2000" b="1" dirty="0"/>
          </a:p>
        </p:txBody>
      </p:sp>
      <p:pic>
        <p:nvPicPr>
          <p:cNvPr id="18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908050"/>
            <a:ext cx="1223962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908050"/>
            <a:ext cx="1223962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908050"/>
            <a:ext cx="12239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908050"/>
            <a:ext cx="12239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908050"/>
            <a:ext cx="12239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3716338"/>
            <a:ext cx="4333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3716338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3716338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3716338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3716338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3716338"/>
            <a:ext cx="4460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113" y="3716338"/>
            <a:ext cx="4460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AutoShape 33"/>
          <p:cNvSpPr>
            <a:spLocks/>
          </p:cNvSpPr>
          <p:nvPr/>
        </p:nvSpPr>
        <p:spPr bwMode="auto">
          <a:xfrm rot="16200000">
            <a:off x="1620044" y="4364832"/>
            <a:ext cx="288925" cy="2160587"/>
          </a:xfrm>
          <a:prstGeom prst="leftBrace">
            <a:avLst>
              <a:gd name="adj1" fmla="val 62317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7" name="AutoShape 33"/>
          <p:cNvSpPr>
            <a:spLocks/>
          </p:cNvSpPr>
          <p:nvPr/>
        </p:nvSpPr>
        <p:spPr bwMode="auto">
          <a:xfrm rot="-5400000">
            <a:off x="4428331" y="4364832"/>
            <a:ext cx="288925" cy="2160588"/>
          </a:xfrm>
          <a:prstGeom prst="leftBrace">
            <a:avLst>
              <a:gd name="adj1" fmla="val 62317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33"/>
          <p:cNvSpPr>
            <a:spLocks/>
          </p:cNvSpPr>
          <p:nvPr/>
        </p:nvSpPr>
        <p:spPr bwMode="auto">
          <a:xfrm rot="-5400000">
            <a:off x="7020719" y="4364832"/>
            <a:ext cx="288925" cy="2160587"/>
          </a:xfrm>
          <a:prstGeom prst="leftBrace">
            <a:avLst>
              <a:gd name="adj1" fmla="val 62317"/>
              <a:gd name="adj2" fmla="val 50000"/>
            </a:avLst>
          </a:prstGeom>
          <a:noFill/>
          <a:ln w="254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7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05" name="Picture 5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4292600"/>
            <a:ext cx="19716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7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4221163"/>
            <a:ext cx="19716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9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09" name="Picture 6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4221163"/>
            <a:ext cx="19716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1" name="Rectangle 6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5589588"/>
            <a:ext cx="3524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3" name="Rectangle 66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4384" name="Rectangle 6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15" name="Picture 6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5589588"/>
            <a:ext cx="3524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6" name="Rectangle 69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4387" name="Rectangle 7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18" name="Picture 7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5589588"/>
            <a:ext cx="3524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9" name="Rectangle 72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24577" name="Picture 1" descr="C:\Users\Home\Documents\Открытый урок\картинки\Герои 38 попугаев\удав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2348880"/>
            <a:ext cx="1657350" cy="1238250"/>
          </a:xfrm>
          <a:prstGeom prst="rect">
            <a:avLst/>
          </a:prstGeom>
          <a:noFill/>
        </p:spPr>
      </p:pic>
      <p:pic>
        <p:nvPicPr>
          <p:cNvPr id="24578" name="Picture 2" descr="C:\Users\Home\Documents\Открытый урок\картинки\Герои 38 попугаев\март 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2276872"/>
            <a:ext cx="1728192" cy="1296144"/>
          </a:xfrm>
          <a:prstGeom prst="rect">
            <a:avLst/>
          </a:prstGeom>
          <a:noFill/>
        </p:spPr>
      </p:pic>
      <p:pic>
        <p:nvPicPr>
          <p:cNvPr id="59" name="Picture 15" descr="C:\Users\Home\Documents\Открытый урок\картинки\Герои 38 попугаев\попугай 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2420888"/>
            <a:ext cx="1560173" cy="117013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333</Words>
  <Application>Microsoft Office PowerPoint</Application>
  <PresentationFormat>Экран (4:3)</PresentationFormat>
  <Paragraphs>104</Paragraphs>
  <Slides>20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Александр Смирнов</cp:lastModifiedBy>
  <cp:revision>168</cp:revision>
  <dcterms:created xsi:type="dcterms:W3CDTF">2007-12-04T14:57:35Z</dcterms:created>
  <dcterms:modified xsi:type="dcterms:W3CDTF">2016-10-22T09:25:59Z</dcterms:modified>
</cp:coreProperties>
</file>