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8"/>
  </p:notesMasterIdLst>
  <p:handoutMasterIdLst>
    <p:handoutMasterId r:id="rId29"/>
  </p:handoutMasterIdLst>
  <p:sldIdLst>
    <p:sldId id="258" r:id="rId2"/>
    <p:sldId id="259" r:id="rId3"/>
    <p:sldId id="273" r:id="rId4"/>
    <p:sldId id="262" r:id="rId5"/>
    <p:sldId id="267" r:id="rId6"/>
    <p:sldId id="268" r:id="rId7"/>
    <p:sldId id="382" r:id="rId8"/>
    <p:sldId id="385" r:id="rId9"/>
    <p:sldId id="383" r:id="rId10"/>
    <p:sldId id="384" r:id="rId11"/>
    <p:sldId id="260" r:id="rId12"/>
    <p:sldId id="390" r:id="rId13"/>
    <p:sldId id="391" r:id="rId14"/>
    <p:sldId id="392" r:id="rId15"/>
    <p:sldId id="264" r:id="rId16"/>
    <p:sldId id="265" r:id="rId17"/>
    <p:sldId id="266" r:id="rId18"/>
    <p:sldId id="388" r:id="rId19"/>
    <p:sldId id="389" r:id="rId20"/>
    <p:sldId id="393" r:id="rId21"/>
    <p:sldId id="387" r:id="rId22"/>
    <p:sldId id="394" r:id="rId23"/>
    <p:sldId id="396" r:id="rId24"/>
    <p:sldId id="269" r:id="rId25"/>
    <p:sldId id="270" r:id="rId26"/>
    <p:sldId id="38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4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E47403-7CDF-4993-9557-E380C23F77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977347" y="425683"/>
            <a:ext cx="3445143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z="1400" b="1"/>
              <a:t>SIP #2 - Oklahoma Workers' Compensation</a:t>
            </a:r>
            <a:endParaRPr lang="en-US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32DAF-DE9E-420F-9D0A-818544976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21110" y="859675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SIP at OMAG in Edmond on 11/21/19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85DFC-3104-4BF5-8471-0C478C63D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7B4DC0-09EE-4B50-B499-7B7F7893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7520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SIP #2 - Oklahoma Workers' Compensation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192DA0B-92B9-45CA-B4A0-A3CA9031880B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SIP at OMAG in Edmond on 11/21/19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32BD6A-C031-4348-BB58-789991C34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0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g.org/s/2019-CBRClaim-Packet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cbrcloud.com/" TargetMode="External"/><Relationship Id="rId4" Type="http://schemas.openxmlformats.org/officeDocument/2006/relationships/hyperlink" Target="mailto:newclaim@cbremail.com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6450"/>
            <a:ext cx="5732949" cy="480772"/>
          </a:xfrm>
          <a:prstGeom prst="rect">
            <a:avLst/>
          </a:prstGeom>
          <a:noFill/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</a:p>
        </p:txBody>
      </p:sp>
      <p:sp>
        <p:nvSpPr>
          <p:cNvPr id="1536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B613B6-887D-489D-8004-049574521D6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4225" y="287338"/>
            <a:ext cx="5826125" cy="3276600"/>
          </a:xfrm>
          <a:ln/>
        </p:spPr>
      </p:sp>
      <p:sp>
        <p:nvSpPr>
          <p:cNvPr id="153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299" y="3684953"/>
            <a:ext cx="6454278" cy="4655112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/>
              <a:t>First, let’s look at Workers’ Compensation.  </a:t>
            </a:r>
            <a:r>
              <a:rPr lang="en-US" sz="2000" dirty="0"/>
              <a:t>This is “No Fault” coverage with trade offs for the employee and employer. 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Coverage for injuries, illnesses, or deaths </a:t>
            </a:r>
            <a:r>
              <a:rPr lang="en-US" sz="2000" b="1" u="sng" dirty="0"/>
              <a:t>arising out of and in the course of employment</a:t>
            </a:r>
            <a:r>
              <a:rPr lang="en-US" sz="2000" b="1" dirty="0"/>
              <a:t>.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u="sng" dirty="0"/>
              <a:t>O.S. Title 85A, Administrative Workers’ Compensation Act</a:t>
            </a:r>
            <a:endParaRPr lang="en-US" sz="20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u="sng" dirty="0"/>
              <a:t>Case Law</a:t>
            </a:r>
            <a:r>
              <a:rPr lang="en-US" sz="2000" dirty="0"/>
              <a:t> = Actual cases from the WC Court - up through the Oklahoma Supreme Court. 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1600" b="1" i="1" u="sng" dirty="0"/>
              <a:t>Claimant’s attorney’s lie</a:t>
            </a:r>
            <a:r>
              <a:rPr lang="en-US" sz="1600" i="1" dirty="0"/>
              <a:t> when they say “</a:t>
            </a:r>
            <a:r>
              <a:rPr lang="en-US" sz="1600" i="1" u="sng" dirty="0"/>
              <a:t>You must call me to get your benefits</a:t>
            </a:r>
            <a:r>
              <a:rPr lang="en-US" sz="1600" i="1" dirty="0"/>
              <a:t>.”  What they should say is “Call me so I can have some of your money!”  </a:t>
            </a:r>
          </a:p>
          <a:p>
            <a:pPr>
              <a:lnSpc>
                <a:spcPct val="90000"/>
              </a:lnSpc>
            </a:pPr>
            <a:endParaRPr lang="en-US" sz="1800" i="1" dirty="0"/>
          </a:p>
          <a:p>
            <a:pPr>
              <a:lnSpc>
                <a:spcPct val="90000"/>
              </a:lnSpc>
            </a:pPr>
            <a:r>
              <a:rPr lang="en-US" sz="1600" i="1" dirty="0"/>
              <a:t>1/23/19:  </a:t>
            </a:r>
            <a:r>
              <a:rPr lang="en-US" sz="1600" i="1" dirty="0" err="1"/>
              <a:t>JWh</a:t>
            </a:r>
            <a:r>
              <a:rPr lang="en-US" sz="1600" i="1" dirty="0"/>
              <a:t> told me WCC had about 8,000 lawsuits last year and has 5 (five) Admin Law Judges at this time.  Years ago, the Court had between 20,000 and 25,000 lawsuits a year.  </a:t>
            </a: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90844D-88A6-40EC-B9DD-6F3CE93FD1A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251517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6450"/>
            <a:ext cx="5732949" cy="480772"/>
          </a:xfrm>
          <a:prstGeom prst="rect">
            <a:avLst/>
          </a:prstGeom>
          <a:noFill/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</a:p>
        </p:txBody>
      </p:sp>
      <p:sp>
        <p:nvSpPr>
          <p:cNvPr id="1577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EED963-BAFF-4C6F-9AD1-525D1F28470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7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3413" y="260350"/>
            <a:ext cx="6402387" cy="3600450"/>
          </a:xfrm>
          <a:ln/>
        </p:spPr>
      </p:sp>
      <p:sp>
        <p:nvSpPr>
          <p:cNvPr id="157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775" y="4087378"/>
            <a:ext cx="5696455" cy="3552456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WC claimants will receive some or all of these benefits, based on the medical evidence in their claim. 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WC Lawyers tell you that only they can get you Money.  But the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benefits are statutory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are based on the medical reports from the doctor.  </a:t>
            </a: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64316A-B3BA-45E3-8F4B-2B40CD8D440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1245524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9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/>
              <a:t>WC Benefits are Tax Free.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7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8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6450"/>
            <a:ext cx="5732949" cy="480772"/>
          </a:xfrm>
          <a:prstGeom prst="rect">
            <a:avLst/>
          </a:prstGeom>
          <a:noFill/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80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722BA4-E186-4C92-86FA-660EAAE2457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8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412750"/>
            <a:ext cx="6407150" cy="3603625"/>
          </a:xfrm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370" y="4016819"/>
            <a:ext cx="6369944" cy="401682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2000" b="1" dirty="0"/>
              <a:t>TTD = Total Temporary Disability.  	</a:t>
            </a:r>
          </a:p>
          <a:p>
            <a:endParaRPr lang="en-US" sz="800" b="1" u="sng" dirty="0"/>
          </a:p>
          <a:p>
            <a:r>
              <a:rPr lang="en-US" sz="2200" b="1" u="sng" dirty="0"/>
              <a:t>FALSE.</a:t>
            </a:r>
            <a:r>
              <a:rPr lang="en-US" sz="2200" dirty="0"/>
              <a:t>  </a:t>
            </a:r>
            <a:r>
              <a:rPr lang="en-US" sz="2200" u="sng" dirty="0"/>
              <a:t>You should never fire someone who is out on TTD.</a:t>
            </a:r>
            <a:r>
              <a:rPr lang="en-US" sz="2200" dirty="0"/>
              <a:t>  You should only terminate employment following a WC injury when you have competent medical information and have considered any applicable ADA accommodation.  </a:t>
            </a:r>
          </a:p>
          <a:p>
            <a:r>
              <a:rPr lang="en-US" sz="2200" dirty="0"/>
              <a:t>The WC final Medical report that gives the % of PPD is NOT competent medical information for personnel actions.  Not everyone who has a WC injury will be qualified under ADA (most will not).  </a:t>
            </a: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B496F7-AC98-4131-B00A-10B174D672B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E320F-C60D-4F60-9847-CC4F9A579E2D}"/>
              </a:ext>
            </a:extLst>
          </p:cNvPr>
          <p:cNvSpPr/>
          <p:nvPr/>
        </p:nvSpPr>
        <p:spPr>
          <a:xfrm rot="20675740">
            <a:off x="1964883" y="7891041"/>
            <a:ext cx="1949091" cy="692497"/>
          </a:xfrm>
          <a:prstGeom prst="rect">
            <a:avLst/>
          </a:prstGeom>
          <a:solidFill>
            <a:srgbClr val="99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599117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969" y="4484136"/>
            <a:ext cx="6185923" cy="41795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100" dirty="0"/>
              <a:t>Injuries that are </a:t>
            </a:r>
            <a:r>
              <a:rPr lang="en-US" sz="3100" b="1" i="1" u="sng" dirty="0"/>
              <a:t>NOT</a:t>
            </a:r>
            <a:r>
              <a:rPr lang="en-US" sz="3100" dirty="0"/>
              <a:t> compensable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Active participant in a fight during work hours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Horseplay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Recreational activities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Personal intervening injury that aggravates the WC injury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Aging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Degeneration of knees elbows, backs, necks</a:t>
            </a:r>
          </a:p>
          <a:p>
            <a:pPr>
              <a:buFont typeface="Arial" pitchFamily="34" charset="0"/>
              <a:buChar char="•"/>
            </a:pPr>
            <a:r>
              <a:rPr lang="en-US" sz="2200" strike="sngStrike" dirty="0"/>
              <a:t>Injured on off-premises break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5019" cy="480772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9136295"/>
            <a:ext cx="6051446" cy="470927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F5AE1B-7B2B-4D6D-92E5-9BA96A7A6E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52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3313" y="3794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4569" y="3743881"/>
            <a:ext cx="6592892" cy="41795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3100" dirty="0"/>
              <a:t>Injuries that are </a:t>
            </a:r>
            <a:r>
              <a:rPr lang="en-US" sz="3100" b="1" i="1" u="sng" dirty="0"/>
              <a:t>NOT</a:t>
            </a:r>
            <a:r>
              <a:rPr lang="en-US" sz="3100" dirty="0"/>
              <a:t> compensable</a:t>
            </a:r>
          </a:p>
          <a:p>
            <a:pPr algn="just"/>
            <a:r>
              <a:rPr lang="en-US" sz="2400" dirty="0"/>
              <a:t>Where presence of alcohol/illegal drugs an/or prescription drugs used in contravention of its directions, at the first doctor visit.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Claims that occur in the </a:t>
            </a:r>
            <a:r>
              <a:rPr lang="en-US" sz="2400" b="1" dirty="0"/>
              <a:t>employer’s parking lot</a:t>
            </a:r>
            <a:r>
              <a:rPr lang="en-US" sz="2400" dirty="0"/>
              <a:t>, including transportation to and from work.  Exceptions are for essential job functions, or under direction from a supervisor.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These will ultimately be decided by the Supreme Court.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5019" cy="480772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9057535"/>
            <a:ext cx="6131071" cy="549688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F5AE1B-7B2B-4D6D-92E5-9BA96A7A6E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61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0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051" y="4563556"/>
            <a:ext cx="5861337" cy="4324315"/>
          </a:xfrm>
          <a:prstGeom prst="rect">
            <a:avLst/>
          </a:prstGeom>
        </p:spPr>
        <p:txBody>
          <a:bodyPr lIns="94624" tIns="47313" rIns="94624" bIns="47313"/>
          <a:lstStyle/>
          <a:p>
            <a:r>
              <a:rPr lang="en-US" sz="2400" dirty="0"/>
              <a:t>New Law was effective February 1, 2014.</a:t>
            </a:r>
          </a:p>
          <a:p>
            <a:endParaRPr lang="en-US" sz="2400" dirty="0"/>
          </a:p>
          <a:p>
            <a:r>
              <a:rPr lang="en-US" sz="2400" dirty="0"/>
              <a:t>Discuss open claims from an earlier date.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3861" cy="480116"/>
          </a:xfrm>
          <a:prstGeom prst="rect">
            <a:avLst/>
          </a:prstGeom>
        </p:spPr>
        <p:txBody>
          <a:bodyPr lIns="94624" tIns="47313" rIns="94624" bIns="47313"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SIP #2 - Oklahoma Workers' Compensation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9127109"/>
            <a:ext cx="3173861" cy="480116"/>
          </a:xfrm>
          <a:prstGeom prst="rect">
            <a:avLst/>
          </a:prstGeom>
        </p:spPr>
        <p:txBody>
          <a:bodyPr lIns="94624" tIns="47313" rIns="94624" bIns="47313"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896CA-04C3-4C62-AA7C-0040E2A8EE4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66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90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02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976836"/>
            <a:ext cx="5608320" cy="472890"/>
          </a:xfrm>
          <a:prstGeom prst="rect">
            <a:avLst/>
          </a:prstGeom>
          <a:noFill/>
        </p:spPr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SIP at OMAG in Edmond on 11/21/19</a:t>
            </a:r>
          </a:p>
        </p:txBody>
      </p:sp>
      <p:sp>
        <p:nvSpPr>
          <p:cNvPr id="158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950" eaLnBrk="0" fontAlgn="base" hangingPunct="0">
              <a:spcBef>
                <a:spcPct val="0"/>
              </a:spcBef>
              <a:spcAft>
                <a:spcPct val="0"/>
              </a:spcAft>
            </a:pPr>
            <a:fld id="{73D32F39-DBC7-4CB9-8DD5-D9B2AAF16F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4795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90034"/>
            <a:ext cx="5731651" cy="4252781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2400" dirty="0"/>
              <a:t>Enforce your safety rules!  You ARE the Supervisor.  </a:t>
            </a:r>
          </a:p>
          <a:p>
            <a:r>
              <a:rPr lang="en-US" sz="2400" dirty="0"/>
              <a:t> </a:t>
            </a:r>
          </a:p>
          <a:p>
            <a:r>
              <a:rPr lang="en-US" sz="2900" i="1" dirty="0"/>
              <a:t>Lead by EXAMPLE…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Just like children: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They will Do What They See You Do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No what you just tell them to do.  </a:t>
            </a: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5C2F11-B5A8-4676-BF8F-4F65C0BE60E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2590466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976836"/>
            <a:ext cx="5608320" cy="472890"/>
          </a:xfrm>
          <a:prstGeom prst="rect">
            <a:avLst/>
          </a:prstGeom>
          <a:noFill/>
        </p:spPr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</a:p>
        </p:txBody>
      </p:sp>
      <p:sp>
        <p:nvSpPr>
          <p:cNvPr id="160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950" eaLnBrk="0" fontAlgn="base" hangingPunct="0">
              <a:spcBef>
                <a:spcPct val="0"/>
              </a:spcBef>
              <a:spcAft>
                <a:spcPct val="0"/>
              </a:spcAft>
            </a:pPr>
            <a:fld id="{2BAD6508-34DC-4C61-BE48-5F24C57778A2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4795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0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387350"/>
            <a:ext cx="6300787" cy="3544888"/>
          </a:xfrm>
          <a:ln/>
        </p:spPr>
      </p:sp>
      <p:sp>
        <p:nvSpPr>
          <p:cNvPr id="160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614" y="4105910"/>
            <a:ext cx="6132477" cy="4636903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</a:rPr>
              <a:t>Supervisor’s wear MANY hats.  </a:t>
            </a:r>
            <a:r>
              <a:rPr lang="en-US" sz="2400" b="1" u="sng" dirty="0">
                <a:latin typeface="Arial" charset="0"/>
              </a:rPr>
              <a:t>Go over this list with them at your Supervisor’s Meeting.  </a:t>
            </a:r>
          </a:p>
          <a:p>
            <a:pPr>
              <a:spcBef>
                <a:spcPct val="0"/>
              </a:spcBef>
            </a:pPr>
            <a:endParaRPr lang="en-US" sz="2400" b="1" u="sng" dirty="0">
              <a:latin typeface="Arial" charset="0"/>
            </a:endParaRPr>
          </a:p>
          <a:p>
            <a:r>
              <a:rPr lang="en-US" sz="2000" dirty="0">
                <a:solidFill>
                  <a:srgbClr val="008000"/>
                </a:solidFill>
              </a:rPr>
              <a:t>DOL Requirements </a:t>
            </a:r>
            <a:r>
              <a:rPr lang="en-US" sz="2000" dirty="0">
                <a:solidFill>
                  <a:srgbClr val="006600"/>
                </a:solidFill>
              </a:rPr>
              <a:t>An employer having twenty-five (25)</a:t>
            </a:r>
          </a:p>
          <a:p>
            <a:r>
              <a:rPr lang="en-US" sz="2000" dirty="0">
                <a:solidFill>
                  <a:srgbClr val="006600"/>
                </a:solidFill>
              </a:rPr>
              <a:t>or more full- or part-time employees, </a:t>
            </a:r>
            <a:r>
              <a:rPr lang="en-US" sz="2000" i="1" u="sng" dirty="0">
                <a:solidFill>
                  <a:srgbClr val="006600"/>
                </a:solidFill>
              </a:rPr>
              <a:t>including Title 11 and Title 19 fire department volunteers</a:t>
            </a:r>
            <a:r>
              <a:rPr lang="en-US" sz="2000" dirty="0">
                <a:solidFill>
                  <a:srgbClr val="006600"/>
                </a:solidFill>
              </a:rPr>
              <a:t>, shall:</a:t>
            </a:r>
          </a:p>
          <a:p>
            <a:r>
              <a:rPr lang="en-US" sz="2000" dirty="0">
                <a:solidFill>
                  <a:srgbClr val="006600"/>
                </a:solidFill>
              </a:rPr>
              <a:t>1) Designate a Safety Coordinator</a:t>
            </a:r>
          </a:p>
          <a:p>
            <a:r>
              <a:rPr lang="en-US" sz="2000" dirty="0">
                <a:solidFill>
                  <a:srgbClr val="006600"/>
                </a:solidFill>
              </a:rPr>
              <a:t>2) Provide quarterly safety training for all employees.</a:t>
            </a:r>
          </a:p>
          <a:p>
            <a:r>
              <a:rPr lang="en-US" sz="2000" dirty="0">
                <a:solidFill>
                  <a:srgbClr val="006600"/>
                </a:solidFill>
              </a:rPr>
              <a:t>        OAC 380: 40-1-22</a:t>
            </a:r>
          </a:p>
          <a:p>
            <a:endParaRPr lang="en-US" sz="1800" b="1" u="sng" dirty="0">
              <a:latin typeface="Arial" charset="0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DF48CF-3217-49AD-A52F-18D42C408E9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3056568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7063" y="387350"/>
            <a:ext cx="6300787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278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47DD2-E9BA-4B09-B62D-B45E29BDEE2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21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" y="4105910"/>
            <a:ext cx="6854613" cy="46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DF8E9-3103-4D1E-89DA-6512F025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A9EF382-EF4C-4A5F-9C4E-784CF3525424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34241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411163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970" y="4323988"/>
            <a:ext cx="6430104" cy="36020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The New Commission</a:t>
            </a:r>
          </a:p>
          <a:p>
            <a:pPr algn="just"/>
            <a:r>
              <a:rPr lang="en-US" sz="1800" dirty="0"/>
              <a:t>The Commission has established rules, procedures and forms.  (Use new CC Form 2 for all claims.)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Commissioners hire </a:t>
            </a:r>
            <a:r>
              <a:rPr lang="en-US" sz="1800" b="1" dirty="0"/>
              <a:t>Administrative Law Judges (ALJ)</a:t>
            </a:r>
            <a:r>
              <a:rPr lang="en-US" sz="1800" dirty="0"/>
              <a:t> to hear disputes.  ALJ’s do not serve a term, and can be replaced by the Commissioners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ALJ’s are primary hearing officers of the Commission.  Focus on speedy resolution of claims and disputes.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The 3 Commissioners will hear appeals from the ALJ orders.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5019" cy="48077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9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9136295"/>
            <a:ext cx="5971822" cy="47092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9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SIP at OMAG in Edmond on 11/21/19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659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5AE1B-7B2B-4D6D-92E5-9BA96A7A6E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59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7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75" y="411163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970" y="4323988"/>
            <a:ext cx="6430104" cy="36020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/>
              <a:t>The New Commission</a:t>
            </a:r>
          </a:p>
          <a:p>
            <a:pPr algn="just"/>
            <a:r>
              <a:rPr lang="en-US" sz="1800" dirty="0"/>
              <a:t>The Commission has established rules, procedures and forms.  (Use new CC Form 2 for all claims.)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Commissioners hire </a:t>
            </a:r>
            <a:r>
              <a:rPr lang="en-US" sz="1800" b="1" dirty="0"/>
              <a:t>Administrative Law Judges (ALJ)</a:t>
            </a:r>
            <a:r>
              <a:rPr lang="en-US" sz="1800" dirty="0"/>
              <a:t> to hear disputes.  ALJ’s do not serve a term, and can be replaced by the Commissioners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ALJ’s are primary hearing officers of the Commission.  Focus on speedy resolution of claims and disputes.</a:t>
            </a:r>
          </a:p>
          <a:p>
            <a:pPr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The 3 Commissioners will hear appeals from the ALJ orders.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5019" cy="480772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9136295"/>
            <a:ext cx="5971822" cy="470927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F5AE1B-7B2B-4D6D-92E5-9BA96A7A6E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4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50850"/>
            <a:ext cx="6405563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1862" y="4129055"/>
            <a:ext cx="6405562" cy="39045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200" dirty="0"/>
              <a:t>Changes in Filing timeframes</a:t>
            </a:r>
          </a:p>
          <a:p>
            <a:pPr algn="just">
              <a:buFont typeface="Arial" pitchFamily="34" charset="0"/>
              <a:buChar char="•"/>
            </a:pPr>
            <a:r>
              <a:rPr lang="en-US" sz="2200" dirty="0"/>
              <a:t>A claim for compensation must be filed within </a:t>
            </a:r>
            <a:r>
              <a:rPr lang="en-US" sz="2200" u="sng" dirty="0"/>
              <a:t>one year of date of injury </a:t>
            </a:r>
            <a:r>
              <a:rPr lang="en-US" sz="2200" dirty="0"/>
              <a:t>(previously 2 years)</a:t>
            </a:r>
          </a:p>
          <a:p>
            <a:pPr algn="just">
              <a:buFont typeface="Arial" pitchFamily="34" charset="0"/>
              <a:buChar char="•"/>
            </a:pPr>
            <a:r>
              <a:rPr lang="en-US" sz="2200" dirty="0"/>
              <a:t>A hearing must be requested within 6 months of the date of claim</a:t>
            </a:r>
          </a:p>
          <a:p>
            <a:pPr algn="just">
              <a:buFont typeface="Arial" pitchFamily="34" charset="0"/>
              <a:buChar char="•"/>
            </a:pPr>
            <a:r>
              <a:rPr lang="en-US" sz="2200" dirty="0"/>
              <a:t>Claim barred if employee receives no medical treatment or benefits within one year of date of injury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strike="sngStrike" dirty="0"/>
              <a:t>Employee must be on job for 180 days before being allowed to file for a cumulative trauma injury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" y="0"/>
            <a:ext cx="3175019" cy="480772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978774"/>
            <a:ext cx="5971822" cy="628449"/>
          </a:xfrm>
          <a:prstGeom prst="rect">
            <a:avLst/>
          </a:prstGeom>
        </p:spPr>
        <p:txBody>
          <a:bodyPr/>
          <a:lstStyle/>
          <a:p>
            <a:pPr defTabSz="9494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SIP at OMAG in Edmond on 11/21/19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F5AE1B-7B2B-4D6D-92E5-9BA96A7A6E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23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233363"/>
            <a:ext cx="6410325" cy="3605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4182" y="4016823"/>
            <a:ext cx="6512218" cy="48131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/>
              <a:t>CC-Form 2</a:t>
            </a:r>
            <a:r>
              <a:rPr lang="en-US" sz="2400" dirty="0"/>
              <a:t>, Employers Notice of Injury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u="sng" dirty="0"/>
              <a:t>Must be filed by employer, within </a:t>
            </a:r>
            <a:r>
              <a:rPr lang="en-US" sz="2000" b="1" u="sng" dirty="0"/>
              <a:t>10 days </a:t>
            </a:r>
            <a:r>
              <a:rPr lang="en-US" sz="2000" u="sng" dirty="0"/>
              <a:t>after notification of injury</a:t>
            </a:r>
            <a:r>
              <a:rPr lang="en-US" sz="2000" dirty="0"/>
              <a:t> (per Statute, but Commission Rules require 10 days from 4</a:t>
            </a:r>
            <a:r>
              <a:rPr lang="en-US" sz="2000" baseline="30000" dirty="0"/>
              <a:t>th</a:t>
            </a:r>
            <a:r>
              <a:rPr lang="en-US" sz="2000" dirty="0"/>
              <a:t> day of Lost Time).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u="sng" dirty="0"/>
              <a:t>Employer</a:t>
            </a:r>
            <a:r>
              <a:rPr lang="en-US" sz="2000" dirty="0"/>
              <a:t> can be fined </a:t>
            </a:r>
            <a:r>
              <a:rPr lang="en-US" sz="2000" b="1" u="sng" dirty="0"/>
              <a:t>$500 </a:t>
            </a:r>
            <a:r>
              <a:rPr lang="en-US" sz="2000" dirty="0"/>
              <a:t>for failure to submit timely.  </a:t>
            </a:r>
          </a:p>
          <a:p>
            <a:pPr algn="just">
              <a:buClr>
                <a:srgbClr val="C00000"/>
              </a:buClr>
            </a:pPr>
            <a:r>
              <a:rPr lang="en-US" sz="2000" dirty="0"/>
              <a:t>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/>
              <a:t>Timely file “Incidents Only” and they will not count against the city.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u="sng" dirty="0"/>
              <a:t>It is imperative for the employer to send in the </a:t>
            </a:r>
            <a:r>
              <a:rPr lang="en-US" sz="2000" b="1" u="sng" dirty="0"/>
              <a:t>CC-Form-2’</a:t>
            </a:r>
            <a:r>
              <a:rPr lang="en-US" sz="2000" u="sng" dirty="0"/>
              <a:t>s to CBR, as they have in the past</a:t>
            </a:r>
            <a:r>
              <a:rPr lang="en-US" sz="2000" dirty="0"/>
              <a:t>…after notification of an on the job injury.  This is the only way for CBR to know about medical only claims, the majority of all workers’ compensation cases.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59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D7A970-1823-4330-8825-049470C2A10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59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4878-7977-4BBF-B849-0EA5EEE7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6260C54-54A5-4B3C-BAAF-555D59EDFF3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</p:spTree>
    <p:extLst>
      <p:ext uri="{BB962C8B-B14F-4D97-AF65-F5344CB8AC3E}">
        <p14:creationId xmlns:p14="http://schemas.microsoft.com/office/powerpoint/2010/main" val="86635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From OMAG Website on Workers’ Compensation Claims:</a:t>
            </a:r>
          </a:p>
          <a:p>
            <a:r>
              <a:rPr lang="en-US" cap="all" dirty="0"/>
              <a:t>FILING A WORKERS' COMPENSATION CLAIM:</a:t>
            </a:r>
          </a:p>
          <a:p>
            <a:r>
              <a:rPr lang="en-US" dirty="0"/>
              <a:t>Claims for Workers' Compensation are handled by Consolidated Benefits Resources (CBR). CBR requires the submission of the completed </a:t>
            </a:r>
            <a:r>
              <a:rPr lang="en-US" dirty="0">
                <a:hlinkClick r:id="rId3"/>
              </a:rPr>
              <a:t>Workers' Compensation Claim packet</a:t>
            </a:r>
            <a:r>
              <a:rPr lang="en-US" dirty="0"/>
              <a:t> to initiate a claim.  A claim may be submitted via email at </a:t>
            </a:r>
            <a:r>
              <a:rPr lang="en-US" dirty="0">
                <a:hlinkClick r:id="rId4"/>
              </a:rPr>
              <a:t>newclaim@cbremail.com</a:t>
            </a:r>
            <a:r>
              <a:rPr lang="en-US" dirty="0"/>
              <a:t>. Employers can also choose to file electronically at </a:t>
            </a:r>
            <a:r>
              <a:rPr lang="en-US" dirty="0">
                <a:hlinkClick r:id="rId5"/>
              </a:rPr>
              <a:t>www.cbrcloud.com</a:t>
            </a:r>
            <a:r>
              <a:rPr lang="en-US" dirty="0"/>
              <a:t>. If filing electronically, the employer will not have to follow up with an emailed copy of the claim.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Open this “Claims Packet” during class and show down through the forms.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3240" y="4392612"/>
            <a:ext cx="5963920" cy="3660458"/>
          </a:xfrm>
        </p:spPr>
        <p:txBody>
          <a:bodyPr/>
          <a:lstStyle/>
          <a:p>
            <a:r>
              <a:rPr lang="en-US" sz="2000" dirty="0"/>
              <a:t>Refer to the “</a:t>
            </a:r>
            <a:r>
              <a:rPr lang="en-US" sz="2000" b="1" u="sng" dirty="0"/>
              <a:t>Workers’ Compensation – In a Nutshell</a:t>
            </a:r>
            <a:r>
              <a:rPr lang="en-US" sz="2000" dirty="0"/>
              <a:t>” Handout.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5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Go the next slide for the Definitions &gt;&gt;&gt;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SIP #2 - Oklahoma Workers' Compensation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SIP at OMAG in Edmond on 11/21/19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2BD6A-C031-4348-BB58-789991C346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9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691BF89A-C253-4167-BF7F-2EA6FB5AD26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3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41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486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7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9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9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9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37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29A-A94C-4570-A54E-3B7EC3DC2E95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049D6D-DF27-4CF1-A245-9E179ABBB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357E-DC71-42F4-9E87-1853DD5D050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E51C2C-AF16-41BE-B297-B97F93C04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698" r:id="rId17"/>
    <p:sldLayoutId id="2147483724" r:id="rId18"/>
    <p:sldLayoutId id="2147483725" r:id="rId19"/>
    <p:sldLayoutId id="2147483726" r:id="rId20"/>
    <p:sldLayoutId id="2147483741" r:id="rId2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counselors%40wcc.ok.gov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newclaim@cbre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73365789f726693272dc91a/t/5d5ea46dd7e2830001f9c603/1566483568191/2019+CBRClaim+Packe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5909" y="272084"/>
            <a:ext cx="6115050" cy="1085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OK Workers’ Compensation</a:t>
            </a:r>
            <a:b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(O.S. Title 85A)</a:t>
            </a:r>
            <a:r>
              <a:rPr lang="en-US" sz="2100" dirty="0"/>
              <a:t> </a:t>
            </a:r>
            <a:endParaRPr lang="en-US" sz="3000" dirty="0"/>
          </a:p>
        </p:txBody>
      </p:sp>
      <p:sp>
        <p:nvSpPr>
          <p:cNvPr id="757763" name="Rectangle 3"/>
          <p:cNvSpPr>
            <a:spLocks noGrp="1" noChangeArrowheads="1"/>
          </p:cNvSpPr>
          <p:nvPr>
            <p:ph idx="1"/>
          </p:nvPr>
        </p:nvSpPr>
        <p:spPr>
          <a:xfrm>
            <a:off x="1969634" y="1516063"/>
            <a:ext cx="7467600" cy="42291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66"/>
              </a:buClr>
              <a:buFont typeface="Arial Unicode MS" pitchFamily="34" charset="-128"/>
              <a:buChar char="➨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For employees with job-related </a:t>
            </a:r>
          </a:p>
          <a:p>
            <a:pPr eaLnBrk="1" hangingPunct="1">
              <a:buClr>
                <a:srgbClr val="000066"/>
              </a:buClr>
              <a:buFont typeface="Arial Unicode MS" pitchFamily="34" charset="-128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    injuries and illnesses.</a:t>
            </a:r>
          </a:p>
          <a:p>
            <a:pPr eaLnBrk="1" hangingPunct="1">
              <a:buClr>
                <a:srgbClr val="000066"/>
              </a:buClr>
              <a:buFont typeface="Arial Unicode MS" pitchFamily="34" charset="-128"/>
              <a:buChar char="➨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WC is 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No-Fault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.  </a:t>
            </a:r>
          </a:p>
          <a:p>
            <a:pPr eaLnBrk="1" hangingPunct="1">
              <a:buClr>
                <a:srgbClr val="000066"/>
              </a:buClr>
              <a:buFont typeface="Arial Unicode MS" pitchFamily="34" charset="-128"/>
              <a:buChar char="➨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WC Benefits are statutory.  </a:t>
            </a:r>
          </a:p>
          <a:p>
            <a:pPr eaLnBrk="1" hangingPunct="1">
              <a:buClr>
                <a:srgbClr val="000066"/>
              </a:buClr>
              <a:buFont typeface="Arial Unicode MS" pitchFamily="34" charset="-128"/>
              <a:buChar char="➨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After a claim is filed, and following an investigation, Claims Adjuster will determine whether or not the incident is covered by WC.</a:t>
            </a:r>
          </a:p>
          <a:p>
            <a:pPr eaLnBrk="1" hangingPunct="1">
              <a:buClr>
                <a:srgbClr val="000066"/>
              </a:buClr>
              <a:buFont typeface="Arial Unicode MS" pitchFamily="34" charset="-128"/>
              <a:buChar char="➨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cs typeface="Arial" pitchFamily="34" charset="0"/>
              </a:rPr>
              <a:t>If it is WC, start paying the Statutory Benefits.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711200" cy="2444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FB4242F-5271-4F84-BCEC-4C03D5D561C5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04" y="882595"/>
            <a:ext cx="4484059" cy="29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C07D-9BD9-49B3-989F-F7368A5A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5A49A-ED52-436D-9B21-BA6C22D31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B8B9D-7C45-49FE-889B-F29C15B0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74" y="55659"/>
            <a:ext cx="9780138" cy="680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2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923" y="152980"/>
            <a:ext cx="7007243" cy="1174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1C1C1C"/>
                </a:solidFill>
              </a:rPr>
              <a:t>What are the Workers’ Compensation benefits?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idx="1"/>
          </p:nvPr>
        </p:nvSpPr>
        <p:spPr>
          <a:xfrm>
            <a:off x="1466933" y="1516063"/>
            <a:ext cx="7448550" cy="4457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200" dirty="0">
                <a:solidFill>
                  <a:srgbClr val="1C1C1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① </a:t>
            </a: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</a:rPr>
              <a:t>Medical benefits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② </a:t>
            </a: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</a:rPr>
              <a:t>Temporary Total Disability (TTD)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③ </a:t>
            </a: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</a:rPr>
              <a:t>Permanent Partial Disability and          	   	 Permanent Total Disability (PPD &amp; PTD)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④ </a:t>
            </a: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</a:rPr>
              <a:t>Vocational Rehabilitation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⑤ </a:t>
            </a:r>
            <a:r>
              <a:rPr lang="en-US" sz="3200" b="1" dirty="0">
                <a:solidFill>
                  <a:srgbClr val="1C1C1C"/>
                </a:solidFill>
                <a:latin typeface="Arial Narrow" pitchFamily="34" charset="0"/>
              </a:rPr>
              <a:t>Death benefits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solidFill>
                  <a:srgbClr val="1C1C1C"/>
                </a:solidFill>
              </a:rPr>
              <a:t>	     </a:t>
            </a:r>
            <a:r>
              <a:rPr lang="en-US" sz="3200" i="1" dirty="0">
                <a:solidFill>
                  <a:srgbClr val="1C1C1C"/>
                </a:solidFill>
              </a:rPr>
              <a:t>Remember: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solidFill>
                  <a:srgbClr val="FFFFFF"/>
                </a:solidFill>
                <a:latin typeface="Rockwell Extra Bold" pitchFamily="18" charset="0"/>
              </a:rPr>
              <a:t>			</a:t>
            </a:r>
            <a:r>
              <a:rPr lang="en-US" sz="3200" u="sng" dirty="0">
                <a:solidFill>
                  <a:srgbClr val="CC0000"/>
                </a:solidFill>
                <a:latin typeface="Rockwell Extra Bold" pitchFamily="18" charset="0"/>
              </a:rPr>
              <a:t>Benefits are Statutory!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700" dirty="0">
              <a:solidFill>
                <a:srgbClr val="CC0000"/>
              </a:solidFill>
              <a:latin typeface="Cooper Black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711200" cy="2444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FB4242F-5271-4F84-BCEC-4C03D5D561C5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AutoShape 2" descr="Image result for medical treatment images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66" y="202957"/>
            <a:ext cx="4363139" cy="26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EEB16-19A2-4690-A793-15800DC991A1}"/>
              </a:ext>
            </a:extLst>
          </p:cNvPr>
          <p:cNvSpPr txBox="1"/>
          <p:nvPr/>
        </p:nvSpPr>
        <p:spPr>
          <a:xfrm>
            <a:off x="8380675" y="3808674"/>
            <a:ext cx="3398115" cy="156966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Wage benefits are based on the employee’s Average Weekly Wage.</a:t>
            </a:r>
          </a:p>
        </p:txBody>
      </p:sp>
    </p:spTree>
    <p:extLst>
      <p:ext uri="{BB962C8B-B14F-4D97-AF65-F5344CB8AC3E}">
        <p14:creationId xmlns:p14="http://schemas.microsoft.com/office/powerpoint/2010/main" val="26176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CF81-47A5-4050-AADB-54F16F0F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017CD-4818-4A50-9FDB-3370839AD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FD5C9-2FA2-4420-B07B-2C6927EA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0"/>
            <a:ext cx="974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426A-8565-4843-AB28-4E0948D6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6284D-C0AD-40D1-9D43-14C356AA3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12E4F-7B76-47C3-BAF7-D6149478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0"/>
            <a:ext cx="100107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AB58A-F654-49BA-B5DB-119ABABC4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482" y="71563"/>
            <a:ext cx="3750614" cy="2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C919-B84A-4486-AED1-778D7898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B6875-5C7E-49BE-A75D-A17F22FBC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C2539-4EEC-4E81-BA60-44D15E24F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E0EAA-EC83-4AB2-AE8E-B189DC70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255" y="-1"/>
            <a:ext cx="4030064" cy="21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9489" y="874643"/>
            <a:ext cx="7410753" cy="310748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  <a:t>Joe is off work on TTD (Total Temporary Disability); his WC accident was not contested.</a:t>
            </a:r>
            <a:b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</a:br>
            <a:b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</a:br>
            <a: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  <a:t>You hear he isn’t going to be able to come back to work. </a:t>
            </a:r>
            <a:b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</a:br>
            <a:b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</a:br>
            <a:r>
              <a:rPr lang="en-US" altLang="en-US" b="1" dirty="0">
                <a:solidFill>
                  <a:schemeClr val="tx1"/>
                </a:solidFill>
                <a:effectLst/>
                <a:cs typeface="Times New Roman" pitchFamily="18" charset="0"/>
              </a:rPr>
              <a:t>The city should fire him so you can fill the position.</a:t>
            </a:r>
            <a:r>
              <a:rPr lang="en-US" altLang="en-US" b="1" dirty="0">
                <a:solidFill>
                  <a:schemeClr val="bg1"/>
                </a:solidFill>
                <a:effectLst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effectLst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3853" y="114319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Supervisor Scenario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19560-9722-4B26-BE80-2663CD785FB9}"/>
              </a:ext>
            </a:extLst>
          </p:cNvPr>
          <p:cNvSpPr txBox="1"/>
          <p:nvPr/>
        </p:nvSpPr>
        <p:spPr>
          <a:xfrm>
            <a:off x="4913906" y="6042853"/>
            <a:ext cx="243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True or False?</a:t>
            </a:r>
          </a:p>
        </p:txBody>
      </p:sp>
    </p:spTree>
    <p:extLst>
      <p:ext uri="{BB962C8B-B14F-4D97-AF65-F5344CB8AC3E}">
        <p14:creationId xmlns:p14="http://schemas.microsoft.com/office/powerpoint/2010/main" val="30864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168" y="373048"/>
            <a:ext cx="855978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Injuries that </a:t>
            </a:r>
            <a:r>
              <a:rPr lang="en-US" b="1" i="1" u="sng" dirty="0"/>
              <a:t>May Not </a:t>
            </a:r>
            <a:r>
              <a:rPr lang="en-US" dirty="0"/>
              <a:t>be compensable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75" y="1230298"/>
            <a:ext cx="7937390" cy="4476750"/>
          </a:xfrm>
        </p:spPr>
        <p:txBody>
          <a:bodyPr>
            <a:normAutofit lnSpcReduction="10000"/>
          </a:bodyPr>
          <a:lstStyle/>
          <a:p>
            <a:pPr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Active participant in a fight during work hours</a:t>
            </a:r>
          </a:p>
          <a:p>
            <a:pPr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Horseplay</a:t>
            </a:r>
          </a:p>
          <a:p>
            <a:pPr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Personal intervening injury that aggravates the WC injury</a:t>
            </a:r>
          </a:p>
          <a:p>
            <a:pPr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Aging</a:t>
            </a:r>
          </a:p>
          <a:p>
            <a:pPr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Degeneration of knees elbows, backs, necks</a:t>
            </a:r>
          </a:p>
          <a:p>
            <a:pPr marL="0" indent="0">
              <a:buClr>
                <a:srgbClr val="1750CF"/>
              </a:buClr>
              <a:buNone/>
            </a:pPr>
            <a:endParaRPr lang="en-US" sz="2700" b="1" strike="sngStrik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41B1C821-8DE8-4BEC-8282-7B9539D44D81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139" y="1245478"/>
            <a:ext cx="9971690" cy="4875484"/>
          </a:xfrm>
        </p:spPr>
        <p:txBody>
          <a:bodyPr>
            <a:normAutofit fontScale="92500"/>
          </a:bodyPr>
          <a:lstStyle/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000" b="1" dirty="0"/>
              <a:t>Where presence of alcohol/illegal drugs an/or prescription drugs used in contravention of its directions, at the first doctor visit.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000" b="1" dirty="0"/>
              <a:t>Claims that occur in the </a:t>
            </a:r>
            <a:r>
              <a:rPr lang="en-US" sz="3000" b="1" u="sng" dirty="0"/>
              <a:t>employer’s parking lot</a:t>
            </a:r>
            <a:r>
              <a:rPr lang="en-US" sz="3000" b="1" dirty="0"/>
              <a:t>, including transportation to and from work.  </a:t>
            </a:r>
            <a:r>
              <a:rPr lang="en-US" sz="3000" b="1" i="1" dirty="0"/>
              <a:t>Exceptions are for essential job functions, or under direction from a supervisor.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3000" b="1" dirty="0"/>
              <a:t>Heart Attacks and Strokes...</a:t>
            </a:r>
          </a:p>
          <a:p>
            <a:pPr marL="0" indent="0" algn="just">
              <a:buClr>
                <a:srgbClr val="1750CF"/>
              </a:buClr>
              <a:buNone/>
            </a:pPr>
            <a:endParaRPr lang="en-US" b="1" strike="sngStrike" dirty="0"/>
          </a:p>
          <a:p>
            <a:pPr marL="0" indent="0" algn="just">
              <a:lnSpc>
                <a:spcPct val="120000"/>
              </a:lnSpc>
              <a:buClr>
                <a:srgbClr val="1750CF"/>
              </a:buClr>
              <a:buNone/>
            </a:pPr>
            <a:r>
              <a:rPr lang="en-US" sz="2625" b="1" dirty="0"/>
              <a:t>Note: </a:t>
            </a:r>
            <a:r>
              <a:rPr lang="en-US" sz="2625" b="1" i="1" dirty="0"/>
              <a:t>These will ultimately be decided by the OK Supreme Court.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41B1C821-8DE8-4BEC-8282-7B9539D44D81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06F4EB-951B-4088-90FA-63087713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174" y="369645"/>
            <a:ext cx="8911687" cy="718176"/>
          </a:xfrm>
        </p:spPr>
        <p:txBody>
          <a:bodyPr/>
          <a:lstStyle/>
          <a:p>
            <a:r>
              <a:rPr lang="en-US" dirty="0"/>
              <a:t>Injuries that </a:t>
            </a:r>
            <a:r>
              <a:rPr lang="en-US" b="1" i="1" u="sng" dirty="0"/>
              <a:t>May Not </a:t>
            </a:r>
            <a:r>
              <a:rPr lang="en-US" dirty="0"/>
              <a:t>be compensable</a:t>
            </a:r>
          </a:p>
        </p:txBody>
      </p:sp>
    </p:spTree>
    <p:extLst>
      <p:ext uri="{BB962C8B-B14F-4D97-AF65-F5344CB8AC3E}">
        <p14:creationId xmlns:p14="http://schemas.microsoft.com/office/powerpoint/2010/main" val="39121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FBF5-5E04-4240-9DC1-6F12516B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17F92-DCD5-4DDC-A072-55FE1E24E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3C6B1-0349-46EB-9FC2-D15B805D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99" y="0"/>
            <a:ext cx="962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9447-F904-4CE1-BF3C-850B7C26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93EEB-D597-4CA6-837B-A37CAC446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B44A2-75CE-4F07-A509-BD0B9F83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571" y="0"/>
            <a:ext cx="9711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77F4D4F-8881-4ADA-A951-F99192890FAA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3090"/>
              </p:ext>
            </p:extLst>
          </p:nvPr>
        </p:nvGraphicFramePr>
        <p:xfrm>
          <a:off x="2266951" y="63611"/>
          <a:ext cx="8348039" cy="6414860"/>
        </p:xfrm>
        <a:graphic>
          <a:graphicData uri="http://schemas.openxmlformats.org/drawingml/2006/table">
            <a:tbl>
              <a:tblPr/>
              <a:tblGrid>
                <a:gridCol w="4526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7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Old WC Law compared to NEW WC Law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PRIOR to 2/1/2014</a:t>
                      </a:r>
                    </a:p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On or After 2/1/2014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OS Title 85 - WCA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OS Title 85A - AWCA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CEC=Court of Existing Claims 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WC Commissioners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2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WCC Judges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Lit Cases heard </a:t>
                      </a:r>
                    </a:p>
                    <a:p>
                      <a:pPr algn="ctr" fontAlgn="b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by ALJ (4)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Yrs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Statute of Limitations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Yr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Statute of Limitations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WC Benefits =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Regions 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Highest Cost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Many Benefits were lowered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2622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6787101" y="1248355"/>
            <a:ext cx="0" cy="45644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66951" y="1799647"/>
            <a:ext cx="8393906" cy="2857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F80F-B001-4157-8690-EDFFE664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3166-490F-4A41-9140-2195C957F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D2D59-5782-4112-A93A-4AE509C9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4" y="0"/>
            <a:ext cx="101631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7DE76-669B-40D8-8C87-C4C14606A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751" y="-18672"/>
            <a:ext cx="2621322" cy="21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4454-07F7-4535-9423-D4859551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C971-A1E3-4B12-8F3A-F5AA5A33B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720D-CBCE-4921-942E-1229F8E1A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98" y="0"/>
            <a:ext cx="958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B972-D007-48EE-A113-97E5A927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6BE1-B1C2-4EFC-88EF-33D57D6CA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301E9-E78D-4897-8AA8-4BDC0AD45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D960-AD66-43F5-A0F0-3005DA64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633" y="329912"/>
            <a:ext cx="8911687" cy="1280890"/>
          </a:xfrm>
        </p:spPr>
        <p:txBody>
          <a:bodyPr/>
          <a:lstStyle/>
          <a:p>
            <a:r>
              <a:rPr lang="en-US" dirty="0"/>
              <a:t>WC Counselors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2D44E-196D-421B-A577-1F8AC72D0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920" y="1317553"/>
            <a:ext cx="8915400" cy="4510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/>
              <a:t>Anyone can call for information:  </a:t>
            </a:r>
          </a:p>
          <a:p>
            <a:pPr marL="0" indent="0">
              <a:buNone/>
            </a:pPr>
            <a:r>
              <a:rPr lang="en-US" sz="2400" b="1" dirty="0"/>
              <a:t>WC COUNSELORS </a:t>
            </a:r>
          </a:p>
          <a:p>
            <a:r>
              <a:rPr lang="en-US" sz="2400" b="1" dirty="0"/>
              <a:t>For questions about workers' compensation issues: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(855) 291-3612 (In-state toll free)</a:t>
            </a:r>
          </a:p>
          <a:p>
            <a:r>
              <a:rPr lang="en-US" sz="2400" dirty="0"/>
              <a:t>(405) 522-5308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Eric Russell, Supervisor  </a:t>
            </a:r>
            <a:br>
              <a:rPr lang="en-US" sz="2400" dirty="0"/>
            </a:br>
            <a:r>
              <a:rPr lang="en-US" sz="2400" dirty="0"/>
              <a:t>Counselors Division Email: </a:t>
            </a:r>
            <a:r>
              <a:rPr lang="en-US" sz="2400" dirty="0">
                <a:hlinkClick r:id="rId2"/>
              </a:rPr>
              <a:t>counselors@wcc.ok.gov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elmetssaveli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623" y="381001"/>
            <a:ext cx="10034488" cy="536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429001" y="5943600"/>
            <a:ext cx="61190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1C1C1C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Enforce Your Safety Rules!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520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64D070-FE66-45B9-8C29-AF4B830CF8A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21468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b="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Supervisors </a:t>
            </a:r>
            <a:r>
              <a:rPr lang="en-US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ARE </a:t>
            </a:r>
            <a: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 </a:t>
            </a:r>
            <a:b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</a:br>
            <a: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Responsible for their workers.</a:t>
            </a:r>
            <a:b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</a:br>
            <a:r>
              <a:rPr lang="en-US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209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622066"/>
            <a:ext cx="8534400" cy="5235934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Lead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by example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Enforce &amp; follow all safety rules &amp; standards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Provide medical care, when necessary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Assist injured employee to complete “Employee’s Report of Injury” and give it to City Hall (</a:t>
            </a:r>
            <a:r>
              <a:rPr lang="en-US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ASAP)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Review accident/injury to prevent recurrence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Monitor employee’s progress while absent</a:t>
            </a:r>
          </a:p>
          <a:p>
            <a:pPr eaLnBrk="1" hangingPunct="1">
              <a:buClr>
                <a:srgbClr val="FF3300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Apply the “Golden Rule”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200" y="6248400"/>
            <a:ext cx="28448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B4242F-5271-4F84-BCEC-4C03D5D561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8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31" y="-3941"/>
            <a:ext cx="8864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3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1C821-8DE8-4BEC-8282-7B9539D44D81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7136" y="5258080"/>
            <a:ext cx="7252345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OMAG Cities go to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1750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omag.org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WC Forms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1A0AA-B63A-4919-9F2D-4E4907F95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081" y="1480458"/>
            <a:ext cx="8915400" cy="3777622"/>
          </a:xfrm>
        </p:spPr>
        <p:txBody>
          <a:bodyPr/>
          <a:lstStyle/>
          <a:p>
            <a:pPr lvl="0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claims after </a:t>
            </a:r>
            <a:r>
              <a:rPr lang="en-US" sz="2400" b="1" u="sng" dirty="0">
                <a:solidFill>
                  <a:srgbClr val="C00000"/>
                </a:solidFill>
              </a:rPr>
              <a:t>2/1/2014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cases heard by the WC Commission. 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Pre-2/1/14 claims stay with the Court.  Old WC Court will now be called Court of Existing Claims.</a:t>
            </a:r>
          </a:p>
          <a:p>
            <a:pPr lvl="0" algn="just">
              <a:buClr>
                <a:srgbClr val="C00000"/>
              </a:buClr>
              <a:buNone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New Commission = 3 Commissioners are appointed to run the system, who are political appointees, and serve staggered terms-6, 4 &amp; 2 years.</a:t>
            </a:r>
          </a:p>
          <a:p>
            <a:pPr lvl="0" algn="just">
              <a:buClr>
                <a:srgbClr val="C00000"/>
              </a:buClr>
              <a:buNone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Current Commissioners are Business Oriented.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8DA267-C6E6-45A9-BA49-5A75BF3120A9}"/>
              </a:ext>
            </a:extLst>
          </p:cNvPr>
          <p:cNvSpPr/>
          <p:nvPr/>
        </p:nvSpPr>
        <p:spPr>
          <a:xfrm>
            <a:off x="1900363" y="283122"/>
            <a:ext cx="97482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O.S. Title 85A…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Administrative Workers’ Compensation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868" y="179544"/>
            <a:ext cx="6172200" cy="7429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New W C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557" y="843454"/>
            <a:ext cx="9719441" cy="4869558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The Commission has established rules, procedures and forms.  (Use new </a:t>
            </a:r>
            <a:r>
              <a:rPr lang="en-US" sz="2400" b="1" dirty="0"/>
              <a:t>CC Form 2 </a:t>
            </a:r>
            <a:r>
              <a:rPr lang="en-US" sz="2400" dirty="0"/>
              <a:t>for all claims.)</a:t>
            </a:r>
          </a:p>
          <a:p>
            <a:pPr algn="just">
              <a:buNone/>
            </a:pPr>
            <a:r>
              <a:rPr lang="en-US" sz="1000" dirty="0"/>
              <a:t>   </a:t>
            </a:r>
          </a:p>
          <a:p>
            <a:pPr algn="just"/>
            <a:r>
              <a:rPr lang="en-US" sz="2400" dirty="0"/>
              <a:t>Commissioners hire </a:t>
            </a:r>
            <a:r>
              <a:rPr lang="en-US" sz="2400" b="1" dirty="0"/>
              <a:t>Administrative Law Judges (ALJ)</a:t>
            </a:r>
            <a:r>
              <a:rPr lang="en-US" sz="2400" dirty="0"/>
              <a:t> to hear disputes.  ALJ’s do not serve a term, and can be replaced by the Commissioners</a:t>
            </a:r>
          </a:p>
          <a:p>
            <a:pPr algn="just">
              <a:buNone/>
            </a:pPr>
            <a:r>
              <a:rPr lang="en-US" sz="1000" dirty="0"/>
              <a:t>   </a:t>
            </a:r>
          </a:p>
          <a:p>
            <a:pPr algn="just"/>
            <a:r>
              <a:rPr lang="en-US" sz="2400" dirty="0"/>
              <a:t>ALJ’s are primary hearing officers of the Commission.  Focus on speedy resolution of claims and disputes.</a:t>
            </a:r>
          </a:p>
          <a:p>
            <a:pPr algn="just">
              <a:buNone/>
            </a:pPr>
            <a:r>
              <a:rPr lang="en-US" sz="1000" dirty="0"/>
              <a:t>     </a:t>
            </a:r>
          </a:p>
          <a:p>
            <a:pPr algn="just"/>
            <a:r>
              <a:rPr lang="en-US" sz="2400" dirty="0"/>
              <a:t>The 3 Commissioners will hear appeals from the ALJ orders.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41B1C821-8DE8-4BEC-8282-7B9539D44D81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531" y="267098"/>
            <a:ext cx="6995198" cy="74295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Changes in Filing Timeframes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685" y="1010048"/>
            <a:ext cx="8033657" cy="3039156"/>
          </a:xfrm>
        </p:spPr>
        <p:txBody>
          <a:bodyPr>
            <a:noAutofit/>
          </a:bodyPr>
          <a:lstStyle/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 claim for compensation must be filed within </a:t>
            </a:r>
            <a:r>
              <a:rPr lang="en-US" sz="2800" b="1" u="sng" dirty="0"/>
              <a:t>one year of date of injury</a:t>
            </a:r>
            <a:r>
              <a:rPr lang="en-US" sz="2800" dirty="0"/>
              <a:t> (previously 2 years)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 hearing must be requested within 6 months of the date of claim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Claim barred if employee receives no medical treatment or benefits within one year of date of injury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41B1C821-8DE8-4BEC-8282-7B9539D44D81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190" y="50800"/>
            <a:ext cx="9072438" cy="742950"/>
          </a:xfrm>
        </p:spPr>
        <p:txBody>
          <a:bodyPr>
            <a:normAutofit fontScale="90000"/>
          </a:bodyPr>
          <a:lstStyle/>
          <a:p>
            <a:br>
              <a:rPr lang="en-US" sz="1650" dirty="0"/>
            </a:br>
            <a:r>
              <a:rPr lang="en-US" sz="4000" b="1" dirty="0"/>
              <a:t>CC-Form 2</a:t>
            </a:r>
            <a:r>
              <a:rPr lang="en-US" sz="4000" dirty="0"/>
              <a:t>, Employers Notice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628" y="1112520"/>
            <a:ext cx="9796007" cy="4800600"/>
          </a:xfrm>
        </p:spPr>
        <p:txBody>
          <a:bodyPr>
            <a:normAutofit fontScale="25000" lnSpcReduction="20000"/>
          </a:bodyPr>
          <a:lstStyle/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10400" u="sng" dirty="0"/>
              <a:t>Must be filed by employer, within </a:t>
            </a:r>
            <a:r>
              <a:rPr lang="en-US" sz="10400" b="1" u="sng" dirty="0"/>
              <a:t>10 days </a:t>
            </a:r>
            <a:r>
              <a:rPr lang="en-US" sz="10400" u="sng" dirty="0"/>
              <a:t>after notification of injury</a:t>
            </a:r>
            <a:r>
              <a:rPr lang="en-US" sz="10400" dirty="0"/>
              <a:t> (per Statute, but Commission Rules require 10 days from 4</a:t>
            </a:r>
            <a:r>
              <a:rPr lang="en-US" sz="10400" baseline="30000" dirty="0"/>
              <a:t>th</a:t>
            </a:r>
            <a:r>
              <a:rPr lang="en-US" sz="10400" dirty="0"/>
              <a:t> day of Lost Time).</a:t>
            </a:r>
          </a:p>
          <a:p>
            <a:pPr marL="0" indent="0" algn="just">
              <a:buClr>
                <a:srgbClr val="1750CF"/>
              </a:buClr>
              <a:buNone/>
            </a:pPr>
            <a:r>
              <a:rPr lang="en-US" sz="4000" dirty="0"/>
              <a:t>   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10400" dirty="0"/>
              <a:t>File an “</a:t>
            </a:r>
            <a:r>
              <a:rPr lang="en-US" sz="10400" b="1" u="sng" dirty="0"/>
              <a:t>Incident Only</a:t>
            </a:r>
            <a:r>
              <a:rPr lang="en-US" sz="10400" dirty="0"/>
              <a:t>” to protect your employees rights.   </a:t>
            </a:r>
          </a:p>
          <a:p>
            <a:pPr marL="0" indent="0" algn="just">
              <a:buClr>
                <a:srgbClr val="1750CF"/>
              </a:buClr>
              <a:buNone/>
            </a:pPr>
            <a:r>
              <a:rPr lang="en-US" sz="4200" u="sng" dirty="0"/>
              <a:t>  </a:t>
            </a:r>
          </a:p>
          <a:p>
            <a:pPr algn="just">
              <a:buClr>
                <a:srgbClr val="1750CF"/>
              </a:buClr>
              <a:buFont typeface="Wingdings" panose="05000000000000000000" pitchFamily="2" charset="2"/>
              <a:buChar char="§"/>
            </a:pPr>
            <a:r>
              <a:rPr lang="en-US" sz="10400" u="sng" dirty="0"/>
              <a:t>Employer</a:t>
            </a:r>
            <a:r>
              <a:rPr lang="en-US" sz="10400" dirty="0"/>
              <a:t> can be fined </a:t>
            </a:r>
            <a:r>
              <a:rPr lang="en-US" sz="10400" b="1" u="sng" dirty="0"/>
              <a:t>$500</a:t>
            </a:r>
            <a:r>
              <a:rPr lang="en-US" sz="10400" b="1" dirty="0"/>
              <a:t> </a:t>
            </a:r>
            <a:r>
              <a:rPr lang="en-US" sz="10400" dirty="0"/>
              <a:t>for failure to submit timely. </a:t>
            </a:r>
          </a:p>
          <a:p>
            <a:pPr marL="0" indent="0" algn="just">
              <a:buClr>
                <a:srgbClr val="1750CF"/>
              </a:buClr>
              <a:buNone/>
            </a:pPr>
            <a:r>
              <a:rPr lang="en-US" sz="4000" dirty="0"/>
              <a:t>   </a:t>
            </a:r>
          </a:p>
          <a:p>
            <a:pPr marL="0" indent="0">
              <a:buClr>
                <a:srgbClr val="1750CF"/>
              </a:buClr>
              <a:buNone/>
            </a:pPr>
            <a:r>
              <a:rPr lang="en-US" sz="4200" u="sng" dirty="0"/>
              <a:t> </a:t>
            </a:r>
            <a:r>
              <a:rPr lang="en-US" sz="10400" u="sng" dirty="0"/>
              <a:t>It is imperative for the employer to send in the </a:t>
            </a:r>
            <a:r>
              <a:rPr lang="en-US" sz="10400" b="1" u="sng" dirty="0"/>
              <a:t>CC-Form-2’</a:t>
            </a:r>
            <a:r>
              <a:rPr lang="en-US" sz="10400" u="sng" dirty="0"/>
              <a:t>s to your claim’s adjuster, as they have in the past</a:t>
            </a:r>
            <a:r>
              <a:rPr lang="en-US" sz="10400" dirty="0"/>
              <a:t>…after notification of an on the job injury.  </a:t>
            </a:r>
          </a:p>
          <a:p>
            <a:pPr marL="0" indent="0" algn="just">
              <a:buClr>
                <a:srgbClr val="1750CF"/>
              </a:buClr>
              <a:buNone/>
            </a:pPr>
            <a:r>
              <a:rPr lang="en-US" sz="1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only way for your adjuster to know about medical only claims, the majority of all workers’ compensation cases. </a:t>
            </a:r>
            <a:endParaRPr lang="en-US" sz="1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1DB1ACF2-E9DD-4D7F-833C-EC7889C3A832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81238-FA77-4361-9727-71449EE3F3EB}"/>
              </a:ext>
            </a:extLst>
          </p:cNvPr>
          <p:cNvSpPr txBox="1"/>
          <p:nvPr/>
        </p:nvSpPr>
        <p:spPr>
          <a:xfrm>
            <a:off x="1765190" y="5913120"/>
            <a:ext cx="940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Email new claims to: </a:t>
            </a:r>
            <a:r>
              <a:rPr lang="en-US" sz="3200" b="1" dirty="0">
                <a:hlinkClick r:id="rId3"/>
              </a:rPr>
              <a:t>newclaim</a:t>
            </a:r>
            <a:r>
              <a:rPr lang="en-US" sz="3200" b="1">
                <a:hlinkClick r:id="rId3"/>
              </a:rPr>
              <a:t>@cbremail</a:t>
            </a:r>
            <a:r>
              <a:rPr lang="en-US" sz="3200" b="1" dirty="0">
                <a:hlinkClick r:id="rId3"/>
              </a:rPr>
              <a:t>.</a:t>
            </a:r>
            <a:r>
              <a:rPr lang="en-US" sz="3200" b="1">
                <a:hlinkClick r:id="rId3"/>
              </a:rPr>
              <a:t>com</a:t>
            </a:r>
            <a:r>
              <a:rPr lang="en-US" sz="3200" b="1"/>
              <a:t> 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14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AE5B-A2CE-409D-A549-8EA3A78A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Workers’ Compensation Claims Packet</a:t>
            </a:r>
            <a:br>
              <a:rPr lang="en-US" dirty="0"/>
            </a:br>
            <a:r>
              <a:rPr lang="en-US" dirty="0"/>
              <a:t>for OMAG WC Plan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9A555-35C6-4AE5-8053-A152B9E56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hlinkClick r:id="rId3"/>
              </a:rPr>
              <a:t>OMAG provides a Claims Packet for WC Plan Members and it is available on the Website.  </a:t>
            </a: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https://static1.squarespace.com/static/573365789f726693272dc91a/t/5d5ea46dd7e2830001f9c603/1566483568191/2019+CBRClaim+Packet.pdf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6ACC-2126-4B3E-B116-F0309352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90212-07EE-47A3-8672-61A26BF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302AC-DF19-4BF4-8BB4-AA7E5442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617" y="0"/>
            <a:ext cx="9795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0951F-EABA-4840-A777-CB83D28D38DA}"/>
              </a:ext>
            </a:extLst>
          </p:cNvPr>
          <p:cNvSpPr txBox="1"/>
          <p:nvPr/>
        </p:nvSpPr>
        <p:spPr>
          <a:xfrm>
            <a:off x="2104445" y="387895"/>
            <a:ext cx="798310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Refer to the Handout:  </a:t>
            </a:r>
            <a:r>
              <a:rPr lang="en-US" sz="2000" b="1" i="1" dirty="0"/>
              <a:t>Workers’ Compensation – In a Nutshell</a:t>
            </a:r>
          </a:p>
        </p:txBody>
      </p:sp>
    </p:spTree>
    <p:extLst>
      <p:ext uri="{BB962C8B-B14F-4D97-AF65-F5344CB8AC3E}">
        <p14:creationId xmlns:p14="http://schemas.microsoft.com/office/powerpoint/2010/main" val="20302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1515-5424-4905-8053-03D830BE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35BDD-BAED-4E22-8A17-E6490CB20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16DC9-4FE2-45D4-B299-08D61CC2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71" y="39756"/>
            <a:ext cx="9458042" cy="677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58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1899</Words>
  <Application>Microsoft Office PowerPoint</Application>
  <PresentationFormat>Widescreen</PresentationFormat>
  <Paragraphs>265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 Narrow</vt:lpstr>
      <vt:lpstr>Arial Unicode MS</vt:lpstr>
      <vt:lpstr>Calibri</vt:lpstr>
      <vt:lpstr>Century Gothic</vt:lpstr>
      <vt:lpstr>Cooper Black</vt:lpstr>
      <vt:lpstr>Franklin Gothic Demi</vt:lpstr>
      <vt:lpstr>Rockwell Extra Bold</vt:lpstr>
      <vt:lpstr>Times New Roman</vt:lpstr>
      <vt:lpstr>Tw Cen MT</vt:lpstr>
      <vt:lpstr>Wingdings</vt:lpstr>
      <vt:lpstr>Wingdings 3</vt:lpstr>
      <vt:lpstr>Wisp</vt:lpstr>
      <vt:lpstr>OK Workers’ Compensation (O.S. Title 85A) </vt:lpstr>
      <vt:lpstr>PowerPoint Presentation</vt:lpstr>
      <vt:lpstr>PowerPoint Presentation</vt:lpstr>
      <vt:lpstr>The New W C Commission</vt:lpstr>
      <vt:lpstr>Changes in Filing Timeframes</vt:lpstr>
      <vt:lpstr> CC-Form 2, Employers Notice of Injury</vt:lpstr>
      <vt:lpstr>Workers’ Compensation Claims Packet for OMAG WC Plan Members</vt:lpstr>
      <vt:lpstr>PowerPoint Presentation</vt:lpstr>
      <vt:lpstr>PowerPoint Presentation</vt:lpstr>
      <vt:lpstr>PowerPoint Presentation</vt:lpstr>
      <vt:lpstr>What are the Workers’ Compensation benefits?</vt:lpstr>
      <vt:lpstr>PowerPoint Presentation</vt:lpstr>
      <vt:lpstr>PowerPoint Presentation</vt:lpstr>
      <vt:lpstr>PowerPoint Presentation</vt:lpstr>
      <vt:lpstr>Joe is off work on TTD (Total Temporary Disability); his WC accident was not contested.  You hear he isn’t going to be able to come back to work.   The city should fire him so you can fill the position.  </vt:lpstr>
      <vt:lpstr>Injuries that May Not be compensable</vt:lpstr>
      <vt:lpstr>Injuries that May Not be compensable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WC Counselors Office</vt:lpstr>
      <vt:lpstr>PowerPoint Presentation</vt:lpstr>
      <vt:lpstr> Supervisors ARE   Responsible for their workers.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 Workers’ Compensation (O.S. Title 85A)</dc:title>
  <dc:creator>Pam Spinks</dc:creator>
  <cp:lastModifiedBy>Pam Spinks</cp:lastModifiedBy>
  <cp:revision>36</cp:revision>
  <cp:lastPrinted>2019-11-20T00:21:54Z</cp:lastPrinted>
  <dcterms:created xsi:type="dcterms:W3CDTF">2018-02-14T18:08:49Z</dcterms:created>
  <dcterms:modified xsi:type="dcterms:W3CDTF">2019-11-20T16:39:32Z</dcterms:modified>
</cp:coreProperties>
</file>