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handoutMasterIdLst>
    <p:handoutMasterId r:id="rId20"/>
  </p:handoutMasterIdLst>
  <p:sldIdLst>
    <p:sldId id="256" r:id="rId2"/>
    <p:sldId id="501" r:id="rId3"/>
    <p:sldId id="502" r:id="rId4"/>
    <p:sldId id="462" r:id="rId5"/>
    <p:sldId id="503" r:id="rId6"/>
    <p:sldId id="504" r:id="rId7"/>
    <p:sldId id="506" r:id="rId8"/>
    <p:sldId id="511" r:id="rId9"/>
    <p:sldId id="509" r:id="rId10"/>
    <p:sldId id="358" r:id="rId11"/>
    <p:sldId id="441" r:id="rId12"/>
    <p:sldId id="513" r:id="rId13"/>
    <p:sldId id="365" r:id="rId14"/>
    <p:sldId id="510" r:id="rId15"/>
    <p:sldId id="453" r:id="rId16"/>
    <p:sldId id="514" r:id="rId17"/>
    <p:sldId id="515" r:id="rId18"/>
  </p:sldIdLst>
  <p:sldSz cx="9144000" cy="6858000" type="screen4x3"/>
  <p:notesSz cx="6761163" cy="99425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60ABA"/>
    <a:srgbClr val="C2FCC2"/>
    <a:srgbClr val="70E2E2"/>
    <a:srgbClr val="C0FBFE"/>
    <a:srgbClr val="FA502E"/>
    <a:srgbClr val="FFCC66"/>
    <a:srgbClr val="EF5011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24" autoAdjust="0"/>
  </p:normalViewPr>
  <p:slideViewPr>
    <p:cSldViewPr>
      <p:cViewPr varScale="1">
        <p:scale>
          <a:sx n="48" d="100"/>
          <a:sy n="48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18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63"/>
      <c:rotY val="1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gradFill rotWithShape="0">
          <a:gsLst>
            <a:gs pos="0">
              <a:srgbClr val="C0C0C0">
                <a:gamma/>
                <a:shade val="46275"/>
                <a:invGamma/>
              </a:srgbClr>
            </a:gs>
            <a:gs pos="100000">
              <a:srgbClr val="C0C0C0"/>
            </a:gs>
          </a:gsLst>
          <a:lin ang="2700000" scaled="1"/>
        </a:gradFill>
        <a:ln w="3175">
          <a:solidFill>
            <a:srgbClr val="00000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0C0C0">
                <a:gamma/>
                <a:shade val="46275"/>
                <a:invGamma/>
              </a:srgbClr>
            </a:gs>
            <a:gs pos="100000">
              <a:srgbClr val="C0C0C0"/>
            </a:gs>
          </a:gsLst>
          <a:lin ang="2700000" scaled="1"/>
        </a:gra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884528957079894"/>
          <c:y val="5.3106971480011707E-2"/>
          <c:w val="0.79654522695534413"/>
          <c:h val="0.8653997205687131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Perú!$A$5</c:f>
              <c:strCache>
                <c:ptCount val="1"/>
                <c:pt idx="0">
                  <c:v>Langostinos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Perú!$B$4:$X$4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Perú!$B$5:$X$5</c:f>
              <c:numCache>
                <c:formatCode>#,##0</c:formatCode>
                <c:ptCount val="23"/>
                <c:pt idx="0">
                  <c:v>3667</c:v>
                </c:pt>
                <c:pt idx="1">
                  <c:v>4620</c:v>
                </c:pt>
                <c:pt idx="2">
                  <c:v>4836</c:v>
                </c:pt>
                <c:pt idx="3">
                  <c:v>5258</c:v>
                </c:pt>
                <c:pt idx="4">
                  <c:v>6080</c:v>
                </c:pt>
                <c:pt idx="5">
                  <c:v>3462</c:v>
                </c:pt>
                <c:pt idx="6">
                  <c:v>4312</c:v>
                </c:pt>
                <c:pt idx="7">
                  <c:v>615</c:v>
                </c:pt>
                <c:pt idx="8">
                  <c:v>731</c:v>
                </c:pt>
                <c:pt idx="9">
                  <c:v>2592</c:v>
                </c:pt>
                <c:pt idx="10">
                  <c:v>3328</c:v>
                </c:pt>
                <c:pt idx="11">
                  <c:v>5073</c:v>
                </c:pt>
                <c:pt idx="12">
                  <c:v>8324</c:v>
                </c:pt>
                <c:pt idx="13">
                  <c:v>9257</c:v>
                </c:pt>
                <c:pt idx="14">
                  <c:v>11657</c:v>
                </c:pt>
                <c:pt idx="15">
                  <c:v>13314</c:v>
                </c:pt>
                <c:pt idx="16">
                  <c:v>13424.85</c:v>
                </c:pt>
                <c:pt idx="17">
                  <c:v>13597.57</c:v>
                </c:pt>
                <c:pt idx="18">
                  <c:v>16379.41</c:v>
                </c:pt>
                <c:pt idx="19">
                  <c:v>17800.79</c:v>
                </c:pt>
                <c:pt idx="20">
                  <c:v>17882.97</c:v>
                </c:pt>
                <c:pt idx="21">
                  <c:v>19733.86</c:v>
                </c:pt>
              </c:numCache>
            </c:numRef>
          </c:val>
        </c:ser>
        <c:ser>
          <c:idx val="2"/>
          <c:order val="1"/>
          <c:tx>
            <c:strRef>
              <c:f>Perú!$A$6</c:f>
              <c:strCache>
                <c:ptCount val="1"/>
                <c:pt idx="0">
                  <c:v>Pectínidos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spPr>
              <a:pattFill prst="ltUpDiag">
                <a:fgClr>
                  <a:srgbClr val="92D050"/>
                </a:fgClr>
                <a:bgClr>
                  <a:srgbClr val="C2FCC2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Perú!$B$4:$X$4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Perú!$B$6:$X$6</c:f>
              <c:numCache>
                <c:formatCode>#,##0</c:formatCode>
                <c:ptCount val="23"/>
                <c:pt idx="0">
                  <c:v>309</c:v>
                </c:pt>
                <c:pt idx="1">
                  <c:v>615</c:v>
                </c:pt>
                <c:pt idx="2">
                  <c:v>431</c:v>
                </c:pt>
                <c:pt idx="3">
                  <c:v>1027</c:v>
                </c:pt>
                <c:pt idx="4">
                  <c:v>465</c:v>
                </c:pt>
                <c:pt idx="5">
                  <c:v>1905</c:v>
                </c:pt>
                <c:pt idx="6">
                  <c:v>2640</c:v>
                </c:pt>
                <c:pt idx="7">
                  <c:v>3916</c:v>
                </c:pt>
                <c:pt idx="8">
                  <c:v>3914</c:v>
                </c:pt>
                <c:pt idx="9">
                  <c:v>5701</c:v>
                </c:pt>
                <c:pt idx="10">
                  <c:v>6670</c:v>
                </c:pt>
                <c:pt idx="11">
                  <c:v>10485</c:v>
                </c:pt>
                <c:pt idx="12">
                  <c:v>11065</c:v>
                </c:pt>
                <c:pt idx="13">
                  <c:v>12337</c:v>
                </c:pt>
                <c:pt idx="14">
                  <c:v>18518</c:v>
                </c:pt>
                <c:pt idx="15">
                  <c:v>14801.732</c:v>
                </c:pt>
                <c:pt idx="16">
                  <c:v>16047.42</c:v>
                </c:pt>
                <c:pt idx="17">
                  <c:v>58100.65</c:v>
                </c:pt>
                <c:pt idx="18">
                  <c:v>52212.76</c:v>
                </c:pt>
                <c:pt idx="19">
                  <c:v>24781.73</c:v>
                </c:pt>
                <c:pt idx="20">
                  <c:v>67694.429999999993</c:v>
                </c:pt>
                <c:pt idx="21">
                  <c:v>48238.52</c:v>
                </c:pt>
                <c:pt idx="22">
                  <c:v>135000</c:v>
                </c:pt>
              </c:numCache>
            </c:numRef>
          </c:val>
        </c:ser>
        <c:ser>
          <c:idx val="3"/>
          <c:order val="2"/>
          <c:tx>
            <c:strRef>
              <c:f>Perú!$A$7</c:f>
              <c:strCache>
                <c:ptCount val="1"/>
                <c:pt idx="0">
                  <c:v>Trucha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Perú!$B$4:$X$4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Perú!$B$7:$X$7</c:f>
              <c:numCache>
                <c:formatCode>#,##0</c:formatCode>
                <c:ptCount val="23"/>
                <c:pt idx="0">
                  <c:v>584</c:v>
                </c:pt>
                <c:pt idx="1">
                  <c:v>768</c:v>
                </c:pt>
                <c:pt idx="2">
                  <c:v>930</c:v>
                </c:pt>
                <c:pt idx="3">
                  <c:v>1094</c:v>
                </c:pt>
                <c:pt idx="4">
                  <c:v>1147</c:v>
                </c:pt>
                <c:pt idx="5">
                  <c:v>1479</c:v>
                </c:pt>
                <c:pt idx="6">
                  <c:v>1608</c:v>
                </c:pt>
                <c:pt idx="7">
                  <c:v>1928</c:v>
                </c:pt>
                <c:pt idx="8">
                  <c:v>2586</c:v>
                </c:pt>
                <c:pt idx="9">
                  <c:v>2981</c:v>
                </c:pt>
                <c:pt idx="10">
                  <c:v>3111</c:v>
                </c:pt>
                <c:pt idx="11">
                  <c:v>4699</c:v>
                </c:pt>
                <c:pt idx="12">
                  <c:v>5475</c:v>
                </c:pt>
                <c:pt idx="13">
                  <c:v>5794</c:v>
                </c:pt>
                <c:pt idx="14">
                  <c:v>6997</c:v>
                </c:pt>
                <c:pt idx="15">
                  <c:v>12497.47</c:v>
                </c:pt>
                <c:pt idx="16">
                  <c:v>12816.86</c:v>
                </c:pt>
                <c:pt idx="17">
                  <c:v>14250.27</c:v>
                </c:pt>
                <c:pt idx="18">
                  <c:v>19962.330000000002</c:v>
                </c:pt>
                <c:pt idx="19">
                  <c:v>24762.01</c:v>
                </c:pt>
                <c:pt idx="20">
                  <c:v>34992.49</c:v>
                </c:pt>
                <c:pt idx="21">
                  <c:v>32527.06</c:v>
                </c:pt>
              </c:numCache>
            </c:numRef>
          </c:val>
        </c:ser>
        <c:ser>
          <c:idx val="4"/>
          <c:order val="3"/>
          <c:tx>
            <c:strRef>
              <c:f>Perú!$A$8</c:f>
              <c:strCache>
                <c:ptCount val="1"/>
                <c:pt idx="0">
                  <c:v>Tilapia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Perú!$B$4:$X$4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Perú!$B$8:$X$8</c:f>
              <c:numCache>
                <c:formatCode>#,##0</c:formatCode>
                <c:ptCount val="23"/>
                <c:pt idx="0">
                  <c:v>131</c:v>
                </c:pt>
                <c:pt idx="1">
                  <c:v>121</c:v>
                </c:pt>
                <c:pt idx="2">
                  <c:v>114</c:v>
                </c:pt>
                <c:pt idx="3">
                  <c:v>46</c:v>
                </c:pt>
                <c:pt idx="4">
                  <c:v>49</c:v>
                </c:pt>
                <c:pt idx="5">
                  <c:v>85</c:v>
                </c:pt>
                <c:pt idx="6">
                  <c:v>60</c:v>
                </c:pt>
                <c:pt idx="7">
                  <c:v>47</c:v>
                </c:pt>
                <c:pt idx="8">
                  <c:v>223</c:v>
                </c:pt>
                <c:pt idx="9">
                  <c:v>122</c:v>
                </c:pt>
                <c:pt idx="10">
                  <c:v>112</c:v>
                </c:pt>
                <c:pt idx="11">
                  <c:v>1326</c:v>
                </c:pt>
                <c:pt idx="12">
                  <c:v>619</c:v>
                </c:pt>
                <c:pt idx="13">
                  <c:v>494</c:v>
                </c:pt>
                <c:pt idx="14">
                  <c:v>1741</c:v>
                </c:pt>
                <c:pt idx="15">
                  <c:v>1713.85</c:v>
                </c:pt>
                <c:pt idx="16">
                  <c:v>1260.83</c:v>
                </c:pt>
                <c:pt idx="17">
                  <c:v>2013.38</c:v>
                </c:pt>
                <c:pt idx="18">
                  <c:v>2422.83</c:v>
                </c:pt>
                <c:pt idx="19">
                  <c:v>3173.57</c:v>
                </c:pt>
                <c:pt idx="20">
                  <c:v>3839.85</c:v>
                </c:pt>
                <c:pt idx="21">
                  <c:v>4610.4399999999996</c:v>
                </c:pt>
              </c:numCache>
            </c:numRef>
          </c:val>
        </c:ser>
        <c:ser>
          <c:idx val="0"/>
          <c:order val="4"/>
          <c:tx>
            <c:strRef>
              <c:f>Perú!$A$5</c:f>
              <c:strCache>
                <c:ptCount val="1"/>
                <c:pt idx="0">
                  <c:v>Langostinos</c:v>
                </c:pt>
              </c:strCache>
            </c:strRef>
          </c:tx>
          <c:invertIfNegative val="0"/>
          <c:cat>
            <c:numRef>
              <c:f>Perú!$B$4:$X$4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0120704"/>
        <c:axId val="170122240"/>
        <c:axId val="0"/>
      </c:bar3DChart>
      <c:catAx>
        <c:axId val="1701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-246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70122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122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7012070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ln w="952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latin typeface="+mj-lt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356686863852734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+mj-lt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Hoja1!$A$57:$A$73</c:f>
              <c:strCache>
                <c:ptCount val="17"/>
                <c:pt idx="0">
                  <c:v>Uruguay</c:v>
                </c:pt>
                <c:pt idx="1">
                  <c:v>Bolivia</c:v>
                </c:pt>
                <c:pt idx="2">
                  <c:v>Argentina</c:v>
                </c:pt>
                <c:pt idx="3">
                  <c:v>Paraguay</c:v>
                </c:pt>
                <c:pt idx="4">
                  <c:v>Panamá</c:v>
                </c:pt>
                <c:pt idx="5">
                  <c:v>Guatemala</c:v>
                </c:pt>
                <c:pt idx="6">
                  <c:v>Nicaragua</c:v>
                </c:pt>
                <c:pt idx="7">
                  <c:v>Venezuela</c:v>
                </c:pt>
                <c:pt idx="8">
                  <c:v>Cuba</c:v>
                </c:pt>
                <c:pt idx="9">
                  <c:v>Costa Rica</c:v>
                </c:pt>
                <c:pt idx="10">
                  <c:v>Honduras</c:v>
                </c:pt>
                <c:pt idx="11">
                  <c:v>Colombia</c:v>
                </c:pt>
                <c:pt idx="12">
                  <c:v>Perú</c:v>
                </c:pt>
                <c:pt idx="13">
                  <c:v>México</c:v>
                </c:pt>
                <c:pt idx="14">
                  <c:v>Ecuador</c:v>
                </c:pt>
                <c:pt idx="15">
                  <c:v>Brasil</c:v>
                </c:pt>
                <c:pt idx="16">
                  <c:v>Chile</c:v>
                </c:pt>
              </c:strCache>
            </c:strRef>
          </c:cat>
          <c:val>
            <c:numRef>
              <c:f>Hoja1!$B$57:$B$73</c:f>
              <c:numCache>
                <c:formatCode>#,##0</c:formatCode>
                <c:ptCount val="17"/>
                <c:pt idx="0">
                  <c:v>218</c:v>
                </c:pt>
                <c:pt idx="1">
                  <c:v>1076</c:v>
                </c:pt>
                <c:pt idx="2">
                  <c:v>3825</c:v>
                </c:pt>
                <c:pt idx="3">
                  <c:v>5700</c:v>
                </c:pt>
                <c:pt idx="4">
                  <c:v>8335</c:v>
                </c:pt>
                <c:pt idx="5">
                  <c:v>17047</c:v>
                </c:pt>
                <c:pt idx="6">
                  <c:v>26407</c:v>
                </c:pt>
                <c:pt idx="7">
                  <c:v>26580</c:v>
                </c:pt>
                <c:pt idx="8">
                  <c:v>29578</c:v>
                </c:pt>
                <c:pt idx="9">
                  <c:v>30174</c:v>
                </c:pt>
                <c:pt idx="10">
                  <c:v>70427</c:v>
                </c:pt>
                <c:pt idx="11">
                  <c:v>89398</c:v>
                </c:pt>
                <c:pt idx="12">
                  <c:v>125693</c:v>
                </c:pt>
                <c:pt idx="13">
                  <c:v>168792</c:v>
                </c:pt>
                <c:pt idx="14">
                  <c:v>332180</c:v>
                </c:pt>
                <c:pt idx="15">
                  <c:v>474159</c:v>
                </c:pt>
                <c:pt idx="16">
                  <c:v>1045718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73719936"/>
        <c:axId val="173721472"/>
      </c:barChart>
      <c:catAx>
        <c:axId val="173719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es-MX"/>
          </a:p>
        </c:txPr>
        <c:crossAx val="173721472"/>
        <c:crosses val="autoZero"/>
        <c:auto val="1"/>
        <c:lblAlgn val="ctr"/>
        <c:lblOffset val="100"/>
        <c:noMultiLvlLbl val="0"/>
      </c:catAx>
      <c:valAx>
        <c:axId val="17372147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s-MX"/>
          </a:p>
        </c:txPr>
        <c:crossAx val="173719936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37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8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Evolución de la exportación (US $) de productos de la acuicultura peruana 2003 - 2014</a:t>
            </a: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Fuente: PROMPERÚ</a:t>
            </a:r>
          </a:p>
        </c:rich>
      </c:tx>
      <c:layout>
        <c:manualLayout>
          <c:xMode val="edge"/>
          <c:yMode val="edge"/>
          <c:x val="0.13923215490083921"/>
          <c:y val="2.0880087397696551E-2"/>
        </c:manualLayout>
      </c:layout>
      <c:overlay val="0"/>
      <c:spPr>
        <a:noFill/>
        <a:ln w="25400">
          <a:noFill/>
        </a:ln>
      </c:spPr>
    </c:title>
    <c:autoTitleDeleted val="0"/>
    <c:view3D>
      <c:rotX val="3"/>
      <c:hPercent val="60"/>
      <c:rotY val="40"/>
      <c:depthPercent val="38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gradFill>
          <a:gsLst>
            <a:gs pos="35000">
              <a:schemeClr val="bg1">
                <a:lumMod val="95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</a:gradFill>
      </c:spPr>
    </c:sideWall>
    <c:backWall>
      <c:thickness val="0"/>
      <c:spPr>
        <a:gradFill>
          <a:gsLst>
            <a:gs pos="35000">
              <a:schemeClr val="bg1">
                <a:lumMod val="95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3500000" scaled="1"/>
        </a:gra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009433962264189E-2"/>
          <c:y val="0.16560522430242991"/>
          <c:w val="0.89740566037735847"/>
          <c:h val="0.77229359410267762"/>
        </c:manualLayout>
      </c:layout>
      <c:bar3DChart>
        <c:barDir val="col"/>
        <c:grouping val="stacked"/>
        <c:varyColors val="0"/>
        <c:ser>
          <c:idx val="1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val>
        </c:ser>
        <c:ser>
          <c:idx val="0"/>
          <c:order val="1"/>
          <c:spPr>
            <a:solidFill>
              <a:srgbClr val="C2FCC2"/>
            </a:solidFill>
          </c:spPr>
          <c:invertIfNegative val="0"/>
          <c:dLbls>
            <c:dLbl>
              <c:idx val="11"/>
              <c:layout>
                <c:manualLayout>
                  <c:x val="1.1565200811613009E-2"/>
                  <c:y val="-0.1842079275142268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162’600</a:t>
                    </a:r>
                    <a:endParaRPr lang="en-US" sz="1400" b="1" dirty="0"/>
                  </a:p>
                </c:rich>
              </c:tx>
              <c:numFmt formatCode="@" sourceLinked="0"/>
              <c:spPr>
                <a:ln w="15875"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15875">
                <a:solidFill>
                  <a:schemeClr val="tx1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Perú!$AD$145:$AO$145</c:f>
              <c:numCache>
                <c:formatCode>#,##0</c:formatCode>
                <c:ptCount val="12"/>
                <c:pt idx="0">
                  <c:v>16439</c:v>
                </c:pt>
                <c:pt idx="1">
                  <c:v>23755</c:v>
                </c:pt>
                <c:pt idx="2">
                  <c:v>35410</c:v>
                </c:pt>
                <c:pt idx="3">
                  <c:v>45944</c:v>
                </c:pt>
                <c:pt idx="4">
                  <c:v>54980</c:v>
                </c:pt>
                <c:pt idx="5">
                  <c:v>63361</c:v>
                </c:pt>
                <c:pt idx="6">
                  <c:v>62640</c:v>
                </c:pt>
                <c:pt idx="7">
                  <c:v>68865</c:v>
                </c:pt>
                <c:pt idx="8">
                  <c:v>91285</c:v>
                </c:pt>
                <c:pt idx="9">
                  <c:v>93775</c:v>
                </c:pt>
                <c:pt idx="10">
                  <c:v>129099</c:v>
                </c:pt>
                <c:pt idx="11">
                  <c:v>162600</c:v>
                </c:pt>
              </c:numCache>
            </c:numRef>
          </c:val>
        </c:ser>
        <c:ser>
          <c:idx val="2"/>
          <c:order val="2"/>
          <c:spPr>
            <a:solidFill>
              <a:srgbClr val="FFCC66"/>
            </a:solidFill>
          </c:spPr>
          <c:invertIfNegative val="0"/>
          <c:dLbls>
            <c:dLbl>
              <c:idx val="11"/>
              <c:layout>
                <c:manualLayout>
                  <c:x val="1.4456501014516262E-2"/>
                  <c:y val="-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Perú!$AD$146:$AO$146</c:f>
              <c:numCache>
                <c:formatCode>#,##0</c:formatCode>
                <c:ptCount val="12"/>
                <c:pt idx="0">
                  <c:v>15973</c:v>
                </c:pt>
                <c:pt idx="1">
                  <c:v>18499</c:v>
                </c:pt>
                <c:pt idx="2">
                  <c:v>28686</c:v>
                </c:pt>
                <c:pt idx="3">
                  <c:v>26989</c:v>
                </c:pt>
                <c:pt idx="4">
                  <c:v>36471</c:v>
                </c:pt>
                <c:pt idx="5">
                  <c:v>44665</c:v>
                </c:pt>
                <c:pt idx="6">
                  <c:v>62495</c:v>
                </c:pt>
                <c:pt idx="7">
                  <c:v>119822</c:v>
                </c:pt>
                <c:pt idx="8">
                  <c:v>137592</c:v>
                </c:pt>
                <c:pt idx="9">
                  <c:v>75671</c:v>
                </c:pt>
                <c:pt idx="10">
                  <c:v>152102</c:v>
                </c:pt>
                <c:pt idx="11">
                  <c:v>132900</c:v>
                </c:pt>
              </c:numCache>
            </c:numRef>
          </c:val>
        </c:ser>
        <c:ser>
          <c:idx val="3"/>
          <c:order val="3"/>
          <c:spPr>
            <a:solidFill>
              <a:srgbClr val="FA502E"/>
            </a:solidFill>
          </c:spPr>
          <c:invertIfNegative val="0"/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Perú!$AD$147:$AO$147</c:f>
              <c:numCache>
                <c:formatCode>#,##0</c:formatCode>
                <c:ptCount val="12"/>
                <c:pt idx="0">
                  <c:v>1726</c:v>
                </c:pt>
                <c:pt idx="1">
                  <c:v>1610</c:v>
                </c:pt>
                <c:pt idx="2">
                  <c:v>3243</c:v>
                </c:pt>
                <c:pt idx="3">
                  <c:v>4196</c:v>
                </c:pt>
                <c:pt idx="4">
                  <c:v>5251</c:v>
                </c:pt>
                <c:pt idx="5">
                  <c:v>3489</c:v>
                </c:pt>
                <c:pt idx="6">
                  <c:v>4246</c:v>
                </c:pt>
                <c:pt idx="7">
                  <c:v>5924</c:v>
                </c:pt>
                <c:pt idx="8">
                  <c:v>8868</c:v>
                </c:pt>
                <c:pt idx="9">
                  <c:v>8658</c:v>
                </c:pt>
                <c:pt idx="10">
                  <c:v>8857</c:v>
                </c:pt>
                <c:pt idx="11">
                  <c:v>5293.2661000000044</c:v>
                </c:pt>
              </c:numCache>
            </c:numRef>
          </c:val>
        </c:ser>
        <c:ser>
          <c:idx val="4"/>
          <c:order val="4"/>
          <c:invertIfNegative val="0"/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Perú!$AD$148:$AO$148</c:f>
              <c:numCache>
                <c:formatCode>#,##0</c:formatCode>
                <c:ptCount val="12"/>
                <c:pt idx="0" formatCode="General">
                  <c:v>37</c:v>
                </c:pt>
                <c:pt idx="1">
                  <c:v>719</c:v>
                </c:pt>
                <c:pt idx="2">
                  <c:v>187</c:v>
                </c:pt>
                <c:pt idx="3" formatCode="#.##00">
                  <c:v>0.37900000000000039</c:v>
                </c:pt>
                <c:pt idx="4" formatCode="#.##00">
                  <c:v>57.84</c:v>
                </c:pt>
                <c:pt idx="5">
                  <c:v>251</c:v>
                </c:pt>
                <c:pt idx="6">
                  <c:v>351</c:v>
                </c:pt>
                <c:pt idx="7">
                  <c:v>710</c:v>
                </c:pt>
                <c:pt idx="8">
                  <c:v>1096</c:v>
                </c:pt>
                <c:pt idx="9">
                  <c:v>1440</c:v>
                </c:pt>
                <c:pt idx="10">
                  <c:v>1447</c:v>
                </c:pt>
                <c:pt idx="11">
                  <c:v>1852.1184099999998</c:v>
                </c:pt>
              </c:numCache>
            </c:numRef>
          </c:val>
        </c:ser>
        <c:ser>
          <c:idx val="5"/>
          <c:order val="5"/>
          <c:spPr>
            <a:solidFill>
              <a:srgbClr val="060ABA"/>
            </a:solidFill>
          </c:spPr>
          <c:invertIfNegative val="0"/>
          <c:cat>
            <c:numRef>
              <c:f>Perú!$AD$143:$AO$143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Perú!$AD$149:$AO$149</c:f>
              <c:numCache>
                <c:formatCode>General</c:formatCode>
                <c:ptCount val="12"/>
                <c:pt idx="8">
                  <c:v>586</c:v>
                </c:pt>
                <c:pt idx="9" formatCode="#,##0">
                  <c:v>1817</c:v>
                </c:pt>
                <c:pt idx="10" formatCode="#,##0">
                  <c:v>2060</c:v>
                </c:pt>
                <c:pt idx="11" formatCode="0">
                  <c:v>106.26611000000008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gapDepth val="0"/>
        <c:shape val="box"/>
        <c:axId val="71964160"/>
        <c:axId val="71965696"/>
        <c:axId val="0"/>
      </c:bar3DChart>
      <c:catAx>
        <c:axId val="7196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7196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9656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71964160"/>
        <c:crosses val="autoZero"/>
        <c:crossBetween val="between"/>
      </c:valAx>
      <c:spPr>
        <a:solidFill>
          <a:srgbClr val="FFFFCC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69341805158928"/>
          <c:y val="6.8889525189065368E-2"/>
          <c:w val="0.88230658194840939"/>
          <c:h val="0.8453258324771373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pct70">
                <a:fgClr>
                  <a:srgbClr val="0070C0"/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Perú!$CK$12:$CL$12</c:f>
              <c:strCache>
                <c:ptCount val="2"/>
                <c:pt idx="0">
                  <c:v>% Acuic.</c:v>
                </c:pt>
                <c:pt idx="1">
                  <c:v>% Pesca</c:v>
                </c:pt>
              </c:strCache>
            </c:strRef>
          </c:cat>
          <c:val>
            <c:numRef>
              <c:f>Perú!$CK$13:$CL$13</c:f>
              <c:numCache>
                <c:formatCode>0.00%</c:formatCode>
                <c:ptCount val="2"/>
                <c:pt idx="0">
                  <c:v>0.10402758473768225</c:v>
                </c:pt>
                <c:pt idx="1">
                  <c:v>0.89597241526231786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pattFill prst="pct60">
                <a:fgClr>
                  <a:srgbClr val="C00000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-5.187332126495749E-3"/>
                  <c:y val="-2.475358488433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23992758974577E-2"/>
                  <c:y val="-6.1883962210826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Perú!$CK$12:$CL$12</c:f>
              <c:strCache>
                <c:ptCount val="2"/>
                <c:pt idx="0">
                  <c:v>% Acuic.</c:v>
                </c:pt>
                <c:pt idx="1">
                  <c:v>% Pesca</c:v>
                </c:pt>
              </c:strCache>
            </c:strRef>
          </c:cat>
          <c:val>
            <c:numRef>
              <c:f>Perú!$CK$14:$CL$14</c:f>
              <c:numCache>
                <c:formatCode>0.00%</c:formatCode>
                <c:ptCount val="2"/>
                <c:pt idx="0">
                  <c:v>0.26079323690723177</c:v>
                </c:pt>
                <c:pt idx="1">
                  <c:v>0.73920676309276756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7"/>
        <c:overlap val="-4"/>
        <c:axId val="73537408"/>
        <c:axId val="73538944"/>
      </c:barChart>
      <c:catAx>
        <c:axId val="7353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73538944"/>
        <c:crosses val="autoZero"/>
        <c:auto val="0"/>
        <c:lblAlgn val="ctr"/>
        <c:lblOffset val="100"/>
        <c:noMultiLvlLbl val="0"/>
      </c:catAx>
      <c:valAx>
        <c:axId val="735389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7353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93773694954798"/>
          <c:y val="7.1498670906898584E-2"/>
          <c:w val="0.88606226305045099"/>
          <c:h val="0.8394676495277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Perú!$CE$22</c:f>
              <c:strCache>
                <c:ptCount val="1"/>
                <c:pt idx="0">
                  <c:v>Pesca Tot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Perú!$CB$18</c:f>
              <c:strCache>
                <c:ptCount val="1"/>
                <c:pt idx="0">
                  <c:v>Valor Prom US$ / Kg.</c:v>
                </c:pt>
              </c:strCache>
            </c:strRef>
          </c:cat>
          <c:val>
            <c:numRef>
              <c:f>Perú!$CF$22</c:f>
              <c:numCache>
                <c:formatCode>General</c:formatCode>
                <c:ptCount val="1"/>
                <c:pt idx="0">
                  <c:v>1.970000000000002</c:v>
                </c:pt>
              </c:numCache>
            </c:numRef>
          </c:val>
        </c:ser>
        <c:ser>
          <c:idx val="1"/>
          <c:order val="1"/>
          <c:tx>
            <c:strRef>
              <c:f>Perú!$CE$23</c:f>
              <c:strCache>
                <c:ptCount val="1"/>
                <c:pt idx="0">
                  <c:v>CHD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Perú!$CB$18</c:f>
              <c:strCache>
                <c:ptCount val="1"/>
                <c:pt idx="0">
                  <c:v>Valor Prom US$ / Kg.</c:v>
                </c:pt>
              </c:strCache>
            </c:strRef>
          </c:cat>
          <c:val>
            <c:numRef>
              <c:f>Perú!$CF$23</c:f>
              <c:numCache>
                <c:formatCode>0.00</c:formatCode>
                <c:ptCount val="1"/>
                <c:pt idx="0">
                  <c:v>2.6</c:v>
                </c:pt>
              </c:numCache>
            </c:numRef>
          </c:val>
        </c:ser>
        <c:ser>
          <c:idx val="2"/>
          <c:order val="2"/>
          <c:tx>
            <c:strRef>
              <c:f>Perú!$CE$24</c:f>
              <c:strCache>
                <c:ptCount val="1"/>
                <c:pt idx="0">
                  <c:v>Acuic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Perú!$CB$18</c:f>
              <c:strCache>
                <c:ptCount val="1"/>
                <c:pt idx="0">
                  <c:v>Valor Prom US$ / Kg.</c:v>
                </c:pt>
              </c:strCache>
            </c:strRef>
          </c:cat>
          <c:val>
            <c:numRef>
              <c:f>Perú!$CF$24</c:f>
              <c:numCache>
                <c:formatCode>0.00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7"/>
        <c:overlap val="-4"/>
        <c:axId val="94968064"/>
        <c:axId val="94969856"/>
      </c:barChart>
      <c:catAx>
        <c:axId val="949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94969856"/>
        <c:crosses val="autoZero"/>
        <c:auto val="0"/>
        <c:lblAlgn val="ctr"/>
        <c:lblOffset val="100"/>
        <c:noMultiLvlLbl val="0"/>
      </c:catAx>
      <c:valAx>
        <c:axId val="9496985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9496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0.02073</cdr:x>
      <cdr:y>0.78033</cdr:y>
    </cdr:from>
    <cdr:to>
      <cdr:x>0.08975</cdr:x>
      <cdr:y>0.81942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8265" y="4476084"/>
          <a:ext cx="465889" cy="224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PE" sz="1125" b="1" i="0" strike="noStrike">
              <a:solidFill>
                <a:srgbClr val="000000"/>
              </a:solidFill>
              <a:latin typeface="Arial"/>
              <a:cs typeface="Arial"/>
            </a:rPr>
            <a:t>TM</a:t>
          </a:r>
        </a:p>
      </cdr:txBody>
    </cdr:sp>
  </cdr:relSizeAnchor>
  <cdr:relSizeAnchor xmlns:cdr="http://schemas.openxmlformats.org/drawingml/2006/chartDrawing">
    <cdr:from>
      <cdr:x>0.43697</cdr:x>
      <cdr:y>0.17822</cdr:y>
    </cdr:from>
    <cdr:to>
      <cdr:x>0.86555</cdr:x>
      <cdr:y>0.21641</cdr:y>
    </cdr:to>
    <cdr:sp macro="" textlink="">
      <cdr:nvSpPr>
        <cdr:cNvPr id="2" name="1 Flecha derecha"/>
        <cdr:cNvSpPr/>
      </cdr:nvSpPr>
      <cdr:spPr>
        <a:xfrm xmlns:a="http://schemas.openxmlformats.org/drawingml/2006/main">
          <a:off x="3744416" y="1008100"/>
          <a:ext cx="3672408" cy="21602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0.94262</cdr:x>
      <cdr:y>0.65556</cdr:y>
    </cdr:from>
    <cdr:to>
      <cdr:x>1</cdr:x>
      <cdr:y>0.72222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280919" y="4248472"/>
          <a:ext cx="50405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latin typeface="+mj-lt"/>
            </a:rPr>
            <a:t>10</a:t>
          </a:r>
          <a:endParaRPr lang="es-ES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0.95082</cdr:x>
      <cdr:y>0.74444</cdr:y>
    </cdr:from>
    <cdr:to>
      <cdr:x>0.99584</cdr:x>
      <cdr:y>0.8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352927" y="4824536"/>
          <a:ext cx="3955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s-ES" sz="1600" b="1" dirty="0" smtClean="0"/>
            <a:t>5</a:t>
          </a:r>
          <a:endParaRPr lang="es-ES" sz="1600" b="1" dirty="0"/>
        </a:p>
      </cdr:txBody>
    </cdr:sp>
  </cdr:relSizeAnchor>
  <cdr:relSizeAnchor xmlns:cdr="http://schemas.openxmlformats.org/drawingml/2006/chartDrawing">
    <cdr:from>
      <cdr:x>0</cdr:x>
      <cdr:y>0.14444</cdr:y>
    </cdr:from>
    <cdr:to>
      <cdr:x>0.12295</cdr:x>
      <cdr:y>0.18889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0" y="936104"/>
          <a:ext cx="108011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latin typeface="+mj-lt"/>
            </a:rPr>
            <a:t>US$ miles</a:t>
          </a:r>
          <a:endParaRPr lang="es-ES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0.6006</cdr:x>
      <cdr:y>0.54515</cdr:y>
    </cdr:from>
    <cdr:to>
      <cdr:x>0.92261</cdr:x>
      <cdr:y>0.63263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76275" y="3532935"/>
          <a:ext cx="2828789" cy="56697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0.13235</cdr:x>
      <cdr:y>0.14035</cdr:y>
    </cdr:from>
    <cdr:to>
      <cdr:x>0.61765</cdr:x>
      <cdr:y>0.52632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8058" y="576065"/>
          <a:ext cx="2376292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b="1" dirty="0" smtClean="0"/>
            <a:t>Participación de la</a:t>
          </a:r>
        </a:p>
        <a:p xmlns:a="http://schemas.openxmlformats.org/drawingml/2006/main">
          <a:r>
            <a:rPr lang="es-ES" sz="1600" b="1" dirty="0" smtClean="0"/>
            <a:t>Acuicultura - en valor - de las</a:t>
          </a:r>
        </a:p>
        <a:p xmlns:a="http://schemas.openxmlformats.org/drawingml/2006/main">
          <a:r>
            <a:rPr lang="es-ES" sz="1600" b="1" dirty="0" smtClean="0"/>
            <a:t>exportaciones pesqueras</a:t>
          </a:r>
        </a:p>
        <a:p xmlns:a="http://schemas.openxmlformats.org/drawingml/2006/main">
          <a:r>
            <a:rPr lang="es-ES" sz="1600" b="1" dirty="0" smtClean="0"/>
            <a:t>peruanas en 2014.</a:t>
          </a:r>
        </a:p>
        <a:p xmlns:a="http://schemas.openxmlformats.org/drawingml/2006/main">
          <a:r>
            <a:rPr lang="es-ES" sz="1600" b="1" dirty="0" smtClean="0">
              <a:solidFill>
                <a:srgbClr val="060ABA"/>
              </a:solidFill>
            </a:rPr>
            <a:t>totales</a:t>
          </a:r>
          <a:r>
            <a:rPr lang="es-ES" sz="1600" b="1" dirty="0" smtClean="0"/>
            <a:t> y las</a:t>
          </a:r>
        </a:p>
        <a:p xmlns:a="http://schemas.openxmlformats.org/drawingml/2006/main">
          <a:r>
            <a:rPr lang="es-ES" sz="1600" b="1" dirty="0" smtClean="0">
              <a:solidFill>
                <a:srgbClr val="C00000"/>
              </a:solidFill>
            </a:rPr>
            <a:t>destinadas al CHD</a:t>
          </a:r>
          <a:r>
            <a:rPr lang="es-ES" sz="1600" b="1" dirty="0" smtClean="0"/>
            <a:t>.</a:t>
          </a:r>
          <a:endParaRPr lang="es-ES" sz="1600" b="1" dirty="0"/>
        </a:p>
      </cdr:txBody>
    </cdr:sp>
  </cdr:relSizeAnchor>
  <cdr:relSizeAnchor xmlns:cdr="http://schemas.openxmlformats.org/drawingml/2006/chartDrawing">
    <cdr:from>
      <cdr:x>0.77661</cdr:x>
      <cdr:y>0.63639</cdr:y>
    </cdr:from>
    <cdr:to>
      <cdr:x>0.86765</cdr:x>
      <cdr:y>0.7193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802693" y="2612033"/>
          <a:ext cx="445779" cy="340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CHD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EEEE99-4A1A-485B-9E8E-68615B73C37D}" type="datetimeFigureOut">
              <a:rPr lang="es-ES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16A982-35B5-4A05-BA57-9CF5FF8A7D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1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1A6484-C8E6-4BE6-94A2-5879A375BEA0}" type="datetimeFigureOut">
              <a:rPr lang="es-ES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46C03-0A9E-42F0-AACF-01492734F7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5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E722F-38B3-44E7-A852-BDBFEA8B8EF7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98AB9-CE30-428B-AD05-29E1436EB453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E350F-7299-4A9E-85B2-5BC9E5383AF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AA3E5-AB29-4838-9AA1-AF4BF27306D9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3B1B3-DE5E-4014-9D1D-C509A6C817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861D0-6864-4D02-AA16-642A92706D59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87E79-E0AF-462E-8BD9-75EE0DF7A8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7689B-DAD5-4BAB-8666-4B9B3C20A475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1898-4F5D-49EF-A90E-0208D6C9C2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5C80-27CE-4BB1-99FF-6329A87DC323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5599-E400-400D-B2FA-7687795DDA8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2863E-9A7F-4375-B4CA-122A5B5D3131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F97DA-3047-4A26-BDCC-698B6E6ABA2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249A-1065-440B-8829-1AE1A80377CD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8A7ED-5627-4058-A7E8-946B34E927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6F805-7B5B-4DCA-8CBB-283ACBF7279A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44994-88C0-4003-8DA9-958A10D2208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E8C10-3FAE-4CDB-9E3D-A4F60FAC7752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235CF-963F-4E1B-A0D4-48BBF51D84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43EAC-4FD1-4D2F-96B8-33CAEE1D963F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E90819B-22B8-440B-8834-7C16342D3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44ACAD0-A611-4B6A-8B79-C541EDE60B55}" type="datetime1">
              <a:rPr lang="es-ES" smtClean="0"/>
              <a:pPr>
                <a:defRPr/>
              </a:pPr>
              <a:t>24/09/2015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8D346E-9944-465B-98AD-D9901D905E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proacuicultura.com.p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.pe/url?sa=i&amp;source=images&amp;cd=&amp;docid=uw4ZzeuAtX39PM&amp;tbnid=-Fggn1UUdOz4PM:&amp;ved=0CAgQjRwwAA&amp;url=http://pe.kalipedia.com/geografia-peru/tema/geografia-fisica/graficos-cordillera-andes-corrientes.html?x1=20080605klpgeogpe_2.Ges&amp;x=20080605klpgeogpe_2.Kes&amp;ei=cZifUZ2AJ7Ss4APyxIGIAQ&amp;psig=AFQjCNFM9Y02zLnKU3RwxiGb6vTPgrR-Kw&amp;ust=136950014569151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24936" cy="1224136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b="0" dirty="0">
                <a:solidFill>
                  <a:schemeClr val="tx1"/>
                </a:solidFill>
              </a:rPr>
              <a:t>A</a:t>
            </a:r>
            <a:r>
              <a:rPr lang="es-ES" sz="4400" b="0" dirty="0" smtClean="0">
                <a:solidFill>
                  <a:schemeClr val="tx1"/>
                </a:solidFill>
              </a:rPr>
              <a:t>cuicultura, evolución y potencial en el Perú</a:t>
            </a:r>
            <a:endParaRPr lang="es-ES" sz="4400" b="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552728" cy="844932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Pro Acuicultura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Organización en Pro del Desarrollo Sostenible de la Acuicultura en el Perú</a:t>
            </a:r>
          </a:p>
          <a:p>
            <a:pPr algn="ctr"/>
            <a:r>
              <a:rPr lang="es-ES" sz="1600" i="1" dirty="0" smtClean="0">
                <a:solidFill>
                  <a:srgbClr val="060ABA"/>
                </a:solidFill>
                <a:latin typeface="+mj-lt"/>
                <a:hlinkClick r:id="rId2"/>
              </a:rPr>
              <a:t>www.proacuicultura.com.pe</a:t>
            </a:r>
            <a:endParaRPr lang="es-ES" sz="1600" i="1" dirty="0">
              <a:solidFill>
                <a:srgbClr val="060ABA"/>
              </a:solidFill>
              <a:latin typeface="+mj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90628"/>
            <a:ext cx="1015327" cy="9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60032" y="5373216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effectLst>
                  <a:outerShdw blurRad="114300" dist="50800" dir="600000" sx="101000" sy="101000" algn="tl">
                    <a:srgbClr val="060ABA">
                      <a:alpha val="35000"/>
                    </a:srgbClr>
                  </a:outerShdw>
                </a:effectLst>
              </a:rPr>
              <a:t>Christian  Berger  C.</a:t>
            </a:r>
            <a:endParaRPr lang="es-ES" sz="2000" b="1" i="1" dirty="0">
              <a:effectLst>
                <a:outerShdw blurRad="114300" dist="50800" dir="600000" sx="101000" sy="101000" algn="tl">
                  <a:srgbClr val="060ABA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0" dirty="0" smtClean="0">
                <a:solidFill>
                  <a:schemeClr val="tx1"/>
                </a:solidFill>
                <a:effectLst/>
              </a:rPr>
              <a:t>Oportunidades</a:t>
            </a:r>
            <a:r>
              <a:rPr lang="es-ES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sz="3600" b="0" dirty="0" smtClean="0">
                <a:solidFill>
                  <a:schemeClr val="tx1"/>
                </a:solidFill>
                <a:effectLst/>
              </a:rPr>
              <a:t>que brinda el país</a:t>
            </a:r>
            <a:endParaRPr lang="es-ES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4" name="Picture 2" descr="http://pe.kalipedia.com/kalipediamedia/geografia/media/200806/05/geoperu/20080605klpgeogpe_2_Ges_SC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34004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99992" y="1170032"/>
            <a:ext cx="4536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200" dirty="0" err="1" smtClean="0">
                <a:latin typeface="+mj-lt"/>
              </a:rPr>
              <a:t>Megadiversidad</a:t>
            </a:r>
            <a:r>
              <a:rPr lang="es-ES" sz="2200" dirty="0" smtClean="0">
                <a:latin typeface="+mj-lt"/>
              </a:rPr>
              <a:t>: ambientes, especies</a:t>
            </a:r>
          </a:p>
          <a:p>
            <a:pPr algn="just">
              <a:spcAft>
                <a:spcPts val="600"/>
              </a:spcAft>
            </a:pPr>
            <a:endParaRPr lang="es-ES" sz="1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s-ES" sz="2200" dirty="0" smtClean="0">
                <a:latin typeface="+mj-lt"/>
              </a:rPr>
              <a:t>Abundantes recursos hídricos </a:t>
            </a:r>
          </a:p>
          <a:p>
            <a:pPr algn="just">
              <a:spcAft>
                <a:spcPts val="600"/>
              </a:spcAft>
            </a:pPr>
            <a:endParaRPr lang="es-ES" sz="1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s-ES" sz="2200" dirty="0" smtClean="0">
                <a:latin typeface="+mj-lt"/>
              </a:rPr>
              <a:t>Extenso litoral altamente productivo</a:t>
            </a:r>
          </a:p>
          <a:p>
            <a:pPr algn="just">
              <a:spcAft>
                <a:spcPts val="600"/>
              </a:spcAft>
            </a:pPr>
            <a:endParaRPr lang="es-ES" sz="1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s-ES" sz="2200" dirty="0" smtClean="0">
                <a:latin typeface="+mj-lt"/>
              </a:rPr>
              <a:t>Actividad pesquera marina y continental que facilita procesos y acceso a mercados</a:t>
            </a:r>
          </a:p>
          <a:p>
            <a:pPr algn="just">
              <a:spcAft>
                <a:spcPts val="600"/>
              </a:spcAft>
            </a:pPr>
            <a:endParaRPr lang="es-ES" sz="1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s-ES" sz="2200" dirty="0" smtClean="0">
                <a:latin typeface="+mj-lt"/>
              </a:rPr>
              <a:t>Abastecedor de materias primas esenciales: Oportunidad de dar valor agregado por acuicultura, generando empleo y desarrollo descentralizado</a:t>
            </a:r>
          </a:p>
          <a:p>
            <a:pPr algn="just">
              <a:spcAft>
                <a:spcPts val="600"/>
              </a:spcAft>
            </a:pPr>
            <a:endParaRPr lang="es-ES" sz="1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s-ES" sz="2200" dirty="0" smtClean="0">
                <a:latin typeface="+mj-lt"/>
              </a:rPr>
              <a:t>Acuerdos   comerciales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Sinergia  de la acuicultura con la pesca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491880" y="965621"/>
            <a:ext cx="554461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 smtClean="0"/>
              <a:t>Acceso a mercados con productos pesqueros: diversificación de la oferta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Mejor utilización de infraestructura: proceso, transporte, exportación              competitividad</a:t>
            </a:r>
          </a:p>
          <a:p>
            <a:pPr algn="just"/>
            <a:endParaRPr lang="es-ES" sz="1700" dirty="0"/>
          </a:p>
          <a:p>
            <a:pPr algn="just"/>
            <a:r>
              <a:rPr lang="es-ES" sz="1700" dirty="0" smtClean="0"/>
              <a:t>Mayor rendimiento de recursos: semilla silvestre</a:t>
            </a:r>
          </a:p>
          <a:p>
            <a:pPr algn="just"/>
            <a:endParaRPr lang="es-ES" sz="1700" dirty="0"/>
          </a:p>
          <a:p>
            <a:pPr algn="just"/>
            <a:r>
              <a:rPr lang="es-ES" sz="1700" dirty="0" smtClean="0"/>
              <a:t>Restitución de stocks pesqueros: repoblamiento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b="1" dirty="0" smtClean="0"/>
              <a:t>Oportunidad importante</a:t>
            </a:r>
            <a:r>
              <a:rPr lang="es-ES" sz="1700" dirty="0" smtClean="0"/>
              <a:t>:</a:t>
            </a:r>
          </a:p>
          <a:p>
            <a:pPr algn="just"/>
            <a:endParaRPr lang="es-ES" sz="1200" dirty="0"/>
          </a:p>
          <a:p>
            <a:pPr algn="just"/>
            <a:r>
              <a:rPr lang="es-ES" sz="1700" dirty="0" smtClean="0"/>
              <a:t>Dar valor agregado a la pesca de reducción, a través de la producción de pescados y mariscos de alta calidad y beneficio para el consumidor:</a:t>
            </a:r>
          </a:p>
          <a:p>
            <a:pPr algn="just"/>
            <a:endParaRPr lang="es-ES" sz="1700" dirty="0"/>
          </a:p>
          <a:p>
            <a:pPr algn="just"/>
            <a:r>
              <a:rPr lang="es-ES" sz="1700" dirty="0" smtClean="0"/>
              <a:t>Estos insumos de valor vienen siendo cada vez más escasos y pueden llegar a constituir limitantes para el crecimiento de la acuicultura mundial.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Perú debe sacar provecho de la ventaja comparativa que representa el acceso y la frescura de ellos</a:t>
            </a:r>
          </a:p>
        </p:txBody>
      </p:sp>
      <p:pic>
        <p:nvPicPr>
          <p:cNvPr id="6" name="Picture 4" descr="https://encrypted-tbn3.gstatic.com/images?q=tbn:ANd9GcRZlWD5RjeKzmhL-iN5tUGk2sTcC0YDlCehS1RyJEWKGshtc3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08" y="4172867"/>
            <a:ext cx="2947647" cy="220789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01"/>
            <a:ext cx="2953615" cy="22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860032" y="2060848"/>
            <a:ext cx="576064" cy="288032"/>
          </a:xfrm>
          <a:prstGeom prst="rightArrow">
            <a:avLst/>
          </a:prstGeom>
          <a:solidFill>
            <a:srgbClr val="060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7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/>
                </a:solidFill>
              </a:rPr>
              <a:t>La demanda futura de alimentos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425057" y="692696"/>
            <a:ext cx="55394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400" b="1" dirty="0" smtClean="0"/>
              <a:t>Perú:</a:t>
            </a:r>
          </a:p>
          <a:p>
            <a:pPr algn="just"/>
            <a:r>
              <a:rPr lang="es-ES" dirty="0" smtClean="0"/>
              <a:t>Población estimada al 2050:   40 millones.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Requerirían 1’000,000  t</a:t>
            </a:r>
            <a:r>
              <a:rPr lang="es-ES" dirty="0" smtClean="0"/>
              <a:t>. de pescados y mariscos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En 2014</a:t>
            </a:r>
            <a:r>
              <a:rPr lang="es-ES" dirty="0" smtClean="0"/>
              <a:t>: se importaron 100 </a:t>
            </a:r>
            <a:r>
              <a:rPr lang="es-ES" dirty="0"/>
              <a:t>mil </a:t>
            </a:r>
            <a:r>
              <a:rPr lang="es-ES" dirty="0" smtClean="0"/>
              <a:t>t. (200’  USD) ,</a:t>
            </a:r>
          </a:p>
          <a:p>
            <a:pPr algn="just"/>
            <a:r>
              <a:rPr lang="es-ES" dirty="0"/>
              <a:t>m</a:t>
            </a:r>
            <a:r>
              <a:rPr lang="es-ES" dirty="0" smtClean="0"/>
              <a:t>ayormente jurel </a:t>
            </a:r>
            <a:r>
              <a:rPr lang="es-ES" dirty="0"/>
              <a:t>y atún </a:t>
            </a:r>
            <a:r>
              <a:rPr lang="es-ES" dirty="0" smtClean="0"/>
              <a:t>envasados.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Productos acuícolas importados 23’ USD: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Frescos: Tilapia (Ecuador), Salmón (Chile)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Congelados: más </a:t>
            </a:r>
            <a:r>
              <a:rPr lang="es-ES" dirty="0"/>
              <a:t>de 6 mil t. de </a:t>
            </a:r>
            <a:r>
              <a:rPr lang="es-ES" dirty="0" smtClean="0"/>
              <a:t>filetes: Basa (</a:t>
            </a:r>
            <a:r>
              <a:rPr lang="es-ES" dirty="0" err="1" smtClean="0"/>
              <a:t>Viet</a:t>
            </a:r>
            <a:r>
              <a:rPr lang="es-ES" dirty="0" smtClean="0"/>
              <a:t> </a:t>
            </a:r>
            <a:r>
              <a:rPr lang="es-ES" dirty="0" err="1" smtClean="0"/>
              <a:t>Nam</a:t>
            </a:r>
            <a:r>
              <a:rPr lang="es-ES" dirty="0" smtClean="0"/>
              <a:t>), Tilapia (China)</a:t>
            </a:r>
          </a:p>
          <a:p>
            <a:pPr algn="just"/>
            <a:endParaRPr lang="es-ES" dirty="0"/>
          </a:p>
          <a:p>
            <a:pPr algn="just"/>
            <a:r>
              <a:rPr lang="es-ES" sz="2400" b="1" dirty="0" smtClean="0"/>
              <a:t>Mundo:</a:t>
            </a:r>
          </a:p>
          <a:p>
            <a:pPr algn="just"/>
            <a:r>
              <a:rPr lang="es-ES" dirty="0" smtClean="0"/>
              <a:t>Los principales mercados en crecimiento</a:t>
            </a:r>
          </a:p>
          <a:p>
            <a:pPr algn="just"/>
            <a:r>
              <a:rPr lang="es-ES" dirty="0" smtClean="0"/>
              <a:t>Las especies más demandadas:</a:t>
            </a:r>
          </a:p>
          <a:p>
            <a:pPr algn="just"/>
            <a:r>
              <a:rPr lang="es-ES" dirty="0" smtClean="0"/>
              <a:t>          langostinos, salmón, tilapia, conchas, truchas</a:t>
            </a:r>
          </a:p>
          <a:p>
            <a:pPr algn="just"/>
            <a:r>
              <a:rPr lang="es-ES" dirty="0" smtClean="0"/>
              <a:t>Sólo EEUU importó por 11,000’  de $   </a:t>
            </a:r>
          </a:p>
          <a:p>
            <a:pPr algn="just"/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" y="1196752"/>
            <a:ext cx="3205127" cy="24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049"/>
            <a:ext cx="3512220" cy="28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/>
                </a:solidFill>
              </a:rPr>
              <a:t>Opciones ante esta creciente demanda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923928" y="1052736"/>
            <a:ext cx="5112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000" dirty="0" smtClean="0"/>
              <a:t>Incrementar el destino de la pesca nacional al  consumo directo dentro del país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2000" dirty="0" smtClean="0"/>
              <a:t>Desarrollar la acuicultura, en especial la destinada  a la alimentación de los pobladores del interior del país y de menores recursos.</a:t>
            </a:r>
          </a:p>
          <a:p>
            <a:pPr algn="just"/>
            <a:endParaRPr lang="es-ES" dirty="0"/>
          </a:p>
        </p:txBody>
      </p:sp>
      <p:pic>
        <p:nvPicPr>
          <p:cNvPr id="2050" name="Picture 2" descr="F:\Mis imágenes\para revista pesca\Piscicultura especies tropic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2" y="4198923"/>
            <a:ext cx="4032449" cy="2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1" y="1048911"/>
            <a:ext cx="3470056" cy="244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9056"/>
            <a:ext cx="3362325" cy="219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751" y="404664"/>
            <a:ext cx="9144000" cy="864096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0" dirty="0" smtClean="0">
                <a:solidFill>
                  <a:schemeClr val="tx1"/>
                </a:solidFill>
              </a:rPr>
              <a:t>¿Cómo desarrollar este potencial?</a:t>
            </a:r>
            <a:endParaRPr lang="es-ES" sz="4000" b="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07504" y="52292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Superar limitantes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Promover 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los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impulsores de la acuicultura peruana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240360" cy="323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44407" cy="548680"/>
          </a:xfrm>
        </p:spPr>
        <p:txBody>
          <a:bodyPr>
            <a:normAutofit/>
          </a:bodyPr>
          <a:lstStyle/>
          <a:p>
            <a:pPr algn="ctr"/>
            <a:r>
              <a:rPr lang="es-MX" alt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Principales  líneas  de  acción</a:t>
            </a:r>
            <a:endParaRPr lang="es-ES" altLang="es-E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24136"/>
            <a:ext cx="8893652" cy="5589240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  <a:spcAft>
                <a:spcPct val="50000"/>
              </a:spcAft>
              <a:buClr>
                <a:srgbClr val="000099"/>
              </a:buClr>
              <a:buSzTx/>
              <a:buFont typeface="Wingdings" pitchFamily="2" charset="2"/>
              <a:buNone/>
            </a:pPr>
            <a:endParaRPr lang="es-ES" altLang="es-ES" sz="400" dirty="0">
              <a:effectLst/>
            </a:endParaRPr>
          </a:p>
          <a:p>
            <a:pPr algn="just">
              <a:lnSpc>
                <a:spcPct val="95000"/>
              </a:lnSpc>
              <a:spcBef>
                <a:spcPct val="40000"/>
              </a:spcBef>
              <a:spcAft>
                <a:spcPct val="500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b="1" dirty="0" smtClean="0">
                <a:latin typeface="+mj-lt"/>
              </a:rPr>
              <a:t>Aseguramiento de </a:t>
            </a:r>
            <a:r>
              <a:rPr lang="es-MX" altLang="es-ES" b="1" dirty="0" smtClean="0">
                <a:latin typeface="+mj-lt"/>
              </a:rPr>
              <a:t>la </a:t>
            </a:r>
            <a:r>
              <a:rPr lang="es-ES" altLang="es-ES" b="1" dirty="0" smtClean="0">
                <a:latin typeface="+mj-lt"/>
              </a:rPr>
              <a:t> sostenibilidad: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Diversificación de especies cultivadas y de zonas de producción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Producción local de semilla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Desarrollo de centros de selección y mejora genética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Cuidado ambiental y  ordenamiento territorial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Prevención y control de enfermedades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Formalizar productores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200" dirty="0" smtClean="0">
                <a:latin typeface="+mj-lt"/>
              </a:rPr>
              <a:t>Uso responsable de recursos naturales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421A-FD86-4949-A0FD-2A53A5681A92}" type="slidenum">
              <a:rPr lang="es-PE" altLang="es-ES"/>
              <a:pPr/>
              <a:t>15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1477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44407" cy="548680"/>
          </a:xfrm>
        </p:spPr>
        <p:txBody>
          <a:bodyPr>
            <a:normAutofit/>
          </a:bodyPr>
          <a:lstStyle/>
          <a:p>
            <a:pPr algn="ctr"/>
            <a:r>
              <a:rPr lang="es-MX" alt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Principales  líneas  de  acción </a:t>
            </a:r>
            <a:r>
              <a:rPr lang="es-MX" alt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(2)</a:t>
            </a:r>
            <a:endParaRPr lang="es-ES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08112"/>
            <a:ext cx="8893652" cy="5733256"/>
          </a:xfrm>
        </p:spPr>
        <p:txBody>
          <a:bodyPr>
            <a:normAutofit fontScale="92500"/>
          </a:bodyPr>
          <a:lstStyle/>
          <a:p>
            <a:pPr algn="just">
              <a:lnSpc>
                <a:spcPct val="95000"/>
              </a:lnSpc>
              <a:spcAft>
                <a:spcPct val="50000"/>
              </a:spcAft>
              <a:buClr>
                <a:srgbClr val="000099"/>
              </a:buClr>
              <a:buSzTx/>
              <a:buFont typeface="Wingdings" pitchFamily="2" charset="2"/>
              <a:buNone/>
            </a:pPr>
            <a:endParaRPr lang="es-ES" altLang="es-ES" sz="400" dirty="0">
              <a:effectLst/>
            </a:endParaRPr>
          </a:p>
          <a:p>
            <a:pPr algn="just">
              <a:lnSpc>
                <a:spcPct val="150000"/>
              </a:lnSpc>
              <a:spcBef>
                <a:spcPct val="40000"/>
              </a:spcBef>
              <a:spcAft>
                <a:spcPct val="500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sz="2800" b="1" dirty="0" smtClean="0">
                <a:latin typeface="+mj-lt"/>
              </a:rPr>
              <a:t>Aseguramiento de  la  competitividad: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Eficiencia en el proceso productivo:  Acceso a tecnología,  inversión adecuada en </a:t>
            </a:r>
            <a:r>
              <a:rPr lang="es-ES" altLang="es-ES" dirty="0" err="1" smtClean="0">
                <a:latin typeface="+mj-lt"/>
              </a:rPr>
              <a:t>I+D+i</a:t>
            </a:r>
            <a:endParaRPr lang="es-ES" altLang="es-ES" dirty="0" smtClean="0">
              <a:latin typeface="+mj-lt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Reconocer  ventajas comparativas para cada área y tipo de cultivo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Diversificación de los productos:  tipos,  presentaciones, envases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Inclusión de acuicultura </a:t>
            </a:r>
            <a:r>
              <a:rPr lang="es-ES" altLang="es-ES" dirty="0" err="1" smtClean="0">
                <a:latin typeface="+mj-lt"/>
              </a:rPr>
              <a:t>multitrófica</a:t>
            </a:r>
            <a:r>
              <a:rPr lang="es-ES" altLang="es-ES" dirty="0" smtClean="0">
                <a:latin typeface="+mj-lt"/>
              </a:rPr>
              <a:t>  y aquella con fines no alimenticios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Participación eficiente del Estado en tareas que le competen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dirty="0" smtClean="0">
                <a:latin typeface="+mj-lt"/>
              </a:rPr>
              <a:t>Ordenar y racionalizar la acción de agencias de control, según cada tipo de cultivo</a:t>
            </a:r>
            <a:endParaRPr lang="es-MX" altLang="es-ES" dirty="0" smtClean="0">
              <a:latin typeface="+mj-lt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421A-FD86-4949-A0FD-2A53A5681A92}" type="slidenum">
              <a:rPr lang="es-PE" altLang="es-ES"/>
              <a:pPr/>
              <a:t>16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5752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44407" cy="548680"/>
          </a:xfrm>
        </p:spPr>
        <p:txBody>
          <a:bodyPr>
            <a:normAutofit/>
          </a:bodyPr>
          <a:lstStyle/>
          <a:p>
            <a:pPr algn="ctr"/>
            <a:r>
              <a:rPr lang="es-MX" alt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Principales  líneas  de  acción </a:t>
            </a:r>
            <a:r>
              <a:rPr lang="es-MX" alt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(3)</a:t>
            </a:r>
            <a:endParaRPr lang="es-ES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8893652" cy="6021288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  <a:spcAft>
                <a:spcPct val="50000"/>
              </a:spcAft>
              <a:buClr>
                <a:srgbClr val="000099"/>
              </a:buClr>
              <a:buSzTx/>
              <a:buFont typeface="Wingdings" pitchFamily="2" charset="2"/>
              <a:buNone/>
            </a:pPr>
            <a:endParaRPr lang="es-ES" altLang="es-ES" sz="400" dirty="0">
              <a:effectLst/>
            </a:endParaRPr>
          </a:p>
          <a:p>
            <a:pPr algn="just">
              <a:lnSpc>
                <a:spcPct val="95000"/>
              </a:lnSpc>
              <a:spcBef>
                <a:spcPct val="40000"/>
              </a:spcBef>
              <a:spcAft>
                <a:spcPct val="50000"/>
              </a:spcAft>
              <a:buClr>
                <a:srgbClr val="000099"/>
              </a:buClr>
              <a:buFont typeface="Wingdings" pitchFamily="2" charset="2"/>
              <a:buChar char="ü"/>
            </a:pPr>
            <a:endParaRPr lang="es-MX" altLang="es-ES" sz="1800" dirty="0" smtClean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ct val="40000"/>
              </a:spcBef>
              <a:spcAft>
                <a:spcPct val="500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ES" altLang="es-ES" b="1" dirty="0" smtClean="0">
                <a:effectLst/>
                <a:latin typeface="+mj-lt"/>
              </a:rPr>
              <a:t>Aumento </a:t>
            </a:r>
            <a:r>
              <a:rPr lang="es-ES" altLang="es-ES" b="1" dirty="0">
                <a:effectLst/>
                <a:latin typeface="+mj-lt"/>
              </a:rPr>
              <a:t>de la confiabilidad </a:t>
            </a:r>
            <a:r>
              <a:rPr lang="es-ES" altLang="es-ES" b="1" dirty="0" smtClean="0">
                <a:effectLst/>
                <a:latin typeface="+mj-lt"/>
              </a:rPr>
              <a:t>en la actividad:</a:t>
            </a:r>
            <a:endParaRPr lang="es-ES" altLang="es-ES" dirty="0">
              <a:effectLst/>
              <a:latin typeface="+mj-lt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MX" altLang="es-ES" sz="2200" dirty="0" smtClean="0">
                <a:effectLst/>
                <a:latin typeface="+mj-lt"/>
              </a:rPr>
              <a:t>Contar </a:t>
            </a:r>
            <a:r>
              <a:rPr lang="es-MX" altLang="es-ES" sz="2200" dirty="0">
                <a:effectLst/>
                <a:latin typeface="+mj-lt"/>
              </a:rPr>
              <a:t>con normas claras y consistentes de desarrollo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MX" altLang="es-ES" sz="2200" dirty="0" smtClean="0">
                <a:effectLst/>
                <a:latin typeface="+mj-lt"/>
              </a:rPr>
              <a:t>Facilitar el acceso a financiamiento </a:t>
            </a:r>
            <a:r>
              <a:rPr lang="es-MX" altLang="es-ES" sz="2200" dirty="0">
                <a:effectLst/>
                <a:latin typeface="+mj-lt"/>
              </a:rPr>
              <a:t>suficiente y </a:t>
            </a:r>
            <a:r>
              <a:rPr lang="es-MX" altLang="es-ES" sz="2200" dirty="0" smtClean="0">
                <a:effectLst/>
                <a:latin typeface="+mj-lt"/>
              </a:rPr>
              <a:t>accesible</a:t>
            </a:r>
            <a:r>
              <a:rPr lang="es-MX" altLang="es-ES" sz="2200" dirty="0" smtClean="0">
                <a:effectLst/>
              </a:rPr>
              <a:t>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MX" altLang="es-ES" sz="2200" dirty="0" smtClean="0">
                <a:latin typeface="+mj-lt"/>
              </a:rPr>
              <a:t>Medidas para mitigar los impactos naturales  negativos y potenciar los efectos beneficiosos</a:t>
            </a:r>
            <a:endParaRPr lang="es-MX" altLang="es-ES" sz="2200" dirty="0" smtClean="0">
              <a:effectLst/>
              <a:latin typeface="+mj-lt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s-MX" altLang="es-ES" sz="2200" dirty="0" smtClean="0">
                <a:effectLst/>
                <a:latin typeface="+mj-lt"/>
              </a:rPr>
              <a:t>Contribuir a la buena imagen de la acuicultura y sus productos</a:t>
            </a:r>
            <a:endParaRPr lang="es-MX" altLang="es-ES" sz="2200" dirty="0">
              <a:effectLst/>
              <a:latin typeface="+mj-lt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421A-FD86-4949-A0FD-2A53A5681A92}" type="slidenum">
              <a:rPr lang="es-PE" altLang="es-ES"/>
              <a:pPr/>
              <a:t>17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5752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751" y="476672"/>
            <a:ext cx="9144000" cy="2016224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0" dirty="0" smtClean="0">
                <a:solidFill>
                  <a:schemeClr val="tx1"/>
                </a:solidFill>
              </a:rPr>
              <a:t>¿Dónde estamos?</a:t>
            </a:r>
            <a:br>
              <a:rPr lang="es-ES" sz="4000" b="0" dirty="0" smtClean="0">
                <a:solidFill>
                  <a:schemeClr val="tx1"/>
                </a:solidFill>
              </a:rPr>
            </a:br>
            <a:r>
              <a:rPr lang="es-ES" sz="4000" b="0" dirty="0" smtClean="0">
                <a:solidFill>
                  <a:schemeClr val="tx1"/>
                </a:solidFill>
              </a:rPr>
              <a:t/>
            </a:r>
            <a:br>
              <a:rPr lang="es-ES" sz="4000" b="0" dirty="0" smtClean="0">
                <a:solidFill>
                  <a:schemeClr val="tx1"/>
                </a:solidFill>
              </a:rPr>
            </a:br>
            <a:r>
              <a:rPr lang="es-ES" sz="4000" b="0" dirty="0" smtClean="0">
                <a:solidFill>
                  <a:schemeClr val="tx1"/>
                </a:solidFill>
              </a:rPr>
              <a:t>¿Cuanto y cómo hemos crecido ?</a:t>
            </a:r>
            <a:endParaRPr lang="es-ES" sz="4000" b="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2050" name="Picture 2" descr="E:\Mis imágenes\fotos varias acuicultura\Centro truchícola de Ingen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76106"/>
            <a:ext cx="5303094" cy="37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07504" y="44624"/>
            <a:ext cx="8928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Producción de la </a:t>
            </a:r>
            <a:r>
              <a:rPr lang="es-ES" sz="2800" b="1" dirty="0">
                <a:latin typeface="+mj-lt"/>
              </a:rPr>
              <a:t>acuicultura peruana en los últimos 20 años (1993 – </a:t>
            </a:r>
            <a:r>
              <a:rPr lang="es-ES" sz="2800" b="1" dirty="0" smtClean="0">
                <a:latin typeface="+mj-lt"/>
              </a:rPr>
              <a:t>2014)</a:t>
            </a:r>
            <a:endParaRPr lang="es-ES" sz="2800" b="1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39840"/>
              </p:ext>
            </p:extLst>
          </p:nvPr>
        </p:nvGraphicFramePr>
        <p:xfrm>
          <a:off x="251520" y="1124757"/>
          <a:ext cx="8568952" cy="565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4584"/>
            <a:ext cx="1248470" cy="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1248470" cy="7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13301"/>
            <a:ext cx="1253145" cy="7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885332"/>
            <a:ext cx="1318356" cy="7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Flecha derecha"/>
          <p:cNvSpPr/>
          <p:nvPr/>
        </p:nvSpPr>
        <p:spPr>
          <a:xfrm>
            <a:off x="4067944" y="2813302"/>
            <a:ext cx="3672408" cy="1794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1" name="1 Flecha derecha"/>
          <p:cNvSpPr/>
          <p:nvPr/>
        </p:nvSpPr>
        <p:spPr>
          <a:xfrm rot="461415" flipV="1">
            <a:off x="3851713" y="5446847"/>
            <a:ext cx="2808312" cy="2123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2" name="1 Flecha derecha"/>
          <p:cNvSpPr/>
          <p:nvPr/>
        </p:nvSpPr>
        <p:spPr>
          <a:xfrm>
            <a:off x="3995936" y="4009339"/>
            <a:ext cx="2786099" cy="1735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788025" y="1340768"/>
            <a:ext cx="3528391" cy="307777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Proyección PRODUCE 2015: 135,000 t.</a:t>
            </a:r>
            <a:endParaRPr lang="es-ES" sz="1400" b="1" dirty="0">
              <a:solidFill>
                <a:srgbClr val="00206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8172400" y="1494656"/>
            <a:ext cx="288032" cy="35016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609600"/>
          </a:xfrm>
        </p:spPr>
        <p:txBody>
          <a:bodyPr/>
          <a:lstStyle/>
          <a:p>
            <a:pPr algn="ctr"/>
            <a:r>
              <a:rPr lang="es-ES" altLang="es-E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altLang="es-E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acuicultura en América Latina </a:t>
            </a:r>
            <a:r>
              <a:rPr lang="es-ES" altLang="es-E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Caribe </a:t>
            </a:r>
            <a:endParaRPr lang="es-ES" altLang="es-E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72008" y="692696"/>
            <a:ext cx="8964488" cy="5976664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Clr>
                <a:schemeClr val="tx1"/>
              </a:buClr>
              <a:buSzPct val="50000"/>
              <a:buFont typeface="Wingdings" pitchFamily="2" charset="2"/>
              <a:buChar char="Ø"/>
            </a:pPr>
            <a:endParaRPr lang="es-ES" altLang="es-ES" sz="2000" dirty="0" smtClean="0">
              <a:effectLst/>
              <a:latin typeface="+mj-lt"/>
            </a:endParaRPr>
          </a:p>
          <a:p>
            <a:pPr algn="just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Clr>
                <a:schemeClr val="tx1"/>
              </a:buClr>
              <a:buSzPct val="50000"/>
              <a:buFont typeface="Wingdings" pitchFamily="2" charset="2"/>
              <a:buChar char="Ø"/>
            </a:pPr>
            <a:endParaRPr lang="es-ES" altLang="es-ES" sz="2000" dirty="0" smtClean="0">
              <a:effectLst/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6FDC-DE45-4DDD-AC6A-DD6078B038E4}" type="slidenum">
              <a:rPr lang="es-PE" altLang="es-ES"/>
              <a:pPr/>
              <a:t>4</a:t>
            </a:fld>
            <a:endParaRPr lang="es-PE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73569" y="6453335"/>
            <a:ext cx="533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Fuente: FAO </a:t>
            </a:r>
            <a:r>
              <a:rPr lang="es-ES" sz="1600" dirty="0"/>
              <a:t>http://www.fao.org/figis/servlet/TabSelector 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2987824" y="2636912"/>
            <a:ext cx="4284950" cy="3308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>
                <a:latin typeface="+mj-lt"/>
              </a:rPr>
              <a:t>Datos de cosechas al 2013, según FAO</a:t>
            </a:r>
            <a:endParaRPr lang="es-ES" sz="2000" b="1" dirty="0">
              <a:latin typeface="+mj-lt"/>
            </a:endParaRP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109385"/>
              </p:ext>
            </p:extLst>
          </p:nvPr>
        </p:nvGraphicFramePr>
        <p:xfrm>
          <a:off x="899592" y="692696"/>
          <a:ext cx="74888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87E79-E0AF-462E-8BD9-75EE0DF7A87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graphicFrame>
        <p:nvGraphicFramePr>
          <p:cNvPr id="4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16534"/>
              </p:ext>
            </p:extLst>
          </p:nvPr>
        </p:nvGraphicFramePr>
        <p:xfrm>
          <a:off x="179513" y="188640"/>
          <a:ext cx="8784975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Forma libre"/>
          <p:cNvSpPr/>
          <p:nvPr/>
        </p:nvSpPr>
        <p:spPr>
          <a:xfrm>
            <a:off x="3923928" y="4725144"/>
            <a:ext cx="4551219" cy="494145"/>
          </a:xfrm>
          <a:custGeom>
            <a:avLst/>
            <a:gdLst>
              <a:gd name="connsiteX0" fmla="*/ 0 w 4551219"/>
              <a:gd name="connsiteY0" fmla="*/ 494145 h 551872"/>
              <a:gd name="connsiteX1" fmla="*/ 609600 w 4551219"/>
              <a:gd name="connsiteY1" fmla="*/ 411018 h 551872"/>
              <a:gd name="connsiteX2" fmla="*/ 1205346 w 4551219"/>
              <a:gd name="connsiteY2" fmla="*/ 521854 h 551872"/>
              <a:gd name="connsiteX3" fmla="*/ 1939637 w 4551219"/>
              <a:gd name="connsiteY3" fmla="*/ 230909 h 551872"/>
              <a:gd name="connsiteX4" fmla="*/ 2507673 w 4551219"/>
              <a:gd name="connsiteY4" fmla="*/ 133927 h 551872"/>
              <a:gd name="connsiteX5" fmla="*/ 3158837 w 4551219"/>
              <a:gd name="connsiteY5" fmla="*/ 272472 h 551872"/>
              <a:gd name="connsiteX6" fmla="*/ 3796146 w 4551219"/>
              <a:gd name="connsiteY6" fmla="*/ 64654 h 551872"/>
              <a:gd name="connsiteX7" fmla="*/ 4447310 w 4551219"/>
              <a:gd name="connsiteY7" fmla="*/ 9236 h 551872"/>
              <a:gd name="connsiteX8" fmla="*/ 4419600 w 4551219"/>
              <a:gd name="connsiteY8" fmla="*/ 9236 h 551872"/>
              <a:gd name="connsiteX9" fmla="*/ 4391891 w 4551219"/>
              <a:gd name="connsiteY9" fmla="*/ 9236 h 551872"/>
              <a:gd name="connsiteX10" fmla="*/ 4378037 w 4551219"/>
              <a:gd name="connsiteY10" fmla="*/ 9236 h 551872"/>
              <a:gd name="connsiteX11" fmla="*/ 4378037 w 4551219"/>
              <a:gd name="connsiteY11" fmla="*/ 9236 h 551872"/>
              <a:gd name="connsiteX0" fmla="*/ 0 w 4551219"/>
              <a:gd name="connsiteY0" fmla="*/ 494145 h 555377"/>
              <a:gd name="connsiteX1" fmla="*/ 576064 w 4551219"/>
              <a:gd name="connsiteY1" fmla="*/ 432048 h 555377"/>
              <a:gd name="connsiteX2" fmla="*/ 1205346 w 4551219"/>
              <a:gd name="connsiteY2" fmla="*/ 521854 h 555377"/>
              <a:gd name="connsiteX3" fmla="*/ 1939637 w 4551219"/>
              <a:gd name="connsiteY3" fmla="*/ 230909 h 555377"/>
              <a:gd name="connsiteX4" fmla="*/ 2507673 w 4551219"/>
              <a:gd name="connsiteY4" fmla="*/ 133927 h 555377"/>
              <a:gd name="connsiteX5" fmla="*/ 3158837 w 4551219"/>
              <a:gd name="connsiteY5" fmla="*/ 272472 h 555377"/>
              <a:gd name="connsiteX6" fmla="*/ 3796146 w 4551219"/>
              <a:gd name="connsiteY6" fmla="*/ 64654 h 555377"/>
              <a:gd name="connsiteX7" fmla="*/ 4447310 w 4551219"/>
              <a:gd name="connsiteY7" fmla="*/ 9236 h 555377"/>
              <a:gd name="connsiteX8" fmla="*/ 4419600 w 4551219"/>
              <a:gd name="connsiteY8" fmla="*/ 9236 h 555377"/>
              <a:gd name="connsiteX9" fmla="*/ 4391891 w 4551219"/>
              <a:gd name="connsiteY9" fmla="*/ 9236 h 555377"/>
              <a:gd name="connsiteX10" fmla="*/ 4378037 w 4551219"/>
              <a:gd name="connsiteY10" fmla="*/ 9236 h 555377"/>
              <a:gd name="connsiteX11" fmla="*/ 4378037 w 4551219"/>
              <a:gd name="connsiteY11" fmla="*/ 9236 h 555377"/>
              <a:gd name="connsiteX0" fmla="*/ 0 w 4551219"/>
              <a:gd name="connsiteY0" fmla="*/ 494145 h 494145"/>
              <a:gd name="connsiteX1" fmla="*/ 576064 w 4551219"/>
              <a:gd name="connsiteY1" fmla="*/ 432048 h 494145"/>
              <a:gd name="connsiteX2" fmla="*/ 1224136 w 4551219"/>
              <a:gd name="connsiteY2" fmla="*/ 432048 h 494145"/>
              <a:gd name="connsiteX3" fmla="*/ 1939637 w 4551219"/>
              <a:gd name="connsiteY3" fmla="*/ 230909 h 494145"/>
              <a:gd name="connsiteX4" fmla="*/ 2507673 w 4551219"/>
              <a:gd name="connsiteY4" fmla="*/ 133927 h 494145"/>
              <a:gd name="connsiteX5" fmla="*/ 3158837 w 4551219"/>
              <a:gd name="connsiteY5" fmla="*/ 272472 h 494145"/>
              <a:gd name="connsiteX6" fmla="*/ 3796146 w 4551219"/>
              <a:gd name="connsiteY6" fmla="*/ 64654 h 494145"/>
              <a:gd name="connsiteX7" fmla="*/ 4447310 w 4551219"/>
              <a:gd name="connsiteY7" fmla="*/ 9236 h 494145"/>
              <a:gd name="connsiteX8" fmla="*/ 4419600 w 4551219"/>
              <a:gd name="connsiteY8" fmla="*/ 9236 h 494145"/>
              <a:gd name="connsiteX9" fmla="*/ 4391891 w 4551219"/>
              <a:gd name="connsiteY9" fmla="*/ 9236 h 494145"/>
              <a:gd name="connsiteX10" fmla="*/ 4378037 w 4551219"/>
              <a:gd name="connsiteY10" fmla="*/ 9236 h 494145"/>
              <a:gd name="connsiteX11" fmla="*/ 4378037 w 4551219"/>
              <a:gd name="connsiteY11" fmla="*/ 9236 h 494145"/>
              <a:gd name="connsiteX0" fmla="*/ 0 w 4551219"/>
              <a:gd name="connsiteY0" fmla="*/ 494145 h 494145"/>
              <a:gd name="connsiteX1" fmla="*/ 576064 w 4551219"/>
              <a:gd name="connsiteY1" fmla="*/ 432048 h 494145"/>
              <a:gd name="connsiteX2" fmla="*/ 1224136 w 4551219"/>
              <a:gd name="connsiteY2" fmla="*/ 432048 h 494145"/>
              <a:gd name="connsiteX3" fmla="*/ 1939637 w 4551219"/>
              <a:gd name="connsiteY3" fmla="*/ 230909 h 494145"/>
              <a:gd name="connsiteX4" fmla="*/ 2507673 w 4551219"/>
              <a:gd name="connsiteY4" fmla="*/ 133927 h 494145"/>
              <a:gd name="connsiteX5" fmla="*/ 3168352 w 4551219"/>
              <a:gd name="connsiteY5" fmla="*/ 216024 h 494145"/>
              <a:gd name="connsiteX6" fmla="*/ 3796146 w 4551219"/>
              <a:gd name="connsiteY6" fmla="*/ 64654 h 494145"/>
              <a:gd name="connsiteX7" fmla="*/ 4447310 w 4551219"/>
              <a:gd name="connsiteY7" fmla="*/ 9236 h 494145"/>
              <a:gd name="connsiteX8" fmla="*/ 4419600 w 4551219"/>
              <a:gd name="connsiteY8" fmla="*/ 9236 h 494145"/>
              <a:gd name="connsiteX9" fmla="*/ 4391891 w 4551219"/>
              <a:gd name="connsiteY9" fmla="*/ 9236 h 494145"/>
              <a:gd name="connsiteX10" fmla="*/ 4378037 w 4551219"/>
              <a:gd name="connsiteY10" fmla="*/ 9236 h 494145"/>
              <a:gd name="connsiteX11" fmla="*/ 4378037 w 4551219"/>
              <a:gd name="connsiteY11" fmla="*/ 9236 h 494145"/>
              <a:gd name="connsiteX0" fmla="*/ 0 w 4551219"/>
              <a:gd name="connsiteY0" fmla="*/ 494145 h 494145"/>
              <a:gd name="connsiteX1" fmla="*/ 576064 w 4551219"/>
              <a:gd name="connsiteY1" fmla="*/ 432048 h 494145"/>
              <a:gd name="connsiteX2" fmla="*/ 1224136 w 4551219"/>
              <a:gd name="connsiteY2" fmla="*/ 432048 h 494145"/>
              <a:gd name="connsiteX3" fmla="*/ 1939637 w 4551219"/>
              <a:gd name="connsiteY3" fmla="*/ 230909 h 494145"/>
              <a:gd name="connsiteX4" fmla="*/ 2507673 w 4551219"/>
              <a:gd name="connsiteY4" fmla="*/ 133927 h 494145"/>
              <a:gd name="connsiteX5" fmla="*/ 3168352 w 4551219"/>
              <a:gd name="connsiteY5" fmla="*/ 144016 h 494145"/>
              <a:gd name="connsiteX6" fmla="*/ 3796146 w 4551219"/>
              <a:gd name="connsiteY6" fmla="*/ 64654 h 494145"/>
              <a:gd name="connsiteX7" fmla="*/ 4447310 w 4551219"/>
              <a:gd name="connsiteY7" fmla="*/ 9236 h 494145"/>
              <a:gd name="connsiteX8" fmla="*/ 4419600 w 4551219"/>
              <a:gd name="connsiteY8" fmla="*/ 9236 h 494145"/>
              <a:gd name="connsiteX9" fmla="*/ 4391891 w 4551219"/>
              <a:gd name="connsiteY9" fmla="*/ 9236 h 494145"/>
              <a:gd name="connsiteX10" fmla="*/ 4378037 w 4551219"/>
              <a:gd name="connsiteY10" fmla="*/ 9236 h 494145"/>
              <a:gd name="connsiteX11" fmla="*/ 4378037 w 4551219"/>
              <a:gd name="connsiteY11" fmla="*/ 9236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1219" h="494145">
                <a:moveTo>
                  <a:pt x="0" y="494145"/>
                </a:moveTo>
                <a:cubicBezTo>
                  <a:pt x="204354" y="450272"/>
                  <a:pt x="372041" y="442397"/>
                  <a:pt x="576064" y="432048"/>
                </a:cubicBezTo>
                <a:cubicBezTo>
                  <a:pt x="780087" y="421699"/>
                  <a:pt x="996874" y="465571"/>
                  <a:pt x="1224136" y="432048"/>
                </a:cubicBezTo>
                <a:cubicBezTo>
                  <a:pt x="1451398" y="398525"/>
                  <a:pt x="1725714" y="280596"/>
                  <a:pt x="1939637" y="230909"/>
                </a:cubicBezTo>
                <a:cubicBezTo>
                  <a:pt x="2153560" y="181222"/>
                  <a:pt x="2302887" y="148409"/>
                  <a:pt x="2507673" y="133927"/>
                </a:cubicBezTo>
                <a:cubicBezTo>
                  <a:pt x="2712459" y="119445"/>
                  <a:pt x="2953607" y="155561"/>
                  <a:pt x="3168352" y="144016"/>
                </a:cubicBezTo>
                <a:cubicBezTo>
                  <a:pt x="3383097" y="132471"/>
                  <a:pt x="3582986" y="87117"/>
                  <a:pt x="3796146" y="64654"/>
                </a:cubicBezTo>
                <a:cubicBezTo>
                  <a:pt x="4009306" y="42191"/>
                  <a:pt x="4343401" y="18472"/>
                  <a:pt x="4447310" y="9236"/>
                </a:cubicBezTo>
                <a:cubicBezTo>
                  <a:pt x="4551219" y="0"/>
                  <a:pt x="4419600" y="9236"/>
                  <a:pt x="4419600" y="9236"/>
                </a:cubicBezTo>
                <a:lnTo>
                  <a:pt x="4391891" y="9236"/>
                </a:lnTo>
                <a:lnTo>
                  <a:pt x="4378037" y="9236"/>
                </a:lnTo>
                <a:lnTo>
                  <a:pt x="4378037" y="9236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3"/>
            <a:ext cx="960183" cy="60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14" y="3284984"/>
            <a:ext cx="13479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7" y="1931461"/>
            <a:ext cx="895673" cy="54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88264"/>
            <a:ext cx="624682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26" y="2682540"/>
            <a:ext cx="2356882" cy="1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424936" cy="64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6156176" y="1700808"/>
            <a:ext cx="2052215" cy="4320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i="1" dirty="0" smtClean="0">
                <a:solidFill>
                  <a:srgbClr val="002060"/>
                </a:solidFill>
                <a:latin typeface="+mj-lt"/>
              </a:rPr>
              <a:t>Valor : 170’ $ US</a:t>
            </a:r>
            <a:endParaRPr lang="es-ES" sz="20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755576" y="5949280"/>
            <a:ext cx="432048" cy="432048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solidFill>
                  <a:schemeClr val="bg1"/>
                </a:solidFill>
              </a:rPr>
              <a:t>t.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1907704" y="2276872"/>
            <a:ext cx="3744416" cy="14401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Trucha :  82%</a:t>
            </a:r>
          </a:p>
          <a:p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Tilapia:     6%</a:t>
            </a:r>
            <a:endParaRPr lang="es-ES" sz="1800" b="1" dirty="0">
              <a:solidFill>
                <a:srgbClr val="002060"/>
              </a:solidFill>
              <a:latin typeface="+mj-lt"/>
            </a:endParaRPr>
          </a:p>
          <a:p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Langostino: 6%</a:t>
            </a:r>
          </a:p>
          <a:p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Especies amazónicas y tropicales: 5%</a:t>
            </a:r>
          </a:p>
          <a:p>
            <a:r>
              <a:rPr lang="es-ES" sz="1800" b="1" dirty="0" smtClean="0">
                <a:solidFill>
                  <a:srgbClr val="002060"/>
                </a:solidFill>
                <a:latin typeface="+mj-lt"/>
              </a:rPr>
              <a:t>Concha de Abanico: 2%</a:t>
            </a:r>
          </a:p>
        </p:txBody>
      </p:sp>
    </p:spTree>
    <p:extLst>
      <p:ext uri="{BB962C8B-B14F-4D97-AF65-F5344CB8AC3E}">
        <p14:creationId xmlns:p14="http://schemas.microsoft.com/office/powerpoint/2010/main" val="36003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511015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000" dirty="0" smtClean="0"/>
          </a:p>
          <a:p>
            <a:pPr algn="just"/>
            <a:r>
              <a:rPr lang="es-ES" sz="1600" dirty="0" smtClean="0"/>
              <a:t>Valor exportado productos acuícolas 2014: </a:t>
            </a:r>
            <a:r>
              <a:rPr lang="es-ES" sz="1600" dirty="0"/>
              <a:t>US$ </a:t>
            </a:r>
            <a:r>
              <a:rPr lang="es-ES" sz="1600" dirty="0" smtClean="0"/>
              <a:t>303’, 10.4% pesca total: US$ 2,910’ </a:t>
            </a:r>
          </a:p>
          <a:p>
            <a:pPr algn="just"/>
            <a:r>
              <a:rPr lang="es-ES" sz="1600" dirty="0" smtClean="0"/>
              <a:t>y el 26% de pesca de  CHD:  US$ 1,161’ (de ellos, US$ 481’ son de pota).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600" dirty="0" smtClean="0"/>
              <a:t>Valor promedio de producto acuícola peruano exportado: US $ 10/kg.</a:t>
            </a:r>
          </a:p>
          <a:p>
            <a:pPr algn="just"/>
            <a:r>
              <a:rPr lang="es-ES" sz="1600" dirty="0" smtClean="0"/>
              <a:t>Valor promedio de </a:t>
            </a:r>
            <a:r>
              <a:rPr lang="es-ES" sz="1600" dirty="0"/>
              <a:t>pesca </a:t>
            </a:r>
            <a:r>
              <a:rPr lang="es-ES" sz="1600" dirty="0" smtClean="0"/>
              <a:t>total US</a:t>
            </a:r>
            <a:r>
              <a:rPr lang="es-ES" sz="1600" dirty="0"/>
              <a:t>$  </a:t>
            </a:r>
            <a:r>
              <a:rPr lang="es-ES" sz="1600" dirty="0" smtClean="0"/>
              <a:t>1.97/kg.</a:t>
            </a:r>
          </a:p>
          <a:p>
            <a:pPr algn="just"/>
            <a:r>
              <a:rPr lang="es-ES" sz="1600" dirty="0" smtClean="0"/>
              <a:t>Valor promedio  de productos CHD  US$  2.75/kg.</a:t>
            </a:r>
          </a:p>
        </p:txBody>
      </p:sp>
      <p:graphicFrame>
        <p:nvGraphicFramePr>
          <p:cNvPr id="10" name="3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503707"/>
              </p:ext>
            </p:extLst>
          </p:nvPr>
        </p:nvGraphicFramePr>
        <p:xfrm>
          <a:off x="179512" y="836712"/>
          <a:ext cx="4896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340868"/>
              </p:ext>
            </p:extLst>
          </p:nvPr>
        </p:nvGraphicFramePr>
        <p:xfrm>
          <a:off x="5364088" y="1340768"/>
          <a:ext cx="3456384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19872" y="3284984"/>
            <a:ext cx="59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Total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422544" y="4129335"/>
            <a:ext cx="59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Total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7006541" y="4149080"/>
            <a:ext cx="445779" cy="3402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CHD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7510597" y="3258852"/>
            <a:ext cx="589795" cy="3402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Acuic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251520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El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valor de </a:t>
            </a:r>
            <a:r>
              <a:rPr lang="es-ES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los productos de la acuicultura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2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2"/>
          </a:xfr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 smtClean="0"/>
              <a:t>Impulsores de la acuicultura peruana: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5256583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Demanda mundial creciente de productos de la acuicultura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Apertura de mercados mundiales  y desarrollo de algunos internos.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Esfuerzo de inversionistas privados que creen en la actividad.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Inversiones alentadas por la LPDA.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Acceso a mejoras tecnológicas, impulsadas por instituciones y productores.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Disponibilidad de insumos esenciales (semilla, alimentos).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Disponibilidad de áreas para el crecimiento de algunos tipos de cultivos.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Adecuado manejo de costos y estrategias productivas, permitieron mantener la competitividad de los productos acuícolas nacionales.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rgbClr val="060ABA"/>
              </a:buClr>
              <a:buFont typeface="Wingdings 2"/>
              <a:buChar char=""/>
              <a:defRPr/>
            </a:pPr>
            <a:r>
              <a:rPr lang="es-ES" sz="2400" dirty="0" smtClean="0">
                <a:latin typeface="+mj-lt"/>
              </a:rPr>
              <a:t>A excepción de 1998,  ausencia de eventos naturales extremos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87E79-E0AF-462E-8BD9-75EE0DF7A87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7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751" y="620688"/>
            <a:ext cx="9144000" cy="864096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0" dirty="0" smtClean="0">
                <a:solidFill>
                  <a:schemeClr val="tx1"/>
                </a:solidFill>
              </a:rPr>
              <a:t>Potencial de la Acuicultura en el Perú</a:t>
            </a:r>
            <a:endParaRPr lang="es-ES" sz="4000" b="0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AE48-035A-4A1E-8B6E-D389FE5DEDF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28490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7656</TotalTime>
  <Words>889</Words>
  <Application>Microsoft Office PowerPoint</Application>
  <PresentationFormat>Presentación en pantalla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Flujo</vt:lpstr>
      <vt:lpstr>Acuicultura, evolución y potencial en el Perú</vt:lpstr>
      <vt:lpstr>¿Dónde estamos?  ¿Cuanto y cómo hemos crecido ?</vt:lpstr>
      <vt:lpstr>Presentación de PowerPoint</vt:lpstr>
      <vt:lpstr>La acuicultura en América Latina y el Caribe </vt:lpstr>
      <vt:lpstr>Presentación de PowerPoint</vt:lpstr>
      <vt:lpstr>Presentación de PowerPoint</vt:lpstr>
      <vt:lpstr>Presentación de PowerPoint</vt:lpstr>
      <vt:lpstr>Impulsores de la acuicultura peruana:</vt:lpstr>
      <vt:lpstr>Potencial de la Acuicultura en el Perú</vt:lpstr>
      <vt:lpstr>Oportunidades que brinda el país</vt:lpstr>
      <vt:lpstr>Sinergia  de la acuicultura con la pesca</vt:lpstr>
      <vt:lpstr>La demanda futura de alimentos</vt:lpstr>
      <vt:lpstr>Opciones ante esta creciente demanda</vt:lpstr>
      <vt:lpstr>¿Cómo desarrollar este potencial?</vt:lpstr>
      <vt:lpstr>Principales  líneas  de  acción</vt:lpstr>
      <vt:lpstr>Principales  líneas  de  acción (2)</vt:lpstr>
      <vt:lpstr>Principales  líneas  de  acción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la Acuicultura Peruana y la Necesidad de Mantener los Beneficios Existentes</dc:title>
  <dc:creator>CBERGER</dc:creator>
  <cp:lastModifiedBy>Eventos y Banquetes</cp:lastModifiedBy>
  <cp:revision>409</cp:revision>
  <dcterms:created xsi:type="dcterms:W3CDTF">2013-06-14T16:06:57Z</dcterms:created>
  <dcterms:modified xsi:type="dcterms:W3CDTF">2015-09-24T18:36:25Z</dcterms:modified>
</cp:coreProperties>
</file>