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(" ContentType="image/jpeg"/>
  <Default Extension="-" ContentType="image/png"/>
  <Default Extension="rels" ContentType="application/vnd.openxmlformats-package.relationships+xml"/>
  <Default Extension="xml" ContentType="application/xml"/>
  <Default Extension="gif" ContentType="image/gif"/>
  <Default Extension="M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(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2" r:id="rId2"/>
    <p:sldId id="268" r:id="rId3"/>
    <p:sldId id="258" r:id="rId4"/>
    <p:sldId id="256" r:id="rId5"/>
    <p:sldId id="260" r:id="rId6"/>
    <p:sldId id="261" r:id="rId7"/>
    <p:sldId id="270" r:id="rId8"/>
    <p:sldId id="263" r:id="rId9"/>
    <p:sldId id="269" r:id="rId10"/>
    <p:sldId id="262" r:id="rId11"/>
    <p:sldId id="27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EDCBD1"/>
    <a:srgbClr val="D9E6FF"/>
    <a:srgbClr val="CCFF99"/>
    <a:srgbClr val="FFFFFF"/>
    <a:srgbClr val="C7ECF1"/>
    <a:srgbClr val="80AA5A"/>
    <a:srgbClr val="FF33CC"/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218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9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8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949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2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9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1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7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1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7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61896A-A71E-4B91-9468-B3E880E9280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256780-981C-42D5-928D-5EABC308F7D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3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d/maNLHeSQvkSg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rpt=simage&amp;noreask=1&amp;source=qa&amp;text=%D0%93%D0%BE%D1%81%D1%83%D0%B4%D0%B0%D1%80%D1%81%D1%82%D0%B2%D0%B5%D0%BD%D0%BD%D1%8B%D0%B9%20%D0%A0%D1%83%D1%81%D1%81%D0%BA%D0%B8%D0%B9%20%D0%BC%D1%83%D0%B7%D0%B5%D0%B8%CC%86&amp;parent-reqid=1476196033413801-1427699687253879289050716-sas1-15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cior.edu.ru/card/14924/dekorativno-prikladnoe-iskusstvo-prakticheskaya-rabo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hyperlink" Target="http://learningapps.org/view2270707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rd/8811/rol-dekorativno-prikladnogo-iskusstva-v-zhizni-cheloveka-i-obshchestva.html" TargetMode="External"/><Relationship Id="rId2" Type="http://schemas.openxmlformats.org/officeDocument/2006/relationships/hyperlink" Target="&#1056;&#1072;&#1073;&#1086;&#1090;&#1072;%20&#1093;&#1086;&#1088;&#1086;&#1096;&#1072;,%20&#1077;&#1089;&#1083;&#1080;%20&#1074;%20&#1085;&#1077;&#1081;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5.M"/><Relationship Id="rId7" Type="http://schemas.openxmlformats.org/officeDocument/2006/relationships/image" Target="../media/image29.png"/><Relationship Id="rId12" Type="http://schemas.openxmlformats.org/officeDocument/2006/relationships/image" Target="../media/image34.jpg"/><Relationship Id="rId2" Type="http://schemas.openxmlformats.org/officeDocument/2006/relationships/image" Target="../media/image24.(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("/><Relationship Id="rId11" Type="http://schemas.openxmlformats.org/officeDocument/2006/relationships/image" Target="../media/image33.jpg"/><Relationship Id="rId5" Type="http://schemas.openxmlformats.org/officeDocument/2006/relationships/image" Target="../media/image27.("/><Relationship Id="rId10" Type="http://schemas.openxmlformats.org/officeDocument/2006/relationships/image" Target="../media/image32.jpg"/><Relationship Id="rId4" Type="http://schemas.openxmlformats.org/officeDocument/2006/relationships/image" Target="../media/image26.-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955" y="402956"/>
            <a:ext cx="11344759" cy="59978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Разработчик: Соколова Людмила Витальевна,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 технологии МАОУ СОШ № 17 г. Тобольска Тюменской области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к уроку  по учебному предмету «Технология» в 5 классе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тему «Декоративно-прикладное изделие для кухни»</a:t>
            </a:r>
          </a:p>
        </p:txBody>
      </p:sp>
    </p:spTree>
    <p:extLst>
      <p:ext uri="{BB962C8B-B14F-4D97-AF65-F5344CB8AC3E}">
        <p14:creationId xmlns:p14="http://schemas.microsoft.com/office/powerpoint/2010/main" val="401735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-world-travel.ru/img/2015/042517/0444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8019" y="5641144"/>
            <a:ext cx="6583679" cy="773723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hlinkClick r:id="rId3"/>
              </a:rPr>
              <a:t>https://yadi.sk/d/maNLHeSQvkSgM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https://1.avatars.mds.yandex.net/get-entity_search/135316/162665951/S168xU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5016" y="952188"/>
            <a:ext cx="1154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Государственный Русский музей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016" y="182747"/>
            <a:ext cx="3908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экскурсию!</a:t>
            </a:r>
          </a:p>
        </p:txBody>
      </p:sp>
    </p:spTree>
    <p:extLst>
      <p:ext uri="{BB962C8B-B14F-4D97-AF65-F5344CB8AC3E}">
        <p14:creationId xmlns:p14="http://schemas.microsoft.com/office/powerpoint/2010/main" val="81718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295" y="180482"/>
            <a:ext cx="9720072" cy="1138653"/>
          </a:xfrm>
        </p:spPr>
        <p:txBody>
          <a:bodyPr/>
          <a:lstStyle/>
          <a:p>
            <a:r>
              <a:rPr lang="ru-RU" dirty="0"/>
              <a:t>Практическая работа</a:t>
            </a: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2698231" y="1978703"/>
            <a:ext cx="9050310" cy="171109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u="sng" dirty="0">
              <a:hlinkClick r:id="rId2"/>
            </a:endParaRPr>
          </a:p>
          <a:p>
            <a:endParaRPr lang="ru-RU" u="sng" dirty="0">
              <a:hlinkClick r:id="rId2"/>
            </a:endParaRPr>
          </a:p>
          <a:p>
            <a:endParaRPr lang="ru-RU" u="sng" dirty="0">
              <a:hlinkClick r:id="rId2"/>
            </a:endParaRPr>
          </a:p>
        </p:txBody>
      </p:sp>
      <p:pic>
        <p:nvPicPr>
          <p:cNvPr id="10" name="Picture 4" descr="http://www.souvenirdvor.ru/wa-data/public/shop/products/07/61/6107/images/58531/58531.750x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16610"/>
          <a:stretch/>
        </p:blipFill>
        <p:spPr bwMode="auto">
          <a:xfrm>
            <a:off x="9688559" y="2131514"/>
            <a:ext cx="2532185" cy="36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lium.ru/forum/saveimg/2014/10/15/bdhubx6stshuzvbpjqcy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33" y="2142207"/>
            <a:ext cx="3282740" cy="2462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uzzleit.ru/files/puzzles/56/55791/_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17" y="1889164"/>
            <a:ext cx="3200175" cy="314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95876" y="1141174"/>
            <a:ext cx="909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hlinkClick r:id="rId2"/>
              </a:rPr>
              <a:t>http://fcior.edu.ru/card/14924/dekorativno-prikladnoe-iskusstvo-prakticheskaya-rabota.html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://www.souvenirdvor.ru/wa-data/public/shop/products/39/61/6139/images/57685/57685.750x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631" r="24571" b="1539"/>
          <a:stretch/>
        </p:blipFill>
        <p:spPr bwMode="auto">
          <a:xfrm>
            <a:off x="3534" y="1417041"/>
            <a:ext cx="2968283" cy="42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00142"/>
              </p:ext>
            </p:extLst>
          </p:nvPr>
        </p:nvGraphicFramePr>
        <p:xfrm>
          <a:off x="189540" y="5821155"/>
          <a:ext cx="2596270" cy="42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254">
                  <a:extLst>
                    <a:ext uri="{9D8B030D-6E8A-4147-A177-3AD203B41FA5}">
                      <a16:colId xmlns:a16="http://schemas.microsoft.com/office/drawing/2014/main" val="2519711151"/>
                    </a:ext>
                  </a:extLst>
                </a:gridCol>
                <a:gridCol w="519254">
                  <a:extLst>
                    <a:ext uri="{9D8B030D-6E8A-4147-A177-3AD203B41FA5}">
                      <a16:colId xmlns:a16="http://schemas.microsoft.com/office/drawing/2014/main" val="1895532658"/>
                    </a:ext>
                  </a:extLst>
                </a:gridCol>
                <a:gridCol w="519254">
                  <a:extLst>
                    <a:ext uri="{9D8B030D-6E8A-4147-A177-3AD203B41FA5}">
                      <a16:colId xmlns:a16="http://schemas.microsoft.com/office/drawing/2014/main" val="1933829989"/>
                    </a:ext>
                  </a:extLst>
                </a:gridCol>
                <a:gridCol w="519254">
                  <a:extLst>
                    <a:ext uri="{9D8B030D-6E8A-4147-A177-3AD203B41FA5}">
                      <a16:colId xmlns:a16="http://schemas.microsoft.com/office/drawing/2014/main" val="2342460941"/>
                    </a:ext>
                  </a:extLst>
                </a:gridCol>
                <a:gridCol w="519254">
                  <a:extLst>
                    <a:ext uri="{9D8B030D-6E8A-4147-A177-3AD203B41FA5}">
                      <a16:colId xmlns:a16="http://schemas.microsoft.com/office/drawing/2014/main" val="502091542"/>
                    </a:ext>
                  </a:extLst>
                </a:gridCol>
              </a:tblGrid>
              <a:tr h="4215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2072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43674"/>
              </p:ext>
            </p:extLst>
          </p:nvPr>
        </p:nvGraphicFramePr>
        <p:xfrm>
          <a:off x="3095876" y="5125280"/>
          <a:ext cx="2840691" cy="373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13">
                  <a:extLst>
                    <a:ext uri="{9D8B030D-6E8A-4147-A177-3AD203B41FA5}">
                      <a16:colId xmlns:a16="http://schemas.microsoft.com/office/drawing/2014/main" val="2511906948"/>
                    </a:ext>
                  </a:extLst>
                </a:gridCol>
                <a:gridCol w="405813">
                  <a:extLst>
                    <a:ext uri="{9D8B030D-6E8A-4147-A177-3AD203B41FA5}">
                      <a16:colId xmlns:a16="http://schemas.microsoft.com/office/drawing/2014/main" val="4033142183"/>
                    </a:ext>
                  </a:extLst>
                </a:gridCol>
                <a:gridCol w="405813">
                  <a:extLst>
                    <a:ext uri="{9D8B030D-6E8A-4147-A177-3AD203B41FA5}">
                      <a16:colId xmlns:a16="http://schemas.microsoft.com/office/drawing/2014/main" val="902021232"/>
                    </a:ext>
                  </a:extLst>
                </a:gridCol>
                <a:gridCol w="405813">
                  <a:extLst>
                    <a:ext uri="{9D8B030D-6E8A-4147-A177-3AD203B41FA5}">
                      <a16:colId xmlns:a16="http://schemas.microsoft.com/office/drawing/2014/main" val="1361012363"/>
                    </a:ext>
                  </a:extLst>
                </a:gridCol>
                <a:gridCol w="405813">
                  <a:extLst>
                    <a:ext uri="{9D8B030D-6E8A-4147-A177-3AD203B41FA5}">
                      <a16:colId xmlns:a16="http://schemas.microsoft.com/office/drawing/2014/main" val="3863206510"/>
                    </a:ext>
                  </a:extLst>
                </a:gridCol>
                <a:gridCol w="405813">
                  <a:extLst>
                    <a:ext uri="{9D8B030D-6E8A-4147-A177-3AD203B41FA5}">
                      <a16:colId xmlns:a16="http://schemas.microsoft.com/office/drawing/2014/main" val="1525464018"/>
                    </a:ext>
                  </a:extLst>
                </a:gridCol>
                <a:gridCol w="405813">
                  <a:extLst>
                    <a:ext uri="{9D8B030D-6E8A-4147-A177-3AD203B41FA5}">
                      <a16:colId xmlns:a16="http://schemas.microsoft.com/office/drawing/2014/main" val="1589888950"/>
                    </a:ext>
                  </a:extLst>
                </a:gridCol>
              </a:tblGrid>
              <a:tr h="3735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2606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56464"/>
              </p:ext>
            </p:extLst>
          </p:nvPr>
        </p:nvGraphicFramePr>
        <p:xfrm>
          <a:off x="3095876" y="5538752"/>
          <a:ext cx="3586275" cy="42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475">
                  <a:extLst>
                    <a:ext uri="{9D8B030D-6E8A-4147-A177-3AD203B41FA5}">
                      <a16:colId xmlns:a16="http://schemas.microsoft.com/office/drawing/2014/main" val="3096477484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2905712401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4058388181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899882146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2381851145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4271196553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2901045210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1662268249"/>
                    </a:ext>
                  </a:extLst>
                </a:gridCol>
                <a:gridCol w="398475">
                  <a:extLst>
                    <a:ext uri="{9D8B030D-6E8A-4147-A177-3AD203B41FA5}">
                      <a16:colId xmlns:a16="http://schemas.microsoft.com/office/drawing/2014/main" val="2251898063"/>
                    </a:ext>
                  </a:extLst>
                </a:gridCol>
              </a:tblGrid>
              <a:tr h="4215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9966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67258"/>
              </p:ext>
            </p:extLst>
          </p:nvPr>
        </p:nvGraphicFramePr>
        <p:xfrm>
          <a:off x="3095876" y="6005238"/>
          <a:ext cx="171527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819">
                  <a:extLst>
                    <a:ext uri="{9D8B030D-6E8A-4147-A177-3AD203B41FA5}">
                      <a16:colId xmlns:a16="http://schemas.microsoft.com/office/drawing/2014/main" val="483100144"/>
                    </a:ext>
                  </a:extLst>
                </a:gridCol>
                <a:gridCol w="428819">
                  <a:extLst>
                    <a:ext uri="{9D8B030D-6E8A-4147-A177-3AD203B41FA5}">
                      <a16:colId xmlns:a16="http://schemas.microsoft.com/office/drawing/2014/main" val="1721729893"/>
                    </a:ext>
                  </a:extLst>
                </a:gridCol>
                <a:gridCol w="428819">
                  <a:extLst>
                    <a:ext uri="{9D8B030D-6E8A-4147-A177-3AD203B41FA5}">
                      <a16:colId xmlns:a16="http://schemas.microsoft.com/office/drawing/2014/main" val="3838847963"/>
                    </a:ext>
                  </a:extLst>
                </a:gridCol>
                <a:gridCol w="428819">
                  <a:extLst>
                    <a:ext uri="{9D8B030D-6E8A-4147-A177-3AD203B41FA5}">
                      <a16:colId xmlns:a16="http://schemas.microsoft.com/office/drawing/2014/main" val="3039238101"/>
                    </a:ext>
                  </a:extLst>
                </a:gridCol>
              </a:tblGrid>
              <a:tr h="311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076386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54677"/>
              </p:ext>
            </p:extLst>
          </p:nvPr>
        </p:nvGraphicFramePr>
        <p:xfrm>
          <a:off x="6332023" y="4767766"/>
          <a:ext cx="322525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750">
                  <a:extLst>
                    <a:ext uri="{9D8B030D-6E8A-4147-A177-3AD203B41FA5}">
                      <a16:colId xmlns:a16="http://schemas.microsoft.com/office/drawing/2014/main" val="628234531"/>
                    </a:ext>
                  </a:extLst>
                </a:gridCol>
                <a:gridCol w="460750">
                  <a:extLst>
                    <a:ext uri="{9D8B030D-6E8A-4147-A177-3AD203B41FA5}">
                      <a16:colId xmlns:a16="http://schemas.microsoft.com/office/drawing/2014/main" val="4137614694"/>
                    </a:ext>
                  </a:extLst>
                </a:gridCol>
                <a:gridCol w="460750">
                  <a:extLst>
                    <a:ext uri="{9D8B030D-6E8A-4147-A177-3AD203B41FA5}">
                      <a16:colId xmlns:a16="http://schemas.microsoft.com/office/drawing/2014/main" val="606801436"/>
                    </a:ext>
                  </a:extLst>
                </a:gridCol>
                <a:gridCol w="460750">
                  <a:extLst>
                    <a:ext uri="{9D8B030D-6E8A-4147-A177-3AD203B41FA5}">
                      <a16:colId xmlns:a16="http://schemas.microsoft.com/office/drawing/2014/main" val="2239140976"/>
                    </a:ext>
                  </a:extLst>
                </a:gridCol>
                <a:gridCol w="460750">
                  <a:extLst>
                    <a:ext uri="{9D8B030D-6E8A-4147-A177-3AD203B41FA5}">
                      <a16:colId xmlns:a16="http://schemas.microsoft.com/office/drawing/2014/main" val="2998079314"/>
                    </a:ext>
                  </a:extLst>
                </a:gridCol>
                <a:gridCol w="460750">
                  <a:extLst>
                    <a:ext uri="{9D8B030D-6E8A-4147-A177-3AD203B41FA5}">
                      <a16:colId xmlns:a16="http://schemas.microsoft.com/office/drawing/2014/main" val="3962182160"/>
                    </a:ext>
                  </a:extLst>
                </a:gridCol>
                <a:gridCol w="460750">
                  <a:extLst>
                    <a:ext uri="{9D8B030D-6E8A-4147-A177-3AD203B41FA5}">
                      <a16:colId xmlns:a16="http://schemas.microsoft.com/office/drawing/2014/main" val="674440690"/>
                    </a:ext>
                  </a:extLst>
                </a:gridCol>
              </a:tblGrid>
              <a:tr h="3213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81143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55545"/>
              </p:ext>
            </p:extLst>
          </p:nvPr>
        </p:nvGraphicFramePr>
        <p:xfrm>
          <a:off x="8972867" y="5947694"/>
          <a:ext cx="3038623" cy="48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089">
                  <a:extLst>
                    <a:ext uri="{9D8B030D-6E8A-4147-A177-3AD203B41FA5}">
                      <a16:colId xmlns:a16="http://schemas.microsoft.com/office/drawing/2014/main" val="3673950196"/>
                    </a:ext>
                  </a:extLst>
                </a:gridCol>
                <a:gridCol w="434089">
                  <a:extLst>
                    <a:ext uri="{9D8B030D-6E8A-4147-A177-3AD203B41FA5}">
                      <a16:colId xmlns:a16="http://schemas.microsoft.com/office/drawing/2014/main" val="1669244011"/>
                    </a:ext>
                  </a:extLst>
                </a:gridCol>
                <a:gridCol w="434089">
                  <a:extLst>
                    <a:ext uri="{9D8B030D-6E8A-4147-A177-3AD203B41FA5}">
                      <a16:colId xmlns:a16="http://schemas.microsoft.com/office/drawing/2014/main" val="685122921"/>
                    </a:ext>
                  </a:extLst>
                </a:gridCol>
                <a:gridCol w="434089">
                  <a:extLst>
                    <a:ext uri="{9D8B030D-6E8A-4147-A177-3AD203B41FA5}">
                      <a16:colId xmlns:a16="http://schemas.microsoft.com/office/drawing/2014/main" val="843675507"/>
                    </a:ext>
                  </a:extLst>
                </a:gridCol>
                <a:gridCol w="434089">
                  <a:extLst>
                    <a:ext uri="{9D8B030D-6E8A-4147-A177-3AD203B41FA5}">
                      <a16:colId xmlns:a16="http://schemas.microsoft.com/office/drawing/2014/main" val="1165280198"/>
                    </a:ext>
                  </a:extLst>
                </a:gridCol>
                <a:gridCol w="434089">
                  <a:extLst>
                    <a:ext uri="{9D8B030D-6E8A-4147-A177-3AD203B41FA5}">
                      <a16:colId xmlns:a16="http://schemas.microsoft.com/office/drawing/2014/main" val="1792276254"/>
                    </a:ext>
                  </a:extLst>
                </a:gridCol>
                <a:gridCol w="434089">
                  <a:extLst>
                    <a:ext uri="{9D8B030D-6E8A-4147-A177-3AD203B41FA5}">
                      <a16:colId xmlns:a16="http://schemas.microsoft.com/office/drawing/2014/main" val="1231307288"/>
                    </a:ext>
                  </a:extLst>
                </a:gridCol>
              </a:tblGrid>
              <a:tr h="480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9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4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inheart.ru/upload/posts/pechv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5" y="299609"/>
            <a:ext cx="11512446" cy="631105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16" y="2164580"/>
            <a:ext cx="10308435" cy="1642921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ru-RU" sz="6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360951"/>
            <a:ext cx="9720073" cy="4023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задание: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выполнить эскизы будущего проектного изделия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963" y="614790"/>
            <a:ext cx="86140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НАПОМИНАЙКА</a:t>
            </a:r>
          </a:p>
        </p:txBody>
      </p:sp>
    </p:spTree>
    <p:extLst>
      <p:ext uri="{BB962C8B-B14F-4D97-AF65-F5344CB8AC3E}">
        <p14:creationId xmlns:p14="http://schemas.microsoft.com/office/powerpoint/2010/main" val="262454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01784"/>
            <a:ext cx="12192001" cy="195621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“Работа хороша, если в ней польза и душа.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Не то золото, что дорого и блестит, А то дорого, что руками мастера создано”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Picture 8" descr="F:\К УРОКУ ИЗО\250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92" y="2482102"/>
            <a:ext cx="3818662" cy="21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4" descr="2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852" y="2666615"/>
            <a:ext cx="2484437" cy="1928813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954368" y="1010661"/>
            <a:ext cx="1873250" cy="1800225"/>
            <a:chOff x="25300800" y="21715200"/>
            <a:chExt cx="1871980" cy="1800000"/>
          </a:xfrm>
        </p:grpSpPr>
        <p:pic>
          <p:nvPicPr>
            <p:cNvPr id="8" name="Picture 3" descr="41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0800" y="21715200"/>
              <a:ext cx="1871980" cy="129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5372800" y="23155200"/>
              <a:ext cx="166104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endParaRPr lang="ru-RU" altLang="ru-RU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510854" y="474960"/>
            <a:ext cx="2447925" cy="2254250"/>
            <a:chOff x="25084800" y="23782200"/>
            <a:chExt cx="2447925" cy="2253000"/>
          </a:xfrm>
        </p:grpSpPr>
        <p:pic>
          <p:nvPicPr>
            <p:cNvPr id="11" name="Picture 6" descr="42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800" y="23782200"/>
              <a:ext cx="2447925" cy="1908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5511760" y="25819200"/>
              <a:ext cx="173304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endParaRPr lang="ru-RU" altLang="ru-RU">
                <a:latin typeface="Arial" panose="020B0604020202020204" pitchFamily="34" charset="0"/>
              </a:endParaRPr>
            </a:p>
          </p:txBody>
        </p:sp>
      </p:grpSp>
      <p:pic>
        <p:nvPicPr>
          <p:cNvPr id="14" name="Содержимое 5" descr="sp_bogorodskaya_i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4766" y="1625393"/>
            <a:ext cx="2728934" cy="30086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Содержимое 5" descr="9[1]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2272" y="2699953"/>
            <a:ext cx="1666875" cy="1895475"/>
          </a:xfrm>
          <a:prstGeom prst="rect">
            <a:avLst/>
          </a:prstGeom>
        </p:spPr>
      </p:pic>
      <p:pic>
        <p:nvPicPr>
          <p:cNvPr id="16" name="Рисунок 15" descr="ttGtWZkDj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43556" y="227532"/>
            <a:ext cx="1821289" cy="2292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842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697873" y="5934669"/>
            <a:ext cx="927593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5"/>
              </a:rPr>
              <a:t>http://LearningApps.org/view2270707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Kto-hochet-stat_-millionerom-Zastavka (mp3cut.ru обрезка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574" y="5934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4781862"/>
            <a:ext cx="11352509" cy="17988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Декоративно–прикладное  изделие для кухни</a:t>
            </a:r>
          </a:p>
        </p:txBody>
      </p:sp>
    </p:spTree>
    <p:extLst>
      <p:ext uri="{BB962C8B-B14F-4D97-AF65-F5344CB8AC3E}">
        <p14:creationId xmlns:p14="http://schemas.microsoft.com/office/powerpoint/2010/main" val="367903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89202"/>
              </p:ext>
            </p:extLst>
          </p:nvPr>
        </p:nvGraphicFramePr>
        <p:xfrm>
          <a:off x="299796" y="282807"/>
          <a:ext cx="11542431" cy="618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243">
                  <a:extLst>
                    <a:ext uri="{9D8B030D-6E8A-4147-A177-3AD203B41FA5}">
                      <a16:colId xmlns:a16="http://schemas.microsoft.com/office/drawing/2014/main" val="2812814570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246692033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720970559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4149984380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881647269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1649610768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452256751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857893170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485731340"/>
                    </a:ext>
                  </a:extLst>
                </a:gridCol>
                <a:gridCol w="577122">
                  <a:extLst>
                    <a:ext uri="{9D8B030D-6E8A-4147-A177-3AD203B41FA5}">
                      <a16:colId xmlns:a16="http://schemas.microsoft.com/office/drawing/2014/main" val="436853832"/>
                    </a:ext>
                  </a:extLst>
                </a:gridCol>
                <a:gridCol w="577122">
                  <a:extLst>
                    <a:ext uri="{9D8B030D-6E8A-4147-A177-3AD203B41FA5}">
                      <a16:colId xmlns:a16="http://schemas.microsoft.com/office/drawing/2014/main" val="836416041"/>
                    </a:ext>
                  </a:extLst>
                </a:gridCol>
              </a:tblGrid>
              <a:tr h="77623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chemeClr val="accent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891232"/>
                  </a:ext>
                </a:extLst>
              </a:tr>
              <a:tr h="776230">
                <a:tc gridSpan="2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38168"/>
                  </a:ext>
                </a:extLst>
              </a:tr>
              <a:tr h="743041">
                <a:tc gridSpan="3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77180"/>
                  </a:ext>
                </a:extLst>
              </a:tr>
              <a:tr h="776230"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D9E6FF"/>
                      </a:fgClr>
                      <a:bgClr>
                        <a:schemeClr val="bg1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546637"/>
                  </a:ext>
                </a:extLst>
              </a:tr>
              <a:tr h="77623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8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62145"/>
                  </a:ext>
                </a:extLst>
              </a:tr>
              <a:tr h="77623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hingle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60294"/>
                  </a:ext>
                </a:extLst>
              </a:tr>
              <a:tr h="7240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06389"/>
                  </a:ext>
                </a:extLst>
              </a:tr>
              <a:tr h="77623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334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63972"/>
              </p:ext>
            </p:extLst>
          </p:nvPr>
        </p:nvGraphicFramePr>
        <p:xfrm>
          <a:off x="4895122" y="284816"/>
          <a:ext cx="6947106" cy="77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851">
                  <a:extLst>
                    <a:ext uri="{9D8B030D-6E8A-4147-A177-3AD203B41FA5}">
                      <a16:colId xmlns:a16="http://schemas.microsoft.com/office/drawing/2014/main" val="3968666793"/>
                    </a:ext>
                  </a:extLst>
                </a:gridCol>
                <a:gridCol w="1157851">
                  <a:extLst>
                    <a:ext uri="{9D8B030D-6E8A-4147-A177-3AD203B41FA5}">
                      <a16:colId xmlns:a16="http://schemas.microsoft.com/office/drawing/2014/main" val="2706334415"/>
                    </a:ext>
                  </a:extLst>
                </a:gridCol>
                <a:gridCol w="1157851">
                  <a:extLst>
                    <a:ext uri="{9D8B030D-6E8A-4147-A177-3AD203B41FA5}">
                      <a16:colId xmlns:a16="http://schemas.microsoft.com/office/drawing/2014/main" val="886814795"/>
                    </a:ext>
                  </a:extLst>
                </a:gridCol>
                <a:gridCol w="1157851">
                  <a:extLst>
                    <a:ext uri="{9D8B030D-6E8A-4147-A177-3AD203B41FA5}">
                      <a16:colId xmlns:a16="http://schemas.microsoft.com/office/drawing/2014/main" val="2221781165"/>
                    </a:ext>
                  </a:extLst>
                </a:gridCol>
                <a:gridCol w="1157851">
                  <a:extLst>
                    <a:ext uri="{9D8B030D-6E8A-4147-A177-3AD203B41FA5}">
                      <a16:colId xmlns:a16="http://schemas.microsoft.com/office/drawing/2014/main" val="1381363950"/>
                    </a:ext>
                  </a:extLst>
                </a:gridCol>
                <a:gridCol w="1157851">
                  <a:extLst>
                    <a:ext uri="{9D8B030D-6E8A-4147-A177-3AD203B41FA5}">
                      <a16:colId xmlns:a16="http://schemas.microsoft.com/office/drawing/2014/main" val="1747325690"/>
                    </a:ext>
                  </a:extLst>
                </a:gridCol>
              </a:tblGrid>
              <a:tr h="779486">
                <a:tc>
                  <a:txBody>
                    <a:bodyPr/>
                    <a:lstStyle/>
                    <a:p>
                      <a:pPr algn="ctr"/>
                      <a:r>
                        <a:rPr lang="ru-RU" sz="4000" b="0" i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л</a:t>
                      </a:r>
                      <a:endParaRPr lang="ru-RU" sz="4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3419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68478"/>
              </p:ext>
            </p:extLst>
          </p:nvPr>
        </p:nvGraphicFramePr>
        <p:xfrm>
          <a:off x="2601626" y="1064302"/>
          <a:ext cx="6932118" cy="7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353">
                  <a:extLst>
                    <a:ext uri="{9D8B030D-6E8A-4147-A177-3AD203B41FA5}">
                      <a16:colId xmlns:a16="http://schemas.microsoft.com/office/drawing/2014/main" val="4006978907"/>
                    </a:ext>
                  </a:extLst>
                </a:gridCol>
                <a:gridCol w="1155353">
                  <a:extLst>
                    <a:ext uri="{9D8B030D-6E8A-4147-A177-3AD203B41FA5}">
                      <a16:colId xmlns:a16="http://schemas.microsoft.com/office/drawing/2014/main" val="573987359"/>
                    </a:ext>
                  </a:extLst>
                </a:gridCol>
                <a:gridCol w="1155353">
                  <a:extLst>
                    <a:ext uri="{9D8B030D-6E8A-4147-A177-3AD203B41FA5}">
                      <a16:colId xmlns:a16="http://schemas.microsoft.com/office/drawing/2014/main" val="525739883"/>
                    </a:ext>
                  </a:extLst>
                </a:gridCol>
                <a:gridCol w="1155353">
                  <a:extLst>
                    <a:ext uri="{9D8B030D-6E8A-4147-A177-3AD203B41FA5}">
                      <a16:colId xmlns:a16="http://schemas.microsoft.com/office/drawing/2014/main" val="2561209857"/>
                    </a:ext>
                  </a:extLst>
                </a:gridCol>
                <a:gridCol w="1155353">
                  <a:extLst>
                    <a:ext uri="{9D8B030D-6E8A-4147-A177-3AD203B41FA5}">
                      <a16:colId xmlns:a16="http://schemas.microsoft.com/office/drawing/2014/main" val="2362257120"/>
                    </a:ext>
                  </a:extLst>
                </a:gridCol>
                <a:gridCol w="1155353">
                  <a:extLst>
                    <a:ext uri="{9D8B030D-6E8A-4147-A177-3AD203B41FA5}">
                      <a16:colId xmlns:a16="http://schemas.microsoft.com/office/drawing/2014/main" val="3237828744"/>
                    </a:ext>
                  </a:extLst>
                </a:gridCol>
              </a:tblGrid>
              <a:tr h="76449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775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32804"/>
              </p:ext>
            </p:extLst>
          </p:nvPr>
        </p:nvGraphicFramePr>
        <p:xfrm>
          <a:off x="3777521" y="1817722"/>
          <a:ext cx="6910463" cy="80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44">
                  <a:extLst>
                    <a:ext uri="{9D8B030D-6E8A-4147-A177-3AD203B41FA5}">
                      <a16:colId xmlns:a16="http://schemas.microsoft.com/office/drawing/2014/main" val="1510306791"/>
                    </a:ext>
                  </a:extLst>
                </a:gridCol>
                <a:gridCol w="1126765">
                  <a:extLst>
                    <a:ext uri="{9D8B030D-6E8A-4147-A177-3AD203B41FA5}">
                      <a16:colId xmlns:a16="http://schemas.microsoft.com/office/drawing/2014/main" val="1220453384"/>
                    </a:ext>
                  </a:extLst>
                </a:gridCol>
                <a:gridCol w="1176722">
                  <a:extLst>
                    <a:ext uri="{9D8B030D-6E8A-4147-A177-3AD203B41FA5}">
                      <a16:colId xmlns:a16="http://schemas.microsoft.com/office/drawing/2014/main" val="2850025362"/>
                    </a:ext>
                  </a:extLst>
                </a:gridCol>
                <a:gridCol w="1151744">
                  <a:extLst>
                    <a:ext uri="{9D8B030D-6E8A-4147-A177-3AD203B41FA5}">
                      <a16:colId xmlns:a16="http://schemas.microsoft.com/office/drawing/2014/main" val="3802967389"/>
                    </a:ext>
                  </a:extLst>
                </a:gridCol>
                <a:gridCol w="1151744">
                  <a:extLst>
                    <a:ext uri="{9D8B030D-6E8A-4147-A177-3AD203B41FA5}">
                      <a16:colId xmlns:a16="http://schemas.microsoft.com/office/drawing/2014/main" val="1525889658"/>
                    </a:ext>
                  </a:extLst>
                </a:gridCol>
                <a:gridCol w="1151744">
                  <a:extLst>
                    <a:ext uri="{9D8B030D-6E8A-4147-A177-3AD203B41FA5}">
                      <a16:colId xmlns:a16="http://schemas.microsoft.com/office/drawing/2014/main" val="74037392"/>
                    </a:ext>
                  </a:extLst>
                </a:gridCol>
              </a:tblGrid>
              <a:tr h="80947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43866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05681"/>
              </p:ext>
            </p:extLst>
          </p:nvPr>
        </p:nvGraphicFramePr>
        <p:xfrm>
          <a:off x="1469036" y="2593298"/>
          <a:ext cx="10388184" cy="78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272">
                  <a:extLst>
                    <a:ext uri="{9D8B030D-6E8A-4147-A177-3AD203B41FA5}">
                      <a16:colId xmlns:a16="http://schemas.microsoft.com/office/drawing/2014/main" val="4291923241"/>
                    </a:ext>
                  </a:extLst>
                </a:gridCol>
                <a:gridCol w="1184223">
                  <a:extLst>
                    <a:ext uri="{9D8B030D-6E8A-4147-A177-3AD203B41FA5}">
                      <a16:colId xmlns:a16="http://schemas.microsoft.com/office/drawing/2014/main" val="3117422674"/>
                    </a:ext>
                  </a:extLst>
                </a:gridCol>
                <a:gridCol w="1139253">
                  <a:extLst>
                    <a:ext uri="{9D8B030D-6E8A-4147-A177-3AD203B41FA5}">
                      <a16:colId xmlns:a16="http://schemas.microsoft.com/office/drawing/2014/main" val="3040726302"/>
                    </a:ext>
                  </a:extLst>
                </a:gridCol>
                <a:gridCol w="1139252">
                  <a:extLst>
                    <a:ext uri="{9D8B030D-6E8A-4147-A177-3AD203B41FA5}">
                      <a16:colId xmlns:a16="http://schemas.microsoft.com/office/drawing/2014/main" val="2816214388"/>
                    </a:ext>
                  </a:extLst>
                </a:gridCol>
                <a:gridCol w="1199213">
                  <a:extLst>
                    <a:ext uri="{9D8B030D-6E8A-4147-A177-3AD203B41FA5}">
                      <a16:colId xmlns:a16="http://schemas.microsoft.com/office/drawing/2014/main" val="4154697644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685841679"/>
                    </a:ext>
                  </a:extLst>
                </a:gridCol>
                <a:gridCol w="1154242">
                  <a:extLst>
                    <a:ext uri="{9D8B030D-6E8A-4147-A177-3AD203B41FA5}">
                      <a16:colId xmlns:a16="http://schemas.microsoft.com/office/drawing/2014/main" val="1774124630"/>
                    </a:ext>
                  </a:extLst>
                </a:gridCol>
                <a:gridCol w="2308486">
                  <a:extLst>
                    <a:ext uri="{9D8B030D-6E8A-4147-A177-3AD203B41FA5}">
                      <a16:colId xmlns:a16="http://schemas.microsoft.com/office/drawing/2014/main" val="946809091"/>
                    </a:ext>
                  </a:extLst>
                </a:gridCol>
              </a:tblGrid>
              <a:tr h="78731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0977641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22969"/>
              </p:ext>
            </p:extLst>
          </p:nvPr>
        </p:nvGraphicFramePr>
        <p:xfrm>
          <a:off x="4895122" y="3402768"/>
          <a:ext cx="4638624" cy="7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656">
                  <a:extLst>
                    <a:ext uri="{9D8B030D-6E8A-4147-A177-3AD203B41FA5}">
                      <a16:colId xmlns:a16="http://schemas.microsoft.com/office/drawing/2014/main" val="1664293005"/>
                    </a:ext>
                  </a:extLst>
                </a:gridCol>
                <a:gridCol w="1159656">
                  <a:extLst>
                    <a:ext uri="{9D8B030D-6E8A-4147-A177-3AD203B41FA5}">
                      <a16:colId xmlns:a16="http://schemas.microsoft.com/office/drawing/2014/main" val="415647934"/>
                    </a:ext>
                  </a:extLst>
                </a:gridCol>
                <a:gridCol w="1159656">
                  <a:extLst>
                    <a:ext uri="{9D8B030D-6E8A-4147-A177-3AD203B41FA5}">
                      <a16:colId xmlns:a16="http://schemas.microsoft.com/office/drawing/2014/main" val="2501253422"/>
                    </a:ext>
                  </a:extLst>
                </a:gridCol>
                <a:gridCol w="1159656">
                  <a:extLst>
                    <a:ext uri="{9D8B030D-6E8A-4147-A177-3AD203B41FA5}">
                      <a16:colId xmlns:a16="http://schemas.microsoft.com/office/drawing/2014/main" val="4208619472"/>
                    </a:ext>
                  </a:extLst>
                </a:gridCol>
              </a:tblGrid>
              <a:tr h="75342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4336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36404"/>
              </p:ext>
            </p:extLst>
          </p:nvPr>
        </p:nvGraphicFramePr>
        <p:xfrm>
          <a:off x="1469037" y="4156188"/>
          <a:ext cx="10358339" cy="76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10">
                  <a:extLst>
                    <a:ext uri="{9D8B030D-6E8A-4147-A177-3AD203B41FA5}">
                      <a16:colId xmlns:a16="http://schemas.microsoft.com/office/drawing/2014/main" val="4270559935"/>
                    </a:ext>
                  </a:extLst>
                </a:gridCol>
                <a:gridCol w="1090710">
                  <a:extLst>
                    <a:ext uri="{9D8B030D-6E8A-4147-A177-3AD203B41FA5}">
                      <a16:colId xmlns:a16="http://schemas.microsoft.com/office/drawing/2014/main" val="3250764088"/>
                    </a:ext>
                  </a:extLst>
                </a:gridCol>
                <a:gridCol w="1266317">
                  <a:extLst>
                    <a:ext uri="{9D8B030D-6E8A-4147-A177-3AD203B41FA5}">
                      <a16:colId xmlns:a16="http://schemas.microsoft.com/office/drawing/2014/main" val="1289681592"/>
                    </a:ext>
                  </a:extLst>
                </a:gridCol>
                <a:gridCol w="1139252">
                  <a:extLst>
                    <a:ext uri="{9D8B030D-6E8A-4147-A177-3AD203B41FA5}">
                      <a16:colId xmlns:a16="http://schemas.microsoft.com/office/drawing/2014/main" val="1127393695"/>
                    </a:ext>
                  </a:extLst>
                </a:gridCol>
                <a:gridCol w="1103012">
                  <a:extLst>
                    <a:ext uri="{9D8B030D-6E8A-4147-A177-3AD203B41FA5}">
                      <a16:colId xmlns:a16="http://schemas.microsoft.com/office/drawing/2014/main" val="1448961386"/>
                    </a:ext>
                  </a:extLst>
                </a:gridCol>
                <a:gridCol w="1189867">
                  <a:extLst>
                    <a:ext uri="{9D8B030D-6E8A-4147-A177-3AD203B41FA5}">
                      <a16:colId xmlns:a16="http://schemas.microsoft.com/office/drawing/2014/main" val="2309777781"/>
                    </a:ext>
                  </a:extLst>
                </a:gridCol>
                <a:gridCol w="1174612">
                  <a:extLst>
                    <a:ext uri="{9D8B030D-6E8A-4147-A177-3AD203B41FA5}">
                      <a16:colId xmlns:a16="http://schemas.microsoft.com/office/drawing/2014/main" val="4027131806"/>
                    </a:ext>
                  </a:extLst>
                </a:gridCol>
                <a:gridCol w="759735">
                  <a:extLst>
                    <a:ext uri="{9D8B030D-6E8A-4147-A177-3AD203B41FA5}">
                      <a16:colId xmlns:a16="http://schemas.microsoft.com/office/drawing/2014/main" val="393576324"/>
                    </a:ext>
                  </a:extLst>
                </a:gridCol>
                <a:gridCol w="679691">
                  <a:extLst>
                    <a:ext uri="{9D8B030D-6E8A-4147-A177-3AD203B41FA5}">
                      <a16:colId xmlns:a16="http://schemas.microsoft.com/office/drawing/2014/main" val="2543074286"/>
                    </a:ext>
                  </a:extLst>
                </a:gridCol>
                <a:gridCol w="864433">
                  <a:extLst>
                    <a:ext uri="{9D8B030D-6E8A-4147-A177-3AD203B41FA5}">
                      <a16:colId xmlns:a16="http://schemas.microsoft.com/office/drawing/2014/main" val="1092392609"/>
                    </a:ext>
                  </a:extLst>
                </a:gridCol>
              </a:tblGrid>
              <a:tr h="76058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0602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09099"/>
              </p:ext>
            </p:extLst>
          </p:nvPr>
        </p:nvGraphicFramePr>
        <p:xfrm>
          <a:off x="1469036" y="4916774"/>
          <a:ext cx="9218949" cy="76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272">
                  <a:extLst>
                    <a:ext uri="{9D8B030D-6E8A-4147-A177-3AD203B41FA5}">
                      <a16:colId xmlns:a16="http://schemas.microsoft.com/office/drawing/2014/main" val="3811858420"/>
                    </a:ext>
                  </a:extLst>
                </a:gridCol>
                <a:gridCol w="1199213">
                  <a:extLst>
                    <a:ext uri="{9D8B030D-6E8A-4147-A177-3AD203B41FA5}">
                      <a16:colId xmlns:a16="http://schemas.microsoft.com/office/drawing/2014/main" val="2334802815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1957315296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075736120"/>
                    </a:ext>
                  </a:extLst>
                </a:gridCol>
                <a:gridCol w="1169233">
                  <a:extLst>
                    <a:ext uri="{9D8B030D-6E8A-4147-A177-3AD203B41FA5}">
                      <a16:colId xmlns:a16="http://schemas.microsoft.com/office/drawing/2014/main" val="327196605"/>
                    </a:ext>
                  </a:extLst>
                </a:gridCol>
                <a:gridCol w="3477716">
                  <a:extLst>
                    <a:ext uri="{9D8B030D-6E8A-4147-A177-3AD203B41FA5}">
                      <a16:colId xmlns:a16="http://schemas.microsoft.com/office/drawing/2014/main" val="3656138086"/>
                    </a:ext>
                  </a:extLst>
                </a:gridCol>
              </a:tblGrid>
              <a:tr h="76841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laid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58274505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10935"/>
              </p:ext>
            </p:extLst>
          </p:nvPr>
        </p:nvGraphicFramePr>
        <p:xfrm>
          <a:off x="299796" y="5685184"/>
          <a:ext cx="11542430" cy="80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243">
                  <a:extLst>
                    <a:ext uri="{9D8B030D-6E8A-4147-A177-3AD203B41FA5}">
                      <a16:colId xmlns:a16="http://schemas.microsoft.com/office/drawing/2014/main" val="572734296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1020891507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896612161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4073533019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1228650526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883272759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1573477365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2515483709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019078219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267204358"/>
                    </a:ext>
                  </a:extLst>
                </a:gridCol>
              </a:tblGrid>
              <a:tr h="80947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2664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5292" y="200145"/>
            <a:ext cx="4003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Вспомним!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9108" y="297438"/>
            <a:ext cx="5778268" cy="830997"/>
          </a:xfrm>
          <a:prstGeom prst="rect">
            <a:avLst/>
          </a:prstGeom>
          <a:solidFill>
            <a:srgbClr val="EDCB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Шаблон для раскроя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изделий</a:t>
            </a:r>
            <a:endParaRPr lang="ru-RU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2528" y="1064302"/>
            <a:ext cx="5771216" cy="769441"/>
          </a:xfrm>
          <a:prstGeom prst="rect">
            <a:avLst/>
          </a:prstGeom>
          <a:solidFill>
            <a:srgbClr val="C7ECF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Обработанные по длине края ткани, снятой с ткацкого станка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5120" y="1828809"/>
            <a:ext cx="6387169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Нить, проходящая вдоль</a:t>
            </a:r>
          </a:p>
          <a:p>
            <a:pPr algn="ctr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ткани</a:t>
            </a:r>
            <a:endParaRPr lang="ru-RU" sz="2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86636" y="2571771"/>
            <a:ext cx="6947107" cy="830997"/>
          </a:xfrm>
          <a:prstGeom prst="rect">
            <a:avLst/>
          </a:prstGeom>
          <a:solidFill>
            <a:srgbClr val="CC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Процесс получения тканевых деталей путём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их вырезания из куска ткани </a:t>
            </a:r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9108" y="3380612"/>
            <a:ext cx="4093698" cy="769441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Нить, проходящая поперёк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ткани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86636" y="4157220"/>
            <a:ext cx="9225748" cy="769441"/>
          </a:xfrm>
          <a:prstGeom prst="rect">
            <a:avLst/>
          </a:prstGeom>
          <a:solidFill>
            <a:srgbClr val="D9E6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Временное соединение 2 деталей, примерно равных по величине,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 намеченным линиям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6792" y="4904480"/>
            <a:ext cx="6122973" cy="769441"/>
          </a:xfrm>
          <a:prstGeom prst="rect">
            <a:avLst/>
          </a:prstGeom>
          <a:solidFill>
            <a:srgbClr val="EDCBD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размеры фигуры человека,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путём её измерения 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9036" y="5682517"/>
            <a:ext cx="10373190" cy="830997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Название операции соединения на швейной машине двух деталей,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уравненных по краю, и сложенных лицевыми сторонами внутрь</a:t>
            </a:r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6" grpId="0" animBg="1"/>
      <p:bldP spid="2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53840"/>
          </a:xfrm>
        </p:spPr>
        <p:txBody>
          <a:bodyPr/>
          <a:lstStyle/>
          <a:p>
            <a:r>
              <a:rPr lang="ru-RU" dirty="0"/>
              <a:t>Изделия из лоскута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9" y="2887437"/>
            <a:ext cx="3698185" cy="36981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/>
          <a:stretch/>
        </p:blipFill>
        <p:spPr>
          <a:xfrm>
            <a:off x="7806115" y="196746"/>
            <a:ext cx="4016739" cy="2484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4570" b="4398"/>
          <a:stretch/>
        </p:blipFill>
        <p:spPr>
          <a:xfrm>
            <a:off x="6194721" y="1753464"/>
            <a:ext cx="1770671" cy="2426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4134" r="13027" b="5977"/>
          <a:stretch/>
        </p:blipFill>
        <p:spPr>
          <a:xfrm>
            <a:off x="3806104" y="1439055"/>
            <a:ext cx="2184031" cy="2747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7" y="4332157"/>
            <a:ext cx="3518326" cy="2253465"/>
          </a:xfrm>
          <a:prstGeom prst="rect">
            <a:avLst/>
          </a:prstGeom>
        </p:spPr>
      </p:pic>
      <p:pic>
        <p:nvPicPr>
          <p:cNvPr id="1026" name="Picture 2" descr="http://media.nn.ru/data/ufiles/2015-01/84/41/7e/54abaaaa68c4a_pechvor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6" y="1012136"/>
            <a:ext cx="3642610" cy="36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5174" t="11125" r="19365" b="19416"/>
          <a:stretch/>
        </p:blipFill>
        <p:spPr>
          <a:xfrm>
            <a:off x="4396987" y="4332157"/>
            <a:ext cx="3409046" cy="22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3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1300" b="1" dirty="0">
                <a:ln w="0"/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790" y="1420836"/>
            <a:ext cx="9720073" cy="210312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23083"/>
            <a:ext cx="12191999" cy="124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виды ДПИ бывают?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23221"/>
            <a:ext cx="12192000" cy="1195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Какова роль ДПИ в жизни человека?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18983"/>
            <a:ext cx="12234203" cy="139889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развивалось декоративно – прикладное искусство?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" y="3812811"/>
            <a:ext cx="12191999" cy="1305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предметы ДПИ древности нашей страны известны? 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5113606"/>
            <a:ext cx="12192000" cy="17443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pres?slideindex=1&amp;slidetitle="/>
              </a:rPr>
              <a:t> 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hlinkClick r:id="rId2" action="ppaction://hlinkpres?slideindex=1&amp;slidetitle="/>
            </a:endParaRPr>
          </a:p>
          <a:p>
            <a:pPr algn="ctr"/>
            <a:r>
              <a:rPr lang="ru-RU" sz="32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</a:t>
            </a: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предметы ДПИ древности других стран сохранились? </a:t>
            </a:r>
          </a:p>
          <a:p>
            <a:pPr algn="ctr"/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зрыв: 8 точек 10"/>
          <p:cNvSpPr/>
          <p:nvPr/>
        </p:nvSpPr>
        <p:spPr>
          <a:xfrm>
            <a:off x="225084" y="0"/>
            <a:ext cx="11844996" cy="68580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эти и другие вопросы поможет модуль </a:t>
            </a:r>
          </a:p>
          <a:p>
            <a:pPr algn="ctr"/>
            <a:r>
              <a:rPr lang="ru-RU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«Роль ДПИ в жизни человека»</a:t>
            </a:r>
          </a:p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rgbClr val="FF0000"/>
                </a:solidFill>
                <a:hlinkClick r:id="rId3"/>
              </a:rPr>
              <a:t>http://fcior.edu.ru/card/8811/rol-dekorativno-prikladnogo-iskusstva-v-zhizni-cheloveka-i-obshchestva.html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2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73" y="175441"/>
            <a:ext cx="3152964" cy="795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081664" cy="12298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Проверь себя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071610"/>
            <a:ext cx="5081664" cy="4832908"/>
          </a:xfrm>
          <a:solidFill>
            <a:srgbClr val="FFFF66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Виды и предметы ДПИ нашей страны:</a:t>
            </a:r>
          </a:p>
          <a:p>
            <a:pPr>
              <a:lnSpc>
                <a:spcPct val="100000"/>
              </a:lnSpc>
            </a:pPr>
            <a:r>
              <a:rPr lang="ru-RU" sz="2400" b="1" dirty="0"/>
              <a:t>Виды:</a:t>
            </a:r>
            <a:r>
              <a:rPr lang="ru-RU" sz="2000" dirty="0"/>
              <a:t> хохлома, </a:t>
            </a:r>
            <a:r>
              <a:rPr lang="ru-RU" sz="2000" dirty="0" err="1"/>
              <a:t>жостовская</a:t>
            </a:r>
            <a:r>
              <a:rPr lang="ru-RU" sz="2000" dirty="0"/>
              <a:t> роспись</a:t>
            </a:r>
          </a:p>
          <a:p>
            <a:pPr>
              <a:lnSpc>
                <a:spcPct val="100000"/>
              </a:lnSpc>
            </a:pPr>
            <a:r>
              <a:rPr lang="ru-RU" sz="2400" b="1" dirty="0"/>
              <a:t>Предметы: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 Облачение патриарха Адриана (1696 г.)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Большая царская корона (1762г.)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Ваза-</a:t>
            </a:r>
            <a:r>
              <a:rPr lang="ru-RU" sz="2000" dirty="0" err="1"/>
              <a:t>ароматница</a:t>
            </a:r>
            <a:r>
              <a:rPr lang="ru-RU" sz="2000" dirty="0"/>
              <a:t> (первая половина XIX в.)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Женский народный костюм (вторая половина XIX в.)</a:t>
            </a:r>
          </a:p>
          <a:p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081665" y="1839204"/>
            <a:ext cx="6985417" cy="5018796"/>
          </a:xfrm>
          <a:prstGeom prst="rect">
            <a:avLst/>
          </a:prstGeom>
          <a:solidFill>
            <a:srgbClr val="C7ECF1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 </a:t>
            </a:r>
            <a:r>
              <a:rPr lang="ru-RU" sz="2400" b="1" dirty="0"/>
              <a:t>Предметы ДПИ других стран: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Бусы. Железный век (1 000 лет до н.э.)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Подвеска из гробницы Тутанхамона ( XIV в. до н.э. 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Плывущая девушка. Туалетная ложечка (конец XV в. до н.э.)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Ритуальные сосуды. </a:t>
            </a:r>
            <a:r>
              <a:rPr lang="ru-RU" sz="2000" dirty="0" err="1"/>
              <a:t>Ритон</a:t>
            </a:r>
            <a:r>
              <a:rPr lang="ru-RU" sz="2000" dirty="0"/>
              <a:t> в виде головы быка ( XVI в. до н.э.)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Керамические сосуды, амфоры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err="1"/>
              <a:t>Реликварии</a:t>
            </a:r>
            <a:r>
              <a:rPr lang="ru-RU" sz="2000" dirty="0"/>
              <a:t>, дарохранительницы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Фибула(VII до н.э.)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 Камея </a:t>
            </a:r>
            <a:r>
              <a:rPr lang="ru-RU" sz="2000" dirty="0" err="1"/>
              <a:t>Гонзага</a:t>
            </a:r>
            <a:r>
              <a:rPr lang="ru-RU" sz="2000" dirty="0"/>
              <a:t>. (III в. до н.э.)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 Нептун и Церера. Солонка (XVI в.)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90" y="4509428"/>
            <a:ext cx="1228271" cy="2152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50" y="174841"/>
            <a:ext cx="1189152" cy="1524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23" y="5086851"/>
            <a:ext cx="1088451" cy="17711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74" y="345355"/>
            <a:ext cx="921709" cy="1568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9010" y="242129"/>
            <a:ext cx="1556459" cy="14579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45" y="4330610"/>
            <a:ext cx="1684055" cy="25101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14" y="5398969"/>
            <a:ext cx="1221822" cy="14417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72" y="1597556"/>
            <a:ext cx="1109689" cy="8630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420" y="778933"/>
            <a:ext cx="1025121" cy="25628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5079468"/>
            <a:ext cx="1025081" cy="17785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5155003"/>
            <a:ext cx="764102" cy="16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3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816" y="4564133"/>
            <a:ext cx="10530503" cy="208464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В научной литературе со второй половины 19 века утвердилась классификация отраслей декоративно-прикладного искусства по материалу (металл, керамика, текстиль, дерево) или по технике выполнения (резьба, роспись, вышивка, набойка, литьё и т.д.)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16" y="325643"/>
            <a:ext cx="9693594" cy="2231577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Декоративно-прикладное искусство - </a:t>
            </a:r>
            <a:r>
              <a:rPr lang="ru-RU" sz="3600" dirty="0"/>
              <a:t>охватывает ряд отраслей творчества, которые посвящены созданию художественных изделий, предназначенных главным образом для быта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79729" y="2557220"/>
            <a:ext cx="9360976" cy="200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/>
              <a:t>Предметы ДПИ отвечают нескольким требованиям: обладают эстетическим качеством; рассчитаны на художественный эффект; служат для оформления быта и интерьера.</a:t>
            </a:r>
          </a:p>
        </p:txBody>
      </p:sp>
    </p:spTree>
    <p:extLst>
      <p:ext uri="{BB962C8B-B14F-4D97-AF65-F5344CB8AC3E}">
        <p14:creationId xmlns:p14="http://schemas.microsoft.com/office/powerpoint/2010/main" val="13449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745</TotalTime>
  <Words>502</Words>
  <Application>Microsoft Office PowerPoint</Application>
  <PresentationFormat>Широкоэкранный</PresentationFormat>
  <Paragraphs>130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 Semibold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 “Работа хороша, если в ней польза и душа. Не то золото, что дорого и блестит, А то дорого, что руками мастера создано” </vt:lpstr>
      <vt:lpstr>Презентация PowerPoint</vt:lpstr>
      <vt:lpstr>ТЕМА: Декоративно–прикладное  изделие для кухни</vt:lpstr>
      <vt:lpstr>Презентация PowerPoint</vt:lpstr>
      <vt:lpstr>Изделия из лоскута</vt:lpstr>
      <vt:lpstr>Презентация PowerPoint</vt:lpstr>
      <vt:lpstr>Проверь себя</vt:lpstr>
      <vt:lpstr>Презентация PowerPoint</vt:lpstr>
      <vt:lpstr>Презентация PowerPoint</vt:lpstr>
      <vt:lpstr>Практическая работа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людмила</dc:creator>
  <cp:lastModifiedBy>соколова людмила</cp:lastModifiedBy>
  <cp:revision>82</cp:revision>
  <dcterms:created xsi:type="dcterms:W3CDTF">2016-04-10T16:17:34Z</dcterms:created>
  <dcterms:modified xsi:type="dcterms:W3CDTF">2016-10-11T14:45:36Z</dcterms:modified>
</cp:coreProperties>
</file>