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74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82" r:id="rId21"/>
    <p:sldId id="281" r:id="rId2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5F04BA-6498-463C-B8EB-FA96423DD8EE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7A250-7DA0-4E18-9CC7-DAD7C0C75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7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7A250-7DA0-4E18-9CC7-DAD7C0C75A9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9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sp>
          <p:nvSpPr>
            <p:cNvPr id="5" name="Freeform 14"/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68931-1EC1-4BD5-B9E2-3CEBE4B8277B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A9DE7-9F6A-4640-8078-22C45A964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4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F1069-A5AD-42F2-999C-761ED620E90A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F6767-EF23-48CE-A6C9-61DEBF9F9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7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4E352-8F5D-4859-B78A-B95E9869E859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F3BD4-FC82-427B-A9C9-BF187EFF11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56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D9ADF-77DE-4411-861B-7CB524866CF0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76B52-3146-4BA9-B96F-72765B93FD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75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7133C-88CA-4E71-9706-081D7E5F7BEA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9FB2D-3C21-4648-ACE4-516F5352D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89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CB271-9CAA-4360-8380-12CD5EB1DB97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72926-C093-4406-95EE-79BD8B64F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53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BA2F6-98EF-43EE-931C-A3369CE28AF0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72A58-C95B-465B-B5D6-01275261F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13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17769-1D2C-48A6-A8B7-B8B90112C720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67E35-8CAE-497E-9D22-86F894453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78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5200" y="457200"/>
            <a:ext cx="93472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35200" y="1981200"/>
            <a:ext cx="4572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есто для изображения из Интернета 3"/>
          <p:cNvSpPr>
            <a:spLocks noGrp="1"/>
          </p:cNvSpPr>
          <p:nvPr>
            <p:ph type="clipArt" sz="half" idx="2"/>
          </p:nvPr>
        </p:nvSpPr>
        <p:spPr>
          <a:xfrm>
            <a:off x="7010400" y="1981200"/>
            <a:ext cx="45720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F0950-75D0-4E8F-B426-856D13B6C1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13672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5200" y="457200"/>
            <a:ext cx="93472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35200" y="1981200"/>
            <a:ext cx="4572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10400" y="1981200"/>
            <a:ext cx="4572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DF62C-E085-44D9-9F37-41AB8B877F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935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FC3B-10A3-452C-81DD-9E108741F5F2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05240-D644-40C1-98B0-8D35B4110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4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3B08C-FEA3-43F2-BE4A-49BCD813F099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81166-472F-419C-88A9-E4609FB021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1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5C3AC-D0C8-451C-A286-3CF0AB775738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10301-894F-49BD-9212-74AA79F37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55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FDE3D-94E0-47B5-AF23-D507BCFBB0A4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88485-B9FE-4F76-81E3-30D2D6C7F6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3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D9AEC-215E-419C-A6EA-71980ECD66F8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543FA-B1E1-4D97-90E7-ED1076877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6271C-259D-426D-B621-C7DBF7195D98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0195-7134-4B33-813D-ABA614A97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41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B78F3-2F79-4713-8DE2-0440DC794FFD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4952E-598A-4D98-9C9A-3819D40652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47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6DB3F-6664-44DA-9C1B-0301ADBF3083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467D7-D433-429B-82CF-6507C74A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7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3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1EFB3F-CC63-4260-8A38-5F0B11601234}" type="datetimeFigureOut">
              <a:rPr lang="en-US"/>
              <a:pPr>
                <a:defRPr/>
              </a:pPr>
              <a:t>3/30/2015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FB0620CE-8598-486E-BC53-956D8E99C7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90" r:id="rId11"/>
    <p:sldLayoutId id="2147483685" r:id="rId12"/>
    <p:sldLayoutId id="2147483691" r:id="rId13"/>
    <p:sldLayoutId id="2147483686" r:id="rId14"/>
    <p:sldLayoutId id="2147483687" r:id="rId15"/>
    <p:sldLayoutId id="2147483688" r:id="rId16"/>
    <p:sldLayoutId id="2147483692" r:id="rId17"/>
    <p:sldLayoutId id="2147483693" r:id="rId18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ru-RU" altLang="ru-RU" sz="2000" dirty="0" smtClean="0"/>
              <a:t>Муниципальное бюджетное общеобразовательное учреждение "Черноморская средняя школа № 1" муниципального образования  Черноморского района Республики Крым </a:t>
            </a:r>
            <a:endParaRPr lang="ru-RU" altLang="ru-RU" sz="2000" dirty="0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sz="3200" dirty="0" smtClean="0"/>
              <a:t>«Презентация к уроку </a:t>
            </a:r>
          </a:p>
          <a:p>
            <a:pPr marL="0" indent="0" algn="ctr">
              <a:buNone/>
            </a:pPr>
            <a:r>
              <a:rPr lang="ru-RU" altLang="ru-RU" sz="3200" dirty="0" smtClean="0"/>
              <a:t>по учебному предмету «Химия» </a:t>
            </a:r>
          </a:p>
          <a:p>
            <a:pPr marL="0" indent="0" algn="ctr">
              <a:buNone/>
            </a:pPr>
            <a:r>
              <a:rPr lang="ru-RU" altLang="ru-RU" sz="3200" dirty="0" smtClean="0"/>
              <a:t>в 10-ом классе </a:t>
            </a:r>
          </a:p>
          <a:p>
            <a:pPr marL="0" indent="0" algn="ctr">
              <a:buNone/>
            </a:pPr>
            <a:r>
              <a:rPr lang="ru-RU" altLang="ru-RU" sz="3200" dirty="0" smtClean="0"/>
              <a:t>на тему «Спирты»</a:t>
            </a:r>
          </a:p>
          <a:p>
            <a:pPr marL="0" indent="0" algn="r">
              <a:buNone/>
            </a:pP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err="1" smtClean="0"/>
              <a:t>Сингур</a:t>
            </a:r>
            <a:r>
              <a:rPr lang="ru-RU" altLang="ru-RU" dirty="0" smtClean="0"/>
              <a:t> Яна Владимировна,</a:t>
            </a:r>
            <a:br>
              <a:rPr lang="ru-RU" altLang="ru-RU" dirty="0" smtClean="0"/>
            </a:br>
            <a:r>
              <a:rPr lang="ru-RU" altLang="ru-RU" dirty="0" smtClean="0"/>
              <a:t>учитель химии и биологии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74825" y="1412875"/>
            <a:ext cx="41767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endParaRPr lang="ru-RU" altLang="ru-RU" sz="30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743700" y="1412875"/>
            <a:ext cx="37115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0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9983788" y="1557338"/>
            <a:ext cx="338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159375" y="1412875"/>
            <a:ext cx="7842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endParaRPr lang="ru-RU" altLang="ru-RU" sz="30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7861301" y="2022475"/>
            <a:ext cx="214312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847850" y="2997200"/>
            <a:ext cx="85693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Бутанол -1                                    Бутанол -2</a:t>
            </a:r>
          </a:p>
        </p:txBody>
      </p:sp>
      <p:sp>
        <p:nvSpPr>
          <p:cNvPr id="20" name="Выгнутая влево стрелка 19"/>
          <p:cNvSpPr/>
          <p:nvPr/>
        </p:nvSpPr>
        <p:spPr>
          <a:xfrm>
            <a:off x="2782888" y="3716338"/>
            <a:ext cx="785812" cy="1357312"/>
          </a:xfrm>
          <a:prstGeom prst="curv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право стрелка 20"/>
          <p:cNvSpPr/>
          <p:nvPr/>
        </p:nvSpPr>
        <p:spPr>
          <a:xfrm>
            <a:off x="8472488" y="3644900"/>
            <a:ext cx="857250" cy="1357313"/>
          </a:xfrm>
          <a:prstGeom prst="curved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524000" y="5157788"/>
            <a:ext cx="9144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Изомерия положения функциональной группы</a:t>
            </a:r>
          </a:p>
        </p:txBody>
      </p:sp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3143250" y="476250"/>
            <a:ext cx="66246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CC0000"/>
                </a:solidFill>
                <a:latin typeface="Times New Roman" panose="02020603050405020304" pitchFamily="18" charset="0"/>
              </a:rPr>
              <a:t>ВИДЫ  ИЗОМЕРИИ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54487E-6 L 0.27222 0.117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11" y="5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1" grpId="1"/>
      <p:bldP spid="16" grpId="0"/>
      <p:bldP spid="20" grpId="0" animBg="1"/>
      <p:bldP spid="21" grpId="0" animBg="1"/>
      <p:bldP spid="2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096000" y="1268413"/>
            <a:ext cx="439261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30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03388" y="1916113"/>
            <a:ext cx="871378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Бутанол-1                                       диэтиловый эфир</a:t>
            </a:r>
            <a:endParaRPr lang="ru-RU" altLang="ru-RU" sz="30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74825" y="1268413"/>
            <a:ext cx="42497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sz="3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endParaRPr lang="ru-RU" altLang="ru-RU" sz="30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5375275" y="-100012"/>
            <a:ext cx="792163" cy="5976937"/>
          </a:xfrm>
          <a:prstGeom prst="rightBrace">
            <a:avLst>
              <a:gd name="adj1" fmla="val 8333"/>
              <a:gd name="adj2" fmla="val 473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03838" y="3429000"/>
            <a:ext cx="1512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32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sz="32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altLang="ru-RU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2782888" y="3716338"/>
            <a:ext cx="785812" cy="1357312"/>
          </a:xfrm>
          <a:prstGeom prst="curv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8256588" y="3644900"/>
            <a:ext cx="857250" cy="1357313"/>
          </a:xfrm>
          <a:prstGeom prst="curved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24000" y="5157788"/>
            <a:ext cx="9144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Межклассовая изомерия</a:t>
            </a:r>
          </a:p>
        </p:txBody>
      </p:sp>
      <p:sp>
        <p:nvSpPr>
          <p:cNvPr id="20490" name="Rectangle 13"/>
          <p:cNvSpPr>
            <a:spLocks noChangeArrowheads="1"/>
          </p:cNvSpPr>
          <p:nvPr/>
        </p:nvSpPr>
        <p:spPr bwMode="auto">
          <a:xfrm>
            <a:off x="4224338" y="404813"/>
            <a:ext cx="45164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CC0000"/>
                </a:solidFill>
                <a:latin typeface="Times New Roman" panose="02020603050405020304" pitchFamily="18" charset="0"/>
              </a:rPr>
              <a:t>ВИДЫ  ИЗОМЕРИИ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7" grpId="0"/>
      <p:bldP spid="8" grpId="0" animBg="1"/>
      <p:bldP spid="9" grpId="0" animBg="1"/>
      <p:bldP spid="1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хема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12875"/>
            <a:ext cx="83947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Физические свойства одноатомных спиртов.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mtClean="0"/>
              <a:t>Одноатомные спирты – бесцветные жидкости (до С</a:t>
            </a:r>
            <a:r>
              <a:rPr lang="ru-RU" altLang="ru-RU" sz="2400" smtClean="0"/>
              <a:t>12</a:t>
            </a:r>
            <a:r>
              <a:rPr lang="ru-RU" altLang="ru-RU" smtClean="0"/>
              <a:t>Н</a:t>
            </a:r>
            <a:r>
              <a:rPr lang="ru-RU" altLang="ru-RU" sz="2400" smtClean="0"/>
              <a:t>25</a:t>
            </a:r>
            <a:r>
              <a:rPr lang="ru-RU" altLang="ru-RU" smtClean="0"/>
              <a:t>ОН), растворимые в воде. Простейший спирт – метанолСН</a:t>
            </a:r>
            <a:r>
              <a:rPr lang="ru-RU" altLang="ru-RU" sz="2400" smtClean="0"/>
              <a:t>3</a:t>
            </a:r>
            <a:r>
              <a:rPr lang="ru-RU" altLang="ru-RU" smtClean="0"/>
              <a:t>ОН чрезвычайно ядовит. С увеличением молярной массы температура кипения спиртов повышается.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Химические свойства одноатомных спиртов.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Водород группы ОН в спиртах может замещаться на металл.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Этанолы и производные других спиртов(алкоголяты)легко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гидролизуются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Группу ОН можно заменить на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или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 действии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водоотнимающих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средств, например концентрированной Н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происходит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межмолекулярная дегидратация.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dirty="0" smtClean="0"/>
              <a:t>Физические свойства многоатомных спиртов.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sz="2800" dirty="0" smtClean="0"/>
              <a:t>Простейшие представители двух- и трехатомных спиртов – этандиол-1,2(этиленгликоль) и пропантриол-1,2,3(глицерин).При комнатной температуре – бесцветные вязкие жидкости, неограниченно растворимые в воде. Этиленгликоль ядовит.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smtClean="0"/>
              <a:t>Химические свойства многоатомных спиртов.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sz="3200" dirty="0" smtClean="0"/>
              <a:t>Кислотные свойства многоатомных спиртов проявляются в том, что водород группы ОН замещается на металл под действием не только металлов, но и гидроксидов металлов.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0"/>
            <a:ext cx="8229600" cy="1143000"/>
          </a:xfrm>
        </p:spPr>
        <p:txBody>
          <a:bodyPr/>
          <a:lstStyle/>
          <a:p>
            <a:r>
              <a:rPr lang="ru-RU" altLang="ru-RU" dirty="0">
                <a:solidFill>
                  <a:srgbClr val="990033"/>
                </a:solidFill>
              </a:rPr>
              <a:t>З</a:t>
            </a:r>
            <a:r>
              <a:rPr lang="ru-RU" altLang="ru-RU" dirty="0" smtClean="0">
                <a:solidFill>
                  <a:srgbClr val="990033"/>
                </a:solidFill>
              </a:rPr>
              <a:t>акончите уравнение…..</a:t>
            </a:r>
            <a:endParaRPr lang="ru-RU" altLang="ru-RU" dirty="0" smtClean="0">
              <a:solidFill>
                <a:srgbClr val="990033"/>
              </a:solidFill>
            </a:endParaRP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1919288" y="1268413"/>
            <a:ext cx="496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26628" name="Group 8"/>
          <p:cNvGrpSpPr>
            <a:grpSpLocks/>
          </p:cNvGrpSpPr>
          <p:nvPr/>
        </p:nvGrpSpPr>
        <p:grpSpPr bwMode="auto">
          <a:xfrm>
            <a:off x="3503613" y="1773238"/>
            <a:ext cx="288925" cy="214312"/>
            <a:chOff x="2653" y="1979"/>
            <a:chExt cx="182" cy="135"/>
          </a:xfrm>
        </p:grpSpPr>
        <p:sp>
          <p:nvSpPr>
            <p:cNvPr id="26633" name="Line 9"/>
            <p:cNvSpPr>
              <a:spLocks noChangeShapeType="1"/>
            </p:cNvSpPr>
            <p:nvPr/>
          </p:nvSpPr>
          <p:spPr bwMode="auto">
            <a:xfrm flipV="1">
              <a:off x="2653" y="1979"/>
              <a:ext cx="136" cy="90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 flipV="1">
              <a:off x="2699" y="2024"/>
              <a:ext cx="136" cy="90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629" name="Text Box 11"/>
          <p:cNvSpPr txBox="1">
            <a:spLocks noChangeArrowheads="1"/>
          </p:cNvSpPr>
          <p:nvPr/>
        </p:nvSpPr>
        <p:spPr bwMode="auto">
          <a:xfrm>
            <a:off x="6456363" y="2781300"/>
            <a:ext cx="2447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A50021"/>
                </a:solidFill>
                <a:latin typeface="Arial" panose="020B0604020202020204" pitchFamily="34" charset="0"/>
              </a:rPr>
              <a:t>Изобутил</a:t>
            </a:r>
            <a:r>
              <a:rPr lang="ru-RU" altLang="ru-RU" sz="2000">
                <a:solidFill>
                  <a:schemeClr val="tx1"/>
                </a:solidFill>
                <a:latin typeface="Arial" panose="020B0604020202020204" pitchFamily="34" charset="0"/>
              </a:rPr>
              <a:t>овый спирт</a:t>
            </a:r>
          </a:p>
        </p:txBody>
      </p:sp>
      <p:sp>
        <p:nvSpPr>
          <p:cNvPr id="26630" name="Text Box 12"/>
          <p:cNvSpPr txBox="1">
            <a:spLocks noChangeArrowheads="1"/>
          </p:cNvSpPr>
          <p:nvPr/>
        </p:nvSpPr>
        <p:spPr bwMode="auto">
          <a:xfrm>
            <a:off x="2063750" y="2708275"/>
            <a:ext cx="2592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rgbClr val="0000CC"/>
                </a:solidFill>
                <a:latin typeface="Arial" panose="020B0604020202020204" pitchFamily="34" charset="0"/>
              </a:rPr>
              <a:t>Этано</a:t>
            </a:r>
            <a:r>
              <a:rPr lang="ru-RU" altLang="ru-RU" sz="2000">
                <a:solidFill>
                  <a:schemeClr val="tx1"/>
                </a:solidFill>
                <a:latin typeface="Arial" panose="020B0604020202020204" pitchFamily="34" charset="0"/>
              </a:rPr>
              <a:t>вая (уксусная) кислота</a:t>
            </a:r>
          </a:p>
        </p:txBody>
      </p:sp>
      <p:sp>
        <p:nvSpPr>
          <p:cNvPr id="26631" name="Text Box 15"/>
          <p:cNvSpPr txBox="1">
            <a:spLocks noChangeArrowheads="1"/>
          </p:cNvSpPr>
          <p:nvPr/>
        </p:nvSpPr>
        <p:spPr bwMode="auto">
          <a:xfrm>
            <a:off x="1524000" y="1341438"/>
            <a:ext cx="9144000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Arial" panose="020B0604020202020204" pitchFamily="34" charset="0"/>
              </a:rPr>
              <a:t>                                  </a:t>
            </a:r>
            <a:r>
              <a:rPr lang="ru-RU" altLang="ru-RU" sz="2800" b="1">
                <a:solidFill>
                  <a:srgbClr val="0000CC"/>
                </a:solidFill>
                <a:latin typeface="Arial" panose="020B0604020202020204" pitchFamily="34" charset="0"/>
              </a:rPr>
              <a:t>О                          </a:t>
            </a:r>
            <a:r>
              <a:rPr lang="ru-RU" altLang="ru-RU" sz="2800" b="1">
                <a:solidFill>
                  <a:srgbClr val="A50021"/>
                </a:solidFill>
                <a:latin typeface="Arial" panose="020B0604020202020204" pitchFamily="34" charset="0"/>
              </a:rPr>
              <a:t>СН</a:t>
            </a:r>
            <a:r>
              <a:rPr lang="ru-RU" altLang="ru-RU" sz="2800" b="1" baseline="-25000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endParaRPr lang="ru-RU" altLang="ru-RU" sz="2800" b="1">
              <a:solidFill>
                <a:srgbClr val="A50021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3200" b="1">
                <a:solidFill>
                  <a:srgbClr val="A50021"/>
                </a:solidFill>
                <a:latin typeface="Arial" panose="020B0604020202020204" pitchFamily="34" charset="0"/>
              </a:rPr>
              <a:t>   </a:t>
            </a:r>
            <a:r>
              <a:rPr lang="ru-RU" altLang="ru-RU" sz="3200" b="1">
                <a:solidFill>
                  <a:srgbClr val="0000CC"/>
                </a:solidFill>
                <a:latin typeface="Arial Unicode MS" panose="020B0604020202020204" pitchFamily="34" charset="-128"/>
              </a:rPr>
              <a:t>СН</a:t>
            </a:r>
            <a:r>
              <a:rPr lang="ru-RU" altLang="ru-RU" sz="3200" b="1" baseline="-25000">
                <a:solidFill>
                  <a:srgbClr val="0000CC"/>
                </a:solidFill>
                <a:latin typeface="Arial Unicode MS" panose="020B0604020202020204" pitchFamily="34" charset="-128"/>
              </a:rPr>
              <a:t>3</a:t>
            </a:r>
            <a:r>
              <a:rPr lang="ru-RU" altLang="ru-RU" sz="3200" b="1">
                <a:solidFill>
                  <a:srgbClr val="A50021"/>
                </a:solidFill>
                <a:latin typeface="Arial Unicode MS" panose="020B0604020202020204" pitchFamily="34" charset="-128"/>
              </a:rPr>
              <a:t> </a:t>
            </a:r>
            <a:r>
              <a:rPr lang="ru-RU" altLang="ru-RU" sz="3200" b="1">
                <a:solidFill>
                  <a:srgbClr val="0000CC"/>
                </a:solidFill>
                <a:latin typeface="Arial Unicode MS" panose="020B0604020202020204" pitchFamily="34" charset="-128"/>
              </a:rPr>
              <a:t>–</a:t>
            </a:r>
            <a:r>
              <a:rPr lang="ru-RU" altLang="ru-RU" sz="3200" b="1">
                <a:solidFill>
                  <a:srgbClr val="A50021"/>
                </a:solidFill>
                <a:latin typeface="Arial Unicode MS" panose="020B0604020202020204" pitchFamily="34" charset="-128"/>
              </a:rPr>
              <a:t> </a:t>
            </a:r>
            <a:r>
              <a:rPr lang="ru-RU" altLang="ru-RU" sz="3200" b="1">
                <a:solidFill>
                  <a:srgbClr val="0000CC"/>
                </a:solidFill>
                <a:latin typeface="Arial Unicode MS" panose="020B0604020202020204" pitchFamily="34" charset="-128"/>
              </a:rPr>
              <a:t>С – О - Н</a:t>
            </a:r>
            <a:r>
              <a:rPr lang="ru-RU" altLang="ru-RU" sz="3200" b="1">
                <a:solidFill>
                  <a:schemeClr val="tx1"/>
                </a:solidFill>
                <a:latin typeface="Arial Unicode MS" panose="020B0604020202020204" pitchFamily="34" charset="-128"/>
              </a:rPr>
              <a:t> +    </a:t>
            </a:r>
            <a:r>
              <a:rPr lang="ru-RU" altLang="ru-RU" sz="3200" b="1">
                <a:solidFill>
                  <a:srgbClr val="A50021"/>
                </a:solidFill>
                <a:latin typeface="Arial" panose="020B0604020202020204" pitchFamily="34" charset="0"/>
              </a:rPr>
              <a:t>СН</a:t>
            </a:r>
            <a:r>
              <a:rPr lang="ru-RU" altLang="ru-RU" sz="3200" b="1" baseline="-25000">
                <a:solidFill>
                  <a:srgbClr val="A50021"/>
                </a:solidFill>
                <a:latin typeface="Arial" panose="020B0604020202020204" pitchFamily="34" charset="0"/>
              </a:rPr>
              <a:t>3</a:t>
            </a:r>
            <a:r>
              <a:rPr lang="ru-RU" altLang="ru-RU" sz="3200" b="1">
                <a:solidFill>
                  <a:srgbClr val="A50021"/>
                </a:solidFill>
                <a:latin typeface="Arial" panose="020B0604020202020204" pitchFamily="34" charset="0"/>
              </a:rPr>
              <a:t>- </a:t>
            </a:r>
            <a:r>
              <a:rPr lang="ru-RU" altLang="ru-RU" sz="3200" b="1">
                <a:solidFill>
                  <a:srgbClr val="A50021"/>
                </a:solidFill>
                <a:latin typeface="Arial Unicode MS" panose="020B0604020202020204" pitchFamily="34" charset="-128"/>
              </a:rPr>
              <a:t>СН</a:t>
            </a:r>
            <a:r>
              <a:rPr lang="ru-RU" altLang="ru-RU" sz="3200" b="1">
                <a:solidFill>
                  <a:srgbClr val="0000CC"/>
                </a:solidFill>
                <a:latin typeface="Arial Unicode MS" panose="020B0604020202020204" pitchFamily="34" charset="-128"/>
              </a:rPr>
              <a:t> </a:t>
            </a:r>
            <a:r>
              <a:rPr lang="ru-RU" altLang="ru-RU" sz="3200" b="1">
                <a:solidFill>
                  <a:srgbClr val="A50021"/>
                </a:solidFill>
                <a:latin typeface="Arial Unicode MS" panose="020B0604020202020204" pitchFamily="34" charset="-128"/>
              </a:rPr>
              <a:t>–</a:t>
            </a:r>
            <a:r>
              <a:rPr lang="ru-RU" altLang="ru-RU" sz="3200" b="1">
                <a:solidFill>
                  <a:srgbClr val="A50021"/>
                </a:solidFill>
                <a:latin typeface="Arial" panose="020B0604020202020204" pitchFamily="34" charset="0"/>
              </a:rPr>
              <a:t> СН</a:t>
            </a:r>
            <a:r>
              <a:rPr lang="ru-RU" altLang="ru-RU" sz="3200" b="1" baseline="-25000">
                <a:solidFill>
                  <a:srgbClr val="A50021"/>
                </a:solidFill>
                <a:latin typeface="Arial" panose="020B0604020202020204" pitchFamily="34" charset="0"/>
              </a:rPr>
              <a:t>2 </a:t>
            </a:r>
            <a:r>
              <a:rPr lang="ru-RU" altLang="ru-RU" sz="3200" b="1">
                <a:solidFill>
                  <a:srgbClr val="A50021"/>
                </a:solidFill>
                <a:latin typeface="Arial" panose="020B0604020202020204" pitchFamily="34" charset="0"/>
              </a:rPr>
              <a:t>- </a:t>
            </a:r>
            <a:r>
              <a:rPr lang="ru-RU" altLang="ru-RU" sz="3200" b="1">
                <a:solidFill>
                  <a:srgbClr val="A50021"/>
                </a:solidFill>
                <a:latin typeface="Arial Unicode MS" panose="020B0604020202020204" pitchFamily="34" charset="-128"/>
              </a:rPr>
              <a:t>О - Н</a:t>
            </a:r>
            <a:r>
              <a:rPr lang="ru-RU" altLang="ru-RU" sz="3200" b="1">
                <a:solidFill>
                  <a:schemeClr val="tx1"/>
                </a:solidFill>
                <a:latin typeface="Arial Unicode MS" panose="020B0604020202020204" pitchFamily="34" charset="-128"/>
              </a:rPr>
              <a:t> </a:t>
            </a:r>
            <a:r>
              <a:rPr lang="ru-RU" altLang="ru-RU" sz="3200" b="1">
                <a:solidFill>
                  <a:schemeClr val="tx1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→  </a:t>
            </a:r>
          </a:p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3200" b="1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altLang="ru-RU" sz="3200" b="1">
                <a:solidFill>
                  <a:srgbClr val="0000CC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                       </a:t>
            </a:r>
          </a:p>
        </p:txBody>
      </p:sp>
      <p:sp>
        <p:nvSpPr>
          <p:cNvPr id="26632" name="Line 21"/>
          <p:cNvSpPr>
            <a:spLocks noChangeShapeType="1"/>
          </p:cNvSpPr>
          <p:nvPr/>
        </p:nvSpPr>
        <p:spPr bwMode="auto">
          <a:xfrm>
            <a:off x="6743700" y="1773238"/>
            <a:ext cx="0" cy="287337"/>
          </a:xfrm>
          <a:prstGeom prst="line">
            <a:avLst/>
          </a:prstGeom>
          <a:noFill/>
          <a:ln w="19050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1919288" y="1268413"/>
            <a:ext cx="496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Проверь себя: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2" name="Rectangle 16"/>
          <p:cNvSpPr>
            <a:spLocks noChangeArrowheads="1"/>
          </p:cNvSpPr>
          <p:nvPr/>
        </p:nvSpPr>
        <p:spPr bwMode="auto">
          <a:xfrm>
            <a:off x="2711450" y="4699000"/>
            <a:ext cx="157003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00CC"/>
                </a:solidFill>
              </a:rPr>
              <a:t>СН3</a:t>
            </a:r>
            <a:r>
              <a:rPr lang="ru-RU" altLang="ru-RU" b="1">
                <a:solidFill>
                  <a:srgbClr val="A50021"/>
                </a:solidFill>
              </a:rPr>
              <a:t> </a:t>
            </a:r>
            <a:r>
              <a:rPr lang="ru-RU" altLang="ru-RU" b="1">
                <a:solidFill>
                  <a:srgbClr val="0000CC"/>
                </a:solidFill>
              </a:rPr>
              <a:t>–</a:t>
            </a:r>
            <a:r>
              <a:rPr lang="ru-RU" altLang="ru-RU" b="1">
                <a:solidFill>
                  <a:srgbClr val="A50021"/>
                </a:solidFill>
              </a:rPr>
              <a:t> </a:t>
            </a:r>
            <a:r>
              <a:rPr lang="ru-RU" altLang="ru-RU" b="1">
                <a:solidFill>
                  <a:srgbClr val="0000CC"/>
                </a:solidFill>
              </a:rPr>
              <a:t>С – О -</a:t>
            </a:r>
          </a:p>
        </p:txBody>
      </p:sp>
      <p:sp>
        <p:nvSpPr>
          <p:cNvPr id="27653" name="Rectangle 17"/>
          <p:cNvSpPr>
            <a:spLocks noChangeArrowheads="1"/>
          </p:cNvSpPr>
          <p:nvPr/>
        </p:nvSpPr>
        <p:spPr bwMode="auto">
          <a:xfrm>
            <a:off x="3432175" y="4149725"/>
            <a:ext cx="42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/>
              <a:t> </a:t>
            </a:r>
            <a:r>
              <a:rPr lang="ru-RU" altLang="ru-RU" b="1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27654" name="Rectangle 18"/>
          <p:cNvSpPr>
            <a:spLocks noChangeArrowheads="1"/>
          </p:cNvSpPr>
          <p:nvPr/>
        </p:nvSpPr>
        <p:spPr bwMode="auto">
          <a:xfrm>
            <a:off x="4151313" y="4699000"/>
            <a:ext cx="18573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A50021"/>
                </a:solidFill>
              </a:rPr>
              <a:t> </a:t>
            </a:r>
            <a:r>
              <a:rPr lang="ru-RU" altLang="ru-RU" sz="2000" b="1">
                <a:solidFill>
                  <a:srgbClr val="A50021"/>
                </a:solidFill>
              </a:rPr>
              <a:t>СН2-</a:t>
            </a:r>
            <a:r>
              <a:rPr lang="ru-RU" altLang="ru-RU" b="1">
                <a:solidFill>
                  <a:srgbClr val="A50021"/>
                </a:solidFill>
              </a:rPr>
              <a:t> СН</a:t>
            </a:r>
            <a:r>
              <a:rPr lang="ru-RU" altLang="ru-RU" b="1">
                <a:solidFill>
                  <a:srgbClr val="0000CC"/>
                </a:solidFill>
              </a:rPr>
              <a:t> </a:t>
            </a:r>
            <a:r>
              <a:rPr lang="ru-RU" altLang="ru-RU" b="1">
                <a:solidFill>
                  <a:srgbClr val="A50021"/>
                </a:solidFill>
              </a:rPr>
              <a:t>– СН3</a:t>
            </a:r>
          </a:p>
        </p:txBody>
      </p:sp>
      <p:sp>
        <p:nvSpPr>
          <p:cNvPr id="27655" name="Rectangle 19"/>
          <p:cNvSpPr>
            <a:spLocks noChangeArrowheads="1"/>
          </p:cNvSpPr>
          <p:nvPr/>
        </p:nvSpPr>
        <p:spPr bwMode="auto">
          <a:xfrm>
            <a:off x="4800600" y="4051300"/>
            <a:ext cx="693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A50021"/>
                </a:solidFill>
              </a:rPr>
              <a:t>СН3</a:t>
            </a:r>
          </a:p>
        </p:txBody>
      </p:sp>
      <p:sp>
        <p:nvSpPr>
          <p:cNvPr id="27656" name="Line 21"/>
          <p:cNvSpPr>
            <a:spLocks noChangeShapeType="1"/>
          </p:cNvSpPr>
          <p:nvPr/>
        </p:nvSpPr>
        <p:spPr bwMode="auto">
          <a:xfrm>
            <a:off x="4943475" y="4437063"/>
            <a:ext cx="0" cy="287337"/>
          </a:xfrm>
          <a:prstGeom prst="line">
            <a:avLst/>
          </a:prstGeom>
          <a:noFill/>
          <a:ln w="19050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7" name="Line 21"/>
          <p:cNvSpPr>
            <a:spLocks noChangeShapeType="1"/>
          </p:cNvSpPr>
          <p:nvPr/>
        </p:nvSpPr>
        <p:spPr bwMode="auto">
          <a:xfrm>
            <a:off x="3648075" y="4508500"/>
            <a:ext cx="0" cy="287338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8" name="Line 21"/>
          <p:cNvSpPr>
            <a:spLocks noChangeShapeType="1"/>
          </p:cNvSpPr>
          <p:nvPr/>
        </p:nvSpPr>
        <p:spPr bwMode="auto">
          <a:xfrm>
            <a:off x="3575050" y="4508500"/>
            <a:ext cx="0" cy="287338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9" name="Rectangle 23"/>
          <p:cNvSpPr>
            <a:spLocks noChangeArrowheads="1"/>
          </p:cNvSpPr>
          <p:nvPr/>
        </p:nvSpPr>
        <p:spPr bwMode="auto">
          <a:xfrm>
            <a:off x="6024563" y="4724400"/>
            <a:ext cx="31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+</a:t>
            </a:r>
          </a:p>
        </p:txBody>
      </p:sp>
      <p:sp>
        <p:nvSpPr>
          <p:cNvPr id="27660" name="Rectangle 24"/>
          <p:cNvSpPr>
            <a:spLocks noChangeArrowheads="1"/>
          </p:cNvSpPr>
          <p:nvPr/>
        </p:nvSpPr>
        <p:spPr bwMode="auto">
          <a:xfrm>
            <a:off x="6527800" y="4627563"/>
            <a:ext cx="70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2000" b="1"/>
              <a:t>H2O</a:t>
            </a:r>
            <a:endParaRPr lang="ru-RU" altLang="ru-RU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500" i="1">
                <a:solidFill>
                  <a:srgbClr val="FF6600"/>
                </a:solidFill>
              </a:rPr>
              <a:t/>
            </a:r>
            <a:br>
              <a:rPr lang="ru-RU" altLang="ru-RU" sz="3500" i="1">
                <a:solidFill>
                  <a:srgbClr val="FF6600"/>
                </a:solidFill>
              </a:rPr>
            </a:br>
            <a:r>
              <a:rPr lang="ru-RU" altLang="ru-RU" sz="3500" i="1">
                <a:solidFill>
                  <a:srgbClr val="FF6600"/>
                </a:solidFill>
              </a:rPr>
              <a:t/>
            </a:r>
            <a:br>
              <a:rPr lang="ru-RU" altLang="ru-RU" sz="3500" i="1">
                <a:solidFill>
                  <a:srgbClr val="FF6600"/>
                </a:solidFill>
              </a:rPr>
            </a:br>
            <a:r>
              <a:rPr lang="ru-RU" altLang="ru-RU" b="1" i="1">
                <a:solidFill>
                  <a:srgbClr val="FF6600"/>
                </a:solidFill>
              </a:rPr>
              <a:t>Качественной  реакцией на многоатомные спирты</a:t>
            </a:r>
            <a:r>
              <a:rPr lang="ru-RU" altLang="ru-RU" i="1">
                <a:solidFill>
                  <a:srgbClr val="FF6600"/>
                </a:solidFill>
              </a:rPr>
              <a:t/>
            </a:r>
            <a:br>
              <a:rPr lang="ru-RU" altLang="ru-RU" i="1">
                <a:solidFill>
                  <a:srgbClr val="FF6600"/>
                </a:solidFill>
              </a:rPr>
            </a:br>
            <a:r>
              <a:rPr lang="ru-RU" altLang="ru-RU" sz="2800"/>
              <a:t>является их взаимодействие со свежеполученным осадком гидроксида меди( </a:t>
            </a:r>
            <a:r>
              <a:rPr lang="en-US" altLang="ru-RU" sz="2800"/>
              <a:t>II</a:t>
            </a:r>
            <a:r>
              <a:rPr lang="ru-RU" altLang="ru-RU" sz="2800"/>
              <a:t>), который растворяется с образованием ярко- синего раствора</a:t>
            </a:r>
            <a:endParaRPr lang="ru-RU" altLang="ru-RU" sz="3500" i="1">
              <a:solidFill>
                <a:srgbClr val="FF6600"/>
              </a:solidFill>
            </a:endParaRPr>
          </a:p>
        </p:txBody>
      </p:sp>
      <p:pic>
        <p:nvPicPr>
          <p:cNvPr id="178179" name="Picture 3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6"/>
          <a:stretch>
            <a:fillRect/>
          </a:stretch>
        </p:blipFill>
        <p:spPr>
          <a:xfrm>
            <a:off x="2525713" y="3976688"/>
            <a:ext cx="6769100" cy="2881312"/>
          </a:xfr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CC0000"/>
                </a:solidFill>
              </a:rPr>
              <a:t>Три пути ведут к знанию:</a:t>
            </a:r>
          </a:p>
          <a:p>
            <a:r>
              <a:rPr lang="ru-RU" altLang="ru-RU" smtClean="0">
                <a:solidFill>
                  <a:srgbClr val="CC0000"/>
                </a:solidFill>
              </a:rPr>
              <a:t>Путь размышления – </a:t>
            </a:r>
          </a:p>
          <a:p>
            <a:r>
              <a:rPr lang="ru-RU" altLang="ru-RU" smtClean="0">
                <a:solidFill>
                  <a:srgbClr val="CC0000"/>
                </a:solidFill>
              </a:rPr>
              <a:t>это путь самый благородный</a:t>
            </a:r>
          </a:p>
          <a:p>
            <a:r>
              <a:rPr lang="ru-RU" altLang="ru-RU" smtClean="0">
                <a:solidFill>
                  <a:srgbClr val="CC0000"/>
                </a:solidFill>
              </a:rPr>
              <a:t>Путь подражания – это путь самый лёгкий</a:t>
            </a:r>
          </a:p>
          <a:p>
            <a:r>
              <a:rPr lang="ru-RU" altLang="ru-RU" smtClean="0">
                <a:solidFill>
                  <a:srgbClr val="CC0000"/>
                </a:solidFill>
              </a:rPr>
              <a:t>И путь опыта – </a:t>
            </a:r>
          </a:p>
          <a:p>
            <a:r>
              <a:rPr lang="ru-RU" altLang="ru-RU" smtClean="0">
                <a:solidFill>
                  <a:srgbClr val="CC0000"/>
                </a:solidFill>
              </a:rPr>
              <a:t>Это путь самый горький</a:t>
            </a:r>
          </a:p>
          <a:p>
            <a:r>
              <a:rPr lang="ru-RU" altLang="ru-RU" smtClean="0">
                <a:solidFill>
                  <a:schemeClr val="accent1"/>
                </a:solidFill>
              </a:rPr>
              <a:t>(Конфуций – древнекитайский мыслитель)</a:t>
            </a:r>
          </a:p>
          <a:p>
            <a:endParaRPr lang="ru-RU" altLang="ru-RU" smtClean="0"/>
          </a:p>
        </p:txBody>
      </p:sp>
      <p:pic>
        <p:nvPicPr>
          <p:cNvPr id="8196" name="Picture 4" descr="сканирование00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3963988"/>
            <a:ext cx="3713163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Итоговый тест по теме спирты.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1).Группу ОН в спиртах можно заменить на: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А.  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и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Br   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Б.  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Cl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и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Br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   В.  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Ca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и 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Mg</a:t>
            </a:r>
            <a:endParaRPr lang="ru-RU" sz="2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2).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ПО СТРОЕНИЮ СПИРТЫ РАЗЛИЧАЮТ: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А.  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ПЕРВИЧНЫЕ,ВТОРИЧНЫЕ,ТРЕТИЧНЫЕ 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Б.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 ДЕСЯТИРИЧНЫЕ 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В. 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ПЯТИРИЧНЫЕ,ШЕСТИРИЧНЫЕ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3).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 ЯДОВИТЫМ СПИРТОМ ЯВЛЯЕТСЯ: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А.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ПЕНТАНОЛ 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Б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.  БУТАНОЛ  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В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. ЭТИЛЕНГЛИКОЛЬ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4).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СПИРТЫ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ИСПОЛЬЗУЮТСЯ КАК СЫРЬЕ В ОРГАНИЧЕСКОМ СИНТЕЗЕ В КАЧЕСТВЕ: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А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. РАСТВОРИТЕЛЕЙ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Б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.КРАСИТЕЛЕЙ  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в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.-------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5).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Спирты – это</a:t>
            </a:r>
            <a:r>
              <a:rPr lang="ru-R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………………..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1268413"/>
            <a:ext cx="7010400" cy="4827587"/>
          </a:xfrm>
        </p:spPr>
        <p:txBody>
          <a:bodyPr/>
          <a:lstStyle/>
          <a:p>
            <a:r>
              <a:rPr lang="ru-RU" altLang="ru-RU" sz="4800" smtClean="0">
                <a:solidFill>
                  <a:srgbClr val="FF6600"/>
                </a:solidFill>
              </a:rPr>
              <a:t>Спасибо за внимание!</a:t>
            </a:r>
          </a:p>
        </p:txBody>
      </p:sp>
      <p:pic>
        <p:nvPicPr>
          <p:cNvPr id="176132" name="Picture 4" descr="O1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2589213"/>
            <a:ext cx="5761038" cy="3097212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Тема урока:</a:t>
            </a:r>
            <a:endParaRPr lang="ru-RU" altLang="ru-RU" dirty="0" smtClean="0"/>
          </a:p>
        </p:txBody>
      </p:sp>
      <p:pic>
        <p:nvPicPr>
          <p:cNvPr id="9219" name="Picture 10" descr="c27c5437272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28" b="1962"/>
          <a:stretch>
            <a:fillRect/>
          </a:stretch>
        </p:blipFill>
        <p:spPr>
          <a:xfrm>
            <a:off x="833438" y="1827213"/>
            <a:ext cx="3108325" cy="3881437"/>
          </a:xfrm>
          <a:noFill/>
        </p:spPr>
      </p:pic>
      <p:sp>
        <p:nvSpPr>
          <p:cNvPr id="2" name="TextBox 1"/>
          <p:cNvSpPr txBox="1"/>
          <p:nvPr/>
        </p:nvSpPr>
        <p:spPr>
          <a:xfrm>
            <a:off x="2498500" y="3889419"/>
            <a:ext cx="3960000" cy="151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«Спирты»</a:t>
            </a:r>
            <a:endParaRPr lang="ru-RU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sz="3200" dirty="0" smtClean="0"/>
              <a:t>Спирты – производные углеводородов, содержащие функциональную группу –ОН(гидроксил). Спирты, в которых имеется одна группа ОН, называются одноатомными, а спирты с несколькими группами ОН – многоатомными.  </a:t>
            </a:r>
          </a:p>
          <a:p>
            <a:endParaRPr lang="ru-RU" alt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6600" dirty="0" smtClean="0"/>
              <a:t>Строение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dirty="0" smtClean="0"/>
              <a:t>По строению различают спирты первичные, вторичные и третичные в зависимости от того, при каком атоме углерода группа ОН:</a:t>
            </a:r>
          </a:p>
          <a:p>
            <a:r>
              <a:rPr lang="ru-RU" altLang="ru-RU" sz="2400" dirty="0" smtClean="0"/>
              <a:t>Первичный:  СН3-СН2-СН2-ОН  ПРОПАНОЛ-1</a:t>
            </a:r>
          </a:p>
          <a:p>
            <a:r>
              <a:rPr lang="ru-RU" altLang="ru-RU" sz="2400" dirty="0" smtClean="0"/>
              <a:t>ВТОРИЧНЫЙ:   СН3-СН(ОН)-СН3   ПРОПАНОЛ-2</a:t>
            </a:r>
          </a:p>
          <a:p>
            <a:r>
              <a:rPr lang="ru-RU" altLang="ru-RU" sz="2400" dirty="0" smtClean="0"/>
              <a:t>ТРЕТИЧНЫЙ:    СН3-С(СН3)(ОН)-СН3   2-МЕТИЛПРОПАНОЛ-2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935413" y="1125538"/>
            <a:ext cx="47529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chemeClr val="tx1"/>
                </a:solidFill>
                <a:latin typeface="Arial" panose="020B0604020202020204" pitchFamily="34" charset="0"/>
              </a:rPr>
              <a:t>По числу гидроксильных групп</a:t>
            </a:r>
          </a:p>
        </p:txBody>
      </p:sp>
      <p:sp>
        <p:nvSpPr>
          <p:cNvPr id="8200" name="Rectangle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38313" y="2214563"/>
            <a:ext cx="2343150" cy="723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charset="0"/>
              </a:rPr>
              <a:t>Одноатомные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(СН</a:t>
            </a:r>
            <a:r>
              <a:rPr lang="ru-RU" sz="9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3</a:t>
            </a: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CH</a:t>
            </a:r>
            <a:r>
              <a:rPr lang="en-US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ОН)</a:t>
            </a:r>
            <a:endParaRPr lang="ru-RU" sz="1000" baseline="-250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381500" y="2286000"/>
            <a:ext cx="1643063" cy="723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charset="0"/>
              </a:rPr>
              <a:t>Двухатомные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НО</a:t>
            </a: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СН</a:t>
            </a:r>
            <a:r>
              <a:rPr lang="ru-RU" sz="9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СН</a:t>
            </a:r>
            <a:r>
              <a:rPr lang="ru-RU" sz="9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-ОН</a:t>
            </a:r>
            <a:endParaRPr lang="ru-RU" sz="9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charset="0"/>
            </a:endParaRP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6310313" y="2286000"/>
            <a:ext cx="2087562" cy="1214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ru-RU" b="1" dirty="0">
                <a:latin typeface="Arial" charset="0"/>
              </a:rPr>
              <a:t>Трехатомные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СН</a:t>
            </a: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-СН-СН</a:t>
            </a: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 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ОН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ОН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ОН</a:t>
            </a:r>
            <a:endParaRPr lang="ru-RU" b="1" dirty="0">
              <a:latin typeface="Arial" charset="0"/>
            </a:endParaRPr>
          </a:p>
        </p:txBody>
      </p:sp>
      <p:sp>
        <p:nvSpPr>
          <p:cNvPr id="12294" name="Line 15"/>
          <p:cNvSpPr>
            <a:spLocks noChangeShapeType="1"/>
          </p:cNvSpPr>
          <p:nvPr/>
        </p:nvSpPr>
        <p:spPr bwMode="auto">
          <a:xfrm>
            <a:off x="8183563" y="15573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3719513" y="3789363"/>
            <a:ext cx="5040312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chemeClr val="tx1"/>
                </a:solidFill>
                <a:latin typeface="Arial" panose="020B0604020202020204" pitchFamily="34" charset="0"/>
              </a:rPr>
              <a:t>По характеру углеводородного радикала</a:t>
            </a:r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2063750" y="5300663"/>
            <a:ext cx="2087563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charset="0"/>
              </a:rPr>
              <a:t>Предельные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СН</a:t>
            </a:r>
            <a:r>
              <a:rPr lang="ru-RU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3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-СН</a:t>
            </a:r>
            <a:r>
              <a:rPr lang="ru-RU" sz="9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-ОН</a:t>
            </a:r>
            <a:endParaRPr lang="ru-RU" b="1" dirty="0">
              <a:latin typeface="Arial" charset="0"/>
            </a:endParaRP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5167313" y="5286375"/>
            <a:ext cx="2087562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charset="0"/>
              </a:rPr>
              <a:t>Непредельные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СН</a:t>
            </a:r>
            <a:r>
              <a:rPr lang="ru-RU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=СН-ОН</a:t>
            </a:r>
            <a:endParaRPr lang="ru-RU" b="1" dirty="0">
              <a:latin typeface="Arial" charset="0"/>
            </a:endParaRPr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7810500" y="5300663"/>
            <a:ext cx="2460625" cy="12715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charset="0"/>
              </a:rPr>
              <a:t>Ароматические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-СН</a:t>
            </a:r>
            <a:r>
              <a:rPr lang="ru-RU" sz="9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-ОН</a:t>
            </a:r>
            <a:endParaRPr lang="ru-RU" b="1" dirty="0">
              <a:latin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charset="0"/>
            </a:endParaRPr>
          </a:p>
        </p:txBody>
      </p:sp>
      <p:sp>
        <p:nvSpPr>
          <p:cNvPr id="12299" name="Line 37"/>
          <p:cNvSpPr>
            <a:spLocks noChangeShapeType="1"/>
          </p:cNvSpPr>
          <p:nvPr/>
        </p:nvSpPr>
        <p:spPr bwMode="auto">
          <a:xfrm flipH="1">
            <a:off x="3143250" y="4365625"/>
            <a:ext cx="865188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0" name="Line 38"/>
          <p:cNvSpPr>
            <a:spLocks noChangeShapeType="1"/>
          </p:cNvSpPr>
          <p:nvPr/>
        </p:nvSpPr>
        <p:spPr bwMode="auto">
          <a:xfrm>
            <a:off x="6240463" y="4365625"/>
            <a:ext cx="0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1" name="Line 39"/>
          <p:cNvSpPr>
            <a:spLocks noChangeShapeType="1"/>
          </p:cNvSpPr>
          <p:nvPr/>
        </p:nvSpPr>
        <p:spPr bwMode="auto">
          <a:xfrm>
            <a:off x="8328025" y="4365625"/>
            <a:ext cx="1008063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2" name="Line 40"/>
          <p:cNvSpPr>
            <a:spLocks noChangeShapeType="1"/>
          </p:cNvSpPr>
          <p:nvPr/>
        </p:nvSpPr>
        <p:spPr bwMode="auto">
          <a:xfrm flipH="1">
            <a:off x="3452813" y="1500188"/>
            <a:ext cx="720725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3" name="Line 41"/>
          <p:cNvSpPr>
            <a:spLocks noChangeShapeType="1"/>
          </p:cNvSpPr>
          <p:nvPr/>
        </p:nvSpPr>
        <p:spPr bwMode="auto">
          <a:xfrm>
            <a:off x="5095875" y="157162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4" name="Line 42"/>
          <p:cNvSpPr>
            <a:spLocks noChangeShapeType="1"/>
          </p:cNvSpPr>
          <p:nvPr/>
        </p:nvSpPr>
        <p:spPr bwMode="auto">
          <a:xfrm>
            <a:off x="6381750" y="1571625"/>
            <a:ext cx="792163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5" name="Line 42"/>
          <p:cNvSpPr>
            <a:spLocks noChangeShapeType="1"/>
          </p:cNvSpPr>
          <p:nvPr/>
        </p:nvSpPr>
        <p:spPr bwMode="auto">
          <a:xfrm>
            <a:off x="8596313" y="1571625"/>
            <a:ext cx="792162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8580438" y="2357438"/>
            <a:ext cx="2087562" cy="12144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ru-RU" b="1" dirty="0">
                <a:latin typeface="Arial" charset="0"/>
              </a:rPr>
              <a:t>Многоатомные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ru-RU" sz="11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СН</a:t>
            </a: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-СН-СН-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CH-CH-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СН</a:t>
            </a: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</a:t>
            </a:r>
            <a:endParaRPr lang="ru-RU" sz="12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ru-RU" sz="105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|    |     |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120000"/>
              <a:defRPr/>
            </a:pP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ОН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ОН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ru-RU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ОН ОН  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OH OH</a:t>
            </a:r>
            <a:endParaRPr lang="ru-RU" sz="12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2307" name="Шестиугольник 25"/>
          <p:cNvSpPr>
            <a:spLocks noChangeArrowheads="1"/>
          </p:cNvSpPr>
          <p:nvPr/>
        </p:nvSpPr>
        <p:spPr bwMode="auto">
          <a:xfrm>
            <a:off x="7881938" y="5643563"/>
            <a:ext cx="714375" cy="64293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1030" name="Rectangle 22"/>
          <p:cNvSpPr>
            <a:spLocks noChangeArrowheads="1"/>
          </p:cNvSpPr>
          <p:nvPr/>
        </p:nvSpPr>
        <p:spPr bwMode="auto">
          <a:xfrm>
            <a:off x="3287713" y="115888"/>
            <a:ext cx="69342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ru-RU" altLang="ru-RU" sz="3900" b="1">
                <a:solidFill>
                  <a:srgbClr val="FF6600"/>
                </a:solidFill>
                <a:latin typeface="Arial" panose="020B0604020202020204" pitchFamily="34" charset="0"/>
              </a:rPr>
              <a:t>Классификация спиртов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  <p:bldP spid="8200" grpId="0" animBg="1"/>
      <p:bldP spid="8201" grpId="0" animBg="1"/>
      <p:bldP spid="8202" grpId="0" animBg="1"/>
      <p:bldP spid="8214" grpId="0" animBg="1"/>
      <p:bldP spid="8215" grpId="0" animBg="1"/>
      <p:bldP spid="8216" grpId="0" animBg="1"/>
      <p:bldP spid="8217" grpId="0" animBg="1"/>
      <p:bldP spid="24" grpId="0" animBg="1"/>
      <p:bldP spid="1710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Предельные одноатомные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пирты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органические соединения, в молекулах которых углеводородный радикал связан с </a:t>
            </a:r>
            <a:r>
              <a:rPr lang="ru-RU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гидроксильной группой 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(гидроксо-группой)</a:t>
            </a:r>
          </a:p>
          <a:p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формула</a:t>
            </a:r>
          </a:p>
          <a:p>
            <a:endParaRPr lang="ru-RU" altLang="ru-RU" smtClean="0"/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1030288" y="3670300"/>
            <a:ext cx="96377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altLang="ru-RU" sz="4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altLang="ru-RU" sz="4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2n + 1 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en-US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– </a:t>
            </a:r>
            <a:r>
              <a:rPr lang="en-US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en-US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углеводородный радикал</a:t>
            </a: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846138" y="4994275"/>
            <a:ext cx="89296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4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метанол (метиловый спирт)</a:t>
            </a:r>
            <a:endParaRPr lang="ru-RU" altLang="ru-RU" sz="4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4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sz="4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altLang="ru-RU" sz="4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этанол (этиловый спирт)</a:t>
            </a:r>
            <a:endParaRPr lang="ru-RU" altLang="ru-RU" sz="4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1" name="Rectangle 17"/>
          <p:cNvSpPr>
            <a:spLocks noGrp="1" noChangeArrowheads="1"/>
          </p:cNvSpPr>
          <p:nvPr>
            <p:ph type="title"/>
          </p:nvPr>
        </p:nvSpPr>
        <p:spPr>
          <a:xfrm>
            <a:off x="3432175" y="404813"/>
            <a:ext cx="6778625" cy="1008062"/>
          </a:xfrm>
        </p:spPr>
        <p:txBody>
          <a:bodyPr/>
          <a:lstStyle/>
          <a:p>
            <a:r>
              <a:rPr lang="ru-RU" altLang="ru-RU" sz="3500" b="1" smtClean="0">
                <a:solidFill>
                  <a:srgbClr val="FF6600"/>
                </a:solidFill>
              </a:rPr>
              <a:t>Номенклатура спиртов</a:t>
            </a:r>
            <a:r>
              <a:rPr lang="ru-RU" altLang="ru-RU" sz="3500" smtClean="0"/>
              <a:t/>
            </a:r>
            <a:br>
              <a:rPr lang="ru-RU" altLang="ru-RU" sz="3500" smtClean="0"/>
            </a:br>
            <a:endParaRPr lang="ru-RU" altLang="ru-RU" sz="2000" b="1" smtClean="0"/>
          </a:p>
        </p:txBody>
      </p:sp>
      <p:pic>
        <p:nvPicPr>
          <p:cNvPr id="11282" name="Picture 18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268413"/>
            <a:ext cx="8281988" cy="5329237"/>
          </a:xfrm>
          <a:ln w="57150" cmpd="thinThick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12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1" grpId="0"/>
      <p:bldP spid="1128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CC0000"/>
                </a:solidFill>
                <a:latin typeface="Times New Roman" panose="02020603050405020304" pitchFamily="18" charset="0"/>
              </a:rPr>
              <a:t>ВИДЫ  ИЗОМЕРИИ</a:t>
            </a:r>
            <a:br>
              <a:rPr lang="ru-RU" altLang="ru-RU" b="1" smtClean="0">
                <a:solidFill>
                  <a:srgbClr val="CC0000"/>
                </a:solidFill>
                <a:latin typeface="Times New Roman" panose="02020603050405020304" pitchFamily="18" charset="0"/>
              </a:rPr>
            </a:br>
            <a:endParaRPr lang="ru-RU" altLang="ru-RU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973138" y="1812925"/>
            <a:ext cx="8596312" cy="3881438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endParaRPr lang="ru-RU" altLang="ru-RU" smtClean="0">
              <a:latin typeface="Calibri" panose="020F0502020204030204" pitchFamily="34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СН</a:t>
            </a:r>
            <a:r>
              <a:rPr lang="ru-RU" altLang="ru-RU" b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endParaRPr lang="ru-RU" altLang="ru-RU" smtClean="0">
              <a:latin typeface="Calibri" panose="020F0502020204030204" pitchFamily="34" charset="0"/>
            </a:endParaRPr>
          </a:p>
          <a:p>
            <a:pPr marL="0" indent="0">
              <a:buFont typeface="Wingdings 3" panose="05040102010807070707" pitchFamily="18" charset="2"/>
              <a:buNone/>
            </a:pPr>
            <a:r>
              <a:rPr lang="ru-RU" alt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Бутанол – 1                                                 2 метилпропанол - 1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ru-RU" altLang="ru-RU" b="1" smtClean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1208088" y="3381375"/>
            <a:ext cx="785812" cy="1357313"/>
          </a:xfrm>
          <a:prstGeom prst="curv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5602288" y="3381375"/>
            <a:ext cx="857250" cy="1357313"/>
          </a:xfrm>
          <a:prstGeom prst="curved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2087563" y="5508625"/>
            <a:ext cx="3381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Изомерия углеродного скелета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</TotalTime>
  <Words>564</Words>
  <Application>Microsoft Office PowerPoint</Application>
  <PresentationFormat>Широкоэкранный</PresentationFormat>
  <Paragraphs>108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Trebuchet MS</vt:lpstr>
      <vt:lpstr>Arial</vt:lpstr>
      <vt:lpstr>Wingdings 3</vt:lpstr>
      <vt:lpstr>Calibri</vt:lpstr>
      <vt:lpstr>Tahoma</vt:lpstr>
      <vt:lpstr>Times New Roman</vt:lpstr>
      <vt:lpstr>Wingdings</vt:lpstr>
      <vt:lpstr>Arial Unicode MS</vt:lpstr>
      <vt:lpstr>Грань</vt:lpstr>
      <vt:lpstr> Муниципальное бюджетное общеобразовательное учреждение "Черноморская средняя школа № 1" муниципального образования  Черноморского района Республики Крым </vt:lpstr>
      <vt:lpstr>Презентация PowerPoint</vt:lpstr>
      <vt:lpstr>Тема урока:</vt:lpstr>
      <vt:lpstr>Презентация PowerPoint</vt:lpstr>
      <vt:lpstr>Строение</vt:lpstr>
      <vt:lpstr>Презентация PowerPoint</vt:lpstr>
      <vt:lpstr>Предельные одноатомные cпирты  </vt:lpstr>
      <vt:lpstr>Номенклатура спиртов </vt:lpstr>
      <vt:lpstr>ВИДЫ  ИЗОМЕРИИ </vt:lpstr>
      <vt:lpstr>Презентация PowerPoint</vt:lpstr>
      <vt:lpstr>Презентация PowerPoint</vt:lpstr>
      <vt:lpstr>Презентация PowerPoint</vt:lpstr>
      <vt:lpstr>Физические свойства одноатомных спиртов.</vt:lpstr>
      <vt:lpstr>Химические свойства одноатомных спиртов.</vt:lpstr>
      <vt:lpstr>Физические свойства многоатомных спиртов.</vt:lpstr>
      <vt:lpstr>Химические свойства многоатомных спиртов.</vt:lpstr>
      <vt:lpstr>Закончите уравнение…..</vt:lpstr>
      <vt:lpstr>Презентация PowerPoint</vt:lpstr>
      <vt:lpstr>  Качественной  реакцией на многоатомные спирты является их взаимодействие со свежеполученным осадком гидроксида меди( II), который растворяется с образованием ярко- синего раствора</vt:lpstr>
      <vt:lpstr>Итоговый тест по теме спирты.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user10</cp:lastModifiedBy>
  <cp:revision>5</cp:revision>
  <dcterms:created xsi:type="dcterms:W3CDTF">2015-03-25T09:09:36Z</dcterms:created>
  <dcterms:modified xsi:type="dcterms:W3CDTF">2015-03-30T08:04:09Z</dcterms:modified>
</cp:coreProperties>
</file>