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63"/>
  </p:notesMasterIdLst>
  <p:handoutMasterIdLst>
    <p:handoutMasterId r:id="rId64"/>
  </p:handoutMasterIdLst>
  <p:sldIdLst>
    <p:sldId id="349" r:id="rId2"/>
    <p:sldId id="351" r:id="rId3"/>
    <p:sldId id="352" r:id="rId4"/>
    <p:sldId id="353" r:id="rId5"/>
    <p:sldId id="402" r:id="rId6"/>
    <p:sldId id="377" r:id="rId7"/>
    <p:sldId id="378" r:id="rId8"/>
    <p:sldId id="379" r:id="rId9"/>
    <p:sldId id="393" r:id="rId10"/>
    <p:sldId id="394" r:id="rId11"/>
    <p:sldId id="395" r:id="rId12"/>
    <p:sldId id="397" r:id="rId13"/>
    <p:sldId id="399" r:id="rId14"/>
    <p:sldId id="354" r:id="rId15"/>
    <p:sldId id="404" r:id="rId16"/>
    <p:sldId id="405" r:id="rId17"/>
    <p:sldId id="406" r:id="rId18"/>
    <p:sldId id="362" r:id="rId19"/>
    <p:sldId id="356" r:id="rId20"/>
    <p:sldId id="355" r:id="rId21"/>
    <p:sldId id="357" r:id="rId22"/>
    <p:sldId id="374" r:id="rId23"/>
    <p:sldId id="375" r:id="rId24"/>
    <p:sldId id="411" r:id="rId25"/>
    <p:sldId id="376" r:id="rId26"/>
    <p:sldId id="358" r:id="rId27"/>
    <p:sldId id="407" r:id="rId28"/>
    <p:sldId id="359" r:id="rId29"/>
    <p:sldId id="368" r:id="rId30"/>
    <p:sldId id="369" r:id="rId31"/>
    <p:sldId id="403" r:id="rId32"/>
    <p:sldId id="370" r:id="rId33"/>
    <p:sldId id="371" r:id="rId34"/>
    <p:sldId id="372" r:id="rId35"/>
    <p:sldId id="382" r:id="rId36"/>
    <p:sldId id="383" r:id="rId37"/>
    <p:sldId id="360" r:id="rId38"/>
    <p:sldId id="385" r:id="rId39"/>
    <p:sldId id="413" r:id="rId40"/>
    <p:sldId id="386" r:id="rId41"/>
    <p:sldId id="387" r:id="rId42"/>
    <p:sldId id="414" r:id="rId43"/>
    <p:sldId id="388" r:id="rId44"/>
    <p:sldId id="389" r:id="rId45"/>
    <p:sldId id="390" r:id="rId46"/>
    <p:sldId id="391" r:id="rId47"/>
    <p:sldId id="415" r:id="rId48"/>
    <p:sldId id="392" r:id="rId49"/>
    <p:sldId id="422" r:id="rId50"/>
    <p:sldId id="363" r:id="rId51"/>
    <p:sldId id="412" r:id="rId52"/>
    <p:sldId id="423" r:id="rId53"/>
    <p:sldId id="416" r:id="rId54"/>
    <p:sldId id="417" r:id="rId55"/>
    <p:sldId id="418" r:id="rId56"/>
    <p:sldId id="419" r:id="rId57"/>
    <p:sldId id="420" r:id="rId58"/>
    <p:sldId id="421" r:id="rId59"/>
    <p:sldId id="364" r:id="rId60"/>
    <p:sldId id="410" r:id="rId61"/>
    <p:sldId id="424" r:id="rId62"/>
  </p:sldIdLst>
  <p:sldSz cx="9144000" cy="6858000" type="screen4x3"/>
  <p:notesSz cx="6831013" cy="9117013"/>
  <p:defaultTextStyle>
    <a:defPPr>
      <a:defRPr lang="fr-CH"/>
    </a:defPPr>
    <a:lvl1pPr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9966"/>
    <a:srgbClr val="CC3300"/>
    <a:srgbClr val="FFCC00"/>
    <a:srgbClr val="FFFFFF"/>
    <a:srgbClr val="006600"/>
    <a:srgbClr val="996633"/>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452" autoAdjust="0"/>
  </p:normalViewPr>
  <p:slideViewPr>
    <p:cSldViewPr>
      <p:cViewPr>
        <p:scale>
          <a:sx n="57" d="100"/>
          <a:sy n="57" d="100"/>
        </p:scale>
        <p:origin x="-486" y="-180"/>
      </p:cViewPr>
      <p:guideLst>
        <p:guide orient="horz" pos="3936"/>
        <p:guide pos="575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p:scale>
          <a:sx n="75" d="100"/>
          <a:sy n="75" d="100"/>
        </p:scale>
        <p:origin x="-1334" y="586"/>
      </p:cViewPr>
      <p:guideLst>
        <p:guide orient="horz" pos="2872"/>
        <p:guide pos="215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9986" name="Rectangle 1026"/>
          <p:cNvSpPr>
            <a:spLocks noGrp="1" noChangeArrowheads="1"/>
          </p:cNvSpPr>
          <p:nvPr>
            <p:ph type="hdr" sz="quarter"/>
          </p:nvPr>
        </p:nvSpPr>
        <p:spPr bwMode="auto">
          <a:xfrm>
            <a:off x="0" y="0"/>
            <a:ext cx="2960688" cy="455613"/>
          </a:xfrm>
          <a:prstGeom prst="rect">
            <a:avLst/>
          </a:prstGeom>
          <a:noFill/>
          <a:ln w="9525">
            <a:noFill/>
            <a:miter lim="800000"/>
            <a:headEnd/>
            <a:tailEnd/>
          </a:ln>
          <a:effectLst/>
        </p:spPr>
        <p:txBody>
          <a:bodyPr vert="horz" wrap="square" lIns="91129" tIns="45565" rIns="91129" bIns="45565" numCol="1" anchor="t" anchorCtr="0" compatLnSpc="1">
            <a:prstTxWarp prst="textNoShape">
              <a:avLst/>
            </a:prstTxWarp>
          </a:bodyPr>
          <a:lstStyle>
            <a:lvl1pPr defTabSz="911225">
              <a:defRPr sz="1200">
                <a:cs typeface="+mn-cs"/>
              </a:defRPr>
            </a:lvl1pPr>
          </a:lstStyle>
          <a:p>
            <a:pPr>
              <a:defRPr/>
            </a:pPr>
            <a:endParaRPr lang="fr-CH"/>
          </a:p>
        </p:txBody>
      </p:sp>
      <p:sp>
        <p:nvSpPr>
          <p:cNvPr id="169987" name="Rectangle 1027"/>
          <p:cNvSpPr>
            <a:spLocks noGrp="1" noChangeArrowheads="1"/>
          </p:cNvSpPr>
          <p:nvPr>
            <p:ph type="dt" sz="quarter" idx="1"/>
          </p:nvPr>
        </p:nvSpPr>
        <p:spPr bwMode="auto">
          <a:xfrm>
            <a:off x="3870325" y="0"/>
            <a:ext cx="2960688" cy="455613"/>
          </a:xfrm>
          <a:prstGeom prst="rect">
            <a:avLst/>
          </a:prstGeom>
          <a:noFill/>
          <a:ln w="9525">
            <a:noFill/>
            <a:miter lim="800000"/>
            <a:headEnd/>
            <a:tailEnd/>
          </a:ln>
          <a:effectLst/>
        </p:spPr>
        <p:txBody>
          <a:bodyPr vert="horz" wrap="square" lIns="91129" tIns="45565" rIns="91129" bIns="45565" numCol="1" anchor="t" anchorCtr="0" compatLnSpc="1">
            <a:prstTxWarp prst="textNoShape">
              <a:avLst/>
            </a:prstTxWarp>
          </a:bodyPr>
          <a:lstStyle>
            <a:lvl1pPr algn="r" defTabSz="911225">
              <a:defRPr sz="1200">
                <a:cs typeface="+mn-cs"/>
              </a:defRPr>
            </a:lvl1pPr>
          </a:lstStyle>
          <a:p>
            <a:pPr>
              <a:defRPr/>
            </a:pPr>
            <a:endParaRPr lang="fr-CH"/>
          </a:p>
        </p:txBody>
      </p:sp>
      <p:sp>
        <p:nvSpPr>
          <p:cNvPr id="169988" name="Rectangle 1028"/>
          <p:cNvSpPr>
            <a:spLocks noGrp="1" noChangeArrowheads="1"/>
          </p:cNvSpPr>
          <p:nvPr>
            <p:ph type="ftr" sz="quarter" idx="2"/>
          </p:nvPr>
        </p:nvSpPr>
        <p:spPr bwMode="auto">
          <a:xfrm>
            <a:off x="0" y="8661400"/>
            <a:ext cx="2960688" cy="455613"/>
          </a:xfrm>
          <a:prstGeom prst="rect">
            <a:avLst/>
          </a:prstGeom>
          <a:noFill/>
          <a:ln w="9525">
            <a:noFill/>
            <a:miter lim="800000"/>
            <a:headEnd/>
            <a:tailEnd/>
          </a:ln>
          <a:effectLst/>
        </p:spPr>
        <p:txBody>
          <a:bodyPr vert="horz" wrap="square" lIns="91129" tIns="45565" rIns="91129" bIns="45565" numCol="1" anchor="b" anchorCtr="0" compatLnSpc="1">
            <a:prstTxWarp prst="textNoShape">
              <a:avLst/>
            </a:prstTxWarp>
          </a:bodyPr>
          <a:lstStyle>
            <a:lvl1pPr defTabSz="911225">
              <a:defRPr sz="1200">
                <a:cs typeface="+mn-cs"/>
              </a:defRPr>
            </a:lvl1pPr>
          </a:lstStyle>
          <a:p>
            <a:pPr>
              <a:defRPr/>
            </a:pPr>
            <a:endParaRPr lang="fr-CH"/>
          </a:p>
        </p:txBody>
      </p:sp>
      <p:sp>
        <p:nvSpPr>
          <p:cNvPr id="169989" name="Rectangle 1029"/>
          <p:cNvSpPr>
            <a:spLocks noGrp="1" noChangeArrowheads="1"/>
          </p:cNvSpPr>
          <p:nvPr>
            <p:ph type="sldNum" sz="quarter" idx="3"/>
          </p:nvPr>
        </p:nvSpPr>
        <p:spPr bwMode="auto">
          <a:xfrm>
            <a:off x="3870325" y="8661400"/>
            <a:ext cx="2960688" cy="455613"/>
          </a:xfrm>
          <a:prstGeom prst="rect">
            <a:avLst/>
          </a:prstGeom>
          <a:noFill/>
          <a:ln w="9525">
            <a:noFill/>
            <a:miter lim="800000"/>
            <a:headEnd/>
            <a:tailEnd/>
          </a:ln>
          <a:effectLst/>
        </p:spPr>
        <p:txBody>
          <a:bodyPr vert="horz" wrap="square" lIns="91129" tIns="45565" rIns="91129" bIns="45565" numCol="1" anchor="b" anchorCtr="0" compatLnSpc="1">
            <a:prstTxWarp prst="textNoShape">
              <a:avLst/>
            </a:prstTxWarp>
          </a:bodyPr>
          <a:lstStyle>
            <a:lvl1pPr algn="r" defTabSz="911225">
              <a:defRPr sz="1200">
                <a:cs typeface="+mn-cs"/>
              </a:defRPr>
            </a:lvl1pPr>
          </a:lstStyle>
          <a:p>
            <a:pPr>
              <a:defRPr/>
            </a:pPr>
            <a:fld id="{0485A14A-234E-44DB-8695-CD6AFE715398}" type="slidenum">
              <a:rPr lang="fr-CH"/>
              <a:pPr>
                <a:defRPr/>
              </a:pPr>
              <a:t>‹#›</a:t>
            </a:fld>
            <a:endParaRPr lang="fr-CH"/>
          </a:p>
        </p:txBody>
      </p:sp>
    </p:spTree>
    <p:extLst>
      <p:ext uri="{BB962C8B-B14F-4D97-AF65-F5344CB8AC3E}">
        <p14:creationId xmlns:p14="http://schemas.microsoft.com/office/powerpoint/2010/main" val="38358322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60688" cy="455613"/>
          </a:xfrm>
          <a:prstGeom prst="rect">
            <a:avLst/>
          </a:prstGeom>
          <a:noFill/>
          <a:ln w="9525">
            <a:noFill/>
            <a:miter lim="800000"/>
            <a:headEnd/>
            <a:tailEnd/>
          </a:ln>
          <a:effectLst/>
        </p:spPr>
        <p:txBody>
          <a:bodyPr vert="horz" wrap="square" lIns="91129" tIns="45565" rIns="91129" bIns="45565" numCol="1" anchor="t" anchorCtr="0" compatLnSpc="1">
            <a:prstTxWarp prst="textNoShape">
              <a:avLst/>
            </a:prstTxWarp>
          </a:bodyPr>
          <a:lstStyle>
            <a:lvl1pPr defTabSz="911225">
              <a:defRPr sz="1200">
                <a:cs typeface="+mn-cs"/>
              </a:defRPr>
            </a:lvl1pPr>
          </a:lstStyle>
          <a:p>
            <a:pPr>
              <a:defRPr/>
            </a:pPr>
            <a:endParaRPr lang="fr-CH"/>
          </a:p>
        </p:txBody>
      </p:sp>
      <p:sp>
        <p:nvSpPr>
          <p:cNvPr id="4099" name="Rectangle 3"/>
          <p:cNvSpPr>
            <a:spLocks noGrp="1" noChangeArrowheads="1"/>
          </p:cNvSpPr>
          <p:nvPr>
            <p:ph type="dt" idx="1"/>
          </p:nvPr>
        </p:nvSpPr>
        <p:spPr bwMode="auto">
          <a:xfrm>
            <a:off x="3870325" y="0"/>
            <a:ext cx="2960688" cy="455613"/>
          </a:xfrm>
          <a:prstGeom prst="rect">
            <a:avLst/>
          </a:prstGeom>
          <a:noFill/>
          <a:ln w="9525">
            <a:noFill/>
            <a:miter lim="800000"/>
            <a:headEnd/>
            <a:tailEnd/>
          </a:ln>
          <a:effectLst/>
        </p:spPr>
        <p:txBody>
          <a:bodyPr vert="horz" wrap="square" lIns="91129" tIns="45565" rIns="91129" bIns="45565" numCol="1" anchor="t" anchorCtr="0" compatLnSpc="1">
            <a:prstTxWarp prst="textNoShape">
              <a:avLst/>
            </a:prstTxWarp>
          </a:bodyPr>
          <a:lstStyle>
            <a:lvl1pPr algn="r" defTabSz="911225">
              <a:defRPr sz="1200">
                <a:cs typeface="+mn-cs"/>
              </a:defRPr>
            </a:lvl1pPr>
          </a:lstStyle>
          <a:p>
            <a:pPr>
              <a:defRPr/>
            </a:pPr>
            <a:endParaRPr lang="fr-CH"/>
          </a:p>
        </p:txBody>
      </p:sp>
      <p:sp>
        <p:nvSpPr>
          <p:cNvPr id="64516" name="Rectangle 4"/>
          <p:cNvSpPr>
            <a:spLocks noChangeArrowheads="1" noTextEdit="1"/>
          </p:cNvSpPr>
          <p:nvPr>
            <p:ph type="sldImg" idx="2"/>
          </p:nvPr>
        </p:nvSpPr>
        <p:spPr bwMode="auto">
          <a:xfrm>
            <a:off x="1136650" y="684213"/>
            <a:ext cx="4557713" cy="3417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911225" y="4330700"/>
            <a:ext cx="5008563" cy="4102100"/>
          </a:xfrm>
          <a:prstGeom prst="rect">
            <a:avLst/>
          </a:prstGeom>
          <a:noFill/>
          <a:ln w="9525">
            <a:noFill/>
            <a:miter lim="800000"/>
            <a:headEnd/>
            <a:tailEnd/>
          </a:ln>
          <a:effectLst/>
        </p:spPr>
        <p:txBody>
          <a:bodyPr vert="horz" wrap="square" lIns="91129" tIns="45565" rIns="91129" bIns="45565" numCol="1" anchor="t" anchorCtr="0" compatLnSpc="1">
            <a:prstTxWarp prst="textNoShape">
              <a:avLst/>
            </a:prstTxWarp>
          </a:bodyPr>
          <a:lstStyle/>
          <a:p>
            <a:pPr lvl="0"/>
            <a:r>
              <a:rPr lang="fr-CH" noProof="0" smtClean="0"/>
              <a:t>Cliquez pour modifier les styles du texte du masque</a:t>
            </a:r>
          </a:p>
          <a:p>
            <a:pPr lvl="1"/>
            <a:r>
              <a:rPr lang="fr-CH" noProof="0" smtClean="0"/>
              <a:t>Deuxième niveau</a:t>
            </a:r>
          </a:p>
          <a:p>
            <a:pPr lvl="2"/>
            <a:r>
              <a:rPr lang="fr-CH" noProof="0" smtClean="0"/>
              <a:t>Troisième niveau</a:t>
            </a:r>
          </a:p>
          <a:p>
            <a:pPr lvl="3"/>
            <a:r>
              <a:rPr lang="fr-CH" noProof="0" smtClean="0"/>
              <a:t>Quatrième niveau</a:t>
            </a:r>
          </a:p>
          <a:p>
            <a:pPr lvl="4"/>
            <a:r>
              <a:rPr lang="fr-CH" noProof="0" smtClean="0"/>
              <a:t>Cinquième niveau</a:t>
            </a:r>
          </a:p>
        </p:txBody>
      </p:sp>
      <p:sp>
        <p:nvSpPr>
          <p:cNvPr id="4102" name="Rectangle 6"/>
          <p:cNvSpPr>
            <a:spLocks noGrp="1" noChangeArrowheads="1"/>
          </p:cNvSpPr>
          <p:nvPr>
            <p:ph type="ftr" sz="quarter" idx="4"/>
          </p:nvPr>
        </p:nvSpPr>
        <p:spPr bwMode="auto">
          <a:xfrm>
            <a:off x="0" y="8661400"/>
            <a:ext cx="2960688" cy="455613"/>
          </a:xfrm>
          <a:prstGeom prst="rect">
            <a:avLst/>
          </a:prstGeom>
          <a:noFill/>
          <a:ln w="9525">
            <a:noFill/>
            <a:miter lim="800000"/>
            <a:headEnd/>
            <a:tailEnd/>
          </a:ln>
          <a:effectLst/>
        </p:spPr>
        <p:txBody>
          <a:bodyPr vert="horz" wrap="square" lIns="91129" tIns="45565" rIns="91129" bIns="45565" numCol="1" anchor="b" anchorCtr="0" compatLnSpc="1">
            <a:prstTxWarp prst="textNoShape">
              <a:avLst/>
            </a:prstTxWarp>
          </a:bodyPr>
          <a:lstStyle>
            <a:lvl1pPr defTabSz="911225">
              <a:defRPr sz="1200">
                <a:cs typeface="+mn-cs"/>
              </a:defRPr>
            </a:lvl1pPr>
          </a:lstStyle>
          <a:p>
            <a:pPr>
              <a:defRPr/>
            </a:pPr>
            <a:endParaRPr lang="fr-CH"/>
          </a:p>
        </p:txBody>
      </p:sp>
      <p:sp>
        <p:nvSpPr>
          <p:cNvPr id="4103" name="Rectangle 7"/>
          <p:cNvSpPr>
            <a:spLocks noGrp="1" noChangeArrowheads="1"/>
          </p:cNvSpPr>
          <p:nvPr>
            <p:ph type="sldNum" sz="quarter" idx="5"/>
          </p:nvPr>
        </p:nvSpPr>
        <p:spPr bwMode="auto">
          <a:xfrm>
            <a:off x="3870325" y="8661400"/>
            <a:ext cx="2960688" cy="455613"/>
          </a:xfrm>
          <a:prstGeom prst="rect">
            <a:avLst/>
          </a:prstGeom>
          <a:noFill/>
          <a:ln w="9525">
            <a:noFill/>
            <a:miter lim="800000"/>
            <a:headEnd/>
            <a:tailEnd/>
          </a:ln>
          <a:effectLst/>
        </p:spPr>
        <p:txBody>
          <a:bodyPr vert="horz" wrap="square" lIns="91129" tIns="45565" rIns="91129" bIns="45565" numCol="1" anchor="b" anchorCtr="0" compatLnSpc="1">
            <a:prstTxWarp prst="textNoShape">
              <a:avLst/>
            </a:prstTxWarp>
          </a:bodyPr>
          <a:lstStyle>
            <a:lvl1pPr algn="r" defTabSz="911225">
              <a:defRPr sz="1200">
                <a:cs typeface="+mn-cs"/>
              </a:defRPr>
            </a:lvl1pPr>
          </a:lstStyle>
          <a:p>
            <a:pPr>
              <a:defRPr/>
            </a:pPr>
            <a:fld id="{1312154C-EDC6-4CCD-9EB1-D3D29D928BEA}" type="slidenum">
              <a:rPr lang="fr-CH"/>
              <a:pPr>
                <a:defRPr/>
              </a:pPr>
              <a:t>‹#›</a:t>
            </a:fld>
            <a:endParaRPr lang="fr-CH"/>
          </a:p>
        </p:txBody>
      </p:sp>
    </p:spTree>
    <p:extLst>
      <p:ext uri="{BB962C8B-B14F-4D97-AF65-F5344CB8AC3E}">
        <p14:creationId xmlns:p14="http://schemas.microsoft.com/office/powerpoint/2010/main" val="26757188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DC19E05-983E-4D86-A305-3F63FF84D900}" type="datetimeFigureOut">
              <a:rPr lang="en-US"/>
              <a:pPr>
                <a:defRPr/>
              </a:pPr>
              <a:t>12/12/2012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5E9A383-0964-45EA-BA19-CA8FFFA6D40E}" type="slidenum">
              <a:rPr lang="en-US"/>
              <a:pPr>
                <a:defRPr/>
              </a:pPr>
              <a:t>‹#›</a:t>
            </a:fld>
            <a:endParaRPr lang="en-US"/>
          </a:p>
        </p:txBody>
      </p:sp>
    </p:spTree>
    <p:extLst>
      <p:ext uri="{BB962C8B-B14F-4D97-AF65-F5344CB8AC3E}">
        <p14:creationId xmlns:p14="http://schemas.microsoft.com/office/powerpoint/2010/main" val="1531691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8C315595-C36A-42BA-9B4B-242894A19338}" type="datetimeFigureOut">
              <a:rPr lang="en-US"/>
              <a:pPr>
                <a:defRPr/>
              </a:pPr>
              <a:t>12/12/2012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08661DF-BAA4-4A6A-A720-E1325A1C641B}" type="slidenum">
              <a:rPr lang="en-US"/>
              <a:pPr>
                <a:defRPr/>
              </a:pPr>
              <a:t>‹#›</a:t>
            </a:fld>
            <a:endParaRPr lang="en-US"/>
          </a:p>
        </p:txBody>
      </p:sp>
    </p:spTree>
    <p:extLst>
      <p:ext uri="{BB962C8B-B14F-4D97-AF65-F5344CB8AC3E}">
        <p14:creationId xmlns:p14="http://schemas.microsoft.com/office/powerpoint/2010/main" val="3930209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7C541CB-BD70-4AA8-8EA0-3587F793D3CB}" type="datetimeFigureOut">
              <a:rPr lang="en-US"/>
              <a:pPr>
                <a:defRPr/>
              </a:pPr>
              <a:t>12/12/2012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EE9EAF3-3EEF-4470-A039-79541380EB3E}" type="slidenum">
              <a:rPr lang="en-US"/>
              <a:pPr>
                <a:defRPr/>
              </a:pPr>
              <a:t>‹#›</a:t>
            </a:fld>
            <a:endParaRPr lang="en-US"/>
          </a:p>
        </p:txBody>
      </p:sp>
    </p:spTree>
    <p:extLst>
      <p:ext uri="{BB962C8B-B14F-4D97-AF65-F5344CB8AC3E}">
        <p14:creationId xmlns:p14="http://schemas.microsoft.com/office/powerpoint/2010/main" val="646313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92ECBE06-B2E3-40FB-B3BC-0F65244BF1A8}" type="datetimeFigureOut">
              <a:rPr lang="en-US"/>
              <a:pPr>
                <a:defRPr/>
              </a:pPr>
              <a:t>12/12/2012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98C4C99-DEF9-4A8F-B9BD-BF45C0AC1919}" type="slidenum">
              <a:rPr lang="en-US"/>
              <a:pPr>
                <a:defRPr/>
              </a:pPr>
              <a:t>‹#›</a:t>
            </a:fld>
            <a:endParaRPr lang="en-US"/>
          </a:p>
        </p:txBody>
      </p:sp>
    </p:spTree>
    <p:extLst>
      <p:ext uri="{BB962C8B-B14F-4D97-AF65-F5344CB8AC3E}">
        <p14:creationId xmlns:p14="http://schemas.microsoft.com/office/powerpoint/2010/main" val="3645456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760D6BC3-D14A-4CAD-A775-846EE7E59393}" type="datetimeFigureOut">
              <a:rPr lang="en-US"/>
              <a:pPr>
                <a:defRPr/>
              </a:pPr>
              <a:t>12/12/2012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17E35D9-E15A-47DF-91A0-66594E3CEE75}" type="slidenum">
              <a:rPr lang="en-US"/>
              <a:pPr>
                <a:defRPr/>
              </a:pPr>
              <a:t>‹#›</a:t>
            </a:fld>
            <a:endParaRPr lang="en-US"/>
          </a:p>
        </p:txBody>
      </p:sp>
    </p:spTree>
    <p:extLst>
      <p:ext uri="{BB962C8B-B14F-4D97-AF65-F5344CB8AC3E}">
        <p14:creationId xmlns:p14="http://schemas.microsoft.com/office/powerpoint/2010/main" val="3716428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094FA989-40DD-46F8-8D07-3834F7266CAF}" type="datetimeFigureOut">
              <a:rPr lang="en-US"/>
              <a:pPr>
                <a:defRPr/>
              </a:pPr>
              <a:t>12/12/2012</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F246640-290E-469D-B404-79EFC8FC3D65}" type="slidenum">
              <a:rPr lang="en-US"/>
              <a:pPr>
                <a:defRPr/>
              </a:pPr>
              <a:t>‹#›</a:t>
            </a:fld>
            <a:endParaRPr lang="en-US"/>
          </a:p>
        </p:txBody>
      </p:sp>
    </p:spTree>
    <p:extLst>
      <p:ext uri="{BB962C8B-B14F-4D97-AF65-F5344CB8AC3E}">
        <p14:creationId xmlns:p14="http://schemas.microsoft.com/office/powerpoint/2010/main" val="904750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EF65F41-CE74-4684-826E-87E475A4FF24}" type="datetimeFigureOut">
              <a:rPr lang="en-US"/>
              <a:pPr>
                <a:defRPr/>
              </a:pPr>
              <a:t>12/12/2012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308EE2A-57A7-47C0-8E39-596ED2EA69E8}" type="slidenum">
              <a:rPr lang="en-US"/>
              <a:pPr>
                <a:defRPr/>
              </a:pPr>
              <a:t>‹#›</a:t>
            </a:fld>
            <a:endParaRPr lang="en-US"/>
          </a:p>
        </p:txBody>
      </p:sp>
    </p:spTree>
    <p:extLst>
      <p:ext uri="{BB962C8B-B14F-4D97-AF65-F5344CB8AC3E}">
        <p14:creationId xmlns:p14="http://schemas.microsoft.com/office/powerpoint/2010/main" val="200309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3EDB6D36-951B-448E-ACB2-ADB1638FE7A6}" type="datetimeFigureOut">
              <a:rPr lang="en-US"/>
              <a:pPr>
                <a:defRPr/>
              </a:pPr>
              <a:t>12/12/2012</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640273B-FCCC-48CA-9EF2-8E292B30547D}" type="slidenum">
              <a:rPr lang="en-US"/>
              <a:pPr>
                <a:defRPr/>
              </a:pPr>
              <a:t>‹#›</a:t>
            </a:fld>
            <a:endParaRPr lang="en-US"/>
          </a:p>
        </p:txBody>
      </p:sp>
    </p:spTree>
    <p:extLst>
      <p:ext uri="{BB962C8B-B14F-4D97-AF65-F5344CB8AC3E}">
        <p14:creationId xmlns:p14="http://schemas.microsoft.com/office/powerpoint/2010/main" val="709363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960027CA-9CC8-485B-AF1B-DB3C14A73718}" type="datetimeFigureOut">
              <a:rPr lang="en-US"/>
              <a:pPr>
                <a:defRPr/>
              </a:pPr>
              <a:t>12/12/2012</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9E676A5-A3DC-47D8-889A-02F5A10BC4F6}" type="slidenum">
              <a:rPr lang="en-US"/>
              <a:pPr>
                <a:defRPr/>
              </a:pPr>
              <a:t>‹#›</a:t>
            </a:fld>
            <a:endParaRPr lang="en-US"/>
          </a:p>
        </p:txBody>
      </p:sp>
    </p:spTree>
    <p:extLst>
      <p:ext uri="{BB962C8B-B14F-4D97-AF65-F5344CB8AC3E}">
        <p14:creationId xmlns:p14="http://schemas.microsoft.com/office/powerpoint/2010/main" val="853976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D48AFA9-22F8-4277-9030-EF6DB2BB0CAB}" type="datetimeFigureOut">
              <a:rPr lang="en-US"/>
              <a:pPr>
                <a:defRPr/>
              </a:pPr>
              <a:t>12/12/2012</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4856088-DA8E-4064-8F0B-6C4A0FF1946E}" type="slidenum">
              <a:rPr lang="en-US"/>
              <a:pPr>
                <a:defRPr/>
              </a:pPr>
              <a:t>‹#›</a:t>
            </a:fld>
            <a:endParaRPr lang="en-US"/>
          </a:p>
        </p:txBody>
      </p:sp>
    </p:spTree>
    <p:extLst>
      <p:ext uri="{BB962C8B-B14F-4D97-AF65-F5344CB8AC3E}">
        <p14:creationId xmlns:p14="http://schemas.microsoft.com/office/powerpoint/2010/main" val="409393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C64C388-3F3F-45D5-9438-22EB288F91DD}" type="datetimeFigureOut">
              <a:rPr lang="en-US"/>
              <a:pPr>
                <a:defRPr/>
              </a:pPr>
              <a:t>12/12/2012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D3510B8-AEE2-4878-A9BF-D74807A8D9E9}" type="slidenum">
              <a:rPr lang="en-US"/>
              <a:pPr>
                <a:defRPr/>
              </a:pPr>
              <a:t>‹#›</a:t>
            </a:fld>
            <a:endParaRPr lang="en-US"/>
          </a:p>
        </p:txBody>
      </p:sp>
    </p:spTree>
    <p:extLst>
      <p:ext uri="{BB962C8B-B14F-4D97-AF65-F5344CB8AC3E}">
        <p14:creationId xmlns:p14="http://schemas.microsoft.com/office/powerpoint/2010/main" val="2649394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5217461-44DD-42EE-9FEB-96975F370DA4}" type="datetimeFigureOut">
              <a:rPr lang="en-US"/>
              <a:pPr>
                <a:defRPr/>
              </a:pPr>
              <a:t>12/12/2012</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0C0BEF6-488D-40C9-8C9F-CF7C5F6CA9A6}" type="slidenum">
              <a:rPr lang="en-US"/>
              <a:pPr>
                <a:defRPr/>
              </a:pPr>
              <a:t>‹#›</a:t>
            </a:fld>
            <a:endParaRPr lang="en-US"/>
          </a:p>
        </p:txBody>
      </p:sp>
    </p:spTree>
    <p:extLst>
      <p:ext uri="{BB962C8B-B14F-4D97-AF65-F5344CB8AC3E}">
        <p14:creationId xmlns:p14="http://schemas.microsoft.com/office/powerpoint/2010/main" val="707671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806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latin typeface="+mn-lt"/>
                <a:cs typeface="+mn-cs"/>
              </a:defRPr>
            </a:lvl1pPr>
          </a:lstStyle>
          <a:p>
            <a:pPr>
              <a:defRPr/>
            </a:pPr>
            <a:fld id="{1D29986E-4579-418C-A546-72246E77C7EA}" type="datetimeFigureOut">
              <a:rPr lang="en-US"/>
              <a:pPr>
                <a:defRPr/>
              </a:pPr>
              <a:t>12/12/2012</a:t>
            </a:fld>
            <a:endParaRPr lang="en-US"/>
          </a:p>
        </p:txBody>
      </p:sp>
      <p:sp>
        <p:nvSpPr>
          <p:cNvPr id="8806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smtClean="0">
                <a:latin typeface="+mn-lt"/>
                <a:cs typeface="+mn-cs"/>
              </a:defRPr>
            </a:lvl1pPr>
          </a:lstStyle>
          <a:p>
            <a:pPr>
              <a:defRPr/>
            </a:pPr>
            <a:endParaRPr lang="en-US"/>
          </a:p>
        </p:txBody>
      </p:sp>
      <p:sp>
        <p:nvSpPr>
          <p:cNvPr id="8807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mn-lt"/>
                <a:cs typeface="+mn-cs"/>
              </a:defRPr>
            </a:lvl1pPr>
          </a:lstStyle>
          <a:p>
            <a:pPr>
              <a:defRPr/>
            </a:pPr>
            <a:fld id="{84ED8A4A-090C-4AC9-A996-BE2F10C5D9E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a:xfrm>
            <a:off x="381000" y="1524000"/>
            <a:ext cx="8458200" cy="4114800"/>
          </a:xfrm>
        </p:spPr>
        <p:txBody>
          <a:bodyPr/>
          <a:lstStyle/>
          <a:p>
            <a:pPr algn="ctr" eaLnBrk="1" hangingPunct="1">
              <a:buFontTx/>
              <a:buNone/>
            </a:pPr>
            <a:r>
              <a:rPr lang="en-US" sz="3000" b="1" smtClean="0"/>
              <a:t>ĐỘNG LỰC LÀM VIỆC</a:t>
            </a:r>
          </a:p>
          <a:p>
            <a:pPr algn="ctr" eaLnBrk="1" hangingPunct="1">
              <a:buFontTx/>
              <a:buNone/>
            </a:pPr>
            <a:r>
              <a:rPr lang="en-US" sz="3000" b="1" smtClean="0"/>
              <a:t> TRONG CƠ QUAN HÀNH CHÍNH NHÀ NƯỚC</a:t>
            </a:r>
          </a:p>
          <a:p>
            <a:pPr algn="ctr" eaLnBrk="1" hangingPunct="1">
              <a:buFontTx/>
              <a:buNone/>
            </a:pPr>
            <a:endParaRPr lang="en-US" sz="3000" b="1" smtClean="0"/>
          </a:p>
          <a:p>
            <a:pPr algn="ctr" eaLnBrk="1" hangingPunct="1">
              <a:buFontTx/>
              <a:buNone/>
            </a:pPr>
            <a:r>
              <a:rPr lang="en-US" sz="3000" b="1" smtClean="0"/>
              <a:t>ThS. Lê Cẩm Hà</a:t>
            </a:r>
          </a:p>
          <a:p>
            <a:pPr algn="ctr" eaLnBrk="1" hangingPunct="1">
              <a:buFontTx/>
              <a:buNone/>
            </a:pPr>
            <a:endParaRPr lang="en-US" sz="3000" b="1" smtClean="0"/>
          </a:p>
          <a:p>
            <a:pPr algn="ctr" eaLnBrk="1" hangingPunct="1">
              <a:buFontTx/>
              <a:buNone/>
            </a:pPr>
            <a:endParaRPr lang="en-US" sz="3000" b="1"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914400" y="1371600"/>
            <a:ext cx="7696200"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nSpc>
                <a:spcPct val="160000"/>
              </a:lnSpc>
              <a:spcBef>
                <a:spcPct val="20000"/>
              </a:spcBef>
              <a:buFont typeface="Wingdings" pitchFamily="2" charset="2"/>
              <a:buNone/>
            </a:pPr>
            <a:r>
              <a:rPr lang="en-US" sz="3200" b="1" i="1">
                <a:solidFill>
                  <a:srgbClr val="000066"/>
                </a:solidFill>
              </a:rPr>
              <a:t>Để tạo động lực cho ai đó thực hiện việc gì cần:</a:t>
            </a:r>
          </a:p>
          <a:p>
            <a:pPr>
              <a:lnSpc>
                <a:spcPct val="160000"/>
              </a:lnSpc>
              <a:spcBef>
                <a:spcPct val="20000"/>
              </a:spcBef>
              <a:buFont typeface="Wingdings" pitchFamily="2" charset="2"/>
              <a:buBlip>
                <a:blip r:embed="rId2"/>
              </a:buBlip>
            </a:pPr>
            <a:r>
              <a:rPr lang="en-US" sz="3200">
                <a:solidFill>
                  <a:srgbClr val="000066"/>
                </a:solidFill>
              </a:rPr>
              <a:t>Phải làm cho người đó </a:t>
            </a:r>
            <a:r>
              <a:rPr lang="en-US" sz="3200" b="1" u="sng">
                <a:solidFill>
                  <a:srgbClr val="000066"/>
                </a:solidFill>
              </a:rPr>
              <a:t>muốn</a:t>
            </a:r>
            <a:r>
              <a:rPr lang="en-US" sz="3200" u="sng">
                <a:solidFill>
                  <a:srgbClr val="000066"/>
                </a:solidFill>
              </a:rPr>
              <a:t> làm</a:t>
            </a:r>
            <a:r>
              <a:rPr lang="en-US" sz="3200">
                <a:solidFill>
                  <a:srgbClr val="000066"/>
                </a:solidFill>
              </a:rPr>
              <a:t> việc đó </a:t>
            </a:r>
          </a:p>
          <a:p>
            <a:pPr>
              <a:lnSpc>
                <a:spcPct val="160000"/>
              </a:lnSpc>
              <a:spcBef>
                <a:spcPct val="20000"/>
              </a:spcBef>
              <a:buFont typeface="Wingdings" pitchFamily="2" charset="2"/>
              <a:buBlip>
                <a:blip r:embed="rId2"/>
              </a:buBlip>
            </a:pPr>
            <a:r>
              <a:rPr lang="en-US" sz="3200">
                <a:solidFill>
                  <a:srgbClr val="000066"/>
                </a:solidFill>
              </a:rPr>
              <a:t> Làm việc hoàn toàn tự giác, không phải bị </a:t>
            </a:r>
            <a:r>
              <a:rPr lang="en-US" sz="3200" b="1" u="sng">
                <a:solidFill>
                  <a:srgbClr val="000066"/>
                </a:solidFill>
              </a:rPr>
              <a:t>buộc phải</a:t>
            </a:r>
            <a:r>
              <a:rPr lang="en-US" sz="3200" u="sng">
                <a:solidFill>
                  <a:srgbClr val="000066"/>
                </a:solidFill>
              </a:rPr>
              <a:t> làm</a:t>
            </a:r>
            <a:r>
              <a:rPr lang="en-US" sz="3200">
                <a:solidFill>
                  <a:srgbClr val="000066"/>
                </a:solidFill>
              </a:rPr>
              <a:t>.</a:t>
            </a:r>
          </a:p>
          <a:p>
            <a:pPr eaLnBrk="1" hangingPunct="1">
              <a:spcBef>
                <a:spcPct val="50000"/>
              </a:spcBef>
            </a:pPr>
            <a:endParaRPr lang="en-US" sz="32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442913"/>
            <a:ext cx="4259263" cy="822325"/>
          </a:xfrm>
          <a:noFill/>
        </p:spPr>
        <p:txBody>
          <a:bodyPr>
            <a:spAutoFit/>
          </a:bodyPr>
          <a:lstStyle/>
          <a:p>
            <a:pPr algn="l" eaLnBrk="1" hangingPunct="1"/>
            <a:r>
              <a:rPr lang="en-US" sz="2400" b="1" smtClean="0"/>
              <a:t>Con người luôn mong hướng đến .....nếu</a:t>
            </a:r>
          </a:p>
        </p:txBody>
      </p:sp>
      <p:sp>
        <p:nvSpPr>
          <p:cNvPr id="112643" name="Text Box 3"/>
          <p:cNvSpPr txBox="1">
            <a:spLocks noChangeArrowheads="1"/>
          </p:cNvSpPr>
          <p:nvPr/>
        </p:nvSpPr>
        <p:spPr bwMode="auto">
          <a:xfrm>
            <a:off x="990600" y="3419475"/>
            <a:ext cx="1981200" cy="1187450"/>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r>
              <a:rPr lang="en-US" b="1">
                <a:solidFill>
                  <a:srgbClr val="000000"/>
                </a:solidFill>
              </a:rPr>
              <a:t>H</a:t>
            </a:r>
            <a:r>
              <a:rPr lang="en-US" b="1"/>
              <a:t>ã</a:t>
            </a:r>
            <a:r>
              <a:rPr lang="en-US" b="1">
                <a:solidFill>
                  <a:srgbClr val="000000"/>
                </a:solidFill>
              </a:rPr>
              <a:t>y Khen thưởng cho họ</a:t>
            </a:r>
          </a:p>
        </p:txBody>
      </p:sp>
      <p:sp>
        <p:nvSpPr>
          <p:cNvPr id="112644" name="Text Box 4"/>
          <p:cNvSpPr txBox="1">
            <a:spLocks noChangeArrowheads="1"/>
          </p:cNvSpPr>
          <p:nvPr/>
        </p:nvSpPr>
        <p:spPr bwMode="auto">
          <a:xfrm>
            <a:off x="3733800" y="1819275"/>
            <a:ext cx="2097088" cy="457200"/>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r>
              <a:rPr lang="en-US" b="1">
                <a:solidFill>
                  <a:srgbClr val="000000"/>
                </a:solidFill>
              </a:rPr>
              <a:t>Biết Động viên</a:t>
            </a:r>
            <a:endParaRPr lang="en-US" b="1">
              <a:solidFill>
                <a:srgbClr val="0000FF"/>
              </a:solidFill>
              <a:latin typeface="VNI-Times" pitchFamily="2" charset="0"/>
              <a:cs typeface="Times New Roman" pitchFamily="18" charset="0"/>
            </a:endParaRPr>
          </a:p>
        </p:txBody>
      </p:sp>
      <p:sp>
        <p:nvSpPr>
          <p:cNvPr id="112645" name="Text Box 5"/>
          <p:cNvSpPr txBox="1">
            <a:spLocks noChangeArrowheads="1"/>
          </p:cNvSpPr>
          <p:nvPr/>
        </p:nvSpPr>
        <p:spPr bwMode="auto">
          <a:xfrm>
            <a:off x="3465513" y="5183188"/>
            <a:ext cx="3392487" cy="457200"/>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r>
              <a:rPr lang="en-US" b="1">
                <a:solidFill>
                  <a:srgbClr val="000000"/>
                </a:solidFill>
              </a:rPr>
              <a:t>Công việc</a:t>
            </a:r>
            <a:r>
              <a:rPr lang="en-US">
                <a:solidFill>
                  <a:srgbClr val="000000"/>
                </a:solidFill>
              </a:rPr>
              <a:t> </a:t>
            </a:r>
            <a:r>
              <a:rPr lang="en-US" b="1">
                <a:solidFill>
                  <a:srgbClr val="000000"/>
                </a:solidFill>
              </a:rPr>
              <a:t>Hiệu quả hơn </a:t>
            </a:r>
          </a:p>
        </p:txBody>
      </p:sp>
      <p:sp>
        <p:nvSpPr>
          <p:cNvPr id="112646" name="Text Box 6"/>
          <p:cNvSpPr txBox="1">
            <a:spLocks noChangeArrowheads="1"/>
          </p:cNvSpPr>
          <p:nvPr/>
        </p:nvSpPr>
        <p:spPr bwMode="auto">
          <a:xfrm>
            <a:off x="7086600" y="3430588"/>
            <a:ext cx="1830388" cy="457200"/>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r>
              <a:rPr lang="en-US" b="1">
                <a:solidFill>
                  <a:srgbClr val="000000"/>
                </a:solidFill>
              </a:rPr>
              <a:t>Họ sẽ Nỗ lực</a:t>
            </a:r>
          </a:p>
        </p:txBody>
      </p:sp>
      <p:grpSp>
        <p:nvGrpSpPr>
          <p:cNvPr id="12295" name="Group 7"/>
          <p:cNvGrpSpPr>
            <a:grpSpLocks/>
          </p:cNvGrpSpPr>
          <p:nvPr/>
        </p:nvGrpSpPr>
        <p:grpSpPr bwMode="auto">
          <a:xfrm>
            <a:off x="6858000" y="4038600"/>
            <a:ext cx="762000" cy="1371600"/>
            <a:chOff x="4224" y="2544"/>
            <a:chExt cx="576" cy="864"/>
          </a:xfrm>
        </p:grpSpPr>
        <p:sp>
          <p:nvSpPr>
            <p:cNvPr id="12310" name="Line 8"/>
            <p:cNvSpPr>
              <a:spLocks noChangeShapeType="1"/>
            </p:cNvSpPr>
            <p:nvPr/>
          </p:nvSpPr>
          <p:spPr bwMode="auto">
            <a:xfrm>
              <a:off x="4800" y="2544"/>
              <a:ext cx="0" cy="864"/>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11" name="Line 9"/>
            <p:cNvSpPr>
              <a:spLocks noChangeShapeType="1"/>
            </p:cNvSpPr>
            <p:nvPr/>
          </p:nvSpPr>
          <p:spPr bwMode="auto">
            <a:xfrm flipH="1">
              <a:off x="4224" y="3408"/>
              <a:ext cx="576" cy="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12296" name="Group 10"/>
          <p:cNvGrpSpPr>
            <a:grpSpLocks/>
          </p:cNvGrpSpPr>
          <p:nvPr/>
        </p:nvGrpSpPr>
        <p:grpSpPr bwMode="auto">
          <a:xfrm>
            <a:off x="1905000" y="4648200"/>
            <a:ext cx="1600200" cy="685800"/>
            <a:chOff x="1200" y="2688"/>
            <a:chExt cx="1152" cy="720"/>
          </a:xfrm>
        </p:grpSpPr>
        <p:sp>
          <p:nvSpPr>
            <p:cNvPr id="12308" name="Line 11"/>
            <p:cNvSpPr>
              <a:spLocks noChangeShapeType="1"/>
            </p:cNvSpPr>
            <p:nvPr/>
          </p:nvSpPr>
          <p:spPr bwMode="auto">
            <a:xfrm flipH="1">
              <a:off x="1200" y="3408"/>
              <a:ext cx="1152" cy="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09" name="Line 12"/>
            <p:cNvSpPr>
              <a:spLocks noChangeShapeType="1"/>
            </p:cNvSpPr>
            <p:nvPr/>
          </p:nvSpPr>
          <p:spPr bwMode="auto">
            <a:xfrm flipV="1">
              <a:off x="1200" y="2688"/>
              <a:ext cx="0" cy="720"/>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12297" name="Group 13"/>
          <p:cNvGrpSpPr>
            <a:grpSpLocks/>
          </p:cNvGrpSpPr>
          <p:nvPr/>
        </p:nvGrpSpPr>
        <p:grpSpPr bwMode="auto">
          <a:xfrm>
            <a:off x="5867400" y="1981200"/>
            <a:ext cx="1752600" cy="1295400"/>
            <a:chOff x="3696" y="1248"/>
            <a:chExt cx="1104" cy="816"/>
          </a:xfrm>
        </p:grpSpPr>
        <p:sp>
          <p:nvSpPr>
            <p:cNvPr id="12306" name="Line 14"/>
            <p:cNvSpPr>
              <a:spLocks noChangeShapeType="1"/>
            </p:cNvSpPr>
            <p:nvPr/>
          </p:nvSpPr>
          <p:spPr bwMode="auto">
            <a:xfrm>
              <a:off x="3696" y="1248"/>
              <a:ext cx="1104" cy="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07" name="Line 15"/>
            <p:cNvSpPr>
              <a:spLocks noChangeShapeType="1"/>
            </p:cNvSpPr>
            <p:nvPr/>
          </p:nvSpPr>
          <p:spPr bwMode="auto">
            <a:xfrm>
              <a:off x="4800" y="1248"/>
              <a:ext cx="0" cy="816"/>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12298" name="Group 16"/>
          <p:cNvGrpSpPr>
            <a:grpSpLocks/>
          </p:cNvGrpSpPr>
          <p:nvPr/>
        </p:nvGrpSpPr>
        <p:grpSpPr bwMode="auto">
          <a:xfrm>
            <a:off x="1905000" y="1714500"/>
            <a:ext cx="1028700" cy="1562100"/>
            <a:chOff x="1200" y="1080"/>
            <a:chExt cx="648" cy="984"/>
          </a:xfrm>
        </p:grpSpPr>
        <p:sp>
          <p:nvSpPr>
            <p:cNvPr id="12301" name="Line 17"/>
            <p:cNvSpPr>
              <a:spLocks noChangeShapeType="1"/>
            </p:cNvSpPr>
            <p:nvPr/>
          </p:nvSpPr>
          <p:spPr bwMode="auto">
            <a:xfrm flipV="1">
              <a:off x="1200" y="1296"/>
              <a:ext cx="0" cy="768"/>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2302" name="Group 18"/>
            <p:cNvGrpSpPr>
              <a:grpSpLocks/>
            </p:cNvGrpSpPr>
            <p:nvPr/>
          </p:nvGrpSpPr>
          <p:grpSpPr bwMode="auto">
            <a:xfrm rot="3046218">
              <a:off x="1584" y="1104"/>
              <a:ext cx="288" cy="240"/>
              <a:chOff x="1968" y="2544"/>
              <a:chExt cx="288" cy="240"/>
            </a:xfrm>
          </p:grpSpPr>
          <p:sp>
            <p:nvSpPr>
              <p:cNvPr id="12303" name="Line 19"/>
              <p:cNvSpPr>
                <a:spLocks noChangeShapeType="1"/>
              </p:cNvSpPr>
              <p:nvPr/>
            </p:nvSpPr>
            <p:spPr bwMode="auto">
              <a:xfrm flipV="1">
                <a:off x="1968" y="2544"/>
                <a:ext cx="144" cy="24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04" name="Line 20"/>
              <p:cNvSpPr>
                <a:spLocks noChangeShapeType="1"/>
              </p:cNvSpPr>
              <p:nvPr/>
            </p:nvSpPr>
            <p:spPr bwMode="auto">
              <a:xfrm>
                <a:off x="2112" y="2544"/>
                <a:ext cx="0" cy="24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05" name="Line 21"/>
              <p:cNvSpPr>
                <a:spLocks noChangeShapeType="1"/>
              </p:cNvSpPr>
              <p:nvPr/>
            </p:nvSpPr>
            <p:spPr bwMode="auto">
              <a:xfrm flipV="1">
                <a:off x="2112" y="2592"/>
                <a:ext cx="144" cy="192"/>
              </a:xfrm>
              <a:prstGeom prst="line">
                <a:avLst/>
              </a:prstGeom>
              <a:noFill/>
              <a:ln w="3810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sp>
        <p:nvSpPr>
          <p:cNvPr id="112662" name="Text Box 22"/>
          <p:cNvSpPr txBox="1">
            <a:spLocks noChangeArrowheads="1"/>
          </p:cNvSpPr>
          <p:nvPr/>
        </p:nvSpPr>
        <p:spPr bwMode="auto">
          <a:xfrm>
            <a:off x="4724400" y="533400"/>
            <a:ext cx="4114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spcBef>
                <a:spcPct val="50000"/>
              </a:spcBef>
            </a:pPr>
            <a:r>
              <a:rPr lang="en-US" b="1">
                <a:solidFill>
                  <a:srgbClr val="FF0000"/>
                </a:solidFill>
              </a:rPr>
              <a:t>Làm thế nào để nhân viên làm tốt?</a:t>
            </a:r>
          </a:p>
        </p:txBody>
      </p:sp>
      <p:sp>
        <p:nvSpPr>
          <p:cNvPr id="12300" name="Line 23"/>
          <p:cNvSpPr>
            <a:spLocks noChangeShapeType="1"/>
          </p:cNvSpPr>
          <p:nvPr/>
        </p:nvSpPr>
        <p:spPr bwMode="auto">
          <a:xfrm>
            <a:off x="1905000" y="2057400"/>
            <a:ext cx="5638800" cy="1143000"/>
          </a:xfrm>
          <a:prstGeom prst="line">
            <a:avLst/>
          </a:prstGeom>
          <a:noFill/>
          <a:ln w="38100">
            <a:solidFill>
              <a:srgbClr val="FF33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12662"/>
                                        </p:tgtEl>
                                        <p:attrNameLst>
                                          <p:attrName>style.visibility</p:attrName>
                                        </p:attrNameLst>
                                      </p:cBhvr>
                                      <p:to>
                                        <p:strVal val="visible"/>
                                      </p:to>
                                    </p:set>
                                    <p:animEffect transition="in" filter="slide(fromBottom)">
                                      <p:cBhvr>
                                        <p:cTn id="7" dur="500"/>
                                        <p:tgtEl>
                                          <p:spTgt spid="1126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112643"/>
                                        </p:tgtEl>
                                        <p:attrNameLst>
                                          <p:attrName>style.visibility</p:attrName>
                                        </p:attrNameLst>
                                      </p:cBhvr>
                                      <p:to>
                                        <p:strVal val="visible"/>
                                      </p:to>
                                    </p:set>
                                    <p:animEffect transition="in" filter="barn(inHorizontal)">
                                      <p:cBhvr>
                                        <p:cTn id="12" dur="500"/>
                                        <p:tgtEl>
                                          <p:spTgt spid="1126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112644"/>
                                        </p:tgtEl>
                                        <p:attrNameLst>
                                          <p:attrName>style.visibility</p:attrName>
                                        </p:attrNameLst>
                                      </p:cBhvr>
                                      <p:to>
                                        <p:strVal val="visible"/>
                                      </p:to>
                                    </p:set>
                                    <p:animEffect transition="in" filter="barn(inHorizontal)">
                                      <p:cBhvr>
                                        <p:cTn id="17" dur="500"/>
                                        <p:tgtEl>
                                          <p:spTgt spid="11264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112646"/>
                                        </p:tgtEl>
                                        <p:attrNameLst>
                                          <p:attrName>style.visibility</p:attrName>
                                        </p:attrNameLst>
                                      </p:cBhvr>
                                      <p:to>
                                        <p:strVal val="visible"/>
                                      </p:to>
                                    </p:set>
                                    <p:animEffect transition="in" filter="barn(inHorizontal)">
                                      <p:cBhvr>
                                        <p:cTn id="22" dur="500"/>
                                        <p:tgtEl>
                                          <p:spTgt spid="11264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112645"/>
                                        </p:tgtEl>
                                        <p:attrNameLst>
                                          <p:attrName>style.visibility</p:attrName>
                                        </p:attrNameLst>
                                      </p:cBhvr>
                                      <p:to>
                                        <p:strVal val="visible"/>
                                      </p:to>
                                    </p:set>
                                    <p:animEffect transition="in" filter="barn(inHorizontal)">
                                      <p:cBhvr>
                                        <p:cTn id="27" dur="500"/>
                                        <p:tgtEl>
                                          <p:spTgt spid="1126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3" grpId="0" animBg="1" autoUpdateAnimBg="0"/>
      <p:bldP spid="112644" grpId="0" animBg="1" autoUpdateAnimBg="0"/>
      <p:bldP spid="112645" grpId="0" animBg="1" autoUpdateAnimBg="0"/>
      <p:bldP spid="112646" grpId="0" animBg="1" autoUpdateAnimBg="0"/>
      <p:bldP spid="11266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ext Box 2"/>
          <p:cNvSpPr txBox="1">
            <a:spLocks noChangeArrowheads="1"/>
          </p:cNvSpPr>
          <p:nvPr/>
        </p:nvSpPr>
        <p:spPr bwMode="auto">
          <a:xfrm>
            <a:off x="762000" y="457200"/>
            <a:ext cx="7620000" cy="414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spcBef>
                <a:spcPct val="50000"/>
              </a:spcBef>
            </a:pPr>
            <a:r>
              <a:rPr lang="en-US" b="1" i="1"/>
              <a:t>Khuyến khích, động viên nhân viên không chỉ bằng tiền mà có thể “bằng công việc”?</a:t>
            </a:r>
          </a:p>
          <a:p>
            <a:pPr eaLnBrk="1" hangingPunct="1">
              <a:spcBef>
                <a:spcPct val="50000"/>
              </a:spcBef>
            </a:pPr>
            <a:endParaRPr lang="en-US" b="1" i="1"/>
          </a:p>
          <a:p>
            <a:pPr eaLnBrk="1" hangingPunct="1">
              <a:spcBef>
                <a:spcPct val="50000"/>
              </a:spcBef>
              <a:buFontTx/>
              <a:buChar char="-"/>
            </a:pPr>
            <a:r>
              <a:rPr lang="en-US"/>
              <a:t> </a:t>
            </a:r>
            <a:r>
              <a:rPr lang="en-US" sz="2800"/>
              <a:t>Làm thế nào để họ làm việc tốt công việc được giao?</a:t>
            </a:r>
          </a:p>
          <a:p>
            <a:pPr eaLnBrk="1" hangingPunct="1">
              <a:spcBef>
                <a:spcPct val="50000"/>
              </a:spcBef>
              <a:buFontTx/>
              <a:buChar char="-"/>
            </a:pPr>
            <a:r>
              <a:rPr lang="en-US" sz="2800"/>
              <a:t> Giao thêm việc “hấp dẫn- làm giàu công việc”;</a:t>
            </a:r>
          </a:p>
          <a:p>
            <a:pPr eaLnBrk="1" hangingPunct="1">
              <a:spcBef>
                <a:spcPct val="50000"/>
              </a:spcBef>
              <a:buFontTx/>
              <a:buChar char="-"/>
            </a:pPr>
            <a:r>
              <a:rPr lang="en-US" sz="2800"/>
              <a:t> Chuyển sang công việc “thách thức hơn, nhưng có nhiều cơ hội hơn”….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4690">
                                            <p:txEl>
                                              <p:pRg st="0" end="0"/>
                                            </p:txEl>
                                          </p:spTgt>
                                        </p:tgtEl>
                                        <p:attrNameLst>
                                          <p:attrName>style.visibility</p:attrName>
                                        </p:attrNameLst>
                                      </p:cBhvr>
                                      <p:to>
                                        <p:strVal val="visible"/>
                                      </p:to>
                                    </p:set>
                                    <p:anim calcmode="lin" valueType="num">
                                      <p:cBhvr additive="base">
                                        <p:cTn id="7" dur="500" fill="hold"/>
                                        <p:tgtEl>
                                          <p:spTgt spid="11469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469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4690">
                                            <p:txEl>
                                              <p:pRg st="2" end="2"/>
                                            </p:txEl>
                                          </p:spTgt>
                                        </p:tgtEl>
                                        <p:attrNameLst>
                                          <p:attrName>style.visibility</p:attrName>
                                        </p:attrNameLst>
                                      </p:cBhvr>
                                      <p:to>
                                        <p:strVal val="visible"/>
                                      </p:to>
                                    </p:set>
                                    <p:anim calcmode="lin" valueType="num">
                                      <p:cBhvr additive="base">
                                        <p:cTn id="13" dur="500" fill="hold"/>
                                        <p:tgtEl>
                                          <p:spTgt spid="11469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469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4690">
                                            <p:txEl>
                                              <p:pRg st="3" end="3"/>
                                            </p:txEl>
                                          </p:spTgt>
                                        </p:tgtEl>
                                        <p:attrNameLst>
                                          <p:attrName>style.visibility</p:attrName>
                                        </p:attrNameLst>
                                      </p:cBhvr>
                                      <p:to>
                                        <p:strVal val="visible"/>
                                      </p:to>
                                    </p:set>
                                    <p:anim calcmode="lin" valueType="num">
                                      <p:cBhvr additive="base">
                                        <p:cTn id="19" dur="500" fill="hold"/>
                                        <p:tgtEl>
                                          <p:spTgt spid="11469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469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4690">
                                            <p:txEl>
                                              <p:pRg st="4" end="4"/>
                                            </p:txEl>
                                          </p:spTgt>
                                        </p:tgtEl>
                                        <p:attrNameLst>
                                          <p:attrName>style.visibility</p:attrName>
                                        </p:attrNameLst>
                                      </p:cBhvr>
                                      <p:to>
                                        <p:strVal val="visible"/>
                                      </p:to>
                                    </p:set>
                                    <p:anim calcmode="lin" valueType="num">
                                      <p:cBhvr additive="base">
                                        <p:cTn id="25" dur="500" fill="hold"/>
                                        <p:tgtEl>
                                          <p:spTgt spid="114690">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4690">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0"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ext Box 2"/>
          <p:cNvSpPr txBox="1">
            <a:spLocks noChangeArrowheads="1"/>
          </p:cNvSpPr>
          <p:nvPr/>
        </p:nvSpPr>
        <p:spPr bwMode="auto">
          <a:xfrm>
            <a:off x="685800" y="609600"/>
            <a:ext cx="7543800" cy="509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spcBef>
                <a:spcPct val="50000"/>
              </a:spcBef>
            </a:pPr>
            <a:r>
              <a:rPr lang="en-US" b="1" i="1"/>
              <a:t>Hãy thử:</a:t>
            </a:r>
          </a:p>
          <a:p>
            <a:pPr eaLnBrk="1" hangingPunct="1">
              <a:spcBef>
                <a:spcPct val="50000"/>
              </a:spcBef>
            </a:pPr>
            <a:endParaRPr lang="en-US" b="1" i="1"/>
          </a:p>
          <a:p>
            <a:pPr eaLnBrk="1" hangingPunct="1">
              <a:lnSpc>
                <a:spcPct val="140000"/>
              </a:lnSpc>
              <a:buFontTx/>
              <a:buAutoNum type="arabicPeriod"/>
            </a:pPr>
            <a:r>
              <a:rPr lang="fr-FR"/>
              <a:t>Chỉ dẫn tường tận cho nhân viên; </a:t>
            </a:r>
            <a:endParaRPr lang="en-US"/>
          </a:p>
          <a:p>
            <a:pPr eaLnBrk="1" hangingPunct="1">
              <a:lnSpc>
                <a:spcPct val="140000"/>
              </a:lnSpc>
              <a:buFontTx/>
              <a:buAutoNum type="arabicPeriod"/>
            </a:pPr>
            <a:r>
              <a:rPr lang="fr-FR"/>
              <a:t>Đào tạo các cán bộ giám sát để đáp ứng những thắc mắc của nhân viên và tổ chức những người lao động; </a:t>
            </a:r>
            <a:endParaRPr lang="en-US"/>
          </a:p>
          <a:p>
            <a:pPr eaLnBrk="1" hangingPunct="1">
              <a:lnSpc>
                <a:spcPct val="140000"/>
              </a:lnSpc>
              <a:buFontTx/>
              <a:buAutoNum type="arabicPeriod"/>
            </a:pPr>
            <a:r>
              <a:rPr lang="fr-FR"/>
              <a:t>Đưa tài liệu dẫn chứng để làm sao cho nhân viên hiểu được chương trình sẽ được thực hiện để tránh được những sự hiểu lầm; </a:t>
            </a:r>
            <a:endParaRPr lang="en-US"/>
          </a:p>
          <a:p>
            <a:pPr eaLnBrk="1" hangingPunct="1">
              <a:lnSpc>
                <a:spcPct val="140000"/>
              </a:lnSpc>
              <a:buFontTx/>
              <a:buAutoNum type="arabicPeriod"/>
            </a:pPr>
            <a:r>
              <a:rPr lang="fr-FR"/>
              <a:t>Thực hiện chương trình thí điểm để xem có phải điều chỉnh vấn đề gì không;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6738">
                                            <p:txEl>
                                              <p:pRg st="0" end="0"/>
                                            </p:txEl>
                                          </p:spTgt>
                                        </p:tgtEl>
                                        <p:attrNameLst>
                                          <p:attrName>style.visibility</p:attrName>
                                        </p:attrNameLst>
                                      </p:cBhvr>
                                      <p:to>
                                        <p:strVal val="visible"/>
                                      </p:to>
                                    </p:set>
                                    <p:anim calcmode="lin" valueType="num">
                                      <p:cBhvr additive="base">
                                        <p:cTn id="7" dur="500" fill="hold"/>
                                        <p:tgtEl>
                                          <p:spTgt spid="11673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673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6738">
                                            <p:txEl>
                                              <p:pRg st="2" end="2"/>
                                            </p:txEl>
                                          </p:spTgt>
                                        </p:tgtEl>
                                        <p:attrNameLst>
                                          <p:attrName>style.visibility</p:attrName>
                                        </p:attrNameLst>
                                      </p:cBhvr>
                                      <p:to>
                                        <p:strVal val="visible"/>
                                      </p:to>
                                    </p:set>
                                    <p:anim calcmode="lin" valueType="num">
                                      <p:cBhvr additive="base">
                                        <p:cTn id="13" dur="500" fill="hold"/>
                                        <p:tgtEl>
                                          <p:spTgt spid="11673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1673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6738">
                                            <p:txEl>
                                              <p:pRg st="3" end="3"/>
                                            </p:txEl>
                                          </p:spTgt>
                                        </p:tgtEl>
                                        <p:attrNameLst>
                                          <p:attrName>style.visibility</p:attrName>
                                        </p:attrNameLst>
                                      </p:cBhvr>
                                      <p:to>
                                        <p:strVal val="visible"/>
                                      </p:to>
                                    </p:set>
                                    <p:anim calcmode="lin" valueType="num">
                                      <p:cBhvr additive="base">
                                        <p:cTn id="19" dur="500" fill="hold"/>
                                        <p:tgtEl>
                                          <p:spTgt spid="11673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673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6738">
                                            <p:txEl>
                                              <p:pRg st="4" end="4"/>
                                            </p:txEl>
                                          </p:spTgt>
                                        </p:tgtEl>
                                        <p:attrNameLst>
                                          <p:attrName>style.visibility</p:attrName>
                                        </p:attrNameLst>
                                      </p:cBhvr>
                                      <p:to>
                                        <p:strVal val="visible"/>
                                      </p:to>
                                    </p:set>
                                    <p:anim calcmode="lin" valueType="num">
                                      <p:cBhvr additive="base">
                                        <p:cTn id="25" dur="500" fill="hold"/>
                                        <p:tgtEl>
                                          <p:spTgt spid="116738">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1673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6738">
                                            <p:txEl>
                                              <p:pRg st="5" end="5"/>
                                            </p:txEl>
                                          </p:spTgt>
                                        </p:tgtEl>
                                        <p:attrNameLst>
                                          <p:attrName>style.visibility</p:attrName>
                                        </p:attrNameLst>
                                      </p:cBhvr>
                                      <p:to>
                                        <p:strVal val="visible"/>
                                      </p:to>
                                    </p:set>
                                    <p:anim calcmode="lin" valueType="num">
                                      <p:cBhvr additive="base">
                                        <p:cTn id="31" dur="500" fill="hold"/>
                                        <p:tgtEl>
                                          <p:spTgt spid="116738">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1673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0"/>
            <a:ext cx="9144000" cy="1143000"/>
          </a:xfrm>
          <a:solidFill>
            <a:srgbClr val="FFFFFF"/>
          </a:solidFill>
        </p:spPr>
        <p:txBody>
          <a:bodyPr/>
          <a:lstStyle/>
          <a:p>
            <a:pPr eaLnBrk="1" hangingPunct="1"/>
            <a:endParaRPr lang="en-US" sz="2800" b="1" smtClean="0">
              <a:solidFill>
                <a:schemeClr val="tx1"/>
              </a:solidFill>
            </a:endParaRPr>
          </a:p>
        </p:txBody>
      </p:sp>
      <p:sp>
        <p:nvSpPr>
          <p:cNvPr id="15363" name="Rectangle 3"/>
          <p:cNvSpPr>
            <a:spLocks noGrp="1" noChangeArrowheads="1"/>
          </p:cNvSpPr>
          <p:nvPr>
            <p:ph type="body" idx="1"/>
          </p:nvPr>
        </p:nvSpPr>
        <p:spPr/>
        <p:txBody>
          <a:bodyPr/>
          <a:lstStyle/>
          <a:p>
            <a:pPr eaLnBrk="1" hangingPunct="1">
              <a:buFontTx/>
              <a:buNone/>
            </a:pPr>
            <a:r>
              <a:rPr lang="en-US" sz="2000" b="1" smtClean="0"/>
              <a:t>                                          </a:t>
            </a:r>
            <a:r>
              <a:rPr lang="en-US" b="1" smtClean="0"/>
              <a:t>CHƯƠNG 2</a:t>
            </a:r>
          </a:p>
          <a:p>
            <a:pPr eaLnBrk="1" hangingPunct="1">
              <a:buFontTx/>
              <a:buNone/>
            </a:pPr>
            <a:r>
              <a:rPr lang="en-US" b="1" smtClean="0"/>
              <a:t> NHỮNG VẤN ĐỀ CHUNG VỀ  ĐỘNG LỰC </a:t>
            </a:r>
          </a:p>
          <a:p>
            <a:pPr eaLnBrk="1" hangingPunct="1">
              <a:buFontTx/>
              <a:buNone/>
            </a:pPr>
            <a:r>
              <a:rPr lang="en-US" b="1" smtClean="0"/>
              <a:t>         VÀ TẠO ĐỘNG LỰC LÀM VIỆC</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WordArt 2"/>
          <p:cNvSpPr>
            <a:spLocks noChangeArrowheads="1" noChangeShapeType="1" noTextEdit="1"/>
          </p:cNvSpPr>
          <p:nvPr/>
        </p:nvSpPr>
        <p:spPr bwMode="auto">
          <a:xfrm>
            <a:off x="838200" y="1143000"/>
            <a:ext cx="6962775" cy="523875"/>
          </a:xfrm>
          <a:prstGeom prst="rect">
            <a:avLst/>
          </a:prstGeom>
        </p:spPr>
        <p:txBody>
          <a:bodyPr wrap="none" fromWordArt="1">
            <a:prstTxWarp prst="textPlain">
              <a:avLst>
                <a:gd name="adj" fmla="val 50000"/>
              </a:avLst>
            </a:prstTxWarp>
          </a:bodyPr>
          <a:lstStyle/>
          <a:p>
            <a:pPr algn="ctr"/>
            <a:r>
              <a:rPr lang="vi-VN" sz="3600" b="1" kern="1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rPr>
              <a:t>Kỹ năng tạo động lực cho nhân viên</a:t>
            </a:r>
            <a:endParaRPr lang="en-US" sz="3600" b="1" kern="1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endParaRPr>
          </a:p>
        </p:txBody>
      </p:sp>
      <p:sp>
        <p:nvSpPr>
          <p:cNvPr id="131075" name="Text Box 3"/>
          <p:cNvSpPr txBox="1">
            <a:spLocks noChangeArrowheads="1"/>
          </p:cNvSpPr>
          <p:nvPr/>
        </p:nvSpPr>
        <p:spPr bwMode="auto">
          <a:xfrm>
            <a:off x="1524000" y="2667000"/>
            <a:ext cx="6781800" cy="246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spcBef>
                <a:spcPct val="50000"/>
              </a:spcBef>
            </a:pPr>
            <a:r>
              <a:rPr lang="en-US" i="1"/>
              <a:t>Không có ai lại không nghĩ đến “làm để làm gì”</a:t>
            </a:r>
          </a:p>
          <a:p>
            <a:pPr eaLnBrk="1" hangingPunct="1">
              <a:spcBef>
                <a:spcPct val="50000"/>
              </a:spcBef>
            </a:pPr>
            <a:r>
              <a:rPr lang="en-US" i="1"/>
              <a:t>Muốn tạo động lực cho nhân viên hảy biết tạo và duy trì động lực cho chính mình.</a:t>
            </a:r>
          </a:p>
          <a:p>
            <a:pPr eaLnBrk="1" hangingPunct="1">
              <a:spcBef>
                <a:spcPct val="50000"/>
              </a:spcBef>
            </a:pPr>
            <a:endParaRPr lang="en-US" i="1"/>
          </a:p>
          <a:p>
            <a:pPr eaLnBrk="1" hangingPunct="1">
              <a:spcBef>
                <a:spcPct val="50000"/>
              </a:spcBef>
            </a:pPr>
            <a:r>
              <a:rPr lang="en-US" i="1"/>
              <a:t>Nếu “động cơ” của xe mình hỏng, xe sẽ không chạy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1074"/>
                                        </p:tgtEl>
                                        <p:attrNameLst>
                                          <p:attrName>style.visibility</p:attrName>
                                        </p:attrNameLst>
                                      </p:cBhvr>
                                      <p:to>
                                        <p:strVal val="visible"/>
                                      </p:to>
                                    </p:set>
                                    <p:anim calcmode="lin" valueType="num">
                                      <p:cBhvr additive="base">
                                        <p:cTn id="7" dur="500" fill="hold"/>
                                        <p:tgtEl>
                                          <p:spTgt spid="131074"/>
                                        </p:tgtEl>
                                        <p:attrNameLst>
                                          <p:attrName>ppt_x</p:attrName>
                                        </p:attrNameLst>
                                      </p:cBhvr>
                                      <p:tavLst>
                                        <p:tav tm="0">
                                          <p:val>
                                            <p:strVal val="#ppt_x"/>
                                          </p:val>
                                        </p:tav>
                                        <p:tav tm="100000">
                                          <p:val>
                                            <p:strVal val="#ppt_x"/>
                                          </p:val>
                                        </p:tav>
                                      </p:tavLst>
                                    </p:anim>
                                    <p:anim calcmode="lin" valueType="num">
                                      <p:cBhvr additive="base">
                                        <p:cTn id="8" dur="500" fill="hold"/>
                                        <p:tgtEl>
                                          <p:spTgt spid="13107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1075">
                                            <p:txEl>
                                              <p:pRg st="0" end="0"/>
                                            </p:txEl>
                                          </p:spTgt>
                                        </p:tgtEl>
                                        <p:attrNameLst>
                                          <p:attrName>style.visibility</p:attrName>
                                        </p:attrNameLst>
                                      </p:cBhvr>
                                      <p:to>
                                        <p:strVal val="visible"/>
                                      </p:to>
                                    </p:set>
                                    <p:anim calcmode="lin" valueType="num">
                                      <p:cBhvr additive="base">
                                        <p:cTn id="13" dur="500" fill="hold"/>
                                        <p:tgtEl>
                                          <p:spTgt spid="1310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1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1075">
                                            <p:txEl>
                                              <p:pRg st="1" end="1"/>
                                            </p:txEl>
                                          </p:spTgt>
                                        </p:tgtEl>
                                        <p:attrNameLst>
                                          <p:attrName>style.visibility</p:attrName>
                                        </p:attrNameLst>
                                      </p:cBhvr>
                                      <p:to>
                                        <p:strVal val="visible"/>
                                      </p:to>
                                    </p:set>
                                    <p:anim calcmode="lin" valueType="num">
                                      <p:cBhvr additive="base">
                                        <p:cTn id="19" dur="500" fill="hold"/>
                                        <p:tgtEl>
                                          <p:spTgt spid="13107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1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1075">
                                            <p:txEl>
                                              <p:pRg st="3" end="3"/>
                                            </p:txEl>
                                          </p:spTgt>
                                        </p:tgtEl>
                                        <p:attrNameLst>
                                          <p:attrName>style.visibility</p:attrName>
                                        </p:attrNameLst>
                                      </p:cBhvr>
                                      <p:to>
                                        <p:strVal val="visible"/>
                                      </p:to>
                                    </p:set>
                                    <p:anim calcmode="lin" valueType="num">
                                      <p:cBhvr additive="base">
                                        <p:cTn id="25" dur="500" fill="hold"/>
                                        <p:tgtEl>
                                          <p:spTgt spid="13107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107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4" grpId="0" animBg="1"/>
      <p:bldP spid="13107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ext Box 2"/>
          <p:cNvSpPr txBox="1">
            <a:spLocks noChangeArrowheads="1"/>
          </p:cNvSpPr>
          <p:nvPr/>
        </p:nvSpPr>
        <p:spPr bwMode="auto">
          <a:xfrm>
            <a:off x="762000" y="609600"/>
            <a:ext cx="2667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r>
              <a:rPr lang="en-US" b="1">
                <a:solidFill>
                  <a:srgbClr val="000000"/>
                </a:solidFill>
              </a:rPr>
              <a:t>Động lực là gì?</a:t>
            </a:r>
          </a:p>
        </p:txBody>
      </p:sp>
      <p:sp>
        <p:nvSpPr>
          <p:cNvPr id="132099" name="Text Box 3"/>
          <p:cNvSpPr txBox="1">
            <a:spLocks noChangeArrowheads="1"/>
          </p:cNvSpPr>
          <p:nvPr/>
        </p:nvSpPr>
        <p:spPr bwMode="auto">
          <a:xfrm>
            <a:off x="1752600" y="1828800"/>
            <a:ext cx="68580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spcBef>
                <a:spcPct val="50000"/>
              </a:spcBef>
            </a:pPr>
            <a:r>
              <a:rPr lang="en-US">
                <a:solidFill>
                  <a:srgbClr val="000066"/>
                </a:solidFill>
              </a:rPr>
              <a:t>Là một sự có ý thức khơi gợi và hướng hành động vào việc đạt được mục tiêu mong đợi.</a:t>
            </a:r>
          </a:p>
          <a:p>
            <a:pPr>
              <a:spcBef>
                <a:spcPct val="50000"/>
              </a:spcBef>
            </a:pPr>
            <a:r>
              <a:rPr lang="en-US">
                <a:solidFill>
                  <a:srgbClr val="000066"/>
                </a:solidFill>
              </a:rPr>
              <a:t>Đó là những gì thúc đẩy con người làm một công việc nhất định (xấu, tốt,....)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2098"/>
                                        </p:tgtEl>
                                        <p:attrNameLst>
                                          <p:attrName>style.visibility</p:attrName>
                                        </p:attrNameLst>
                                      </p:cBhvr>
                                      <p:to>
                                        <p:strVal val="visible"/>
                                      </p:to>
                                    </p:set>
                                    <p:anim calcmode="lin" valueType="num">
                                      <p:cBhvr additive="base">
                                        <p:cTn id="7" dur="500" fill="hold"/>
                                        <p:tgtEl>
                                          <p:spTgt spid="132098"/>
                                        </p:tgtEl>
                                        <p:attrNameLst>
                                          <p:attrName>ppt_x</p:attrName>
                                        </p:attrNameLst>
                                      </p:cBhvr>
                                      <p:tavLst>
                                        <p:tav tm="0">
                                          <p:val>
                                            <p:strVal val="#ppt_x"/>
                                          </p:val>
                                        </p:tav>
                                        <p:tav tm="100000">
                                          <p:val>
                                            <p:strVal val="#ppt_x"/>
                                          </p:val>
                                        </p:tav>
                                      </p:tavLst>
                                    </p:anim>
                                    <p:anim calcmode="lin" valueType="num">
                                      <p:cBhvr additive="base">
                                        <p:cTn id="8" dur="500" fill="hold"/>
                                        <p:tgtEl>
                                          <p:spTgt spid="13209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2099">
                                            <p:txEl>
                                              <p:pRg st="0" end="0"/>
                                            </p:txEl>
                                          </p:spTgt>
                                        </p:tgtEl>
                                        <p:attrNameLst>
                                          <p:attrName>style.visibility</p:attrName>
                                        </p:attrNameLst>
                                      </p:cBhvr>
                                      <p:to>
                                        <p:strVal val="visible"/>
                                      </p:to>
                                    </p:set>
                                    <p:anim calcmode="lin" valueType="num">
                                      <p:cBhvr additive="base">
                                        <p:cTn id="13" dur="500" fill="hold"/>
                                        <p:tgtEl>
                                          <p:spTgt spid="13209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2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2099">
                                            <p:txEl>
                                              <p:pRg st="1" end="1"/>
                                            </p:txEl>
                                          </p:spTgt>
                                        </p:tgtEl>
                                        <p:attrNameLst>
                                          <p:attrName>style.visibility</p:attrName>
                                        </p:attrNameLst>
                                      </p:cBhvr>
                                      <p:to>
                                        <p:strVal val="visible"/>
                                      </p:to>
                                    </p:set>
                                    <p:anim calcmode="lin" valueType="num">
                                      <p:cBhvr additive="base">
                                        <p:cTn id="19" dur="500" fill="hold"/>
                                        <p:tgtEl>
                                          <p:spTgt spid="13209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2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8" grpId="0"/>
      <p:bldP spid="13209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endParaRPr lang="en-US" smtClean="0"/>
          </a:p>
        </p:txBody>
      </p:sp>
      <p:sp>
        <p:nvSpPr>
          <p:cNvPr id="18435" name="Rectangle 3"/>
          <p:cNvSpPr>
            <a:spLocks noGrp="1" noChangeArrowheads="1"/>
          </p:cNvSpPr>
          <p:nvPr>
            <p:ph type="body" idx="1"/>
          </p:nvPr>
        </p:nvSpPr>
        <p:spPr/>
        <p:txBody>
          <a:bodyPr/>
          <a:lstStyle/>
          <a:p>
            <a:pPr algn="just" eaLnBrk="1" hangingPunct="1"/>
            <a:r>
              <a:rPr lang="en-US" smtClean="0"/>
              <a:t>Trong từ điển Từ điển Tâm lý học:</a:t>
            </a:r>
          </a:p>
          <a:p>
            <a:pPr algn="just" eaLnBrk="1" hangingPunct="1">
              <a:buFontTx/>
              <a:buNone/>
            </a:pPr>
            <a:r>
              <a:rPr lang="en-US" smtClean="0"/>
              <a:t>	Động cơ / động lực được hiểu là:  </a:t>
            </a:r>
            <a:r>
              <a:rPr lang="en-US" i="1" smtClean="0"/>
              <a:t>Cái thúc đẩy hành động, gắn liền với việc thỏa mãn những nhu cầu của chủ thể, là toàn bộ những điều kiện bên trong và bên ngoài có khả năng khơi dậy tính tích cực của chủ thể và xác định tính xu hướng của nó.</a:t>
            </a:r>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Slide Number Placeholder 3"/>
          <p:cNvSpPr txBox="1">
            <a:spLocks noGrp="1"/>
          </p:cNvSpPr>
          <p:nvPr/>
        </p:nvSpPr>
        <p:spPr bwMode="auto">
          <a:xfrm>
            <a:off x="72390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r"/>
            <a:fld id="{785514B4-C9D7-4CF1-9256-5CF1BD5CDF98}" type="slidenum">
              <a:rPr lang="fr-CH" sz="1400"/>
              <a:pPr algn="r"/>
              <a:t>18</a:t>
            </a:fld>
            <a:endParaRPr lang="fr-CH" sz="1400"/>
          </a:p>
        </p:txBody>
      </p:sp>
      <p:sp>
        <p:nvSpPr>
          <p:cNvPr id="81922" name="Rectangle 2"/>
          <p:cNvSpPr>
            <a:spLocks noGrp="1" noChangeArrowheads="1"/>
          </p:cNvSpPr>
          <p:nvPr>
            <p:ph type="title" idx="4294967295"/>
          </p:nvPr>
        </p:nvSpPr>
        <p:spPr/>
        <p:txBody>
          <a:bodyPr/>
          <a:lstStyle/>
          <a:p>
            <a:pPr eaLnBrk="1" hangingPunct="1"/>
            <a:r>
              <a:rPr lang="fr-CH" smtClean="0"/>
              <a:t>ĐỊNH NGHĨA ĐỘNG CƠ </a:t>
            </a:r>
          </a:p>
        </p:txBody>
      </p:sp>
      <p:sp>
        <p:nvSpPr>
          <p:cNvPr id="81923" name="Text Box 3"/>
          <p:cNvSpPr txBox="1">
            <a:spLocks noChangeArrowheads="1"/>
          </p:cNvSpPr>
          <p:nvPr/>
        </p:nvSpPr>
        <p:spPr bwMode="auto">
          <a:xfrm>
            <a:off x="609600" y="3124200"/>
            <a:ext cx="82296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spcBef>
                <a:spcPct val="50000"/>
              </a:spcBef>
            </a:pPr>
            <a:endParaRPr lang="fr-CH" sz="2800" b="1">
              <a:solidFill>
                <a:srgbClr val="FFFF66"/>
              </a:solidFill>
              <a:latin typeface=".VnAvant" pitchFamily="34" charset="0"/>
            </a:endParaRPr>
          </a:p>
          <a:p>
            <a:pPr>
              <a:spcBef>
                <a:spcPct val="50000"/>
              </a:spcBef>
            </a:pPr>
            <a:r>
              <a:rPr lang="fr-CH" sz="2800" b="1"/>
              <a:t>Động cơ thúc đẩy là mong  muốn huy động nỗ lực cao độ để đạt được mục tiêu của tổ chức.</a:t>
            </a:r>
          </a:p>
          <a:p>
            <a:pPr>
              <a:spcBef>
                <a:spcPct val="50000"/>
              </a:spcBef>
            </a:pPr>
            <a:r>
              <a:rPr lang="fr-CH" sz="2800" b="1">
                <a:solidFill>
                  <a:srgbClr val="FFFF66"/>
                </a:solidFill>
                <a:latin typeface=".VnAvant" pitchFamily="34" charset="0"/>
              </a:rPr>
              <a:t>Robbins, 1991</a:t>
            </a:r>
          </a:p>
        </p:txBody>
      </p:sp>
      <p:sp>
        <p:nvSpPr>
          <p:cNvPr id="81924" name="Text Box 4"/>
          <p:cNvSpPr txBox="1">
            <a:spLocks noChangeArrowheads="1"/>
          </p:cNvSpPr>
          <p:nvPr/>
        </p:nvSpPr>
        <p:spPr bwMode="auto">
          <a:xfrm>
            <a:off x="685800" y="1524000"/>
            <a:ext cx="7772400"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r>
              <a:rPr lang="fr-CH" sz="2800" b="1"/>
              <a:t>Động cơ là sức mạnh thúc đẩy hành vi, tạo định hướng cho hành vi và duy trì hành vi đó.</a:t>
            </a:r>
          </a:p>
          <a:p>
            <a:r>
              <a:rPr lang="fr-CH" sz="2800" b="1">
                <a:solidFill>
                  <a:srgbClr val="FFCC00"/>
                </a:solidFill>
              </a:rPr>
              <a:t>Bartol và Martin, 1994</a:t>
            </a:r>
          </a:p>
          <a:p>
            <a:pPr>
              <a:spcBef>
                <a:spcPct val="50000"/>
              </a:spcBef>
            </a:pPr>
            <a:endParaRPr lang="fr-CH" sz="2800" b="1">
              <a:solidFill>
                <a:srgbClr val="FFCC00"/>
              </a:solidFill>
              <a:latin typeface=".VnAvant"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animEffect transition="in" filter="box(in)">
                                      <p:cBhvr>
                                        <p:cTn id="7" dur="500"/>
                                        <p:tgtEl>
                                          <p:spTgt spid="819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272" fill="hold" grpId="0" nodeType="clickEffect">
                                  <p:stCondLst>
                                    <p:cond delay="0"/>
                                  </p:stCondLst>
                                  <p:childTnLst>
                                    <p:set>
                                      <p:cBhvr>
                                        <p:cTn id="11" dur="1" fill="hold">
                                          <p:stCondLst>
                                            <p:cond delay="0"/>
                                          </p:stCondLst>
                                        </p:cTn>
                                        <p:tgtEl>
                                          <p:spTgt spid="81924"/>
                                        </p:tgtEl>
                                        <p:attrNameLst>
                                          <p:attrName>style.visibility</p:attrName>
                                        </p:attrNameLst>
                                      </p:cBhvr>
                                      <p:to>
                                        <p:strVal val="visible"/>
                                      </p:to>
                                    </p:set>
                                    <p:anim calcmode="lin" valueType="num">
                                      <p:cBhvr>
                                        <p:cTn id="12" dur="500" fill="hold"/>
                                        <p:tgtEl>
                                          <p:spTgt spid="81924"/>
                                        </p:tgtEl>
                                        <p:attrNameLst>
                                          <p:attrName>ppt_w</p:attrName>
                                        </p:attrNameLst>
                                      </p:cBhvr>
                                      <p:tavLst>
                                        <p:tav tm="0">
                                          <p:val>
                                            <p:strVal val="2/3*#ppt_w"/>
                                          </p:val>
                                        </p:tav>
                                        <p:tav tm="100000">
                                          <p:val>
                                            <p:strVal val="#ppt_w"/>
                                          </p:val>
                                        </p:tav>
                                      </p:tavLst>
                                    </p:anim>
                                    <p:anim calcmode="lin" valueType="num">
                                      <p:cBhvr>
                                        <p:cTn id="13" dur="500" fill="hold"/>
                                        <p:tgtEl>
                                          <p:spTgt spid="81924"/>
                                        </p:tgtEl>
                                        <p:attrNameLst>
                                          <p:attrName>ppt_h</p:attrName>
                                        </p:attrNameLst>
                                      </p:cBhvr>
                                      <p:tavLst>
                                        <p:tav tm="0">
                                          <p:val>
                                            <p:strVal val="2/3*#ppt_h"/>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288" fill="hold" grpId="0" nodeType="clickEffect">
                                  <p:stCondLst>
                                    <p:cond delay="0"/>
                                  </p:stCondLst>
                                  <p:childTnLst>
                                    <p:set>
                                      <p:cBhvr>
                                        <p:cTn id="17" dur="1" fill="hold">
                                          <p:stCondLst>
                                            <p:cond delay="0"/>
                                          </p:stCondLst>
                                        </p:cTn>
                                        <p:tgtEl>
                                          <p:spTgt spid="81923"/>
                                        </p:tgtEl>
                                        <p:attrNameLst>
                                          <p:attrName>style.visibility</p:attrName>
                                        </p:attrNameLst>
                                      </p:cBhvr>
                                      <p:to>
                                        <p:strVal val="visible"/>
                                      </p:to>
                                    </p:set>
                                    <p:anim calcmode="lin" valueType="num">
                                      <p:cBhvr>
                                        <p:cTn id="18" dur="500" fill="hold"/>
                                        <p:tgtEl>
                                          <p:spTgt spid="81923"/>
                                        </p:tgtEl>
                                        <p:attrNameLst>
                                          <p:attrName>ppt_w</p:attrName>
                                        </p:attrNameLst>
                                      </p:cBhvr>
                                      <p:tavLst>
                                        <p:tav tm="0">
                                          <p:val>
                                            <p:strVal val="4/3*#ppt_w"/>
                                          </p:val>
                                        </p:tav>
                                        <p:tav tm="100000">
                                          <p:val>
                                            <p:strVal val="#ppt_w"/>
                                          </p:val>
                                        </p:tav>
                                      </p:tavLst>
                                    </p:anim>
                                    <p:anim calcmode="lin" valueType="num">
                                      <p:cBhvr>
                                        <p:cTn id="19" dur="500" fill="hold"/>
                                        <p:tgtEl>
                                          <p:spTgt spid="81923"/>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autoUpdateAnimBg="0"/>
      <p:bldP spid="81923" grpId="0" autoUpdateAnimBg="0"/>
      <p:bldP spid="81924"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endParaRPr lang="en-US" smtClean="0"/>
          </a:p>
        </p:txBody>
      </p:sp>
      <p:sp>
        <p:nvSpPr>
          <p:cNvPr id="20483" name="Rectangle 3"/>
          <p:cNvSpPr>
            <a:spLocks noGrp="1" noChangeArrowheads="1"/>
          </p:cNvSpPr>
          <p:nvPr>
            <p:ph type="body" idx="1"/>
          </p:nvPr>
        </p:nvSpPr>
        <p:spPr/>
        <p:txBody>
          <a:bodyPr/>
          <a:lstStyle/>
          <a:p>
            <a:pPr algn="just" eaLnBrk="1" hangingPunct="1">
              <a:lnSpc>
                <a:spcPct val="90000"/>
              </a:lnSpc>
            </a:pPr>
            <a:r>
              <a:rPr lang="en-US" smtClean="0"/>
              <a:t>Theo Maier và Lawder (1973), động lực là sự khao khát và tự nguyện của mỗi cá nhân. Bedian (1993) thì cho rằng: động lực là sự cố gắng để đạt được mục tiêu. Higgins (1994): động lực là lực đẩy từ bên trong cá nhân để đáp ứng những nhu cầu chưa được thỏa mãn. Theo Kreitner (1995): động lực là một quá trình tâm lý mà nó định hướng các hành vi cá nhân theo mục đích nhất định.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endParaRPr lang="en-US" b="1" smtClean="0"/>
          </a:p>
        </p:txBody>
      </p:sp>
      <p:sp>
        <p:nvSpPr>
          <p:cNvPr id="3075" name="Rectangle 3"/>
          <p:cNvSpPr>
            <a:spLocks noGrp="1" noChangeArrowheads="1"/>
          </p:cNvSpPr>
          <p:nvPr>
            <p:ph type="body" idx="1"/>
          </p:nvPr>
        </p:nvSpPr>
        <p:spPr/>
        <p:txBody>
          <a:bodyPr/>
          <a:lstStyle/>
          <a:p>
            <a:pPr algn="ctr" eaLnBrk="1" hangingPunct="1">
              <a:buFontTx/>
              <a:buNone/>
            </a:pPr>
            <a:r>
              <a:rPr lang="en-US" b="1" smtClean="0"/>
              <a:t>CHƯƠNG 1</a:t>
            </a:r>
            <a:br>
              <a:rPr lang="en-US" b="1" smtClean="0"/>
            </a:br>
            <a:r>
              <a:rPr lang="en-US" b="1" smtClean="0"/>
              <a:t>ĐỐI TƯỢNG, NỘI DUNG, PHƯƠNG PHÁP NGHIÊN CỨU</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endParaRPr lang="en-US" smtClean="0"/>
          </a:p>
        </p:txBody>
      </p:sp>
      <p:sp>
        <p:nvSpPr>
          <p:cNvPr id="21507" name="Rectangle 3"/>
          <p:cNvSpPr>
            <a:spLocks noGrp="1" noChangeArrowheads="1"/>
          </p:cNvSpPr>
          <p:nvPr>
            <p:ph type="body" idx="1"/>
          </p:nvPr>
        </p:nvSpPr>
        <p:spPr/>
        <p:txBody>
          <a:bodyPr/>
          <a:lstStyle/>
          <a:p>
            <a:pPr eaLnBrk="1" hangingPunct="1"/>
            <a:r>
              <a:rPr lang="en-US" smtClean="0"/>
              <a:t> Động lực làm việc </a:t>
            </a:r>
          </a:p>
          <a:p>
            <a:pPr algn="just" eaLnBrk="1" hangingPunct="1">
              <a:buFontTx/>
              <a:buNone/>
            </a:pPr>
            <a:r>
              <a:rPr lang="en-US" b="1" i="1" smtClean="0"/>
              <a:t>	Động lực chính là sự khao khát và tự nguyện của cá nhân nhằm phát huy và hướng các các nỗ lực của bản thân để đạt được các mục tiêu cá nhân và mục tiêu của tổ chức.</a:t>
            </a:r>
            <a:r>
              <a:rPr lang="en-US" smtClean="0"/>
              <a:t> </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endParaRPr lang="en-US" smtClean="0"/>
          </a:p>
        </p:txBody>
      </p:sp>
      <p:sp>
        <p:nvSpPr>
          <p:cNvPr id="22531" name="Rectangle 3"/>
          <p:cNvSpPr>
            <a:spLocks noGrp="1" noChangeArrowheads="1"/>
          </p:cNvSpPr>
          <p:nvPr>
            <p:ph type="body" idx="1"/>
          </p:nvPr>
        </p:nvSpPr>
        <p:spPr/>
        <p:txBody>
          <a:bodyPr/>
          <a:lstStyle/>
          <a:p>
            <a:pPr algn="just" eaLnBrk="1" hangingPunct="1"/>
            <a:r>
              <a:rPr lang="en-US" b="1" i="1" smtClean="0"/>
              <a:t>Tạo động lực là sự vận dụng một hệ thống các chính sách, biện pháp, cách thức quản lý tác động tới người lao động nhằm làm cho người lao động có động lực trong công việc, thúc đẩy họ hài lòng hơn với công việc và mong muốn được đóng góp cho tổ chức.</a:t>
            </a:r>
            <a:r>
              <a:rPr lang="en-US" smtClean="0"/>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4294967295"/>
          </p:nvPr>
        </p:nvSpPr>
        <p:spPr>
          <a:xfrm>
            <a:off x="685800" y="685800"/>
            <a:ext cx="7772400" cy="4876800"/>
          </a:xfrm>
          <a:ln>
            <a:miter lim="800000"/>
            <a:headEnd/>
            <a:tailEnd/>
          </a:ln>
        </p:spPr>
        <p:txBody>
          <a:bodyPr>
            <a:noAutofit/>
          </a:bodyPr>
          <a:lstStyle/>
          <a:p>
            <a:pPr marL="274320" indent="-274320" eaLnBrk="1" fontAlgn="auto" hangingPunct="1">
              <a:lnSpc>
                <a:spcPct val="90000"/>
              </a:lnSpc>
              <a:spcAft>
                <a:spcPts val="0"/>
              </a:spcAft>
              <a:buClr>
                <a:schemeClr val="accent3"/>
              </a:buClr>
              <a:buSzPct val="95000"/>
              <a:buFont typeface="Wingdings 2"/>
              <a:buChar char=""/>
              <a:defRPr/>
            </a:pP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Ta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thaät</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söï</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muoán</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bieát</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taïi</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sao</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ngöôøi</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ta</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laøm</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moät</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vieäc</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naøo</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ñoù</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vaø</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lyù</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do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naøo</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maø</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hoï</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choïn</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caùch</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laøm</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nhö</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vaäy</a:t>
            </a:r>
            <a:endPar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endParaRPr>
          </a:p>
          <a:p>
            <a:pPr marL="274320" indent="-274320" eaLnBrk="1" fontAlgn="auto" hangingPunct="1">
              <a:lnSpc>
                <a:spcPct val="90000"/>
              </a:lnSpc>
              <a:spcAft>
                <a:spcPts val="0"/>
              </a:spcAft>
              <a:buClr>
                <a:schemeClr val="accent3"/>
              </a:buClr>
              <a:buSzPct val="95000"/>
              <a:buFont typeface="Wingdings 2"/>
              <a:buChar char=""/>
              <a:defRPr/>
            </a:pP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Ñoäng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cô</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laøm</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vieäc</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khoâng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phaûi</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laø</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moät</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vaät</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thí</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duï</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nhö</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vieân</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thuoác</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taêng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löïc</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maø</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ta</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coù</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theå</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øban</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phaùt</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cho</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nhaân</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vieân</a:t>
            </a:r>
            <a:endPar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endParaRPr>
          </a:p>
          <a:p>
            <a:pPr marL="274320" indent="-274320" eaLnBrk="1" fontAlgn="auto" hangingPunct="1">
              <a:lnSpc>
                <a:spcPct val="90000"/>
              </a:lnSpc>
              <a:spcAft>
                <a:spcPts val="0"/>
              </a:spcAft>
              <a:buClr>
                <a:schemeClr val="accent3"/>
              </a:buClr>
              <a:buSzPct val="95000"/>
              <a:buFont typeface="Wingdings 2"/>
              <a:buChar char=""/>
              <a:defRPr/>
            </a:pP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Ta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coù</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theå</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ñöa</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ra</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nhöõng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phaàn</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thöôûng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khích</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leä</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nhöng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chuùng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chæ</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coù</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raát</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ít</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taùc</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duïng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neáu</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nhaân</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vieân</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khoâng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caûm</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thaáy</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chuùng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thích</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hôïp</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vôùi</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nhu</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caàu</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cuûa</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hoï</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a:t>
            </a:r>
          </a:p>
          <a:p>
            <a:pPr marL="274320" indent="-274320" eaLnBrk="1" fontAlgn="auto" hangingPunct="1">
              <a:lnSpc>
                <a:spcPct val="90000"/>
              </a:lnSpc>
              <a:spcAft>
                <a:spcPts val="0"/>
              </a:spcAft>
              <a:buClr>
                <a:schemeClr val="accent3"/>
              </a:buClr>
              <a:buSzPct val="95000"/>
              <a:buFont typeface="Wingdings 2"/>
              <a:buChar char=""/>
              <a:defRPr/>
            </a:pP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Phaàn</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thöôûng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seõ</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kích</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thích</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nhaân</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vieân</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khi</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chuùng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ñaùp</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öùng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ñöôïc</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nhöõng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nhu</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caàu</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giaù</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trò</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vaø</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möùc</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ñoä</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öu</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tieân</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cuûa</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töøng</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caù</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r>
              <a:rPr lang="en-US" sz="3000" b="1" kern="1200" dirty="0" err="1">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nhaân</a:t>
            </a:r>
            <a:r>
              <a:rPr lang="en-US" sz="3000" b="1" kern="1200" dirty="0">
                <a:ln w="12700">
                  <a:solidFill>
                    <a:schemeClr val="tx2">
                      <a:satMod val="155000"/>
                    </a:schemeClr>
                  </a:solidFill>
                  <a:prstDash val="solid"/>
                </a:ln>
                <a:solidFill>
                  <a:schemeClr val="accent1">
                    <a:lumMod val="75000"/>
                  </a:schemeClr>
                </a:solidFill>
                <a:effectLst>
                  <a:outerShdw blurRad="41275" dist="20320" dir="1800000" algn="tl" rotWithShape="0">
                    <a:srgbClr val="000000">
                      <a:alpha val="40000"/>
                    </a:srgbClr>
                  </a:outerShdw>
                </a:effectLst>
                <a:latin typeface="VNI-Disney" pitchFamily="2" charset="0"/>
              </a:rPr>
              <a:t>. </a:t>
            </a:r>
          </a:p>
        </p:txBody>
      </p:sp>
      <p:sp>
        <p:nvSpPr>
          <p:cNvPr id="5" name="Footer Placeholder 4"/>
          <p:cNvSpPr txBox="1">
            <a:spLocks noGrp="1"/>
          </p:cNvSpPr>
          <p:nvPr/>
        </p:nvSpPr>
        <p:spPr>
          <a:xfrm>
            <a:off x="2667000" y="6356350"/>
            <a:ext cx="3352800" cy="365125"/>
          </a:xfrm>
          <a:prstGeom prst="rect">
            <a:avLst/>
          </a:prstGeom>
          <a:noFill/>
        </p:spPr>
        <p:txBody>
          <a:bodyPr lIns="0" tIns="0" rIns="0" bIns="0" anchor="b"/>
          <a:lstStyle/>
          <a:p>
            <a:pPr eaLnBrk="1" hangingPunct="1">
              <a:defRPr/>
            </a:pPr>
            <a:r>
              <a:rPr lang="en-US" sz="1200">
                <a:solidFill>
                  <a:schemeClr val="tx2">
                    <a:shade val="90000"/>
                  </a:schemeClr>
                </a:solidFill>
                <a:cs typeface="+mn-cs"/>
              </a:rPr>
              <a:t>Mo. 4.TAO DONG CO LAM VIEC</a:t>
            </a:r>
          </a:p>
        </p:txBody>
      </p:sp>
      <p:sp>
        <p:nvSpPr>
          <p:cNvPr id="6" name="Slide Number Placeholder 5"/>
          <p:cNvSpPr txBox="1">
            <a:spLocks noGrp="1"/>
          </p:cNvSpPr>
          <p:nvPr/>
        </p:nvSpPr>
        <p:spPr>
          <a:xfrm>
            <a:off x="7924800" y="6356350"/>
            <a:ext cx="762000" cy="365125"/>
          </a:xfrm>
          <a:prstGeom prst="rect">
            <a:avLst/>
          </a:prstGeom>
          <a:noFill/>
        </p:spPr>
        <p:txBody>
          <a:bodyPr lIns="0" tIns="0" rIns="0" bIns="0" anchor="b"/>
          <a:lstStyle/>
          <a:p>
            <a:pPr algn="r" eaLnBrk="1" hangingPunct="1">
              <a:defRPr/>
            </a:pPr>
            <a:fld id="{9E647712-6000-4E96-8D4B-13430BB0D652}" type="slidenum">
              <a:rPr lang="en-US" sz="1200">
                <a:solidFill>
                  <a:schemeClr val="tx2">
                    <a:shade val="90000"/>
                  </a:schemeClr>
                </a:solidFill>
                <a:cs typeface="+mn-cs"/>
              </a:rPr>
              <a:pPr algn="r" eaLnBrk="1" hangingPunct="1">
                <a:defRPr/>
              </a:pPr>
              <a:t>22</a:t>
            </a:fld>
            <a:endParaRPr lang="en-US" sz="1200" dirty="0">
              <a:solidFill>
                <a:schemeClr val="tx2">
                  <a:shade val="90000"/>
                </a:schemeClr>
              </a:solidFill>
              <a:cs typeface="+mn-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4294967295"/>
          </p:nvPr>
        </p:nvSpPr>
        <p:spPr>
          <a:xfrm>
            <a:off x="533400" y="609600"/>
            <a:ext cx="8305800" cy="5410200"/>
          </a:xfrm>
          <a:ln>
            <a:miter lim="800000"/>
            <a:headEnd/>
            <a:tailEnd/>
          </a:ln>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274320" indent="-274320" eaLnBrk="1" fontAlgn="auto" hangingPunct="1">
              <a:spcAft>
                <a:spcPts val="0"/>
              </a:spcAft>
              <a:buClr>
                <a:schemeClr val="accent3"/>
              </a:buClr>
              <a:buSzPct val="95000"/>
              <a:buFont typeface="Wingdings 2"/>
              <a:buChar char=""/>
              <a:defRPr/>
            </a:pP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Vaán</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ñeà</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khoâng</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phaûi</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laø</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khoâng</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coù</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caùch</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naøo</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ñeå</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kích</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thích</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ñoäng</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vieân</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thuùc</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ñaåy</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nhaân</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vieân</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maø</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chính</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laø</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ôû</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choã</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muoán</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laøm</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vieäc</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naøy</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coù</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hieäu</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quaû</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baïn</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phaûi</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coá</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gaéng</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nhaän</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daïng</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nhöõng</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nhu</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caàu</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giaù</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trò</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vaø</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möùc</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ñoä</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öu</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tieân</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cuûa</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nhaân</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vieân</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ñeå</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giuùp</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hoï</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ñaït</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ñöôïc</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chuùng</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a:t>
            </a:r>
          </a:p>
          <a:p>
            <a:pPr marL="274320" indent="-274320" eaLnBrk="1" fontAlgn="auto" hangingPunct="1">
              <a:spcAft>
                <a:spcPts val="0"/>
              </a:spcAft>
              <a:buClr>
                <a:schemeClr val="accent3"/>
              </a:buClr>
              <a:buSzPct val="95000"/>
              <a:buFont typeface="Wingdings 2"/>
              <a:buChar char=""/>
              <a:defRPr/>
            </a:pPr>
            <a:endPar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endParaRPr>
          </a:p>
          <a:p>
            <a:pPr marL="274320" indent="-274320" eaLnBrk="1" fontAlgn="auto" hangingPunct="1">
              <a:spcAft>
                <a:spcPts val="0"/>
              </a:spcAft>
              <a:buClr>
                <a:schemeClr val="accent3"/>
              </a:buClr>
              <a:buSzPct val="95000"/>
              <a:buFont typeface="Wingdings 2"/>
              <a:buChar char=""/>
              <a:defRPr/>
            </a:pP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Nhaân</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vieân</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coù</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theå</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ñöôïc</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ñoäng</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vieân</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kích</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thích</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hay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thuùc</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ñaåy</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baèng</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3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ñoäng</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 </a:t>
            </a:r>
            <a:r>
              <a:rPr lang="en-US" b="1" kern="1200" dirty="0" err="1">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löïc</a:t>
            </a:r>
            <a:r>
              <a:rPr lang="en-US" b="1" kern="1200" dirty="0">
                <a:ln w="12700">
                  <a:solidFill>
                    <a:schemeClr val="tx2">
                      <a:satMod val="155000"/>
                    </a:schemeClr>
                  </a:solidFill>
                  <a:prstDash val="solid"/>
                </a:ln>
                <a:solidFill>
                  <a:schemeClr val="tx2">
                    <a:lumMod val="75000"/>
                  </a:schemeClr>
                </a:solidFill>
                <a:effectLst>
                  <a:outerShdw blurRad="41275" dist="20320" dir="1800000" algn="tl" rotWithShape="0">
                    <a:srgbClr val="000000">
                      <a:alpha val="40000"/>
                    </a:srgbClr>
                  </a:outerShdw>
                </a:effectLst>
                <a:latin typeface="VNI-Tekon" pitchFamily="2" charset="0"/>
              </a:rPr>
              <a:t>:</a:t>
            </a:r>
          </a:p>
          <a:p>
            <a:pPr marL="274320" indent="-274320" algn="ctr" eaLnBrk="1" fontAlgn="auto" hangingPunct="1">
              <a:spcAft>
                <a:spcPts val="0"/>
              </a:spcAft>
              <a:buClr>
                <a:schemeClr val="accent3"/>
              </a:buClr>
              <a:buSzPct val="95000"/>
              <a:buFontTx/>
              <a:buNone/>
              <a:defRPr/>
            </a:pPr>
            <a:r>
              <a:rPr lang="en-US" sz="2600" b="1" kern="12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p>
          <a:p>
            <a:pPr marL="274320" indent="-274320" algn="ctr" eaLnBrk="1" fontAlgn="auto" hangingPunct="1">
              <a:spcAft>
                <a:spcPts val="0"/>
              </a:spcAft>
              <a:buClr>
                <a:schemeClr val="accent3"/>
              </a:buClr>
              <a:buSzPct val="95000"/>
              <a:buFontTx/>
              <a:buNone/>
              <a:defRPr/>
            </a:pPr>
            <a:r>
              <a:rPr lang="en-US" sz="2600" b="1" kern="1200" spc="50" dirty="0">
                <a:ln w="11430"/>
                <a:solidFill>
                  <a:srgbClr val="C00000"/>
                </a:solidFill>
                <a:effectLst>
                  <a:outerShdw blurRad="76200" dist="50800" dir="5400000" algn="tl" rotWithShape="0">
                    <a:srgbClr val="000000">
                      <a:alpha val="65000"/>
                    </a:srgbClr>
                  </a:outerShdw>
                </a:effectLst>
                <a:latin typeface="VNI-Tekon" pitchFamily="2" charset="0"/>
              </a:rPr>
              <a:t>ÑL CAÙ NHAÂN-ÑL ÑAÅY-ÑL KEÙO</a:t>
            </a:r>
          </a:p>
        </p:txBody>
      </p:sp>
      <p:sp>
        <p:nvSpPr>
          <p:cNvPr id="5" name="Footer Placeholder 4"/>
          <p:cNvSpPr txBox="1">
            <a:spLocks noGrp="1"/>
          </p:cNvSpPr>
          <p:nvPr/>
        </p:nvSpPr>
        <p:spPr>
          <a:xfrm>
            <a:off x="2667000" y="6356350"/>
            <a:ext cx="3352800" cy="365125"/>
          </a:xfrm>
          <a:prstGeom prst="rect">
            <a:avLst/>
          </a:prstGeom>
          <a:noFill/>
        </p:spPr>
        <p:txBody>
          <a:bodyPr lIns="0" tIns="0" rIns="0" bIns="0" anchor="b"/>
          <a:lstStyle/>
          <a:p>
            <a:pPr eaLnBrk="1" hangingPunct="1">
              <a:defRPr/>
            </a:pPr>
            <a:r>
              <a:rPr lang="en-US" sz="1200">
                <a:solidFill>
                  <a:schemeClr val="tx2">
                    <a:shade val="90000"/>
                  </a:schemeClr>
                </a:solidFill>
                <a:cs typeface="+mn-cs"/>
              </a:rPr>
              <a:t>Mo. 4.TAO DONG CO LAM VIEC</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endParaRPr lang="en-US" smtClean="0"/>
          </a:p>
        </p:txBody>
      </p:sp>
      <p:sp>
        <p:nvSpPr>
          <p:cNvPr id="25603" name="Rectangle 3"/>
          <p:cNvSpPr>
            <a:spLocks noGrp="1" noChangeArrowheads="1"/>
          </p:cNvSpPr>
          <p:nvPr>
            <p:ph type="body" idx="1"/>
          </p:nvPr>
        </p:nvSpPr>
        <p:spPr/>
        <p:txBody>
          <a:bodyPr/>
          <a:lstStyle/>
          <a:p>
            <a:pPr algn="just" eaLnBrk="1" hangingPunct="1">
              <a:lnSpc>
                <a:spcPct val="90000"/>
              </a:lnSpc>
            </a:pPr>
            <a:r>
              <a:rPr lang="en-US" sz="2400" b="1" i="1" smtClean="0"/>
              <a:t>Nhu cầu</a:t>
            </a:r>
            <a:r>
              <a:rPr lang="en-US" sz="2400" smtClean="0"/>
              <a:t> có thể được hiểu là trạng thái tâm lý mà con người cảm thấy thiếu thốn không thoả mãn về một cái gì đó. Với người lao động, họ thường bị thúc đẩy bởi một trạng thái mong muốn để có thể thoả mãn được những mong muốn này họ phải nỗ lực, mong muốn càng lớn mức nỗ lực càng cao tức là động cơ càng lớn. Nếu những mong muốn này được thoả mãn thì mức độ mong muốn sẽ giảm đi. Nhu cầu của người lao động rất phong phú và đa dạng nhưng nhìn chung, nhu cầu của người lao động cũng gồm hai nhu cầu chính: nhu cầu vật chất và nhu cầu tinh thần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4294967295"/>
          </p:nvPr>
        </p:nvSpPr>
        <p:spPr>
          <a:xfrm>
            <a:off x="381000" y="685800"/>
            <a:ext cx="8534400" cy="5715000"/>
          </a:xfrm>
          <a:ln>
            <a:miter lim="800000"/>
            <a:headEnd/>
            <a:tailEnd/>
          </a:ln>
        </p:spPr>
        <p:txBody>
          <a:bodyPr>
            <a:normAutofit/>
          </a:bodyPr>
          <a:lstStyle/>
          <a:p>
            <a:pPr marL="274320" indent="-274320" eaLnBrk="1" fontAlgn="auto" hangingPunct="1">
              <a:spcAft>
                <a:spcPts val="0"/>
              </a:spcAft>
              <a:buClr>
                <a:schemeClr val="accent3"/>
              </a:buClr>
              <a:buSzPct val="95000"/>
              <a:buFont typeface="Wingdings 2"/>
              <a:buChar char=""/>
              <a:defRPr/>
            </a:pPr>
            <a:r>
              <a:rPr lang="en-US" sz="3600" b="1" kern="1200"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Ñoäng</a:t>
            </a:r>
            <a:r>
              <a:rPr lang="en-US" sz="3600" b="1" kern="120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 </a:t>
            </a:r>
            <a:r>
              <a:rPr lang="en-US" sz="3600" b="1" kern="1200"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löïc</a:t>
            </a:r>
            <a:r>
              <a:rPr lang="en-US" sz="3600" b="1" kern="120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 </a:t>
            </a:r>
            <a:r>
              <a:rPr lang="en-US" sz="3600" b="1" kern="1200"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caù</a:t>
            </a:r>
            <a:r>
              <a:rPr lang="en-US" sz="3600" b="1" kern="120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 </a:t>
            </a:r>
            <a:r>
              <a:rPr lang="en-US" sz="3600" b="1" kern="1200"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nhaân</a:t>
            </a:r>
            <a:r>
              <a:rPr lang="en-US" sz="3600" b="1" kern="120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phaùt</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xuaát</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töø</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noäi</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taâm</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nhö</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caù</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tính</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lyù</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töôûng</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nieàm</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tin…</a:t>
            </a:r>
          </a:p>
          <a:p>
            <a:pPr marL="274320" indent="-274320" eaLnBrk="1" fontAlgn="auto" hangingPunct="1">
              <a:spcAft>
                <a:spcPts val="0"/>
              </a:spcAft>
              <a:buClr>
                <a:schemeClr val="accent3"/>
              </a:buClr>
              <a:buSzPct val="95000"/>
              <a:buFont typeface="Wingdings 2"/>
              <a:buChar char=""/>
              <a:defRPr/>
            </a:pPr>
            <a:r>
              <a:rPr lang="en-US" sz="3600" b="1" kern="1200"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2"/>
                </a:solidFill>
                <a:effectLst>
                  <a:outerShdw blurRad="50800" dist="40000" dir="5400000" algn="tl" rotWithShape="0">
                    <a:srgbClr val="000000">
                      <a:shade val="5000"/>
                      <a:satMod val="120000"/>
                      <a:alpha val="33000"/>
                    </a:srgbClr>
                  </a:outerShdw>
                </a:effectLst>
                <a:latin typeface="VNI-Disney" pitchFamily="2" charset="0"/>
              </a:rPr>
              <a:t>Ñoäng</a:t>
            </a:r>
            <a:r>
              <a:rPr lang="en-US" sz="3600" b="1" kern="120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2"/>
                </a:solidFill>
                <a:effectLst>
                  <a:outerShdw blurRad="50800" dist="40000" dir="5400000" algn="tl" rotWithShape="0">
                    <a:srgbClr val="000000">
                      <a:shade val="5000"/>
                      <a:satMod val="120000"/>
                      <a:alpha val="33000"/>
                    </a:srgbClr>
                  </a:outerShdw>
                </a:effectLst>
                <a:latin typeface="VNI-Disney" pitchFamily="2" charset="0"/>
              </a:rPr>
              <a:t> </a:t>
            </a:r>
            <a:r>
              <a:rPr lang="en-US" sz="3600" b="1" kern="1200"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2"/>
                </a:solidFill>
                <a:effectLst>
                  <a:outerShdw blurRad="50800" dist="40000" dir="5400000" algn="tl" rotWithShape="0">
                    <a:srgbClr val="000000">
                      <a:shade val="5000"/>
                      <a:satMod val="120000"/>
                      <a:alpha val="33000"/>
                    </a:srgbClr>
                  </a:outerShdw>
                </a:effectLst>
                <a:latin typeface="VNI-Disney" pitchFamily="2" charset="0"/>
              </a:rPr>
              <a:t>löïc</a:t>
            </a:r>
            <a:r>
              <a:rPr lang="en-US" sz="3600" b="1" kern="120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2"/>
                </a:solidFill>
                <a:effectLst>
                  <a:outerShdw blurRad="50800" dist="40000" dir="5400000" algn="tl" rotWithShape="0">
                    <a:srgbClr val="000000">
                      <a:shade val="5000"/>
                      <a:satMod val="120000"/>
                      <a:alpha val="33000"/>
                    </a:srgbClr>
                  </a:outerShdw>
                </a:effectLst>
                <a:latin typeface="VNI-Disney" pitchFamily="2" charset="0"/>
              </a:rPr>
              <a:t> </a:t>
            </a:r>
            <a:r>
              <a:rPr lang="en-US" sz="3600" b="1" kern="1200"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2"/>
                </a:solidFill>
                <a:effectLst>
                  <a:outerShdw blurRad="50800" dist="40000" dir="5400000" algn="tl" rotWithShape="0">
                    <a:srgbClr val="000000">
                      <a:shade val="5000"/>
                      <a:satMod val="120000"/>
                      <a:alpha val="33000"/>
                    </a:srgbClr>
                  </a:outerShdw>
                </a:effectLst>
                <a:latin typeface="VNI-Disney" pitchFamily="2" charset="0"/>
              </a:rPr>
              <a:t>thuùc</a:t>
            </a:r>
            <a:r>
              <a:rPr lang="en-US" sz="3600" b="1" kern="120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2"/>
                </a:solidFill>
                <a:effectLst>
                  <a:outerShdw blurRad="50800" dist="40000" dir="5400000" algn="tl" rotWithShape="0">
                    <a:srgbClr val="000000">
                      <a:shade val="5000"/>
                      <a:satMod val="120000"/>
                      <a:alpha val="33000"/>
                    </a:srgbClr>
                  </a:outerShdw>
                </a:effectLst>
                <a:latin typeface="VNI-Disney" pitchFamily="2" charset="0"/>
              </a:rPr>
              <a:t> </a:t>
            </a:r>
            <a:r>
              <a:rPr lang="en-US" sz="3600" b="1" kern="1200"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2"/>
                </a:solidFill>
                <a:effectLst>
                  <a:outerShdw blurRad="50800" dist="40000" dir="5400000" algn="tl" rotWithShape="0">
                    <a:srgbClr val="000000">
                      <a:shade val="5000"/>
                      <a:satMod val="120000"/>
                      <a:alpha val="33000"/>
                    </a:srgbClr>
                  </a:outerShdw>
                </a:effectLst>
                <a:latin typeface="VNI-Disney" pitchFamily="2" charset="0"/>
              </a:rPr>
              <a:t>ñaåy</a:t>
            </a:r>
            <a:r>
              <a:rPr lang="en-US" sz="3600" b="1" kern="120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tx2"/>
                </a:solidFill>
                <a:effectLst>
                  <a:outerShdw blurRad="50800" dist="40000" dir="5400000" algn="tl" rotWithShape="0">
                    <a:srgbClr val="000000">
                      <a:shade val="5000"/>
                      <a:satMod val="120000"/>
                      <a:alpha val="33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phaùt</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xuaát</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töø</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ngöôøi</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khaùc</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nhö</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laõnh</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ñaïo</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baïn</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ñoàng</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nghieäp</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nhaân</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vieân</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döôùi</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quyeàn</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gia</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ñình</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ngöôøi</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thaân</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ngöôøi</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daân</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a:t>
            </a:r>
          </a:p>
          <a:p>
            <a:pPr marL="274320" indent="-274320" eaLnBrk="1" fontAlgn="auto" hangingPunct="1">
              <a:spcAft>
                <a:spcPts val="0"/>
              </a:spcAft>
              <a:buClr>
                <a:schemeClr val="accent3"/>
              </a:buClr>
              <a:buSzPct val="95000"/>
              <a:buFont typeface="Wingdings 2"/>
              <a:buChar char=""/>
              <a:defRPr/>
            </a:pPr>
            <a:r>
              <a:rPr lang="en-US" sz="3600" b="1" kern="1200"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Ñoäng</a:t>
            </a:r>
            <a:r>
              <a:rPr lang="en-US" sz="3600" b="1" kern="120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 </a:t>
            </a:r>
            <a:r>
              <a:rPr lang="en-US" sz="3600" b="1" kern="1200"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löïc</a:t>
            </a:r>
            <a:r>
              <a:rPr lang="en-US" sz="3600" b="1" kern="120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 </a:t>
            </a:r>
            <a:r>
              <a:rPr lang="en-US" sz="3600" b="1" kern="1200"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loâi</a:t>
            </a:r>
            <a:r>
              <a:rPr lang="en-US" sz="3600" b="1" kern="120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 </a:t>
            </a:r>
            <a:r>
              <a:rPr lang="en-US" sz="3600" b="1" kern="1200" dirty="0" err="1">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keùo</a:t>
            </a:r>
            <a:r>
              <a:rPr lang="en-US" sz="3600" b="1" kern="120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laø</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nhöõng</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gì</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loâi</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cuoán</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haáp</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daãn</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baïn</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thí</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duï</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nhö</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tieàn</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baïc</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nhaø</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ñaát</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xe</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coä</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quyeàn</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 </a:t>
            </a:r>
            <a:r>
              <a:rPr lang="en-US" sz="3600" b="1" kern="1200" dirty="0" err="1">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löïc</a:t>
            </a:r>
            <a:r>
              <a:rPr lang="en-US" sz="3600" b="1" kern="1200" dirty="0">
                <a:ln w="12700">
                  <a:solidFill>
                    <a:schemeClr val="tx2">
                      <a:satMod val="155000"/>
                    </a:schemeClr>
                  </a:solidFill>
                  <a:prstDash val="solid"/>
                </a:ln>
                <a:solidFill>
                  <a:sysClr val="windowText" lastClr="000000"/>
                </a:solidFill>
                <a:effectLst>
                  <a:outerShdw blurRad="41275" dist="20320" dir="1800000" algn="tl" rotWithShape="0">
                    <a:srgbClr val="000000">
                      <a:alpha val="40000"/>
                    </a:srgbClr>
                  </a:outerShdw>
                </a:effectLst>
                <a:latin typeface="VNI-Disney" pitchFamily="2" charset="0"/>
              </a:rPr>
              <a:t>…</a:t>
            </a:r>
          </a:p>
        </p:txBody>
      </p:sp>
      <p:sp>
        <p:nvSpPr>
          <p:cNvPr id="5" name="Footer Placeholder 4"/>
          <p:cNvSpPr txBox="1">
            <a:spLocks noGrp="1"/>
          </p:cNvSpPr>
          <p:nvPr/>
        </p:nvSpPr>
        <p:spPr>
          <a:xfrm>
            <a:off x="2667000" y="6356350"/>
            <a:ext cx="3352800" cy="365125"/>
          </a:xfrm>
          <a:prstGeom prst="rect">
            <a:avLst/>
          </a:prstGeom>
          <a:noFill/>
        </p:spPr>
        <p:txBody>
          <a:bodyPr lIns="0" tIns="0" rIns="0" bIns="0" anchor="b"/>
          <a:lstStyle/>
          <a:p>
            <a:pPr eaLnBrk="1" hangingPunct="1">
              <a:defRPr/>
            </a:pPr>
            <a:r>
              <a:rPr lang="en-US" sz="1200">
                <a:solidFill>
                  <a:schemeClr val="tx2">
                    <a:shade val="90000"/>
                  </a:schemeClr>
                </a:solidFill>
                <a:cs typeface="+mn-cs"/>
              </a:rPr>
              <a:t>Mo. 4.TAO DONG CO LAM VIEC</a:t>
            </a:r>
          </a:p>
        </p:txBody>
      </p:sp>
      <p:sp>
        <p:nvSpPr>
          <p:cNvPr id="6" name="Slide Number Placeholder 5"/>
          <p:cNvSpPr txBox="1">
            <a:spLocks noGrp="1"/>
          </p:cNvSpPr>
          <p:nvPr/>
        </p:nvSpPr>
        <p:spPr>
          <a:xfrm>
            <a:off x="7924800" y="6356350"/>
            <a:ext cx="762000" cy="365125"/>
          </a:xfrm>
          <a:prstGeom prst="rect">
            <a:avLst/>
          </a:prstGeom>
          <a:noFill/>
        </p:spPr>
        <p:txBody>
          <a:bodyPr lIns="0" tIns="0" rIns="0" bIns="0" anchor="b"/>
          <a:lstStyle/>
          <a:p>
            <a:pPr algn="r" eaLnBrk="1" hangingPunct="1">
              <a:defRPr/>
            </a:pPr>
            <a:fld id="{621192BE-AAB9-497C-8FDA-62954DCD39AC}" type="slidenum">
              <a:rPr lang="en-US" sz="1200">
                <a:solidFill>
                  <a:schemeClr val="tx2">
                    <a:shade val="90000"/>
                  </a:schemeClr>
                </a:solidFill>
                <a:cs typeface="+mn-cs"/>
              </a:rPr>
              <a:pPr algn="r" eaLnBrk="1" hangingPunct="1">
                <a:defRPr/>
              </a:pPr>
              <a:t>25</a:t>
            </a:fld>
            <a:endParaRPr lang="en-US" sz="1200">
              <a:solidFill>
                <a:schemeClr val="tx2">
                  <a:shade val="90000"/>
                </a:schemeClr>
              </a:solidFill>
              <a:cs typeface="+mn-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381000" y="0"/>
            <a:ext cx="8382000" cy="1143000"/>
          </a:xfrm>
          <a:solidFill>
            <a:srgbClr val="FFFFFF"/>
          </a:solidFill>
        </p:spPr>
        <p:txBody>
          <a:bodyPr/>
          <a:lstStyle/>
          <a:p>
            <a:pPr eaLnBrk="1" hangingPunct="1"/>
            <a:r>
              <a:rPr lang="en-US" sz="3600" b="1" i="1" smtClean="0">
                <a:solidFill>
                  <a:schemeClr val="tx1"/>
                </a:solidFill>
              </a:rPr>
              <a:t/>
            </a:r>
            <a:br>
              <a:rPr lang="en-US" sz="3600" b="1" i="1" smtClean="0">
                <a:solidFill>
                  <a:schemeClr val="tx1"/>
                </a:solidFill>
              </a:rPr>
            </a:br>
            <a:r>
              <a:rPr lang="en-US" sz="3200" b="1" i="1" smtClean="0">
                <a:solidFill>
                  <a:schemeClr val="tx1"/>
                </a:solidFill>
              </a:rPr>
              <a:t>Tầm quan trọng của động lực làm viêc </a:t>
            </a:r>
            <a:br>
              <a:rPr lang="en-US" sz="3200" b="1" i="1" smtClean="0">
                <a:solidFill>
                  <a:schemeClr val="tx1"/>
                </a:solidFill>
              </a:rPr>
            </a:br>
            <a:endParaRPr lang="en-US" sz="3200" b="1" i="1" smtClean="0">
              <a:solidFill>
                <a:schemeClr val="tx1"/>
              </a:solidFill>
            </a:endParaRPr>
          </a:p>
        </p:txBody>
      </p:sp>
      <p:sp>
        <p:nvSpPr>
          <p:cNvPr id="68611" name="Rectangle 3"/>
          <p:cNvSpPr>
            <a:spLocks noGrp="1" noChangeArrowheads="1"/>
          </p:cNvSpPr>
          <p:nvPr>
            <p:ph type="body" idx="1"/>
          </p:nvPr>
        </p:nvSpPr>
        <p:spPr/>
        <p:txBody>
          <a:bodyPr/>
          <a:lstStyle/>
          <a:p>
            <a:pPr marL="609600" indent="-609600" eaLnBrk="1" hangingPunct="1">
              <a:lnSpc>
                <a:spcPct val="90000"/>
              </a:lnSpc>
            </a:pPr>
            <a:r>
              <a:rPr lang="en-US" smtClean="0"/>
              <a:t>Làm việc tích cực</a:t>
            </a:r>
          </a:p>
          <a:p>
            <a:pPr marL="609600" indent="-609600" eaLnBrk="1" hangingPunct="1">
              <a:lnSpc>
                <a:spcPct val="90000"/>
              </a:lnSpc>
            </a:pPr>
            <a:r>
              <a:rPr lang="en-US" smtClean="0"/>
              <a:t>Duy trì nhịp độ làm việc tích cực</a:t>
            </a:r>
          </a:p>
          <a:p>
            <a:pPr marL="609600" indent="-609600" eaLnBrk="1" hangingPunct="1">
              <a:lnSpc>
                <a:spcPct val="90000"/>
              </a:lnSpc>
            </a:pPr>
            <a:r>
              <a:rPr lang="en-US" smtClean="0"/>
              <a:t>Có hành vi tự định hướng vào các mục tiêu quan trọng</a:t>
            </a:r>
          </a:p>
          <a:p>
            <a:pPr marL="609600" indent="-609600" eaLnBrk="1" hangingPunct="1">
              <a:lnSpc>
                <a:spcPct val="90000"/>
              </a:lnSpc>
              <a:buFontTx/>
              <a:buNone/>
            </a:pPr>
            <a:r>
              <a:rPr lang="en-US" smtClean="0"/>
              <a:t>	Như vậy, động lực làm việc có vai trò quan trọng đối với: </a:t>
            </a:r>
          </a:p>
          <a:p>
            <a:pPr marL="609600" indent="-609600" eaLnBrk="1" hangingPunct="1">
              <a:lnSpc>
                <a:spcPct val="90000"/>
              </a:lnSpc>
            </a:pPr>
            <a:r>
              <a:rPr lang="en-US" smtClean="0"/>
              <a:t>Đối với cá nhân</a:t>
            </a:r>
          </a:p>
          <a:p>
            <a:pPr marL="609600" indent="-609600" eaLnBrk="1" hangingPunct="1">
              <a:lnSpc>
                <a:spcPct val="90000"/>
              </a:lnSpc>
            </a:pPr>
            <a:r>
              <a:rPr lang="en-US" smtClean="0"/>
              <a:t>Đối với tổ chức</a:t>
            </a:r>
            <a:r>
              <a:rPr lang="en-US" sz="2800"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10"/>
                                        </p:tgtEl>
                                        <p:attrNameLst>
                                          <p:attrName>style.visibility</p:attrName>
                                        </p:attrNameLst>
                                      </p:cBhvr>
                                      <p:to>
                                        <p:strVal val="visible"/>
                                      </p:to>
                                    </p:set>
                                    <p:anim calcmode="lin" valueType="num">
                                      <p:cBhvr additive="base">
                                        <p:cTn id="7" dur="500" fill="hold"/>
                                        <p:tgtEl>
                                          <p:spTgt spid="68610"/>
                                        </p:tgtEl>
                                        <p:attrNameLst>
                                          <p:attrName>ppt_x</p:attrName>
                                        </p:attrNameLst>
                                      </p:cBhvr>
                                      <p:tavLst>
                                        <p:tav tm="0">
                                          <p:val>
                                            <p:strVal val="#ppt_x"/>
                                          </p:val>
                                        </p:tav>
                                        <p:tav tm="100000">
                                          <p:val>
                                            <p:strVal val="#ppt_x"/>
                                          </p:val>
                                        </p:tav>
                                      </p:tavLst>
                                    </p:anim>
                                    <p:anim calcmode="lin" valueType="num">
                                      <p:cBhvr additive="base">
                                        <p:cTn id="8" dur="500" fill="hold"/>
                                        <p:tgtEl>
                                          <p:spTgt spid="6861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8611">
                                            <p:txEl>
                                              <p:pRg st="0" end="0"/>
                                            </p:txEl>
                                          </p:spTgt>
                                        </p:tgtEl>
                                        <p:attrNameLst>
                                          <p:attrName>style.visibility</p:attrName>
                                        </p:attrNameLst>
                                      </p:cBhvr>
                                      <p:to>
                                        <p:strVal val="visible"/>
                                      </p:to>
                                    </p:set>
                                    <p:anim calcmode="lin" valueType="num">
                                      <p:cBhvr additive="base">
                                        <p:cTn id="13" dur="500" fill="hold"/>
                                        <p:tgtEl>
                                          <p:spTgt spid="686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86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8611">
                                            <p:txEl>
                                              <p:pRg st="1" end="1"/>
                                            </p:txEl>
                                          </p:spTgt>
                                        </p:tgtEl>
                                        <p:attrNameLst>
                                          <p:attrName>style.visibility</p:attrName>
                                        </p:attrNameLst>
                                      </p:cBhvr>
                                      <p:to>
                                        <p:strVal val="visible"/>
                                      </p:to>
                                    </p:set>
                                    <p:anim calcmode="lin" valueType="num">
                                      <p:cBhvr additive="base">
                                        <p:cTn id="19" dur="500" fill="hold"/>
                                        <p:tgtEl>
                                          <p:spTgt spid="686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86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68611">
                                            <p:txEl>
                                              <p:pRg st="2" end="2"/>
                                            </p:txEl>
                                          </p:spTgt>
                                        </p:tgtEl>
                                        <p:attrNameLst>
                                          <p:attrName>style.visibility</p:attrName>
                                        </p:attrNameLst>
                                      </p:cBhvr>
                                      <p:to>
                                        <p:strVal val="visible"/>
                                      </p:to>
                                    </p:set>
                                    <p:anim calcmode="lin" valueType="num">
                                      <p:cBhvr additive="base">
                                        <p:cTn id="25" dur="500" fill="hold"/>
                                        <p:tgtEl>
                                          <p:spTgt spid="6861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86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8611">
                                            <p:txEl>
                                              <p:pRg st="3" end="3"/>
                                            </p:txEl>
                                          </p:spTgt>
                                        </p:tgtEl>
                                        <p:attrNameLst>
                                          <p:attrName>style.visibility</p:attrName>
                                        </p:attrNameLst>
                                      </p:cBhvr>
                                      <p:to>
                                        <p:strVal val="visible"/>
                                      </p:to>
                                    </p:set>
                                    <p:anim calcmode="lin" valueType="num">
                                      <p:cBhvr additive="base">
                                        <p:cTn id="31" dur="500" fill="hold"/>
                                        <p:tgtEl>
                                          <p:spTgt spid="6861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8611">
                                            <p:txEl>
                                              <p:pRg st="3" end="3"/>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8611">
                                            <p:txEl>
                                              <p:pRg st="4" end="4"/>
                                            </p:txEl>
                                          </p:spTgt>
                                        </p:tgtEl>
                                        <p:attrNameLst>
                                          <p:attrName>style.visibility</p:attrName>
                                        </p:attrNameLst>
                                      </p:cBhvr>
                                      <p:to>
                                        <p:strVal val="visible"/>
                                      </p:to>
                                    </p:set>
                                    <p:anim calcmode="lin" valueType="num">
                                      <p:cBhvr additive="base">
                                        <p:cTn id="35" dur="500" fill="hold"/>
                                        <p:tgtEl>
                                          <p:spTgt spid="68611">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8611">
                                            <p:txEl>
                                              <p:pRg st="4" end="4"/>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8611">
                                            <p:txEl>
                                              <p:pRg st="5" end="5"/>
                                            </p:txEl>
                                          </p:spTgt>
                                        </p:tgtEl>
                                        <p:attrNameLst>
                                          <p:attrName>style.visibility</p:attrName>
                                        </p:attrNameLst>
                                      </p:cBhvr>
                                      <p:to>
                                        <p:strVal val="visible"/>
                                      </p:to>
                                    </p:set>
                                    <p:anim calcmode="lin" valueType="num">
                                      <p:cBhvr additive="base">
                                        <p:cTn id="39" dur="500" fill="hold"/>
                                        <p:tgtEl>
                                          <p:spTgt spid="68611">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861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eaLnBrk="1" hangingPunct="1"/>
            <a:r>
              <a:rPr lang="en-US" sz="4000" smtClean="0"/>
              <a:t>Yếu tố gì ảnh hưởng tới động lực làm việc của người lao động</a:t>
            </a:r>
          </a:p>
        </p:txBody>
      </p:sp>
      <p:sp>
        <p:nvSpPr>
          <p:cNvPr id="134147" name="Rectangle 3"/>
          <p:cNvSpPr>
            <a:spLocks noGrp="1" noChangeArrowheads="1"/>
          </p:cNvSpPr>
          <p:nvPr>
            <p:ph type="body" idx="1"/>
          </p:nvPr>
        </p:nvSpPr>
        <p:spPr/>
        <p:txBody>
          <a:bodyPr/>
          <a:lstStyle/>
          <a:p>
            <a:pPr eaLnBrk="1" hangingPunct="1"/>
            <a:r>
              <a:rPr lang="en-US" smtClean="0"/>
              <a:t>Yếu tố thuộc về cá nhân</a:t>
            </a:r>
          </a:p>
          <a:p>
            <a:pPr eaLnBrk="1" hangingPunct="1"/>
            <a:r>
              <a:rPr lang="en-US" smtClean="0"/>
              <a:t>Yếu tố thuộc về tổ chức</a:t>
            </a:r>
          </a:p>
          <a:p>
            <a:pPr eaLnBrk="1" hangingPunct="1"/>
            <a:r>
              <a:rPr lang="en-US" smtClean="0"/>
              <a:t>Yếu tố thuộc đặc điểm công việc</a:t>
            </a:r>
          </a:p>
          <a:p>
            <a:pPr eaLnBrk="1" hangingPunct="1"/>
            <a:r>
              <a:rPr lang="en-US" smtClean="0"/>
              <a:t>Yếu tố thuộc về nhà nước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4146"/>
                                        </p:tgtEl>
                                        <p:attrNameLst>
                                          <p:attrName>style.visibility</p:attrName>
                                        </p:attrNameLst>
                                      </p:cBhvr>
                                      <p:to>
                                        <p:strVal val="visible"/>
                                      </p:to>
                                    </p:set>
                                    <p:anim calcmode="lin" valueType="num">
                                      <p:cBhvr additive="base">
                                        <p:cTn id="7" dur="500" fill="hold"/>
                                        <p:tgtEl>
                                          <p:spTgt spid="134146"/>
                                        </p:tgtEl>
                                        <p:attrNameLst>
                                          <p:attrName>ppt_x</p:attrName>
                                        </p:attrNameLst>
                                      </p:cBhvr>
                                      <p:tavLst>
                                        <p:tav tm="0">
                                          <p:val>
                                            <p:strVal val="#ppt_x"/>
                                          </p:val>
                                        </p:tav>
                                        <p:tav tm="100000">
                                          <p:val>
                                            <p:strVal val="#ppt_x"/>
                                          </p:val>
                                        </p:tav>
                                      </p:tavLst>
                                    </p:anim>
                                    <p:anim calcmode="lin" valueType="num">
                                      <p:cBhvr additive="base">
                                        <p:cTn id="8" dur="500" fill="hold"/>
                                        <p:tgtEl>
                                          <p:spTgt spid="13414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34147">
                                            <p:txEl>
                                              <p:pRg st="0" end="0"/>
                                            </p:txEl>
                                          </p:spTgt>
                                        </p:tgtEl>
                                        <p:attrNameLst>
                                          <p:attrName>style.visibility</p:attrName>
                                        </p:attrNameLst>
                                      </p:cBhvr>
                                      <p:to>
                                        <p:strVal val="visible"/>
                                      </p:to>
                                    </p:set>
                                    <p:anim calcmode="lin" valueType="num">
                                      <p:cBhvr additive="base">
                                        <p:cTn id="13" dur="500" fill="hold"/>
                                        <p:tgtEl>
                                          <p:spTgt spid="13414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41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34147">
                                            <p:txEl>
                                              <p:pRg st="1" end="1"/>
                                            </p:txEl>
                                          </p:spTgt>
                                        </p:tgtEl>
                                        <p:attrNameLst>
                                          <p:attrName>style.visibility</p:attrName>
                                        </p:attrNameLst>
                                      </p:cBhvr>
                                      <p:to>
                                        <p:strVal val="visible"/>
                                      </p:to>
                                    </p:set>
                                    <p:anim calcmode="lin" valueType="num">
                                      <p:cBhvr additive="base">
                                        <p:cTn id="19" dur="500" fill="hold"/>
                                        <p:tgtEl>
                                          <p:spTgt spid="13414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41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34147">
                                            <p:txEl>
                                              <p:pRg st="2" end="2"/>
                                            </p:txEl>
                                          </p:spTgt>
                                        </p:tgtEl>
                                        <p:attrNameLst>
                                          <p:attrName>style.visibility</p:attrName>
                                        </p:attrNameLst>
                                      </p:cBhvr>
                                      <p:to>
                                        <p:strVal val="visible"/>
                                      </p:to>
                                    </p:set>
                                    <p:anim calcmode="lin" valueType="num">
                                      <p:cBhvr additive="base">
                                        <p:cTn id="25" dur="500" fill="hold"/>
                                        <p:tgtEl>
                                          <p:spTgt spid="134147">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41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34147">
                                            <p:txEl>
                                              <p:pRg st="3" end="3"/>
                                            </p:txEl>
                                          </p:spTgt>
                                        </p:tgtEl>
                                        <p:attrNameLst>
                                          <p:attrName>style.visibility</p:attrName>
                                        </p:attrNameLst>
                                      </p:cBhvr>
                                      <p:to>
                                        <p:strVal val="visible"/>
                                      </p:to>
                                    </p:set>
                                    <p:anim calcmode="lin" valueType="num">
                                      <p:cBhvr additive="base">
                                        <p:cTn id="31" dur="500" fill="hold"/>
                                        <p:tgtEl>
                                          <p:spTgt spid="134147">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414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304800" y="0"/>
            <a:ext cx="8686800" cy="1143000"/>
          </a:xfrm>
          <a:solidFill>
            <a:srgbClr val="FFFFFF"/>
          </a:solidFill>
        </p:spPr>
        <p:txBody>
          <a:bodyPr/>
          <a:lstStyle/>
          <a:p>
            <a:pPr marL="838200" indent="-838200" eaLnBrk="1" hangingPunct="1"/>
            <a:r>
              <a:rPr lang="en-US" sz="3200" b="1" i="1" smtClean="0">
                <a:solidFill>
                  <a:schemeClr val="tx1"/>
                </a:solidFill>
              </a:rPr>
              <a:t/>
            </a:r>
            <a:br>
              <a:rPr lang="en-US" sz="3200" b="1" i="1" smtClean="0">
                <a:solidFill>
                  <a:schemeClr val="tx1"/>
                </a:solidFill>
              </a:rPr>
            </a:br>
            <a:r>
              <a:rPr lang="en-US" sz="3200" b="1" i="1" smtClean="0">
                <a:solidFill>
                  <a:schemeClr val="tx1"/>
                </a:solidFill>
              </a:rPr>
              <a:t>Các yếu tố thuộc về cá nhân ảnh hưởng tới động lực làm việc</a:t>
            </a:r>
            <a:br>
              <a:rPr lang="en-US" sz="3200" b="1" i="1" smtClean="0">
                <a:solidFill>
                  <a:schemeClr val="tx1"/>
                </a:solidFill>
              </a:rPr>
            </a:br>
            <a:endParaRPr lang="en-US" sz="3200" b="1" i="1" smtClean="0">
              <a:solidFill>
                <a:schemeClr val="tx1"/>
              </a:solidFill>
            </a:endParaRPr>
          </a:p>
        </p:txBody>
      </p:sp>
      <p:sp>
        <p:nvSpPr>
          <p:cNvPr id="69635" name="Rectangle 3"/>
          <p:cNvSpPr>
            <a:spLocks noGrp="1" noChangeArrowheads="1"/>
          </p:cNvSpPr>
          <p:nvPr>
            <p:ph type="body" idx="1"/>
          </p:nvPr>
        </p:nvSpPr>
        <p:spPr/>
        <p:txBody>
          <a:bodyPr/>
          <a:lstStyle/>
          <a:p>
            <a:pPr eaLnBrk="1" hangingPunct="1">
              <a:lnSpc>
                <a:spcPct val="90000"/>
              </a:lnSpc>
            </a:pPr>
            <a:r>
              <a:rPr lang="en-US" b="1" i="1" smtClean="0"/>
              <a:t>Mục tiêu cá nhân, mục tiêu nghề nghiệp</a:t>
            </a:r>
          </a:p>
          <a:p>
            <a:pPr eaLnBrk="1" hangingPunct="1">
              <a:lnSpc>
                <a:spcPct val="90000"/>
              </a:lnSpc>
            </a:pPr>
            <a:r>
              <a:rPr lang="en-US" b="1" i="1" smtClean="0"/>
              <a:t>Lợi ích của cá nhân</a:t>
            </a:r>
          </a:p>
          <a:p>
            <a:pPr eaLnBrk="1" hangingPunct="1">
              <a:lnSpc>
                <a:spcPct val="90000"/>
              </a:lnSpc>
            </a:pPr>
            <a:r>
              <a:rPr lang="en-US" b="1" i="1" smtClean="0"/>
              <a:t>Hệ thống nhu cầu cá nhân</a:t>
            </a:r>
          </a:p>
          <a:p>
            <a:pPr eaLnBrk="1" hangingPunct="1">
              <a:lnSpc>
                <a:spcPct val="90000"/>
              </a:lnSpc>
            </a:pPr>
            <a:r>
              <a:rPr lang="en-US" b="1" i="1" smtClean="0"/>
              <a:t>Trình độ chuyên môn</a:t>
            </a:r>
          </a:p>
          <a:p>
            <a:pPr eaLnBrk="1" hangingPunct="1">
              <a:lnSpc>
                <a:spcPct val="90000"/>
              </a:lnSpc>
            </a:pPr>
            <a:r>
              <a:rPr lang="en-US" b="1" i="1" smtClean="0"/>
              <a:t>Năng lực cá nhân</a:t>
            </a:r>
            <a:r>
              <a:rPr lang="en-US" smtClean="0"/>
              <a:t> </a:t>
            </a:r>
          </a:p>
          <a:p>
            <a:pPr eaLnBrk="1" hangingPunct="1">
              <a:lnSpc>
                <a:spcPct val="90000"/>
              </a:lnSpc>
            </a:pPr>
            <a:r>
              <a:rPr lang="en-US" b="1" i="1" smtClean="0"/>
              <a:t>Tính cách của cá nhân</a:t>
            </a:r>
            <a:r>
              <a:rPr lang="en-US" smtClean="0"/>
              <a:t> </a:t>
            </a:r>
          </a:p>
          <a:p>
            <a:pPr eaLnBrk="1" hangingPunct="1">
              <a:lnSpc>
                <a:spcPct val="90000"/>
              </a:lnSpc>
            </a:pPr>
            <a:r>
              <a:rPr lang="en-US" b="1" i="1" smtClean="0"/>
              <a:t>Tình trạng kinh tế</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 calcmode="lin" valueType="num">
                                      <p:cBhvr additive="base">
                                        <p:cTn id="7" dur="500" fill="hold"/>
                                        <p:tgtEl>
                                          <p:spTgt spid="69634"/>
                                        </p:tgtEl>
                                        <p:attrNameLst>
                                          <p:attrName>ppt_x</p:attrName>
                                        </p:attrNameLst>
                                      </p:cBhvr>
                                      <p:tavLst>
                                        <p:tav tm="0">
                                          <p:val>
                                            <p:strVal val="#ppt_x"/>
                                          </p:val>
                                        </p:tav>
                                        <p:tav tm="100000">
                                          <p:val>
                                            <p:strVal val="#ppt_x"/>
                                          </p:val>
                                        </p:tav>
                                      </p:tavLst>
                                    </p:anim>
                                    <p:anim calcmode="lin" valueType="num">
                                      <p:cBhvr additive="base">
                                        <p:cTn id="8" dur="500" fill="hold"/>
                                        <p:tgtEl>
                                          <p:spTgt spid="6963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9635">
                                            <p:txEl>
                                              <p:pRg st="0" end="0"/>
                                            </p:txEl>
                                          </p:spTgt>
                                        </p:tgtEl>
                                        <p:attrNameLst>
                                          <p:attrName>style.visibility</p:attrName>
                                        </p:attrNameLst>
                                      </p:cBhvr>
                                      <p:to>
                                        <p:strVal val="visible"/>
                                      </p:to>
                                    </p:set>
                                    <p:anim calcmode="lin" valueType="num">
                                      <p:cBhvr additive="base">
                                        <p:cTn id="13"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9635">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9635">
                                            <p:txEl>
                                              <p:pRg st="1" end="1"/>
                                            </p:txEl>
                                          </p:spTgt>
                                        </p:tgtEl>
                                        <p:attrNameLst>
                                          <p:attrName>style.visibility</p:attrName>
                                        </p:attrNameLst>
                                      </p:cBhvr>
                                      <p:to>
                                        <p:strVal val="visible"/>
                                      </p:to>
                                    </p:set>
                                    <p:anim calcmode="lin" valueType="num">
                                      <p:cBhvr additive="base">
                                        <p:cTn id="17"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9635">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9635">
                                            <p:txEl>
                                              <p:pRg st="2" end="2"/>
                                            </p:txEl>
                                          </p:spTgt>
                                        </p:tgtEl>
                                        <p:attrNameLst>
                                          <p:attrName>style.visibility</p:attrName>
                                        </p:attrNameLst>
                                      </p:cBhvr>
                                      <p:to>
                                        <p:strVal val="visible"/>
                                      </p:to>
                                    </p:set>
                                    <p:anim calcmode="lin" valueType="num">
                                      <p:cBhvr additive="base">
                                        <p:cTn id="21"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9635">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9635">
                                            <p:txEl>
                                              <p:pRg st="3" end="3"/>
                                            </p:txEl>
                                          </p:spTgt>
                                        </p:tgtEl>
                                        <p:attrNameLst>
                                          <p:attrName>style.visibility</p:attrName>
                                        </p:attrNameLst>
                                      </p:cBhvr>
                                      <p:to>
                                        <p:strVal val="visible"/>
                                      </p:to>
                                    </p:set>
                                    <p:anim calcmode="lin" valueType="num">
                                      <p:cBhvr additive="base">
                                        <p:cTn id="25" dur="500" fill="hold"/>
                                        <p:tgtEl>
                                          <p:spTgt spid="6963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9635">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69635">
                                            <p:txEl>
                                              <p:pRg st="4" end="4"/>
                                            </p:txEl>
                                          </p:spTgt>
                                        </p:tgtEl>
                                        <p:attrNameLst>
                                          <p:attrName>style.visibility</p:attrName>
                                        </p:attrNameLst>
                                      </p:cBhvr>
                                      <p:to>
                                        <p:strVal val="visible"/>
                                      </p:to>
                                    </p:set>
                                    <p:anim calcmode="lin" valueType="num">
                                      <p:cBhvr additive="base">
                                        <p:cTn id="29" dur="500" fill="hold"/>
                                        <p:tgtEl>
                                          <p:spTgt spid="69635">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9635">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69635">
                                            <p:txEl>
                                              <p:pRg st="5" end="5"/>
                                            </p:txEl>
                                          </p:spTgt>
                                        </p:tgtEl>
                                        <p:attrNameLst>
                                          <p:attrName>style.visibility</p:attrName>
                                        </p:attrNameLst>
                                      </p:cBhvr>
                                      <p:to>
                                        <p:strVal val="visible"/>
                                      </p:to>
                                    </p:set>
                                    <p:anim calcmode="lin" valueType="num">
                                      <p:cBhvr additive="base">
                                        <p:cTn id="33" dur="500" fill="hold"/>
                                        <p:tgtEl>
                                          <p:spTgt spid="69635">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9635">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69635">
                                            <p:txEl>
                                              <p:pRg st="6" end="6"/>
                                            </p:txEl>
                                          </p:spTgt>
                                        </p:tgtEl>
                                        <p:attrNameLst>
                                          <p:attrName>style.visibility</p:attrName>
                                        </p:attrNameLst>
                                      </p:cBhvr>
                                      <p:to>
                                        <p:strVal val="visible"/>
                                      </p:to>
                                    </p:set>
                                    <p:anim calcmode="lin" valueType="num">
                                      <p:cBhvr additive="base">
                                        <p:cTn id="37" dur="500" fill="hold"/>
                                        <p:tgtEl>
                                          <p:spTgt spid="69635">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963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52400" y="0"/>
            <a:ext cx="8991600" cy="1143000"/>
          </a:xfrm>
          <a:solidFill>
            <a:srgbClr val="FFFFFF"/>
          </a:solidFill>
        </p:spPr>
        <p:txBody>
          <a:bodyPr/>
          <a:lstStyle/>
          <a:p>
            <a:pPr eaLnBrk="1" hangingPunct="1"/>
            <a:r>
              <a:rPr lang="en-US" sz="3600" b="1" i="1" smtClean="0">
                <a:solidFill>
                  <a:schemeClr val="tx1"/>
                </a:solidFill>
              </a:rPr>
              <a:t>Mục tiêu cá nhân, mục tiêu nghề nghiệp</a:t>
            </a:r>
          </a:p>
        </p:txBody>
      </p:sp>
      <p:sp>
        <p:nvSpPr>
          <p:cNvPr id="30723" name="Rectangle 3"/>
          <p:cNvSpPr>
            <a:spLocks noGrp="1" noChangeArrowheads="1"/>
          </p:cNvSpPr>
          <p:nvPr>
            <p:ph type="body" idx="1"/>
          </p:nvPr>
        </p:nvSpPr>
        <p:spPr/>
        <p:txBody>
          <a:bodyPr/>
          <a:lstStyle/>
          <a:p>
            <a:pPr algn="just" eaLnBrk="1" hangingPunct="1"/>
            <a:r>
              <a:rPr lang="en-US" smtClean="0"/>
              <a:t>Mục tiêu cá nhân là cái đích mà người lao động muốn đạt tới, nó định hướng hành động cho người lao động nỗ lực hành động để đạt được các mong đợi đặt ra. </a:t>
            </a:r>
          </a:p>
          <a:p>
            <a:pPr algn="just" eaLnBrk="1" hangingPunct="1"/>
            <a:r>
              <a:rPr lang="en-US" smtClean="0"/>
              <a:t>Mục tiêu nghề nghiệp là mục tiêu của cá nhân trên con đường sự nghiệp của họ.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endParaRPr lang="en-US" smtClean="0"/>
          </a:p>
        </p:txBody>
      </p:sp>
      <p:sp>
        <p:nvSpPr>
          <p:cNvPr id="4099" name="Rectangle 3"/>
          <p:cNvSpPr>
            <a:spLocks noGrp="1" noChangeArrowheads="1"/>
          </p:cNvSpPr>
          <p:nvPr>
            <p:ph type="body" idx="1"/>
          </p:nvPr>
        </p:nvSpPr>
        <p:spPr>
          <a:xfrm>
            <a:off x="685800" y="1524000"/>
            <a:ext cx="8153400" cy="4114800"/>
          </a:xfrm>
        </p:spPr>
        <p:txBody>
          <a:bodyPr/>
          <a:lstStyle/>
          <a:p>
            <a:pPr eaLnBrk="1" hangingPunct="1"/>
            <a:r>
              <a:rPr lang="en-US" smtClean="0"/>
              <a:t>Đối tượng nghiên cứu của môn học: </a:t>
            </a:r>
            <a:r>
              <a:rPr lang="en-US" b="1" i="1" smtClean="0"/>
              <a:t>Động lực làm việc của người lao động trong cơ quan hành chính nhà nước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endParaRPr lang="en-US" smtClean="0"/>
          </a:p>
        </p:txBody>
      </p:sp>
      <p:sp>
        <p:nvSpPr>
          <p:cNvPr id="31747" name="Rectangle 3"/>
          <p:cNvSpPr>
            <a:spLocks noGrp="1" noChangeArrowheads="1"/>
          </p:cNvSpPr>
          <p:nvPr>
            <p:ph type="body" idx="1"/>
          </p:nvPr>
        </p:nvSpPr>
        <p:spPr/>
        <p:txBody>
          <a:bodyPr/>
          <a:lstStyle/>
          <a:p>
            <a:pPr eaLnBrk="1" hangingPunct="1"/>
            <a:r>
              <a:rPr lang="en-US" smtClean="0"/>
              <a:t>Mục tiêu cá nhân, mục tiêu nghề nghiệp ảnh hưởng như thế nào đến động lực làm việc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endParaRPr lang="en-US" smtClean="0"/>
          </a:p>
        </p:txBody>
      </p:sp>
      <p:sp>
        <p:nvSpPr>
          <p:cNvPr id="32771" name="Rectangle 3"/>
          <p:cNvSpPr>
            <a:spLocks noGrp="1" noChangeArrowheads="1"/>
          </p:cNvSpPr>
          <p:nvPr>
            <p:ph type="body" idx="1"/>
          </p:nvPr>
        </p:nvSpPr>
        <p:spPr/>
        <p:txBody>
          <a:bodyPr/>
          <a:lstStyle/>
          <a:p>
            <a:pPr algn="just" eaLnBrk="1" hangingPunct="1"/>
            <a:r>
              <a:rPr lang="en-US" sz="2800" smtClean="0"/>
              <a:t>Người có định hướng nghề nghiệp luôn biết rõ những ưu tiên của bản thân, có ý thức định hướng, có thể nhìn thấy con đường phía trước từ đó luôn biết tận dụng cơ hội và kinh nghiệm. Trong khi đó, người không có định hướng nghề nghiệp thường cảm thấy mất kiểm soát, không chắc chắn về bước đi kế tiếp, có khuynh hướng “việc gì đến sẽ đến” và có quan niệm tương lai quá bất định cứ để mặc thời gian trôi.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52400" y="0"/>
            <a:ext cx="8305800" cy="1143000"/>
          </a:xfrm>
          <a:solidFill>
            <a:srgbClr val="FFFFFF"/>
          </a:solidFill>
        </p:spPr>
        <p:txBody>
          <a:bodyPr/>
          <a:lstStyle/>
          <a:p>
            <a:pPr eaLnBrk="1" hangingPunct="1"/>
            <a:r>
              <a:rPr lang="en-US" sz="4000" b="1" i="1" smtClean="0">
                <a:solidFill>
                  <a:schemeClr val="tx1"/>
                </a:solidFill>
              </a:rPr>
              <a:t/>
            </a:r>
            <a:br>
              <a:rPr lang="en-US" sz="4000" b="1" i="1" smtClean="0">
                <a:solidFill>
                  <a:schemeClr val="tx1"/>
                </a:solidFill>
              </a:rPr>
            </a:br>
            <a:r>
              <a:rPr lang="en-US" sz="4000" b="1" i="1" smtClean="0">
                <a:solidFill>
                  <a:schemeClr val="tx1"/>
                </a:solidFill>
              </a:rPr>
              <a:t>Lợi ích của cá nhân</a:t>
            </a:r>
            <a:br>
              <a:rPr lang="en-US" sz="4000" b="1" i="1" smtClean="0">
                <a:solidFill>
                  <a:schemeClr val="tx1"/>
                </a:solidFill>
              </a:rPr>
            </a:br>
            <a:endParaRPr lang="en-US" sz="4000" b="1" i="1" smtClean="0">
              <a:solidFill>
                <a:schemeClr val="tx1"/>
              </a:solidFill>
            </a:endParaRPr>
          </a:p>
        </p:txBody>
      </p:sp>
      <p:sp>
        <p:nvSpPr>
          <p:cNvPr id="33795" name="Rectangle 3"/>
          <p:cNvSpPr>
            <a:spLocks noGrp="1" noChangeArrowheads="1"/>
          </p:cNvSpPr>
          <p:nvPr>
            <p:ph type="body" idx="1"/>
          </p:nvPr>
        </p:nvSpPr>
        <p:spPr/>
        <p:txBody>
          <a:bodyPr/>
          <a:lstStyle/>
          <a:p>
            <a:pPr lvl="1" eaLnBrk="1" hangingPunct="1"/>
            <a:r>
              <a:rPr lang="pt-BR" smtClean="0"/>
              <a:t>Đó là những lợi ích mà cá nhân mong muốn được hưởng</a:t>
            </a:r>
          </a:p>
          <a:p>
            <a:pPr lvl="1" eaLnBrk="1" hangingPunct="1"/>
            <a:r>
              <a:rPr lang="pt-BR" smtClean="0"/>
              <a:t>Lợi ích của các cá nhân sẽ khác nhau, nó cũng liên quan tới nhu cầu của họ</a:t>
            </a:r>
          </a:p>
          <a:p>
            <a:pPr lvl="1" eaLnBrk="1" hangingPunct="1"/>
            <a:r>
              <a:rPr lang="pt-BR" smtClean="0"/>
              <a:t>Lợi ích sẽ tạo động lực cho người lao động, thúc đẩy họ mong đạt được lợi ích cho mình</a:t>
            </a:r>
            <a:endParaRPr lang="en-US"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0"/>
            <a:ext cx="9144000" cy="1143000"/>
          </a:xfrm>
          <a:solidFill>
            <a:srgbClr val="FFFFFF"/>
          </a:solidFill>
        </p:spPr>
        <p:txBody>
          <a:bodyPr/>
          <a:lstStyle/>
          <a:p>
            <a:pPr eaLnBrk="1" hangingPunct="1"/>
            <a:r>
              <a:rPr lang="en-US" b="1" i="1" smtClean="0">
                <a:solidFill>
                  <a:schemeClr val="tx1"/>
                </a:solidFill>
              </a:rPr>
              <a:t>Hệ thống nhu cầu cá nhân</a:t>
            </a:r>
          </a:p>
        </p:txBody>
      </p:sp>
      <p:sp>
        <p:nvSpPr>
          <p:cNvPr id="34819" name="Rectangle 3"/>
          <p:cNvSpPr>
            <a:spLocks noGrp="1" noChangeArrowheads="1"/>
          </p:cNvSpPr>
          <p:nvPr>
            <p:ph type="body" idx="1"/>
          </p:nvPr>
        </p:nvSpPr>
        <p:spPr>
          <a:xfrm>
            <a:off x="685800" y="1524000"/>
            <a:ext cx="8153400" cy="4114800"/>
          </a:xfrm>
        </p:spPr>
        <p:txBody>
          <a:bodyPr/>
          <a:lstStyle/>
          <a:p>
            <a:pPr algn="just" eaLnBrk="1" hangingPunct="1">
              <a:lnSpc>
                <a:spcPct val="90000"/>
              </a:lnSpc>
            </a:pPr>
            <a:r>
              <a:rPr lang="en-US" sz="2800" smtClean="0"/>
              <a:t>Nhu cầu là trạng thái cảm nhận được sự cần thiết của đối tượng đối với đối với sự tồn tại và phát triển của mình và xuất hiện như là nguồn gốc tạo ra tính tích cực của hoạt động</a:t>
            </a:r>
          </a:p>
          <a:p>
            <a:pPr algn="just" eaLnBrk="1" hangingPunct="1">
              <a:lnSpc>
                <a:spcPct val="90000"/>
              </a:lnSpc>
            </a:pPr>
            <a:r>
              <a:rPr lang="en-US" sz="2800" smtClean="0"/>
              <a:t> Mỗi cá nhân đều có rất nhiều nhu cầu. Chúng rất đa dạng và thay đổi liên tục theo thời gian. Những nhu cầu cơ bản của nhân viên có thể kể đến như: công việc ổn định, thu nhập cao, có nhà ở, được tham gia giao lưu, phát triển các mối quan hệ xã hội, được đề bạt, thăng tiến, thành đạt…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solidFill>
            <a:srgbClr val="FFFFFF"/>
          </a:solidFill>
        </p:spPr>
        <p:txBody>
          <a:bodyPr/>
          <a:lstStyle/>
          <a:p>
            <a:pPr eaLnBrk="1" hangingPunct="1"/>
            <a:r>
              <a:rPr lang="en-US" sz="4000" b="1" i="1" smtClean="0"/>
              <a:t>Năng lực cá nhân</a:t>
            </a:r>
            <a:r>
              <a:rPr lang="en-US" sz="4000" smtClean="0"/>
              <a:t> </a:t>
            </a:r>
            <a:br>
              <a:rPr lang="en-US" sz="4000" smtClean="0"/>
            </a:br>
            <a:endParaRPr lang="en-US" sz="4000" smtClean="0"/>
          </a:p>
        </p:txBody>
      </p:sp>
      <p:sp>
        <p:nvSpPr>
          <p:cNvPr id="35843" name="Rectangle 3"/>
          <p:cNvSpPr>
            <a:spLocks noGrp="1" noChangeArrowheads="1"/>
          </p:cNvSpPr>
          <p:nvPr>
            <p:ph type="body" idx="1"/>
          </p:nvPr>
        </p:nvSpPr>
        <p:spPr/>
        <p:txBody>
          <a:bodyPr/>
          <a:lstStyle/>
          <a:p>
            <a:pPr lvl="1" algn="just" eaLnBrk="1" hangingPunct="1">
              <a:lnSpc>
                <a:spcPct val="90000"/>
              </a:lnSpc>
            </a:pPr>
            <a:r>
              <a:rPr lang="pt-BR" smtClean="0"/>
              <a:t>Năng lực cá nhân được tạo thành bởi: kiến thức, kỹ năng, thái độ của cá nhân trong công việc</a:t>
            </a:r>
          </a:p>
          <a:p>
            <a:pPr lvl="1" algn="just" eaLnBrk="1" hangingPunct="1">
              <a:lnSpc>
                <a:spcPct val="90000"/>
              </a:lnSpc>
            </a:pPr>
            <a:r>
              <a:rPr lang="pt-BR" smtClean="0"/>
              <a:t>Sự ảnh hưởng của năng lực cá nhân tới động lực làm việc được thể hiện một số trường hợp như: </a:t>
            </a:r>
          </a:p>
          <a:p>
            <a:pPr lvl="2" algn="just" eaLnBrk="1" hangingPunct="1">
              <a:lnSpc>
                <a:spcPct val="90000"/>
              </a:lnSpc>
            </a:pPr>
            <a:r>
              <a:rPr lang="pt-BR" smtClean="0"/>
              <a:t>Năng lực quá cao so với yêu cầu công việc</a:t>
            </a:r>
          </a:p>
          <a:p>
            <a:pPr lvl="2" algn="just" eaLnBrk="1" hangingPunct="1">
              <a:lnSpc>
                <a:spcPct val="90000"/>
              </a:lnSpc>
            </a:pPr>
            <a:r>
              <a:rPr lang="pt-BR" smtClean="0"/>
              <a:t>Năng lực quá thấp so với yêu cầu công việc</a:t>
            </a:r>
          </a:p>
          <a:p>
            <a:pPr lvl="2" algn="just" eaLnBrk="1" hangingPunct="1">
              <a:lnSpc>
                <a:spcPct val="90000"/>
              </a:lnSpc>
            </a:pPr>
            <a:r>
              <a:rPr lang="pt-BR" smtClean="0"/>
              <a:t>Yêu cầu công việc phù hợp năng lực hoặc cao hơn một chút so với năng lực làm việc của cá nhân</a:t>
            </a:r>
            <a:r>
              <a:rPr lang="pt-BR" sz="2800" smtClean="0"/>
              <a:t> </a:t>
            </a:r>
            <a:endParaRPr lang="en-US" sz="280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z="4000" b="1" i="1" smtClean="0">
                <a:solidFill>
                  <a:srgbClr val="FFFFFF"/>
                </a:solidFill>
              </a:rPr>
              <a:t/>
            </a:r>
            <a:br>
              <a:rPr lang="en-US" sz="4000" b="1" i="1" smtClean="0">
                <a:solidFill>
                  <a:srgbClr val="FFFFFF"/>
                </a:solidFill>
              </a:rPr>
            </a:br>
            <a:r>
              <a:rPr lang="en-US" sz="4000" b="1" i="1" smtClean="0">
                <a:solidFill>
                  <a:schemeClr val="tx1"/>
                </a:solidFill>
              </a:rPr>
              <a:t>Tính cách của cá nhân</a:t>
            </a:r>
            <a:r>
              <a:rPr lang="en-US" sz="4000" smtClean="0">
                <a:solidFill>
                  <a:schemeClr val="tx1"/>
                </a:solidFill>
              </a:rPr>
              <a:t> </a:t>
            </a:r>
            <a:br>
              <a:rPr lang="en-US" sz="4000" smtClean="0">
                <a:solidFill>
                  <a:schemeClr val="tx1"/>
                </a:solidFill>
              </a:rPr>
            </a:br>
            <a:endParaRPr lang="en-US" sz="4000" b="1" i="1" smtClean="0">
              <a:solidFill>
                <a:schemeClr val="tx1"/>
              </a:solidFill>
            </a:endParaRPr>
          </a:p>
        </p:txBody>
      </p:sp>
      <p:sp>
        <p:nvSpPr>
          <p:cNvPr id="36867" name="Rectangle 3"/>
          <p:cNvSpPr>
            <a:spLocks noGrp="1" noChangeArrowheads="1"/>
          </p:cNvSpPr>
          <p:nvPr>
            <p:ph type="body" idx="1"/>
          </p:nvPr>
        </p:nvSpPr>
        <p:spPr/>
        <p:txBody>
          <a:bodyPr/>
          <a:lstStyle/>
          <a:p>
            <a:pPr lvl="1" algn="just" eaLnBrk="1" hangingPunct="1"/>
            <a:r>
              <a:rPr lang="pt-BR" smtClean="0"/>
              <a:t>Tính cách cá nhân: đặc điểm nội tâm của mỗi con người </a:t>
            </a:r>
          </a:p>
          <a:p>
            <a:pPr lvl="1" algn="just" eaLnBrk="1" hangingPunct="1"/>
            <a:r>
              <a:rPr lang="pt-BR" smtClean="0"/>
              <a:t>Cá nhân với những tính cách khác nhau sẽ có ảnh hưởng khác nhau tới động lực làm việc</a:t>
            </a:r>
            <a:endParaRPr lang="en-US"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z="4000" b="1" i="1" smtClean="0">
                <a:solidFill>
                  <a:schemeClr val="tx1"/>
                </a:solidFill>
              </a:rPr>
              <a:t>Tình trạng kinh tế</a:t>
            </a:r>
            <a:br>
              <a:rPr lang="en-US" sz="4000" b="1" i="1" smtClean="0">
                <a:solidFill>
                  <a:schemeClr val="tx1"/>
                </a:solidFill>
              </a:rPr>
            </a:br>
            <a:endParaRPr lang="en-US" sz="4000" b="1" i="1" smtClean="0">
              <a:solidFill>
                <a:schemeClr val="tx1"/>
              </a:solidFill>
            </a:endParaRPr>
          </a:p>
        </p:txBody>
      </p:sp>
      <p:sp>
        <p:nvSpPr>
          <p:cNvPr id="37891" name="Rectangle 3"/>
          <p:cNvSpPr>
            <a:spLocks noGrp="1" noChangeArrowheads="1"/>
          </p:cNvSpPr>
          <p:nvPr>
            <p:ph type="body" idx="1"/>
          </p:nvPr>
        </p:nvSpPr>
        <p:spPr/>
        <p:txBody>
          <a:bodyPr/>
          <a:lstStyle/>
          <a:p>
            <a:pPr eaLnBrk="1" hangingPunct="1">
              <a:lnSpc>
                <a:spcPct val="90000"/>
              </a:lnSpc>
            </a:pPr>
            <a:r>
              <a:rPr lang="en-US" sz="2400" smtClean="0"/>
              <a:t>Tình trạng kinh tế ảnh hưởng nhiều đến nhu cầu của người lao động và do vậy nó cũng ảnh hưởng lớn tới động cơ làm việc của họ. </a:t>
            </a:r>
          </a:p>
          <a:p>
            <a:pPr eaLnBrk="1" hangingPunct="1">
              <a:lnSpc>
                <a:spcPct val="90000"/>
              </a:lnSpc>
            </a:pPr>
            <a:r>
              <a:rPr lang="en-US" sz="2400" smtClean="0"/>
              <a:t>Nghiên cứu của Singh và Wherry (1963) tại các công ty Ấn Độ cho thấy: với những người có thu nhập thấp, họ đánh giá rất cao yếu tố “lương cao: để đáp ứng nhu cầu sinh lý. Kovach (1987), với những lao động trẻ dưới 30 tuổi, khi tình trạng kinh tế còn thấp họ cũng rất coi trọng yếu tố lương cao khi lưa chọn công việc. Ở các nước phát triển, khi mức sống của người dân cao, tình trạng kinh tế của cá nhân rất tốt thì “lương cao” không còn là yếu tố tạo động lực chính nữa, thay vào đó là yếu tố “công việc thú vị”.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0"/>
            <a:ext cx="9144000" cy="1143000"/>
          </a:xfrm>
          <a:solidFill>
            <a:srgbClr val="FFFFFF"/>
          </a:solidFill>
        </p:spPr>
        <p:txBody>
          <a:bodyPr/>
          <a:lstStyle/>
          <a:p>
            <a:pPr marL="838200" indent="-838200" eaLnBrk="1" hangingPunct="1"/>
            <a:r>
              <a:rPr lang="en-US" sz="4000" b="1" smtClean="0"/>
              <a:t/>
            </a:r>
            <a:br>
              <a:rPr lang="en-US" sz="4000" b="1" smtClean="0"/>
            </a:br>
            <a:r>
              <a:rPr lang="en-US" sz="4000" b="1" smtClean="0">
                <a:solidFill>
                  <a:schemeClr val="tx1"/>
                </a:solidFill>
              </a:rPr>
              <a:t>Các yếu tố thuộc tổ chức</a:t>
            </a:r>
            <a:br>
              <a:rPr lang="en-US" sz="4000" b="1" smtClean="0">
                <a:solidFill>
                  <a:schemeClr val="tx1"/>
                </a:solidFill>
              </a:rPr>
            </a:br>
            <a:endParaRPr lang="en-US" sz="4000" b="1" smtClean="0">
              <a:solidFill>
                <a:schemeClr val="tx1"/>
              </a:solidFill>
            </a:endParaRPr>
          </a:p>
        </p:txBody>
      </p:sp>
      <p:sp>
        <p:nvSpPr>
          <p:cNvPr id="38915" name="Rectangle 3"/>
          <p:cNvSpPr>
            <a:spLocks noGrp="1" noChangeArrowheads="1"/>
          </p:cNvSpPr>
          <p:nvPr>
            <p:ph type="body" idx="1"/>
          </p:nvPr>
        </p:nvSpPr>
        <p:spPr/>
        <p:txBody>
          <a:bodyPr/>
          <a:lstStyle/>
          <a:p>
            <a:pPr eaLnBrk="1" hangingPunct="1"/>
            <a:r>
              <a:rPr lang="en-US" b="1" i="1" smtClean="0"/>
              <a:t>Cơ cấu tổ chức</a:t>
            </a:r>
          </a:p>
          <a:p>
            <a:pPr eaLnBrk="1" hangingPunct="1"/>
            <a:r>
              <a:rPr lang="en-US" b="1" i="1" smtClean="0"/>
              <a:t>Hệ thống thông tin nội bộ</a:t>
            </a:r>
          </a:p>
          <a:p>
            <a:pPr eaLnBrk="1" hangingPunct="1"/>
            <a:r>
              <a:rPr lang="en-US" b="1" i="1" smtClean="0"/>
              <a:t>Chính sách nhân sự</a:t>
            </a:r>
          </a:p>
          <a:p>
            <a:pPr eaLnBrk="1" hangingPunct="1"/>
            <a:r>
              <a:rPr lang="en-US" b="1" i="1" smtClean="0"/>
              <a:t>Điều kiện lao động</a:t>
            </a:r>
          </a:p>
          <a:p>
            <a:pPr eaLnBrk="1" hangingPunct="1"/>
            <a:r>
              <a:rPr lang="en-US" b="1" i="1" smtClean="0"/>
              <a:t>Văn hóa tổ chức</a:t>
            </a:r>
          </a:p>
          <a:p>
            <a:pPr eaLnBrk="1" hangingPunct="1"/>
            <a:r>
              <a:rPr lang="en-US" b="1" i="1" smtClean="0"/>
              <a:t>Phong cách lãnh đạo</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sz="4000" b="1" i="1" smtClean="0">
                <a:solidFill>
                  <a:schemeClr val="tx1"/>
                </a:solidFill>
              </a:rPr>
              <a:t>Cơ cấu tổ chức</a:t>
            </a:r>
            <a:br>
              <a:rPr lang="en-US" sz="4000" b="1" i="1" smtClean="0">
                <a:solidFill>
                  <a:schemeClr val="tx1"/>
                </a:solidFill>
              </a:rPr>
            </a:br>
            <a:endParaRPr lang="en-US" sz="4000" b="1" i="1" smtClean="0">
              <a:solidFill>
                <a:schemeClr val="tx1"/>
              </a:solidFill>
            </a:endParaRPr>
          </a:p>
        </p:txBody>
      </p:sp>
      <p:sp>
        <p:nvSpPr>
          <p:cNvPr id="39939" name="Rectangle 3"/>
          <p:cNvSpPr>
            <a:spLocks noGrp="1" noChangeArrowheads="1"/>
          </p:cNvSpPr>
          <p:nvPr>
            <p:ph type="body" idx="1"/>
          </p:nvPr>
        </p:nvSpPr>
        <p:spPr>
          <a:xfrm>
            <a:off x="304800" y="1524000"/>
            <a:ext cx="8534400" cy="4114800"/>
          </a:xfrm>
        </p:spPr>
        <p:txBody>
          <a:bodyPr/>
          <a:lstStyle/>
          <a:p>
            <a:pPr algn="just" eaLnBrk="1" hangingPunct="1">
              <a:lnSpc>
                <a:spcPct val="80000"/>
              </a:lnSpc>
            </a:pPr>
            <a:r>
              <a:rPr lang="en-US" sz="2800" smtClean="0"/>
              <a:t>Cơ cấu tổ chức là cấu trúc bên trong và các quan hệ giữa các cá nhân, bộ phận cấu thành tổ chức nhằm bảo đảm cho tổ chức vận hành tốt, đạt được các mục tiêu của tổ chức.</a:t>
            </a:r>
          </a:p>
          <a:p>
            <a:pPr algn="just" eaLnBrk="1" hangingPunct="1">
              <a:lnSpc>
                <a:spcPct val="80000"/>
              </a:lnSpc>
            </a:pPr>
            <a:r>
              <a:rPr lang="en-US" sz="2800" smtClean="0"/>
              <a:t>Khi cơ cấu tổ chức phù hợp với đặc điểm tổ chức, với trách nhiệm, quyền hạn rõ ràng, linh hoạt  gọn nhẹ, không chồng chéo thì chi phí quản lý giảm, thông tin phản hồi giữa cấp trên và cấp dưới nhanh chóng, người lao động được tăng quyền tự chủ, tự chịu trách nhiệm.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endParaRPr lang="en-US" smtClean="0"/>
          </a:p>
        </p:txBody>
      </p:sp>
      <p:sp>
        <p:nvSpPr>
          <p:cNvPr id="40963" name="Rectangle 3"/>
          <p:cNvSpPr>
            <a:spLocks noGrp="1" noChangeArrowheads="1"/>
          </p:cNvSpPr>
          <p:nvPr>
            <p:ph type="body" idx="1"/>
          </p:nvPr>
        </p:nvSpPr>
        <p:spPr>
          <a:xfrm>
            <a:off x="533400" y="762000"/>
            <a:ext cx="8153400" cy="5364163"/>
          </a:xfrm>
        </p:spPr>
        <p:txBody>
          <a:bodyPr/>
          <a:lstStyle/>
          <a:p>
            <a:pPr eaLnBrk="1" hangingPunct="1"/>
            <a:r>
              <a:rPr lang="en-US" smtClean="0"/>
              <a:t>Cơ cấu trực tuyến hay thẳng đứng</a:t>
            </a:r>
          </a:p>
          <a:p>
            <a:pPr eaLnBrk="1" hangingPunct="1"/>
            <a:r>
              <a:rPr lang="en-US" smtClean="0"/>
              <a:t>Cơ cấu chức năng</a:t>
            </a:r>
          </a:p>
          <a:p>
            <a:pPr eaLnBrk="1" hangingPunct="1"/>
            <a:r>
              <a:rPr lang="en-US" smtClean="0"/>
              <a:t>Cơ cấu trực tuyến – chức năng</a:t>
            </a:r>
          </a:p>
          <a:p>
            <a:pPr eaLnBrk="1" hangingPunct="1"/>
            <a:r>
              <a:rPr lang="en-US" smtClean="0"/>
              <a:t>Cơ cấu ma trận</a:t>
            </a:r>
          </a:p>
          <a:p>
            <a:pPr eaLnBrk="1" hangingPunct="1"/>
            <a:r>
              <a:rPr lang="en-US" smtClean="0"/>
              <a:t>Cơ cấu tổ chức ảnh hưởng tới sự phân quyền trong tổ chức, cơ hội nghề nghiệp cho các thành viên trong tổ chức, do đó nó có thể ảnh hưởng tới động lực làm việc của người lao động.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endParaRPr lang="en-US" smtClean="0"/>
          </a:p>
        </p:txBody>
      </p:sp>
      <p:sp>
        <p:nvSpPr>
          <p:cNvPr id="5123" name="Rectangle 3"/>
          <p:cNvSpPr>
            <a:spLocks noGrp="1" noChangeArrowheads="1"/>
          </p:cNvSpPr>
          <p:nvPr>
            <p:ph type="body" idx="1"/>
          </p:nvPr>
        </p:nvSpPr>
        <p:spPr/>
        <p:txBody>
          <a:bodyPr/>
          <a:lstStyle/>
          <a:p>
            <a:pPr eaLnBrk="1" hangingPunct="1"/>
            <a:r>
              <a:rPr lang="vi-VN" smtClean="0"/>
              <a:t>Môn học Động lực làm việc trong cơ quan HCNN gồm các nội dung sau: </a:t>
            </a:r>
            <a:endParaRPr lang="vi-VN" b="1" smtClean="0"/>
          </a:p>
          <a:p>
            <a:pPr lvl="2" eaLnBrk="1" hangingPunct="1"/>
            <a:r>
              <a:rPr lang="vi-VN" b="1" smtClean="0"/>
              <a:t>Những vấn đề chung về động lực làm việc</a:t>
            </a:r>
            <a:endParaRPr lang="en-US" b="1" smtClean="0"/>
          </a:p>
          <a:p>
            <a:pPr lvl="2" eaLnBrk="1" hangingPunct="1"/>
            <a:r>
              <a:rPr lang="vi-VN" b="1" smtClean="0"/>
              <a:t>Các học thuyết về động lực làm việc</a:t>
            </a:r>
            <a:endParaRPr lang="en-US" b="1" smtClean="0"/>
          </a:p>
          <a:p>
            <a:pPr lvl="2" eaLnBrk="1" hangingPunct="1"/>
            <a:r>
              <a:rPr lang="vi-VN" b="1" smtClean="0"/>
              <a:t>Các biện pháp tạo động lực làm việc</a:t>
            </a:r>
            <a:endParaRPr lang="en-US" b="1" smtClean="0"/>
          </a:p>
          <a:p>
            <a:pPr lvl="2" eaLnBrk="1" hangingPunct="1"/>
            <a:r>
              <a:rPr lang="vi-VN" b="1" smtClean="0"/>
              <a:t>Tạo động lực làm việc trong cơ quan HCNN</a:t>
            </a:r>
            <a:endParaRPr lang="en-US" b="1" smtClean="0"/>
          </a:p>
          <a:p>
            <a:pPr eaLnBrk="1" hangingPunct="1"/>
            <a:endParaRPr lang="en-US"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sz="4000" b="1" i="1" smtClean="0">
                <a:solidFill>
                  <a:schemeClr val="tx1"/>
                </a:solidFill>
              </a:rPr>
              <a:t>Hệ thống thông tin nội bộ</a:t>
            </a:r>
            <a:br>
              <a:rPr lang="en-US" sz="4000" b="1" i="1" smtClean="0">
                <a:solidFill>
                  <a:schemeClr val="tx1"/>
                </a:solidFill>
              </a:rPr>
            </a:br>
            <a:endParaRPr lang="en-US" sz="4000" b="1" i="1" smtClean="0">
              <a:solidFill>
                <a:schemeClr val="tx1"/>
              </a:solidFill>
            </a:endParaRPr>
          </a:p>
        </p:txBody>
      </p:sp>
      <p:sp>
        <p:nvSpPr>
          <p:cNvPr id="41987" name="Rectangle 3"/>
          <p:cNvSpPr>
            <a:spLocks noGrp="1" noChangeArrowheads="1"/>
          </p:cNvSpPr>
          <p:nvPr>
            <p:ph type="body" idx="1"/>
          </p:nvPr>
        </p:nvSpPr>
        <p:spPr/>
        <p:txBody>
          <a:bodyPr/>
          <a:lstStyle/>
          <a:p>
            <a:pPr lvl="1" eaLnBrk="1" hangingPunct="1"/>
            <a:r>
              <a:rPr lang="en-US" smtClean="0"/>
              <a:t>Ảnh hưởng tới việc thông tin phản hồi về tình hình thực hiện công việc</a:t>
            </a:r>
          </a:p>
          <a:p>
            <a:pPr lvl="1" eaLnBrk="1" hangingPunct="1"/>
            <a:r>
              <a:rPr lang="en-US" smtClean="0"/>
              <a:t>Sự công khai, minh bạch trong các thông tin liên quan tới quyền và lợi ích, nghĩa vụ của người lao động. Đặc biệt là thông tin liên quan tới cơ hội thăng tiến.</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0" y="0"/>
            <a:ext cx="8915400" cy="1143000"/>
          </a:xfrm>
        </p:spPr>
        <p:txBody>
          <a:bodyPr/>
          <a:lstStyle/>
          <a:p>
            <a:pPr eaLnBrk="1" hangingPunct="1"/>
            <a:r>
              <a:rPr lang="en-US" sz="4000" b="1" i="1" smtClean="0">
                <a:solidFill>
                  <a:schemeClr val="tx1"/>
                </a:solidFill>
              </a:rPr>
              <a:t>Chính sách nhân sự </a:t>
            </a:r>
          </a:p>
        </p:txBody>
      </p:sp>
      <p:sp>
        <p:nvSpPr>
          <p:cNvPr id="104451" name="Rectangle 3"/>
          <p:cNvSpPr>
            <a:spLocks noGrp="1" noChangeArrowheads="1"/>
          </p:cNvSpPr>
          <p:nvPr>
            <p:ph type="body" idx="1"/>
          </p:nvPr>
        </p:nvSpPr>
        <p:spPr>
          <a:xfrm>
            <a:off x="228600" y="1524000"/>
            <a:ext cx="8610600" cy="4114800"/>
          </a:xfrm>
        </p:spPr>
        <p:txBody>
          <a:bodyPr/>
          <a:lstStyle/>
          <a:p>
            <a:pPr eaLnBrk="1" hangingPunct="1">
              <a:buFontTx/>
              <a:buNone/>
            </a:pPr>
            <a:r>
              <a:rPr lang="en-US" sz="2800" smtClean="0"/>
              <a:t>	Chính sách nhân sự được xây dựng và thực hiện tốt là chính sách đáp ứng được các tiêu chí sau đây: </a:t>
            </a:r>
          </a:p>
          <a:p>
            <a:pPr eaLnBrk="1" hangingPunct="1"/>
            <a:r>
              <a:rPr lang="en-US" sz="2800" smtClean="0"/>
              <a:t>Phải được tất cả nhân viên hiểu và thực hiện một cách nghiêm chỉnh.</a:t>
            </a:r>
          </a:p>
          <a:p>
            <a:pPr eaLnBrk="1" hangingPunct="1"/>
            <a:r>
              <a:rPr lang="en-US" sz="2800" smtClean="0"/>
              <a:t>Tuân thủ các quy định của pháp luật.</a:t>
            </a:r>
          </a:p>
          <a:p>
            <a:pPr eaLnBrk="1" hangingPunct="1"/>
            <a:r>
              <a:rPr lang="en-US" sz="2800" smtClean="0"/>
              <a:t>Được thực hiện một cách thống nhất và thường xuyên.</a:t>
            </a:r>
          </a:p>
          <a:p>
            <a:pPr eaLnBrk="1" hangingPunct="1"/>
            <a:r>
              <a:rPr lang="en-US" sz="2800" smtClean="0"/>
              <a:t>Thường xuyên được kiểm tra và cập nhật.</a:t>
            </a:r>
          </a:p>
          <a:p>
            <a:pPr eaLnBrk="1" hangingPunct="1"/>
            <a:r>
              <a:rPr lang="en-US" sz="2800" smtClean="0"/>
              <a:t>Đáp ứng với nhu cầu hoạt động đặc thù của tổ chức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4450"/>
                                        </p:tgtEl>
                                        <p:attrNameLst>
                                          <p:attrName>style.visibility</p:attrName>
                                        </p:attrNameLst>
                                      </p:cBhvr>
                                      <p:to>
                                        <p:strVal val="visible"/>
                                      </p:to>
                                    </p:set>
                                    <p:anim calcmode="lin" valueType="num">
                                      <p:cBhvr additive="base">
                                        <p:cTn id="7" dur="500" fill="hold"/>
                                        <p:tgtEl>
                                          <p:spTgt spid="104450"/>
                                        </p:tgtEl>
                                        <p:attrNameLst>
                                          <p:attrName>ppt_x</p:attrName>
                                        </p:attrNameLst>
                                      </p:cBhvr>
                                      <p:tavLst>
                                        <p:tav tm="0">
                                          <p:val>
                                            <p:strVal val="#ppt_x"/>
                                          </p:val>
                                        </p:tav>
                                        <p:tav tm="100000">
                                          <p:val>
                                            <p:strVal val="#ppt_x"/>
                                          </p:val>
                                        </p:tav>
                                      </p:tavLst>
                                    </p:anim>
                                    <p:anim calcmode="lin" valueType="num">
                                      <p:cBhvr additive="base">
                                        <p:cTn id="8" dur="500" fill="hold"/>
                                        <p:tgtEl>
                                          <p:spTgt spid="10445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4451">
                                            <p:txEl>
                                              <p:pRg st="0" end="0"/>
                                            </p:txEl>
                                          </p:spTgt>
                                        </p:tgtEl>
                                        <p:attrNameLst>
                                          <p:attrName>style.visibility</p:attrName>
                                        </p:attrNameLst>
                                      </p:cBhvr>
                                      <p:to>
                                        <p:strVal val="visible"/>
                                      </p:to>
                                    </p:set>
                                    <p:anim calcmode="lin" valueType="num">
                                      <p:cBhvr additive="base">
                                        <p:cTn id="13" dur="500" fill="hold"/>
                                        <p:tgtEl>
                                          <p:spTgt spid="10445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44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04451">
                                            <p:txEl>
                                              <p:pRg st="1" end="1"/>
                                            </p:txEl>
                                          </p:spTgt>
                                        </p:tgtEl>
                                        <p:attrNameLst>
                                          <p:attrName>style.visibility</p:attrName>
                                        </p:attrNameLst>
                                      </p:cBhvr>
                                      <p:to>
                                        <p:strVal val="visible"/>
                                      </p:to>
                                    </p:set>
                                    <p:anim calcmode="lin" valueType="num">
                                      <p:cBhvr additive="base">
                                        <p:cTn id="19" dur="500" fill="hold"/>
                                        <p:tgtEl>
                                          <p:spTgt spid="10445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44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04451">
                                            <p:txEl>
                                              <p:pRg st="2" end="2"/>
                                            </p:txEl>
                                          </p:spTgt>
                                        </p:tgtEl>
                                        <p:attrNameLst>
                                          <p:attrName>style.visibility</p:attrName>
                                        </p:attrNameLst>
                                      </p:cBhvr>
                                      <p:to>
                                        <p:strVal val="visible"/>
                                      </p:to>
                                    </p:set>
                                    <p:anim calcmode="lin" valueType="num">
                                      <p:cBhvr additive="base">
                                        <p:cTn id="25" dur="500" fill="hold"/>
                                        <p:tgtEl>
                                          <p:spTgt spid="10445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44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04451">
                                            <p:txEl>
                                              <p:pRg st="3" end="3"/>
                                            </p:txEl>
                                          </p:spTgt>
                                        </p:tgtEl>
                                        <p:attrNameLst>
                                          <p:attrName>style.visibility</p:attrName>
                                        </p:attrNameLst>
                                      </p:cBhvr>
                                      <p:to>
                                        <p:strVal val="visible"/>
                                      </p:to>
                                    </p:set>
                                    <p:anim calcmode="lin" valueType="num">
                                      <p:cBhvr additive="base">
                                        <p:cTn id="31" dur="500" fill="hold"/>
                                        <p:tgtEl>
                                          <p:spTgt spid="10445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445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04451">
                                            <p:txEl>
                                              <p:pRg st="4" end="4"/>
                                            </p:txEl>
                                          </p:spTgt>
                                        </p:tgtEl>
                                        <p:attrNameLst>
                                          <p:attrName>style.visibility</p:attrName>
                                        </p:attrNameLst>
                                      </p:cBhvr>
                                      <p:to>
                                        <p:strVal val="visible"/>
                                      </p:to>
                                    </p:set>
                                    <p:anim calcmode="lin" valueType="num">
                                      <p:cBhvr additive="base">
                                        <p:cTn id="37" dur="500" fill="hold"/>
                                        <p:tgtEl>
                                          <p:spTgt spid="104451">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445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04451">
                                            <p:txEl>
                                              <p:pRg st="5" end="5"/>
                                            </p:txEl>
                                          </p:spTgt>
                                        </p:tgtEl>
                                        <p:attrNameLst>
                                          <p:attrName>style.visibility</p:attrName>
                                        </p:attrNameLst>
                                      </p:cBhvr>
                                      <p:to>
                                        <p:strVal val="visible"/>
                                      </p:to>
                                    </p:set>
                                    <p:anim calcmode="lin" valueType="num">
                                      <p:cBhvr additive="base">
                                        <p:cTn id="43" dur="500" fill="hold"/>
                                        <p:tgtEl>
                                          <p:spTgt spid="104451">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445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endParaRPr lang="en-US" smtClean="0"/>
          </a:p>
        </p:txBody>
      </p:sp>
      <p:sp>
        <p:nvSpPr>
          <p:cNvPr id="44035" name="Rectangle 3"/>
          <p:cNvSpPr>
            <a:spLocks noGrp="1" noChangeArrowheads="1"/>
          </p:cNvSpPr>
          <p:nvPr>
            <p:ph type="body" idx="1"/>
          </p:nvPr>
        </p:nvSpPr>
        <p:spPr/>
        <p:txBody>
          <a:bodyPr/>
          <a:lstStyle/>
          <a:p>
            <a:pPr eaLnBrk="1" hangingPunct="1"/>
            <a:r>
              <a:rPr lang="en-US" smtClean="0"/>
              <a:t>Chính sách nhân sự thể hiện trên tất cả các mặt từ tuyển dụng, bố trí, đào tạo, đánh giá thực hiện công việc, thù lao lao động đến vấn đề bảo vệ lao động. Các chính sách này đưa ra các chỉ dẫn cho người quản lý cần làm gì để phù hợp với mục tiêu của tổ chức và sự mong đợi của người lao động, chứ không phải là các luật lệ cứng nhắc.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b="1" i="1" smtClean="0">
                <a:solidFill>
                  <a:schemeClr val="tx1"/>
                </a:solidFill>
              </a:rPr>
              <a:t>Điều kiện lao động</a:t>
            </a:r>
          </a:p>
        </p:txBody>
      </p:sp>
      <p:sp>
        <p:nvSpPr>
          <p:cNvPr id="45059" name="Rectangle 3"/>
          <p:cNvSpPr>
            <a:spLocks noGrp="1" noChangeArrowheads="1"/>
          </p:cNvSpPr>
          <p:nvPr>
            <p:ph type="body" idx="1"/>
          </p:nvPr>
        </p:nvSpPr>
        <p:spPr>
          <a:xfrm>
            <a:off x="685800" y="1524000"/>
            <a:ext cx="7848600" cy="4114800"/>
          </a:xfrm>
        </p:spPr>
        <p:txBody>
          <a:bodyPr/>
          <a:lstStyle/>
          <a:p>
            <a:pPr algn="just" eaLnBrk="1" hangingPunct="1"/>
            <a:r>
              <a:rPr lang="en-US" smtClean="0"/>
              <a:t>Điều kiện lao động tại nơi làm việc là tập hợp các yếu tố của môi trường lao động bao gồm các yếu tố vệ sinh, tâm sinh lý, tâm lý xã hội và thẩm mĩ có tác động tới trạng thái chức năng cơ thể con người, khả năng làm việc, thái độ lao động, sức khỏe, quá trình tái sản xuất sức lao động và hiệu quả lao động của họ ở hiện tại và trong tương lai.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52400" y="0"/>
            <a:ext cx="8610600" cy="1143000"/>
          </a:xfrm>
        </p:spPr>
        <p:txBody>
          <a:bodyPr/>
          <a:lstStyle/>
          <a:p>
            <a:pPr eaLnBrk="1" hangingPunct="1"/>
            <a:r>
              <a:rPr lang="en-US" sz="3600" smtClean="0"/>
              <a:t>Điều kiện lao động gồm:</a:t>
            </a:r>
          </a:p>
        </p:txBody>
      </p:sp>
      <p:sp>
        <p:nvSpPr>
          <p:cNvPr id="46083" name="Rectangle 3"/>
          <p:cNvSpPr>
            <a:spLocks noGrp="1" noChangeArrowheads="1"/>
          </p:cNvSpPr>
          <p:nvPr>
            <p:ph type="body" idx="1"/>
          </p:nvPr>
        </p:nvSpPr>
        <p:spPr/>
        <p:txBody>
          <a:bodyPr/>
          <a:lstStyle/>
          <a:p>
            <a:pPr eaLnBrk="1" hangingPunct="1">
              <a:lnSpc>
                <a:spcPct val="90000"/>
              </a:lnSpc>
            </a:pPr>
            <a:r>
              <a:rPr lang="en-US" smtClean="0"/>
              <a:t>Vệ sinh môi trường</a:t>
            </a:r>
          </a:p>
          <a:p>
            <a:pPr eaLnBrk="1" hangingPunct="1">
              <a:lnSpc>
                <a:spcPct val="90000"/>
              </a:lnSpc>
            </a:pPr>
            <a:r>
              <a:rPr lang="en-US" smtClean="0"/>
              <a:t>Tâm sinh lý</a:t>
            </a:r>
          </a:p>
          <a:p>
            <a:pPr eaLnBrk="1" hangingPunct="1">
              <a:lnSpc>
                <a:spcPct val="90000"/>
              </a:lnSpc>
            </a:pPr>
            <a:r>
              <a:rPr lang="en-US" smtClean="0"/>
              <a:t>Thẩm mỹ  </a:t>
            </a:r>
          </a:p>
          <a:p>
            <a:pPr eaLnBrk="1" hangingPunct="1">
              <a:lnSpc>
                <a:spcPct val="90000"/>
              </a:lnSpc>
            </a:pPr>
            <a:r>
              <a:rPr lang="en-US" smtClean="0"/>
              <a:t>kinh tế - xã hội </a:t>
            </a:r>
          </a:p>
          <a:p>
            <a:pPr eaLnBrk="1" hangingPunct="1">
              <a:lnSpc>
                <a:spcPct val="90000"/>
              </a:lnSpc>
              <a:buFontTx/>
              <a:buNone/>
            </a:pPr>
            <a:r>
              <a:rPr lang="en-US" smtClean="0"/>
              <a:t>	Điều kiện lao động đóng vai trò quan trọng trong việc đảm bảo công việc diễn ra suôn sẻ, đảm bảo duy trì khả năng làm việc và sức khỏe của người lao động.</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smtClean="0"/>
              <a:t>Văn hóa tổ chức </a:t>
            </a:r>
          </a:p>
        </p:txBody>
      </p:sp>
      <p:sp>
        <p:nvSpPr>
          <p:cNvPr id="47107" name="Rectangle 3"/>
          <p:cNvSpPr>
            <a:spLocks noGrp="1" noChangeArrowheads="1"/>
          </p:cNvSpPr>
          <p:nvPr>
            <p:ph type="body" idx="1"/>
          </p:nvPr>
        </p:nvSpPr>
        <p:spPr>
          <a:xfrm>
            <a:off x="685800" y="1524000"/>
            <a:ext cx="8001000" cy="4114800"/>
          </a:xfrm>
        </p:spPr>
        <p:txBody>
          <a:bodyPr/>
          <a:lstStyle/>
          <a:p>
            <a:pPr eaLnBrk="1" hangingPunct="1"/>
            <a:r>
              <a:rPr lang="en-US" smtClean="0"/>
              <a:t>Văn hóa tổ chức được hiểu là toàn bộ các giá trị văn hóa được gây dựng nên trong suốt quá trình tồn tại và phát triển của một tổ chức, trở thành các giá trị, các quan niệm và tập quán, truyền thống ăn sâu vào hoạt động của tổ chức ấy và chi phối tình cảm, nếp suy nghĩ và hành vi của mọi thành viên của tổ chức trong việc theo đuổi và thực hiện các mục đích.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228600" y="0"/>
            <a:ext cx="8610600" cy="1143000"/>
          </a:xfrm>
        </p:spPr>
        <p:txBody>
          <a:bodyPr/>
          <a:lstStyle/>
          <a:p>
            <a:pPr eaLnBrk="1" hangingPunct="1"/>
            <a:r>
              <a:rPr lang="en-US" sz="3200" smtClean="0"/>
              <a:t>Ảnh hưởng của văn hóa tổ chức </a:t>
            </a:r>
            <a:br>
              <a:rPr lang="en-US" sz="3200" smtClean="0"/>
            </a:br>
            <a:r>
              <a:rPr lang="en-US" sz="3200" smtClean="0"/>
              <a:t>tới động lực làm việc</a:t>
            </a:r>
          </a:p>
        </p:txBody>
      </p:sp>
      <p:sp>
        <p:nvSpPr>
          <p:cNvPr id="48131" name="Rectangle 3"/>
          <p:cNvSpPr>
            <a:spLocks noGrp="1" noChangeArrowheads="1"/>
          </p:cNvSpPr>
          <p:nvPr>
            <p:ph type="body" idx="1"/>
          </p:nvPr>
        </p:nvSpPr>
        <p:spPr/>
        <p:txBody>
          <a:bodyPr/>
          <a:lstStyle/>
          <a:p>
            <a:pPr eaLnBrk="1" hangingPunct="1"/>
            <a:r>
              <a:rPr lang="en-US" smtClean="0"/>
              <a:t>Xây dựng cho mình một bản sắc văn hóa riêng, tạo cho các thành viên trong tổ chức có một chất keo gắn kết chung vì mục tiêu và giá trị của tổ chức. </a:t>
            </a:r>
          </a:p>
          <a:p>
            <a:pPr eaLnBrk="1" hangingPunct="1"/>
            <a:r>
              <a:rPr lang="en-US" smtClean="0"/>
              <a:t>Đưa ra những chuẩn mực để định hướng hành vi của các cá nhân, làm cho họ thực hiện các quy định, kỷ luật một cách tự nguyện tự giác.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sz="4000" b="1" smtClean="0"/>
              <a:t>Phong cách lãnh đạo </a:t>
            </a:r>
            <a:br>
              <a:rPr lang="en-US" sz="4000" b="1" smtClean="0"/>
            </a:br>
            <a:endParaRPr lang="en-US" sz="4000" b="1" smtClean="0"/>
          </a:p>
        </p:txBody>
      </p:sp>
      <p:sp>
        <p:nvSpPr>
          <p:cNvPr id="49155" name="Rectangle 3"/>
          <p:cNvSpPr>
            <a:spLocks noGrp="1" noChangeArrowheads="1"/>
          </p:cNvSpPr>
          <p:nvPr>
            <p:ph type="body" idx="1"/>
          </p:nvPr>
        </p:nvSpPr>
        <p:spPr/>
        <p:txBody>
          <a:bodyPr/>
          <a:lstStyle/>
          <a:p>
            <a:pPr eaLnBrk="1" hangingPunct="1"/>
            <a:r>
              <a:rPr lang="en-US" b="1" i="1" smtClean="0"/>
              <a:t>Phong cách lãnh đạo = cá tính x môi trường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US" sz="4000" b="1" smtClean="0"/>
              <a:t>Phong cách lãnh đạo </a:t>
            </a:r>
            <a:br>
              <a:rPr lang="en-US" sz="4000" b="1" smtClean="0"/>
            </a:br>
            <a:endParaRPr lang="en-US" sz="4000" b="1" smtClean="0"/>
          </a:p>
        </p:txBody>
      </p:sp>
      <p:sp>
        <p:nvSpPr>
          <p:cNvPr id="50179" name="Rectangle 3"/>
          <p:cNvSpPr>
            <a:spLocks noGrp="1" noChangeArrowheads="1"/>
          </p:cNvSpPr>
          <p:nvPr>
            <p:ph type="body" idx="1"/>
          </p:nvPr>
        </p:nvSpPr>
        <p:spPr/>
        <p:txBody>
          <a:bodyPr/>
          <a:lstStyle/>
          <a:p>
            <a:pPr eaLnBrk="1" hangingPunct="1">
              <a:lnSpc>
                <a:spcPct val="90000"/>
              </a:lnSpc>
            </a:pPr>
            <a:r>
              <a:rPr lang="en-US" sz="2400" smtClean="0"/>
              <a:t>Phong cách lãnh đạo chuyên quyền thể hiện người lãnh đạo tự ra quyết định, ra lệnh cho cấp dưới phải làm gì và muốn họ tuân thủ không thắc mắc. </a:t>
            </a:r>
          </a:p>
          <a:p>
            <a:pPr eaLnBrk="1" hangingPunct="1">
              <a:lnSpc>
                <a:spcPct val="90000"/>
              </a:lnSpc>
            </a:pPr>
            <a:r>
              <a:rPr lang="en-US" sz="2400" smtClean="0"/>
              <a:t>Phong cách lãnh đạo dân chủ thể hiện người lãnh đạo biết thu thập ý kiến cấp dưới, lôi cuốn họ tham gia vào quá trình ra quyết định , quyền quyết định cuối cùng thuộc nhà lãnh đạo. </a:t>
            </a:r>
          </a:p>
          <a:p>
            <a:pPr eaLnBrk="1" hangingPunct="1">
              <a:lnSpc>
                <a:spcPct val="90000"/>
              </a:lnSpc>
            </a:pPr>
            <a:r>
              <a:rPr lang="en-US" sz="2400" smtClean="0"/>
              <a:t>Phong cách lãnh đạo tự do thể hiện người lãnh đạo cho phép cấp dưới đưa ra tất cả mọi quyết định, với kiểu quản lý này tăng quyền tự quản cho cấp dưới, giảm quản lý trung gian nhưng không phải lúc nào cũng thành công nếu cấp dưới không đủ năng lực và sự cam kết với tổ chức.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endParaRPr lang="en-US" smtClean="0"/>
          </a:p>
        </p:txBody>
      </p:sp>
      <p:sp>
        <p:nvSpPr>
          <p:cNvPr id="51203" name="Rectangle 3"/>
          <p:cNvSpPr>
            <a:spLocks noGrp="1" noChangeArrowheads="1"/>
          </p:cNvSpPr>
          <p:nvPr>
            <p:ph type="body" idx="1"/>
          </p:nvPr>
        </p:nvSpPr>
        <p:spPr/>
        <p:txBody>
          <a:bodyPr/>
          <a:lstStyle/>
          <a:p>
            <a:pPr lvl="1" eaLnBrk="1" hangingPunct="1"/>
            <a:r>
              <a:rPr lang="en-US" smtClean="0"/>
              <a:t>Sự ảnh hưởng:</a:t>
            </a:r>
          </a:p>
          <a:p>
            <a:pPr lvl="2" eaLnBrk="1" hangingPunct="1"/>
            <a:r>
              <a:rPr lang="en-US" smtClean="0"/>
              <a:t>Ảnh hưởng tới sự phân quyền</a:t>
            </a:r>
          </a:p>
          <a:p>
            <a:pPr lvl="2" eaLnBrk="1" hangingPunct="1"/>
            <a:r>
              <a:rPr lang="en-US" smtClean="0"/>
              <a:t>Ảnh hưởng tới bầu không khí làm việc, văn hóa tổ chức</a:t>
            </a:r>
          </a:p>
          <a:p>
            <a:pPr lvl="2" eaLnBrk="1" hangingPunct="1"/>
            <a:r>
              <a:rPr lang="en-US" smtClean="0"/>
              <a:t>Ảnh hưởng tới cách khen thưởng, động viên, kỷ luật…</a:t>
            </a:r>
          </a:p>
          <a:p>
            <a:pPr eaLnBrk="1" hangingPunct="1"/>
            <a:r>
              <a:rPr lang="en-US" smtClean="0"/>
              <a:t>Do vậy, ảnh hưởng tới động lực làm việc của nhân viên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endParaRPr lang="en-US" smtClean="0"/>
          </a:p>
        </p:txBody>
      </p:sp>
      <p:sp>
        <p:nvSpPr>
          <p:cNvPr id="6147" name="Rectangle 3"/>
          <p:cNvSpPr>
            <a:spLocks noGrp="1" noChangeArrowheads="1"/>
          </p:cNvSpPr>
          <p:nvPr>
            <p:ph type="body" idx="1"/>
          </p:nvPr>
        </p:nvSpPr>
        <p:spPr/>
        <p:txBody>
          <a:bodyPr/>
          <a:lstStyle/>
          <a:p>
            <a:pPr eaLnBrk="1" hangingPunct="1"/>
            <a:r>
              <a:rPr lang="en-US" smtClean="0"/>
              <a:t>Động cơ/Động lực/Tạo động lực/Hành động/Hành vi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381000" y="0"/>
            <a:ext cx="7772400" cy="1143000"/>
          </a:xfrm>
        </p:spPr>
        <p:txBody>
          <a:bodyPr/>
          <a:lstStyle/>
          <a:p>
            <a:pPr eaLnBrk="1" hangingPunct="1"/>
            <a:r>
              <a:rPr lang="en-US" sz="3200" b="1" smtClean="0">
                <a:solidFill>
                  <a:srgbClr val="FFFFFF"/>
                </a:solidFill>
              </a:rPr>
              <a:t/>
            </a:r>
            <a:br>
              <a:rPr lang="en-US" sz="3200" b="1" smtClean="0">
                <a:solidFill>
                  <a:srgbClr val="FFFFFF"/>
                </a:solidFill>
              </a:rPr>
            </a:br>
            <a:r>
              <a:rPr lang="en-US" sz="3200" b="1" smtClean="0">
                <a:solidFill>
                  <a:schemeClr val="tx1"/>
                </a:solidFill>
              </a:rPr>
              <a:t>Các yếu tố thuộc đặc điểm công việc</a:t>
            </a:r>
            <a:br>
              <a:rPr lang="en-US" sz="3200" b="1" smtClean="0">
                <a:solidFill>
                  <a:schemeClr val="tx1"/>
                </a:solidFill>
              </a:rPr>
            </a:br>
            <a:endParaRPr lang="en-US" sz="3200" b="1" smtClean="0">
              <a:solidFill>
                <a:schemeClr val="tx1"/>
              </a:solidFill>
            </a:endParaRPr>
          </a:p>
        </p:txBody>
      </p:sp>
      <p:sp>
        <p:nvSpPr>
          <p:cNvPr id="52227" name="Rectangle 3"/>
          <p:cNvSpPr>
            <a:spLocks noGrp="1" noChangeArrowheads="1"/>
          </p:cNvSpPr>
          <p:nvPr>
            <p:ph type="body" idx="1"/>
          </p:nvPr>
        </p:nvSpPr>
        <p:spPr/>
        <p:txBody>
          <a:bodyPr/>
          <a:lstStyle/>
          <a:p>
            <a:pPr eaLnBrk="1" hangingPunct="1"/>
            <a:r>
              <a:rPr lang="en-US" b="1" i="1" smtClean="0"/>
              <a:t>Sự đa dạng trong công việc</a:t>
            </a:r>
          </a:p>
          <a:p>
            <a:pPr eaLnBrk="1" hangingPunct="1"/>
            <a:r>
              <a:rPr lang="en-US" b="1" i="1" smtClean="0"/>
              <a:t>Tính hấp dẫn của công việc</a:t>
            </a:r>
          </a:p>
          <a:p>
            <a:pPr eaLnBrk="1" hangingPunct="1"/>
            <a:r>
              <a:rPr lang="en-US" b="1" i="1" smtClean="0"/>
              <a:t>Mức độ tự chủ khi thực hiện công việc</a:t>
            </a:r>
          </a:p>
          <a:p>
            <a:pPr eaLnBrk="1" hangingPunct="1"/>
            <a:r>
              <a:rPr lang="en-US" b="1" i="1" smtClean="0"/>
              <a:t>Mức độ rõ ràng về nhiệm vụ, trách nhiệm</a:t>
            </a:r>
          </a:p>
          <a:p>
            <a:pPr eaLnBrk="1" hangingPunct="1"/>
            <a:r>
              <a:rPr lang="en-US" b="1" i="1" smtClean="0"/>
              <a:t>Tầm quan trọng của công việc</a:t>
            </a:r>
          </a:p>
          <a:p>
            <a:pPr eaLnBrk="1" hangingPunct="1"/>
            <a:r>
              <a:rPr lang="en-US" b="1" i="1" smtClean="0"/>
              <a:t>Quyền chủ động</a:t>
            </a:r>
          </a:p>
          <a:p>
            <a:pPr eaLnBrk="1" hangingPunct="1"/>
            <a:r>
              <a:rPr lang="en-US" b="1" i="1" smtClean="0"/>
              <a:t>Sự phản hồi từ công việc</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smtClean="0"/>
              <a:t>Công việc (job) </a:t>
            </a:r>
            <a:endParaRPr lang="en-US" b="1" i="1" smtClean="0"/>
          </a:p>
        </p:txBody>
      </p:sp>
      <p:sp>
        <p:nvSpPr>
          <p:cNvPr id="53251" name="Rectangle 3"/>
          <p:cNvSpPr>
            <a:spLocks noGrp="1" noChangeArrowheads="1"/>
          </p:cNvSpPr>
          <p:nvPr>
            <p:ph type="body" idx="1"/>
          </p:nvPr>
        </p:nvSpPr>
        <p:spPr/>
        <p:txBody>
          <a:bodyPr/>
          <a:lstStyle/>
          <a:p>
            <a:pPr eaLnBrk="1" hangingPunct="1"/>
            <a:r>
              <a:rPr lang="en-US" smtClean="0"/>
              <a:t>là tập hợp các nhiệm vụ (task) được thưc hiện bởi người lao động hay những nhiệm vụ tương tự nhau được thực hiện bởi một số người lao động để hoàn thành mục tiêu của tổ chức.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sz="4000" b="1" i="1" smtClean="0"/>
              <a:t>Sự đa dạng trong công việc</a:t>
            </a:r>
            <a:r>
              <a:rPr lang="en-US" sz="4000" smtClean="0"/>
              <a:t/>
            </a:r>
            <a:br>
              <a:rPr lang="en-US" sz="4000" smtClean="0"/>
            </a:br>
            <a:endParaRPr lang="en-US" sz="4000" smtClean="0"/>
          </a:p>
        </p:txBody>
      </p:sp>
      <p:sp>
        <p:nvSpPr>
          <p:cNvPr id="54275" name="Rectangle 3"/>
          <p:cNvSpPr>
            <a:spLocks noGrp="1" noChangeArrowheads="1"/>
          </p:cNvSpPr>
          <p:nvPr>
            <p:ph type="body" idx="1"/>
          </p:nvPr>
        </p:nvSpPr>
        <p:spPr/>
        <p:txBody>
          <a:bodyPr/>
          <a:lstStyle/>
          <a:p>
            <a:pPr lvl="1" eaLnBrk="1" hangingPunct="1"/>
            <a:r>
              <a:rPr lang="en-US" smtClean="0"/>
              <a:t>Sự đa dạng của công việc cho phép nhân viên thực hiện những thao tác khác nhau, sử dụng một số quy trình và có thể là sử dụng nhiều thiết bị khác nhau. </a:t>
            </a:r>
          </a:p>
          <a:p>
            <a:pPr lvl="1" eaLnBrk="1" hangingPunct="1"/>
            <a:r>
              <a:rPr lang="en-US" smtClean="0"/>
              <a:t>Những công việc có mức độ đa dạng cao thường được xem là có tác dụng kích thích bởi vì sử dụng hết mọi khả năng của nhân viên.</a:t>
            </a:r>
            <a:r>
              <a:rPr lang="en-US" sz="3200" smtClean="0"/>
              <a:t>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US" sz="4000" b="1" i="1" smtClean="0"/>
              <a:t>Tính hấp dẫn của công việc</a:t>
            </a:r>
            <a:br>
              <a:rPr lang="en-US" sz="4000" b="1" i="1" smtClean="0"/>
            </a:br>
            <a:endParaRPr lang="en-US" sz="4000" b="1" i="1" smtClean="0"/>
          </a:p>
        </p:txBody>
      </p:sp>
      <p:sp>
        <p:nvSpPr>
          <p:cNvPr id="55299" name="Rectangle 3"/>
          <p:cNvSpPr>
            <a:spLocks noGrp="1" noChangeArrowheads="1"/>
          </p:cNvSpPr>
          <p:nvPr>
            <p:ph type="body" idx="1"/>
          </p:nvPr>
        </p:nvSpPr>
        <p:spPr/>
        <p:txBody>
          <a:bodyPr/>
          <a:lstStyle/>
          <a:p>
            <a:pPr lvl="1" algn="just" eaLnBrk="1" hangingPunct="1"/>
            <a:r>
              <a:rPr lang="en-US" smtClean="0"/>
              <a:t>Tính hấp dẫn của công việc không chỉ phụ thuộc vào đặc điểm công việc mà còn phụ thuộc vào sở thích của người lao động.</a:t>
            </a:r>
          </a:p>
          <a:p>
            <a:pPr lvl="1" algn="just" eaLnBrk="1" hangingPunct="1"/>
            <a:r>
              <a:rPr lang="en-US" smtClean="0"/>
              <a:t>Khi người lao động được làm công việc mà họ thích thú, họ sẽ có niềm say mê, yêu thích và có động lực làm việc tốt hơn so với những công việc bình thường hay công việc mà họ thấy nhàm chán.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en-US" sz="4000" b="1" i="1" smtClean="0"/>
              <a:t/>
            </a:r>
            <a:br>
              <a:rPr lang="en-US" sz="4000" b="1" i="1" smtClean="0"/>
            </a:br>
            <a:r>
              <a:rPr lang="en-US" sz="4000" b="1" i="1" smtClean="0"/>
              <a:t>Mức độ tự chủ khi </a:t>
            </a:r>
            <a:br>
              <a:rPr lang="en-US" sz="4000" b="1" i="1" smtClean="0"/>
            </a:br>
            <a:r>
              <a:rPr lang="en-US" sz="4000" b="1" i="1" smtClean="0"/>
              <a:t>thực hiện công việc</a:t>
            </a:r>
            <a:br>
              <a:rPr lang="en-US" sz="4000" b="1" i="1" smtClean="0"/>
            </a:br>
            <a:endParaRPr lang="en-US" sz="4000" b="1" i="1" smtClean="0"/>
          </a:p>
        </p:txBody>
      </p:sp>
      <p:sp>
        <p:nvSpPr>
          <p:cNvPr id="56323" name="Rectangle 3"/>
          <p:cNvSpPr>
            <a:spLocks noGrp="1" noChangeArrowheads="1"/>
          </p:cNvSpPr>
          <p:nvPr>
            <p:ph type="body" idx="1"/>
          </p:nvPr>
        </p:nvSpPr>
        <p:spPr/>
        <p:txBody>
          <a:bodyPr/>
          <a:lstStyle/>
          <a:p>
            <a:pPr lvl="1" eaLnBrk="1" hangingPunct="1">
              <a:lnSpc>
                <a:spcPct val="90000"/>
              </a:lnSpc>
            </a:pPr>
            <a:r>
              <a:rPr lang="en-US" smtClean="0"/>
              <a:t>Nhân viên sẽ có động lực làm việc tốt hơn nếu họ nhận thấy rằng kết quả của công việc phụ thuộc rất nhiều vào những nỗ lực, những sáng kiến và các quyết định của họ.  </a:t>
            </a:r>
          </a:p>
          <a:p>
            <a:pPr lvl="1" eaLnBrk="1" hangingPunct="1">
              <a:lnSpc>
                <a:spcPct val="90000"/>
              </a:lnSpc>
            </a:pPr>
            <a:r>
              <a:rPr lang="en-US" smtClean="0"/>
              <a:t>Khi mức độ tự chủ trong công việc tăng lên, người lao động có xu hướng đón nhận những trách nhiệm lớn hơn với kết quả công việc. Nhìn chung khi nhân viên càng trở nên sẵn sàng hơn để đón nhận trách nhiệm tương đương với mức độ tự chủ cao hơn, thì kết quả công việc sẽ tỉ lệ thuận với nỗ lực của họ.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sz="4000" b="1" i="1" smtClean="0"/>
              <a:t/>
            </a:r>
            <a:br>
              <a:rPr lang="en-US" sz="4000" b="1" i="1" smtClean="0"/>
            </a:br>
            <a:r>
              <a:rPr lang="en-US" sz="4000" b="1" i="1" smtClean="0"/>
              <a:t>Mức độ rõ ràng về nhiệm vụ, trách nhiệm</a:t>
            </a:r>
            <a:br>
              <a:rPr lang="en-US" sz="4000" b="1" i="1" smtClean="0"/>
            </a:br>
            <a:endParaRPr lang="en-US" sz="4000" b="1" i="1" smtClean="0"/>
          </a:p>
        </p:txBody>
      </p:sp>
      <p:sp>
        <p:nvSpPr>
          <p:cNvPr id="57347" name="Rectangle 3"/>
          <p:cNvSpPr>
            <a:spLocks noGrp="1" noChangeArrowheads="1"/>
          </p:cNvSpPr>
          <p:nvPr>
            <p:ph type="body" idx="1"/>
          </p:nvPr>
        </p:nvSpPr>
        <p:spPr/>
        <p:txBody>
          <a:bodyPr/>
          <a:lstStyle/>
          <a:p>
            <a:pPr algn="just" eaLnBrk="1" hangingPunct="1"/>
            <a:r>
              <a:rPr lang="en-US" smtClean="0"/>
              <a:t>Mức độ rõ ràng về nhiệm vụ và trách nhiệm cho phép nhân viên ý thức được mình cần phải làm gì, trách nhiệm đến đâu. Từ đó học có thể biết được họ cần làm gì để hoàn thành nhiệm vụ, nhiệm vụ đã được thực hiện chưa, hoàn thiện đạt yêu cầu hay chưa.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US" sz="4000" b="1" i="1" smtClean="0"/>
              <a:t>Tầm quan trọng của công việc</a:t>
            </a:r>
            <a:br>
              <a:rPr lang="en-US" sz="4000" b="1" i="1" smtClean="0"/>
            </a:br>
            <a:endParaRPr lang="en-US" sz="4000" b="1" i="1" smtClean="0"/>
          </a:p>
        </p:txBody>
      </p:sp>
      <p:sp>
        <p:nvSpPr>
          <p:cNvPr id="58371" name="Rectangle 3"/>
          <p:cNvSpPr>
            <a:spLocks noGrp="1" noChangeArrowheads="1"/>
          </p:cNvSpPr>
          <p:nvPr>
            <p:ph type="body" idx="1"/>
          </p:nvPr>
        </p:nvSpPr>
        <p:spPr/>
        <p:txBody>
          <a:bodyPr/>
          <a:lstStyle/>
          <a:p>
            <a:pPr lvl="1" eaLnBrk="1" hangingPunct="1"/>
            <a:r>
              <a:rPr lang="en-US" smtClean="0"/>
              <a:t>Điều này thể hiện ở mức độ ảnh hưởng của công việc đang được thực hiện đối với những đồng nghiệp khác, thậm chí là đối với tổ chức hay với xã hội. </a:t>
            </a:r>
          </a:p>
          <a:p>
            <a:pPr lvl="1" eaLnBrk="1" hangingPunct="1"/>
            <a:r>
              <a:rPr lang="en-US" smtClean="0"/>
              <a:t>Một nhân viên sản xuất ý thức được rằng chất lượng sau cùng của sản phẩm phụ thuộc vào sự chấp hành các quy trình làm việc của mình thì sẽ hiểu được tầm quan trọng của công việc đang làm.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sz="4000" b="1" i="1" smtClean="0"/>
              <a:t>Quyền chủ động</a:t>
            </a:r>
            <a:br>
              <a:rPr lang="en-US" sz="4000" b="1" i="1" smtClean="0"/>
            </a:br>
            <a:endParaRPr lang="en-US" sz="4000" b="1" i="1" smtClean="0"/>
          </a:p>
        </p:txBody>
      </p:sp>
      <p:sp>
        <p:nvSpPr>
          <p:cNvPr id="59395" name="Rectangle 3"/>
          <p:cNvSpPr>
            <a:spLocks noGrp="1" noChangeArrowheads="1"/>
          </p:cNvSpPr>
          <p:nvPr>
            <p:ph type="body" idx="1"/>
          </p:nvPr>
        </p:nvSpPr>
        <p:spPr/>
        <p:txBody>
          <a:bodyPr/>
          <a:lstStyle/>
          <a:p>
            <a:pPr lvl="1" eaLnBrk="1" hangingPunct="1"/>
            <a:r>
              <a:rPr lang="en-US" smtClean="0"/>
              <a:t>Nhân viên có quyền kiểm tra ở một mức độ nào đó đối với những nhiệm vụ công tác của mình. Có quyền tự quyết trong một khuôn khổ nhất định</a:t>
            </a:r>
          </a:p>
          <a:p>
            <a:pPr lvl="1" eaLnBrk="1" hangingPunct="1"/>
            <a:r>
              <a:rPr lang="en-US" smtClean="0"/>
              <a:t>Đây là khía cạnh quan trọng trong việc kích thích ý thức trách nhiệm.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sz="4000" b="1" i="1" smtClean="0"/>
              <a:t>Sự phản hồi từ công việc</a:t>
            </a:r>
            <a:br>
              <a:rPr lang="en-US" sz="4000" b="1" i="1" smtClean="0"/>
            </a:br>
            <a:endParaRPr lang="en-US" sz="4000" b="1" i="1" smtClean="0"/>
          </a:p>
        </p:txBody>
      </p:sp>
      <p:sp>
        <p:nvSpPr>
          <p:cNvPr id="60419" name="Rectangle 3"/>
          <p:cNvSpPr>
            <a:spLocks noGrp="1" noChangeArrowheads="1"/>
          </p:cNvSpPr>
          <p:nvPr>
            <p:ph type="body" idx="1"/>
          </p:nvPr>
        </p:nvSpPr>
        <p:spPr/>
        <p:txBody>
          <a:bodyPr/>
          <a:lstStyle/>
          <a:p>
            <a:pPr lvl="1" eaLnBrk="1" hangingPunct="1"/>
            <a:r>
              <a:rPr lang="en-US" smtClean="0"/>
              <a:t>Đặc điểm này liên quan đến tính hoàn chỉnh và có thể nhận dạng được của một công việc. Nghĩa là công việc có bắt đầu và kết thúc với một kết quả rõ ràng nhìn thấy được. </a:t>
            </a:r>
          </a:p>
          <a:p>
            <a:pPr lvl="1" eaLnBrk="1" hangingPunct="1"/>
            <a:r>
              <a:rPr lang="en-US" smtClean="0"/>
              <a:t>Nhân viên quan tâm đến công việc nhiều hơn khi họ đảm nhận toàn bộ công việc so với khi họ làm các công việc mà trách nhiệm bị chồng chéo với những người khác và kết quả không rõ ràng.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vi-VN" b="1" i="1" smtClean="0"/>
              <a:t>Các yếu tố thuộc về nhà nước</a:t>
            </a:r>
            <a:r>
              <a:rPr lang="vi-VN" smtClean="0"/>
              <a:t> </a:t>
            </a:r>
            <a:endParaRPr lang="en-US" smtClean="0"/>
          </a:p>
        </p:txBody>
      </p:sp>
      <p:sp>
        <p:nvSpPr>
          <p:cNvPr id="61443" name="Rectangle 3"/>
          <p:cNvSpPr>
            <a:spLocks noGrp="1" noChangeArrowheads="1"/>
          </p:cNvSpPr>
          <p:nvPr>
            <p:ph type="body" idx="1"/>
          </p:nvPr>
        </p:nvSpPr>
        <p:spPr/>
        <p:txBody>
          <a:bodyPr/>
          <a:lstStyle/>
          <a:p>
            <a:pPr eaLnBrk="1" hangingPunct="1"/>
            <a:r>
              <a:rPr lang="vi-VN" smtClean="0"/>
              <a:t>Chính sách tiền lương </a:t>
            </a:r>
          </a:p>
          <a:p>
            <a:pPr eaLnBrk="1" hangingPunct="1"/>
            <a:r>
              <a:rPr lang="vi-VN" smtClean="0"/>
              <a:t>Các chính sách về nhân sự</a:t>
            </a:r>
            <a:endParaRPr lang="en-US" smtClean="0"/>
          </a:p>
          <a:p>
            <a:pPr eaLnBrk="1" hangingPunct="1"/>
            <a:r>
              <a:rPr lang="vi-VN" b="1" smtClean="0"/>
              <a:t>Các yếu tố khác</a:t>
            </a:r>
            <a:endParaRPr lang="vi-VN" smtClean="0"/>
          </a:p>
          <a:p>
            <a:pPr eaLnBrk="1" hangingPunct="1"/>
            <a:r>
              <a:rPr lang="vi-VN" smtClean="0"/>
              <a:t>Đặc điểm về ngành và lĩnh vực hoạt động của tổ chức</a:t>
            </a:r>
            <a:endParaRPr lang="en-US" smtClean="0"/>
          </a:p>
          <a:p>
            <a:pPr eaLnBrk="1" hangingPunct="1"/>
            <a:r>
              <a:rPr lang="en-US" smtClean="0"/>
              <a:t>Văn hóa dân tộc</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381000"/>
            <a:ext cx="3962400" cy="457200"/>
          </a:xfrm>
          <a:noFill/>
        </p:spPr>
        <p:txBody>
          <a:bodyPr>
            <a:spAutoFit/>
          </a:bodyPr>
          <a:lstStyle/>
          <a:p>
            <a:pPr algn="l" eaLnBrk="1" hangingPunct="1"/>
            <a:r>
              <a:rPr lang="en-GB" sz="2400" b="1" smtClean="0"/>
              <a:t>Động cơ, hành động</a:t>
            </a:r>
          </a:p>
        </p:txBody>
      </p:sp>
      <p:pic>
        <p:nvPicPr>
          <p:cNvPr id="92164" name="Picture 4" descr="hung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219200"/>
            <a:ext cx="2743200"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5" name="Text Box 5"/>
          <p:cNvSpPr txBox="1">
            <a:spLocks noChangeArrowheads="1"/>
          </p:cNvSpPr>
          <p:nvPr/>
        </p:nvSpPr>
        <p:spPr bwMode="auto">
          <a:xfrm>
            <a:off x="4219575" y="4010025"/>
            <a:ext cx="449580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r>
              <a:rPr lang="en-GB"/>
              <a:t>Bạn nhận thấy cảm giác đó trong mình và nó thúc đẩy bạn tìm cái gì đó để ăn. Đôi khi cảm giác đó được thể hiện “Tôi muốn ăn.. “nhu cầu.”</a:t>
            </a:r>
          </a:p>
          <a:p>
            <a:pPr algn="ctr" eaLnBrk="1" hangingPunct="1"/>
            <a:endParaRPr lang="en-GB">
              <a:solidFill>
                <a:srgbClr val="000066"/>
              </a:solidFill>
              <a:latin typeface=".VnArial" pitchFamily="34" charset="0"/>
            </a:endParaRPr>
          </a:p>
        </p:txBody>
      </p:sp>
      <p:cxnSp>
        <p:nvCxnSpPr>
          <p:cNvPr id="92166" name="AutoShape 6"/>
          <p:cNvCxnSpPr>
            <a:cxnSpLocks noChangeShapeType="1"/>
            <a:stCxn id="92165" idx="1"/>
            <a:endCxn id="92167" idx="3"/>
          </p:cNvCxnSpPr>
          <p:nvPr/>
        </p:nvCxnSpPr>
        <p:spPr bwMode="auto">
          <a:xfrm rot="10800000">
            <a:off x="3754438" y="3900488"/>
            <a:ext cx="465137" cy="1250950"/>
          </a:xfrm>
          <a:prstGeom prst="bentConnector3">
            <a:avLst>
              <a:gd name="adj1" fmla="val 50171"/>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92167" name="Text Box 7"/>
          <p:cNvSpPr txBox="1">
            <a:spLocks noChangeArrowheads="1"/>
          </p:cNvSpPr>
          <p:nvPr/>
        </p:nvSpPr>
        <p:spPr bwMode="auto">
          <a:xfrm>
            <a:off x="228600" y="3124200"/>
            <a:ext cx="352583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r>
              <a:rPr lang="en-GB"/>
              <a:t>Sự kết hợp giữa cảm giác và ý nghĩ đó gọi là “động cơ”.</a:t>
            </a:r>
          </a:p>
          <a:p>
            <a:pPr algn="ctr" eaLnBrk="1" hangingPunct="1"/>
            <a:endParaRPr lang="en-GB">
              <a:solidFill>
                <a:srgbClr val="000066"/>
              </a:solidFill>
              <a:latin typeface=".VnArial" pitchFamily="34" charset="0"/>
            </a:endParaRPr>
          </a:p>
        </p:txBody>
      </p:sp>
      <p:cxnSp>
        <p:nvCxnSpPr>
          <p:cNvPr id="92168" name="AutoShape 8"/>
          <p:cNvCxnSpPr>
            <a:cxnSpLocks noChangeShapeType="1"/>
          </p:cNvCxnSpPr>
          <p:nvPr/>
        </p:nvCxnSpPr>
        <p:spPr bwMode="auto">
          <a:xfrm>
            <a:off x="561975" y="1516063"/>
            <a:ext cx="4391025" cy="962025"/>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92169" name="AutoShape 9"/>
          <p:cNvCxnSpPr>
            <a:cxnSpLocks noChangeShapeType="1"/>
            <a:endCxn id="92165" idx="2"/>
          </p:cNvCxnSpPr>
          <p:nvPr/>
        </p:nvCxnSpPr>
        <p:spPr bwMode="auto">
          <a:xfrm flipH="1">
            <a:off x="6467475" y="2478088"/>
            <a:ext cx="1228725" cy="3814762"/>
          </a:xfrm>
          <a:prstGeom prst="bentConnector4">
            <a:avLst>
              <a:gd name="adj1" fmla="val -101551"/>
              <a:gd name="adj2" fmla="val 105991"/>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7177" name="Rectangle 10"/>
          <p:cNvSpPr>
            <a:spLocks noChangeArrowheads="1"/>
          </p:cNvSpPr>
          <p:nvPr/>
        </p:nvSpPr>
        <p:spPr bwMode="auto">
          <a:xfrm>
            <a:off x="304800" y="1752600"/>
            <a:ext cx="2362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Hãy tưởng tượng </a:t>
            </a:r>
          </a:p>
          <a:p>
            <a:r>
              <a:rPr lang="en-GB"/>
              <a:t>khi bạn đói...</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92168"/>
                                        </p:tgtEl>
                                        <p:attrNameLst>
                                          <p:attrName>style.visibility</p:attrName>
                                        </p:attrNameLst>
                                      </p:cBhvr>
                                      <p:to>
                                        <p:strVal val="visible"/>
                                      </p:to>
                                    </p:set>
                                    <p:animEffect transition="in" filter="wipe(left)">
                                      <p:cBhvr>
                                        <p:cTn id="7" dur="500"/>
                                        <p:tgtEl>
                                          <p:spTgt spid="92168"/>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92164"/>
                                        </p:tgtEl>
                                        <p:attrNameLst>
                                          <p:attrName>style.visibility</p:attrName>
                                        </p:attrNameLst>
                                      </p:cBhvr>
                                      <p:to>
                                        <p:strVal val="visible"/>
                                      </p:to>
                                    </p:set>
                                    <p:animEffect transition="in" filter="wipe(left)">
                                      <p:cBhvr>
                                        <p:cTn id="11" dur="500"/>
                                        <p:tgtEl>
                                          <p:spTgt spid="92164"/>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92169"/>
                                        </p:tgtEl>
                                        <p:attrNameLst>
                                          <p:attrName>style.visibility</p:attrName>
                                        </p:attrNameLst>
                                      </p:cBhvr>
                                      <p:to>
                                        <p:strVal val="visible"/>
                                      </p:to>
                                    </p:set>
                                    <p:animEffect transition="in" filter="wipe(up)">
                                      <p:cBhvr>
                                        <p:cTn id="15" dur="500"/>
                                        <p:tgtEl>
                                          <p:spTgt spid="92169"/>
                                        </p:tgtEl>
                                      </p:cBhvr>
                                    </p:animEffect>
                                  </p:childTnLst>
                                </p:cTn>
                              </p:par>
                            </p:childTnLst>
                          </p:cTn>
                        </p:par>
                        <p:par>
                          <p:cTn id="16" fill="hold" nodeType="afterGroup">
                            <p:stCondLst>
                              <p:cond delay="1500"/>
                            </p:stCondLst>
                            <p:childTnLst>
                              <p:par>
                                <p:cTn id="17" presetID="23" presetClass="entr" presetSubtype="272" fill="hold" grpId="0" nodeType="afterEffect">
                                  <p:stCondLst>
                                    <p:cond delay="0"/>
                                  </p:stCondLst>
                                  <p:childTnLst>
                                    <p:set>
                                      <p:cBhvr>
                                        <p:cTn id="18" dur="1" fill="hold">
                                          <p:stCondLst>
                                            <p:cond delay="0"/>
                                          </p:stCondLst>
                                        </p:cTn>
                                        <p:tgtEl>
                                          <p:spTgt spid="92165"/>
                                        </p:tgtEl>
                                        <p:attrNameLst>
                                          <p:attrName>style.visibility</p:attrName>
                                        </p:attrNameLst>
                                      </p:cBhvr>
                                      <p:to>
                                        <p:strVal val="visible"/>
                                      </p:to>
                                    </p:set>
                                    <p:anim calcmode="lin" valueType="num">
                                      <p:cBhvr>
                                        <p:cTn id="19" dur="500" fill="hold"/>
                                        <p:tgtEl>
                                          <p:spTgt spid="92165"/>
                                        </p:tgtEl>
                                        <p:attrNameLst>
                                          <p:attrName>ppt_w</p:attrName>
                                        </p:attrNameLst>
                                      </p:cBhvr>
                                      <p:tavLst>
                                        <p:tav tm="0">
                                          <p:val>
                                            <p:strVal val="2/3*#ppt_w"/>
                                          </p:val>
                                        </p:tav>
                                        <p:tav tm="100000">
                                          <p:val>
                                            <p:strVal val="#ppt_w"/>
                                          </p:val>
                                        </p:tav>
                                      </p:tavLst>
                                    </p:anim>
                                    <p:anim calcmode="lin" valueType="num">
                                      <p:cBhvr>
                                        <p:cTn id="20" dur="500" fill="hold"/>
                                        <p:tgtEl>
                                          <p:spTgt spid="92165"/>
                                        </p:tgtEl>
                                        <p:attrNameLst>
                                          <p:attrName>ppt_h</p:attrName>
                                        </p:attrNameLst>
                                      </p:cBhvr>
                                      <p:tavLst>
                                        <p:tav tm="0">
                                          <p:val>
                                            <p:strVal val="2/3*#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2" fill="hold" nodeType="clickEffect">
                                  <p:stCondLst>
                                    <p:cond delay="0"/>
                                  </p:stCondLst>
                                  <p:childTnLst>
                                    <p:set>
                                      <p:cBhvr>
                                        <p:cTn id="24" dur="1" fill="hold">
                                          <p:stCondLst>
                                            <p:cond delay="0"/>
                                          </p:stCondLst>
                                        </p:cTn>
                                        <p:tgtEl>
                                          <p:spTgt spid="92166"/>
                                        </p:tgtEl>
                                        <p:attrNameLst>
                                          <p:attrName>style.visibility</p:attrName>
                                        </p:attrNameLst>
                                      </p:cBhvr>
                                      <p:to>
                                        <p:strVal val="visible"/>
                                      </p:to>
                                    </p:set>
                                    <p:animEffect transition="in" filter="wipe(right)">
                                      <p:cBhvr>
                                        <p:cTn id="25" dur="500"/>
                                        <p:tgtEl>
                                          <p:spTgt spid="92166"/>
                                        </p:tgtEl>
                                      </p:cBhvr>
                                    </p:animEffect>
                                  </p:childTnLst>
                                </p:cTn>
                              </p:par>
                            </p:childTnLst>
                          </p:cTn>
                        </p:par>
                        <p:par>
                          <p:cTn id="26" fill="hold" nodeType="afterGroup">
                            <p:stCondLst>
                              <p:cond delay="500"/>
                            </p:stCondLst>
                            <p:childTnLst>
                              <p:par>
                                <p:cTn id="27" presetID="23" presetClass="entr" presetSubtype="272" fill="hold" grpId="0" nodeType="afterEffect">
                                  <p:stCondLst>
                                    <p:cond delay="0"/>
                                  </p:stCondLst>
                                  <p:childTnLst>
                                    <p:set>
                                      <p:cBhvr>
                                        <p:cTn id="28" dur="1" fill="hold">
                                          <p:stCondLst>
                                            <p:cond delay="0"/>
                                          </p:stCondLst>
                                        </p:cTn>
                                        <p:tgtEl>
                                          <p:spTgt spid="92167"/>
                                        </p:tgtEl>
                                        <p:attrNameLst>
                                          <p:attrName>style.visibility</p:attrName>
                                        </p:attrNameLst>
                                      </p:cBhvr>
                                      <p:to>
                                        <p:strVal val="visible"/>
                                      </p:to>
                                    </p:set>
                                    <p:anim calcmode="lin" valueType="num">
                                      <p:cBhvr>
                                        <p:cTn id="29" dur="500" fill="hold"/>
                                        <p:tgtEl>
                                          <p:spTgt spid="92167"/>
                                        </p:tgtEl>
                                        <p:attrNameLst>
                                          <p:attrName>ppt_w</p:attrName>
                                        </p:attrNameLst>
                                      </p:cBhvr>
                                      <p:tavLst>
                                        <p:tav tm="0">
                                          <p:val>
                                            <p:strVal val="2/3*#ppt_w"/>
                                          </p:val>
                                        </p:tav>
                                        <p:tav tm="100000">
                                          <p:val>
                                            <p:strVal val="#ppt_w"/>
                                          </p:val>
                                        </p:tav>
                                      </p:tavLst>
                                    </p:anim>
                                    <p:anim calcmode="lin" valueType="num">
                                      <p:cBhvr>
                                        <p:cTn id="30" dur="500" fill="hold"/>
                                        <p:tgtEl>
                                          <p:spTgt spid="92167"/>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5" grpId="0" autoUpdateAnimBg="0"/>
      <p:bldP spid="92167" grpId="0"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sz="4000" smtClean="0"/>
              <a:t/>
            </a:r>
            <a:br>
              <a:rPr lang="en-US" sz="4000" smtClean="0"/>
            </a:br>
            <a:r>
              <a:rPr lang="en-US" sz="4000" smtClean="0"/>
              <a:t/>
            </a:r>
            <a:br>
              <a:rPr lang="en-US" sz="4000" smtClean="0"/>
            </a:br>
            <a:r>
              <a:rPr lang="vi-VN" sz="4000" smtClean="0"/>
              <a:t>Đặc điểm về ngành và lĩnh vực hoạt động của tổ chức</a:t>
            </a:r>
            <a:r>
              <a:rPr lang="en-US" sz="4000" smtClean="0"/>
              <a:t/>
            </a:r>
            <a:br>
              <a:rPr lang="en-US" sz="4000" smtClean="0"/>
            </a:br>
            <a:r>
              <a:rPr lang="en-US" sz="4000" smtClean="0"/>
              <a:t/>
            </a:r>
            <a:br>
              <a:rPr lang="en-US" sz="4000" smtClean="0"/>
            </a:br>
            <a:r>
              <a:rPr lang="en-US" sz="4000" smtClean="0"/>
              <a:t/>
            </a:r>
            <a:br>
              <a:rPr lang="en-US" sz="4000" smtClean="0"/>
            </a:br>
            <a:endParaRPr lang="en-US" sz="4000" smtClean="0"/>
          </a:p>
        </p:txBody>
      </p:sp>
      <p:sp>
        <p:nvSpPr>
          <p:cNvPr id="62467" name="Rectangle 3"/>
          <p:cNvSpPr>
            <a:spLocks noGrp="1" noChangeArrowheads="1"/>
          </p:cNvSpPr>
          <p:nvPr>
            <p:ph type="body" idx="1"/>
          </p:nvPr>
        </p:nvSpPr>
        <p:spPr/>
        <p:txBody>
          <a:bodyPr/>
          <a:lstStyle/>
          <a:p>
            <a:pPr eaLnBrk="1" hangingPunct="1"/>
            <a:r>
              <a:rPr lang="en-US" sz="2800" smtClean="0"/>
              <a:t>Mỗi tổ chức hoạt động trong một ngành, lĩnh vực nhất định và tất nhiên những ngành lĩnh vực đó giữ những vị thế khác nhau trong hệ thống giá trị của xã hội. Chính điều đó đã tác động đến mong đợi của người lao động. </a:t>
            </a:r>
          </a:p>
          <a:p>
            <a:pPr eaLnBrk="1" hangingPunct="1"/>
            <a:r>
              <a:rPr lang="en-US" sz="2800" smtClean="0"/>
              <a:t>Vị trí của khu vực công không còn ở thế độc quyền như trước nữa. Thực tế này đặt ra cho khu vực công phải có những thay đổi để có thể cạnh tranh với khu vực tư trong việc thu hút, duy trì, tạo động lực cho nhân viên của mình.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smtClean="0"/>
              <a:t>Văn hóa dân tộc</a:t>
            </a:r>
          </a:p>
        </p:txBody>
      </p:sp>
      <p:sp>
        <p:nvSpPr>
          <p:cNvPr id="63491" name="Rectangle 3"/>
          <p:cNvSpPr>
            <a:spLocks noGrp="1" noChangeArrowheads="1"/>
          </p:cNvSpPr>
          <p:nvPr>
            <p:ph type="body" idx="1"/>
          </p:nvPr>
        </p:nvSpPr>
        <p:spPr/>
        <p:txBody>
          <a:bodyPr/>
          <a:lstStyle/>
          <a:p>
            <a:pPr eaLnBrk="1" hangingPunct="1">
              <a:lnSpc>
                <a:spcPct val="90000"/>
              </a:lnSpc>
            </a:pPr>
            <a:r>
              <a:rPr lang="en-US" sz="2400" smtClean="0"/>
              <a:t>Văn hóa dân tộc là tất cả các giả định có tính truyền thống mà các thành viên trong xã hội nhìn nhận và chia sẻ. Những giả định này gồm: giá trị, niềm tin về thế giới quan và cách thức nó vận động cũng như các lý tưởng mà mọi người cố gắng đạt tới. </a:t>
            </a:r>
          </a:p>
          <a:p>
            <a:pPr eaLnBrk="1" hangingPunct="1">
              <a:lnSpc>
                <a:spcPct val="90000"/>
              </a:lnSpc>
            </a:pPr>
            <a:r>
              <a:rPr lang="en-US" sz="2400" smtClean="0"/>
              <a:t>Văn hóa dân tộc luôn hiện hữu trong mỗi người và tác động tới hành vi của họ. Hofstede (1984) đã đưa ra mô hình phân biệt văn hóa giữa các quốc gia dựa trên bốn khía cạnh cơ bản: Chủ nghĩa cá nhân/tập thể ; Sự tránh rủi ro; Định hướng nam/nữ; Khoảng cách quyền lực trong nấc thang xã hội.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211138" y="1473200"/>
            <a:ext cx="309245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r>
              <a:rPr lang="en-GB"/>
              <a:t>Động cơ đủ mạnh bắt ta phải có hành động để </a:t>
            </a:r>
            <a:r>
              <a:rPr lang="en-GB" u="sng"/>
              <a:t>thỏa mãn</a:t>
            </a:r>
            <a:r>
              <a:rPr lang="en-GB"/>
              <a:t> nhu cầu</a:t>
            </a:r>
          </a:p>
          <a:p>
            <a:r>
              <a:rPr lang="en-GB"/>
              <a:t> -“bị thúc đẩy” kiếm thức ăn</a:t>
            </a:r>
          </a:p>
          <a:p>
            <a:pPr algn="ctr" eaLnBrk="1" hangingPunct="1"/>
            <a:endParaRPr lang="en-GB">
              <a:solidFill>
                <a:srgbClr val="000066"/>
              </a:solidFill>
              <a:latin typeface=".VnTime" charset="0"/>
            </a:endParaRPr>
          </a:p>
        </p:txBody>
      </p:sp>
      <p:cxnSp>
        <p:nvCxnSpPr>
          <p:cNvPr id="93187" name="AutoShape 3"/>
          <p:cNvCxnSpPr>
            <a:cxnSpLocks noChangeShapeType="1"/>
            <a:stCxn id="93186" idx="3"/>
          </p:cNvCxnSpPr>
          <p:nvPr/>
        </p:nvCxnSpPr>
        <p:spPr bwMode="auto">
          <a:xfrm flipV="1">
            <a:off x="3303588" y="2095500"/>
            <a:ext cx="506412" cy="519113"/>
          </a:xfrm>
          <a:prstGeom prst="bentConnector3">
            <a:avLst>
              <a:gd name="adj1" fmla="val 49843"/>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pic>
        <p:nvPicPr>
          <p:cNvPr id="93188" name="Picture 4" descr="hungry10"/>
          <p:cNvPicPr>
            <a:picLocks noChangeAspect="1" noChangeArrowheads="1"/>
          </p:cNvPicPr>
          <p:nvPr/>
        </p:nvPicPr>
        <p:blipFill>
          <a:blip r:embed="rId2">
            <a:extLst>
              <a:ext uri="{28A0092B-C50C-407E-A947-70E740481C1C}">
                <a14:useLocalDpi xmlns:a14="http://schemas.microsoft.com/office/drawing/2010/main" val="0"/>
              </a:ext>
            </a:extLst>
          </a:blip>
          <a:srcRect l="39333"/>
          <a:stretch>
            <a:fillRect/>
          </a:stretch>
        </p:blipFill>
        <p:spPr bwMode="auto">
          <a:xfrm>
            <a:off x="7269163" y="2438400"/>
            <a:ext cx="173355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9" name="Picture 5" descr="hungry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1219200"/>
            <a:ext cx="175577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0" name="Text Box 6"/>
          <p:cNvSpPr txBox="1">
            <a:spLocks noChangeArrowheads="1"/>
          </p:cNvSpPr>
          <p:nvPr/>
        </p:nvSpPr>
        <p:spPr bwMode="auto">
          <a:xfrm>
            <a:off x="3165475" y="3517900"/>
            <a:ext cx="380047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r>
              <a:rPr lang="en-GB"/>
              <a:t>Mức độ bắt ta hành động để thỏa mãn “nhu cầu ” tìm thức ăn sẽ ảnh hưởng đến trạng thái tinh thần và mức độ cố gắng tìm thức ăn.</a:t>
            </a:r>
          </a:p>
          <a:p>
            <a:pPr algn="ctr" eaLnBrk="1" hangingPunct="1"/>
            <a:endParaRPr lang="en-GB">
              <a:solidFill>
                <a:srgbClr val="000066"/>
              </a:solidFill>
              <a:latin typeface=".VnTime" charset="0"/>
            </a:endParaRPr>
          </a:p>
        </p:txBody>
      </p:sp>
      <p:cxnSp>
        <p:nvCxnSpPr>
          <p:cNvPr id="93191" name="AutoShape 7"/>
          <p:cNvCxnSpPr>
            <a:cxnSpLocks noChangeShapeType="1"/>
            <a:endCxn id="93190" idx="0"/>
          </p:cNvCxnSpPr>
          <p:nvPr/>
        </p:nvCxnSpPr>
        <p:spPr bwMode="auto">
          <a:xfrm flipH="1">
            <a:off x="5065713" y="2095500"/>
            <a:ext cx="500062" cy="1422400"/>
          </a:xfrm>
          <a:prstGeom prst="bentConnector4">
            <a:avLst>
              <a:gd name="adj1" fmla="val -45713"/>
              <a:gd name="adj2" fmla="val 80806"/>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93192" name="AutoShape 8"/>
          <p:cNvCxnSpPr>
            <a:cxnSpLocks noChangeShapeType="1"/>
            <a:stCxn id="93190" idx="3"/>
          </p:cNvCxnSpPr>
          <p:nvPr/>
        </p:nvCxnSpPr>
        <p:spPr bwMode="auto">
          <a:xfrm flipV="1">
            <a:off x="6965950" y="4343400"/>
            <a:ext cx="1169988" cy="315913"/>
          </a:xfrm>
          <a:prstGeom prst="bentConnector2">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72" fill="hold" grpId="0" nodeType="afterEffect">
                                  <p:stCondLst>
                                    <p:cond delay="0"/>
                                  </p:stCondLst>
                                  <p:childTnLst>
                                    <p:set>
                                      <p:cBhvr>
                                        <p:cTn id="6" dur="1" fill="hold">
                                          <p:stCondLst>
                                            <p:cond delay="0"/>
                                          </p:stCondLst>
                                        </p:cTn>
                                        <p:tgtEl>
                                          <p:spTgt spid="93186"/>
                                        </p:tgtEl>
                                        <p:attrNameLst>
                                          <p:attrName>style.visibility</p:attrName>
                                        </p:attrNameLst>
                                      </p:cBhvr>
                                      <p:to>
                                        <p:strVal val="visible"/>
                                      </p:to>
                                    </p:set>
                                    <p:anim calcmode="lin" valueType="num">
                                      <p:cBhvr>
                                        <p:cTn id="7" dur="500" fill="hold"/>
                                        <p:tgtEl>
                                          <p:spTgt spid="93186"/>
                                        </p:tgtEl>
                                        <p:attrNameLst>
                                          <p:attrName>ppt_w</p:attrName>
                                        </p:attrNameLst>
                                      </p:cBhvr>
                                      <p:tavLst>
                                        <p:tav tm="0">
                                          <p:val>
                                            <p:strVal val="2/3*#ppt_w"/>
                                          </p:val>
                                        </p:tav>
                                        <p:tav tm="100000">
                                          <p:val>
                                            <p:strVal val="#ppt_w"/>
                                          </p:val>
                                        </p:tav>
                                      </p:tavLst>
                                    </p:anim>
                                    <p:anim calcmode="lin" valueType="num">
                                      <p:cBhvr>
                                        <p:cTn id="8" dur="500" fill="hold"/>
                                        <p:tgtEl>
                                          <p:spTgt spid="93186"/>
                                        </p:tgtEl>
                                        <p:attrNameLst>
                                          <p:attrName>ppt_h</p:attrName>
                                        </p:attrNameLst>
                                      </p:cBhvr>
                                      <p:tavLst>
                                        <p:tav tm="0">
                                          <p:val>
                                            <p:strVal val="2/3*#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8" fill="hold" nodeType="clickEffect">
                                  <p:stCondLst>
                                    <p:cond delay="0"/>
                                  </p:stCondLst>
                                  <p:childTnLst>
                                    <p:set>
                                      <p:cBhvr>
                                        <p:cTn id="12" dur="1" fill="hold">
                                          <p:stCondLst>
                                            <p:cond delay="0"/>
                                          </p:stCondLst>
                                        </p:cTn>
                                        <p:tgtEl>
                                          <p:spTgt spid="93187"/>
                                        </p:tgtEl>
                                        <p:attrNameLst>
                                          <p:attrName>style.visibility</p:attrName>
                                        </p:attrNameLst>
                                      </p:cBhvr>
                                      <p:to>
                                        <p:strVal val="visible"/>
                                      </p:to>
                                    </p:set>
                                    <p:animEffect transition="in" filter="wipe(left)">
                                      <p:cBhvr>
                                        <p:cTn id="13" dur="500"/>
                                        <p:tgtEl>
                                          <p:spTgt spid="93187"/>
                                        </p:tgtEl>
                                      </p:cBhvr>
                                    </p:animEffect>
                                  </p:childTnLst>
                                </p:cTn>
                              </p:par>
                            </p:childTnLst>
                          </p:cTn>
                        </p:par>
                        <p:par>
                          <p:cTn id="14" fill="hold" nodeType="afterGroup">
                            <p:stCondLst>
                              <p:cond delay="500"/>
                            </p:stCondLst>
                            <p:childTnLst>
                              <p:par>
                                <p:cTn id="15" presetID="5" presetClass="entr" presetSubtype="5" fill="hold" nodeType="afterEffect">
                                  <p:stCondLst>
                                    <p:cond delay="0"/>
                                  </p:stCondLst>
                                  <p:childTnLst>
                                    <p:set>
                                      <p:cBhvr>
                                        <p:cTn id="16" dur="1" fill="hold">
                                          <p:stCondLst>
                                            <p:cond delay="0"/>
                                          </p:stCondLst>
                                        </p:cTn>
                                        <p:tgtEl>
                                          <p:spTgt spid="93189"/>
                                        </p:tgtEl>
                                        <p:attrNameLst>
                                          <p:attrName>style.visibility</p:attrName>
                                        </p:attrNameLst>
                                      </p:cBhvr>
                                      <p:to>
                                        <p:strVal val="visible"/>
                                      </p:to>
                                    </p:set>
                                    <p:animEffect transition="in" filter="checkerboard(down)">
                                      <p:cBhvr>
                                        <p:cTn id="17" dur="500"/>
                                        <p:tgtEl>
                                          <p:spTgt spid="9318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93191"/>
                                        </p:tgtEl>
                                        <p:attrNameLst>
                                          <p:attrName>style.visibility</p:attrName>
                                        </p:attrNameLst>
                                      </p:cBhvr>
                                      <p:to>
                                        <p:strVal val="visible"/>
                                      </p:to>
                                    </p:set>
                                    <p:animEffect transition="in" filter="wipe(up)">
                                      <p:cBhvr>
                                        <p:cTn id="22" dur="500"/>
                                        <p:tgtEl>
                                          <p:spTgt spid="93191"/>
                                        </p:tgtEl>
                                      </p:cBhvr>
                                    </p:animEffect>
                                  </p:childTnLst>
                                </p:cTn>
                              </p:par>
                            </p:childTnLst>
                          </p:cTn>
                        </p:par>
                        <p:par>
                          <p:cTn id="23" fill="hold" nodeType="afterGroup">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93190"/>
                                        </p:tgtEl>
                                        <p:attrNameLst>
                                          <p:attrName>style.visibility</p:attrName>
                                        </p:attrNameLst>
                                      </p:cBhvr>
                                      <p:to>
                                        <p:strVal val="visible"/>
                                      </p:to>
                                    </p:set>
                                    <p:animEffect transition="in" filter="wipe(up)">
                                      <p:cBhvr>
                                        <p:cTn id="26" dur="500"/>
                                        <p:tgtEl>
                                          <p:spTgt spid="93190"/>
                                        </p:tgtEl>
                                      </p:cBhvr>
                                    </p:animEffect>
                                  </p:childTnLst>
                                </p:cTn>
                              </p:par>
                            </p:childTnLst>
                          </p:cTn>
                        </p:par>
                        <p:par>
                          <p:cTn id="27" fill="hold" nodeType="afterGroup">
                            <p:stCondLst>
                              <p:cond delay="1000"/>
                            </p:stCondLst>
                            <p:childTnLst>
                              <p:par>
                                <p:cTn id="28" presetID="22" presetClass="entr" presetSubtype="8" fill="hold" nodeType="afterEffect">
                                  <p:stCondLst>
                                    <p:cond delay="0"/>
                                  </p:stCondLst>
                                  <p:childTnLst>
                                    <p:set>
                                      <p:cBhvr>
                                        <p:cTn id="29" dur="1" fill="hold">
                                          <p:stCondLst>
                                            <p:cond delay="0"/>
                                          </p:stCondLst>
                                        </p:cTn>
                                        <p:tgtEl>
                                          <p:spTgt spid="93192"/>
                                        </p:tgtEl>
                                        <p:attrNameLst>
                                          <p:attrName>style.visibility</p:attrName>
                                        </p:attrNameLst>
                                      </p:cBhvr>
                                      <p:to>
                                        <p:strVal val="visible"/>
                                      </p:to>
                                    </p:set>
                                    <p:animEffect transition="in" filter="wipe(left)">
                                      <p:cBhvr>
                                        <p:cTn id="30" dur="500"/>
                                        <p:tgtEl>
                                          <p:spTgt spid="93192"/>
                                        </p:tgtEl>
                                      </p:cBhvr>
                                    </p:animEffect>
                                  </p:childTnLst>
                                </p:cTn>
                              </p:par>
                            </p:childTnLst>
                          </p:cTn>
                        </p:par>
                        <p:par>
                          <p:cTn id="31" fill="hold" nodeType="afterGroup">
                            <p:stCondLst>
                              <p:cond delay="1500"/>
                            </p:stCondLst>
                            <p:childTnLst>
                              <p:par>
                                <p:cTn id="32" presetID="5" presetClass="entr" presetSubtype="10" fill="hold" nodeType="afterEffect">
                                  <p:stCondLst>
                                    <p:cond delay="0"/>
                                  </p:stCondLst>
                                  <p:childTnLst>
                                    <p:set>
                                      <p:cBhvr>
                                        <p:cTn id="33" dur="1" fill="hold">
                                          <p:stCondLst>
                                            <p:cond delay="0"/>
                                          </p:stCondLst>
                                        </p:cTn>
                                        <p:tgtEl>
                                          <p:spTgt spid="93188"/>
                                        </p:tgtEl>
                                        <p:attrNameLst>
                                          <p:attrName>style.visibility</p:attrName>
                                        </p:attrNameLst>
                                      </p:cBhvr>
                                      <p:to>
                                        <p:strVal val="visible"/>
                                      </p:to>
                                    </p:set>
                                    <p:animEffect transition="in" filter="checkerboard(across)">
                                      <p:cBhvr>
                                        <p:cTn id="34" dur="500"/>
                                        <p:tgtEl>
                                          <p:spTgt spid="93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autoUpdateAnimBg="0"/>
      <p:bldP spid="93190"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304800" y="762000"/>
            <a:ext cx="80010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r>
              <a:rPr lang="en-GB"/>
              <a:t>Nói chung, con người tiếp tục bị thúc đầy hành động cho đến khi thỏa mãn “nhu cầu” hoặc “động cơ” giảm</a:t>
            </a:r>
          </a:p>
          <a:p>
            <a:pPr eaLnBrk="1" hangingPunct="1"/>
            <a:endParaRPr lang="en-GB">
              <a:solidFill>
                <a:srgbClr val="000066"/>
              </a:solidFill>
              <a:latin typeface=".VnTime" charset="0"/>
            </a:endParaRPr>
          </a:p>
        </p:txBody>
      </p:sp>
      <p:cxnSp>
        <p:nvCxnSpPr>
          <p:cNvPr id="94211" name="AutoShape 3"/>
          <p:cNvCxnSpPr>
            <a:cxnSpLocks noChangeShapeType="1"/>
            <a:stCxn id="94210" idx="2"/>
          </p:cNvCxnSpPr>
          <p:nvPr/>
        </p:nvCxnSpPr>
        <p:spPr bwMode="auto">
          <a:xfrm rot="5400000">
            <a:off x="2928144" y="1899444"/>
            <a:ext cx="1520825" cy="1233487"/>
          </a:xfrm>
          <a:prstGeom prst="bentConnector2">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pic>
        <p:nvPicPr>
          <p:cNvPr id="94212" name="Picture 4" descr="hungry5"/>
          <p:cNvPicPr>
            <a:picLocks noChangeAspect="1" noChangeArrowheads="1"/>
          </p:cNvPicPr>
          <p:nvPr/>
        </p:nvPicPr>
        <p:blipFill>
          <a:blip r:embed="rId2">
            <a:extLst>
              <a:ext uri="{28A0092B-C50C-407E-A947-70E740481C1C}">
                <a14:useLocalDpi xmlns:a14="http://schemas.microsoft.com/office/drawing/2010/main" val="0"/>
              </a:ext>
            </a:extLst>
          </a:blip>
          <a:srcRect t="9200" b="4401"/>
          <a:stretch>
            <a:fillRect/>
          </a:stretch>
        </p:blipFill>
        <p:spPr bwMode="auto">
          <a:xfrm>
            <a:off x="1095375" y="2057400"/>
            <a:ext cx="1976438"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3" name="Text Box 5"/>
          <p:cNvSpPr txBox="1">
            <a:spLocks noChangeArrowheads="1"/>
          </p:cNvSpPr>
          <p:nvPr/>
        </p:nvSpPr>
        <p:spPr bwMode="auto">
          <a:xfrm>
            <a:off x="5205413" y="2743200"/>
            <a:ext cx="36576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r>
              <a:rPr lang="en-GB"/>
              <a:t>Kết quả của hành vi làm thỏa mãn nhu cầu – trong trường hợp này là ăn một món gì đó.</a:t>
            </a:r>
          </a:p>
          <a:p>
            <a:pPr algn="ctr" eaLnBrk="1" hangingPunct="1"/>
            <a:endParaRPr lang="en-GB">
              <a:solidFill>
                <a:srgbClr val="000066"/>
              </a:solidFill>
              <a:latin typeface=".VnTime" charset="0"/>
            </a:endParaRPr>
          </a:p>
        </p:txBody>
      </p:sp>
      <p:cxnSp>
        <p:nvCxnSpPr>
          <p:cNvPr id="94214" name="AutoShape 6"/>
          <p:cNvCxnSpPr>
            <a:cxnSpLocks noChangeShapeType="1"/>
            <a:endCxn id="94213" idx="1"/>
          </p:cNvCxnSpPr>
          <p:nvPr/>
        </p:nvCxnSpPr>
        <p:spPr bwMode="auto">
          <a:xfrm rot="5400000" flipH="1" flipV="1">
            <a:off x="3248026" y="2538412"/>
            <a:ext cx="793750" cy="3121025"/>
          </a:xfrm>
          <a:prstGeom prst="bentConnector4">
            <a:avLst>
              <a:gd name="adj1" fmla="val -28801"/>
              <a:gd name="adj2" fmla="val 65819"/>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72" fill="hold" grpId="0" nodeType="afterEffect">
                                  <p:stCondLst>
                                    <p:cond delay="0"/>
                                  </p:stCondLst>
                                  <p:childTnLst>
                                    <p:set>
                                      <p:cBhvr>
                                        <p:cTn id="6" dur="1" fill="hold">
                                          <p:stCondLst>
                                            <p:cond delay="0"/>
                                          </p:stCondLst>
                                        </p:cTn>
                                        <p:tgtEl>
                                          <p:spTgt spid="94210"/>
                                        </p:tgtEl>
                                        <p:attrNameLst>
                                          <p:attrName>style.visibility</p:attrName>
                                        </p:attrNameLst>
                                      </p:cBhvr>
                                      <p:to>
                                        <p:strVal val="visible"/>
                                      </p:to>
                                    </p:set>
                                    <p:anim calcmode="lin" valueType="num">
                                      <p:cBhvr>
                                        <p:cTn id="7" dur="500" fill="hold"/>
                                        <p:tgtEl>
                                          <p:spTgt spid="94210"/>
                                        </p:tgtEl>
                                        <p:attrNameLst>
                                          <p:attrName>ppt_w</p:attrName>
                                        </p:attrNameLst>
                                      </p:cBhvr>
                                      <p:tavLst>
                                        <p:tav tm="0">
                                          <p:val>
                                            <p:strVal val="2/3*#ppt_w"/>
                                          </p:val>
                                        </p:tav>
                                        <p:tav tm="100000">
                                          <p:val>
                                            <p:strVal val="#ppt_w"/>
                                          </p:val>
                                        </p:tav>
                                      </p:tavLst>
                                    </p:anim>
                                    <p:anim calcmode="lin" valueType="num">
                                      <p:cBhvr>
                                        <p:cTn id="8" dur="500" fill="hold"/>
                                        <p:tgtEl>
                                          <p:spTgt spid="94210"/>
                                        </p:tgtEl>
                                        <p:attrNameLst>
                                          <p:attrName>ppt_h</p:attrName>
                                        </p:attrNameLst>
                                      </p:cBhvr>
                                      <p:tavLst>
                                        <p:tav tm="0">
                                          <p:val>
                                            <p:strVal val="2/3*#ppt_h"/>
                                          </p:val>
                                        </p:tav>
                                        <p:tav tm="100000">
                                          <p:val>
                                            <p:strVal val="#ppt_h"/>
                                          </p:val>
                                        </p:tav>
                                      </p:tavLst>
                                    </p:anim>
                                  </p:childTnLst>
                                </p:cTn>
                              </p:par>
                            </p:childTnLst>
                          </p:cTn>
                        </p:par>
                        <p:par>
                          <p:cTn id="9" fill="hold" nodeType="afterGroup">
                            <p:stCondLst>
                              <p:cond delay="500"/>
                            </p:stCondLst>
                            <p:childTnLst>
                              <p:par>
                                <p:cTn id="10" presetID="22" presetClass="entr" presetSubtype="2" fill="hold" nodeType="afterEffect">
                                  <p:stCondLst>
                                    <p:cond delay="0"/>
                                  </p:stCondLst>
                                  <p:childTnLst>
                                    <p:set>
                                      <p:cBhvr>
                                        <p:cTn id="11" dur="1" fill="hold">
                                          <p:stCondLst>
                                            <p:cond delay="0"/>
                                          </p:stCondLst>
                                        </p:cTn>
                                        <p:tgtEl>
                                          <p:spTgt spid="94211"/>
                                        </p:tgtEl>
                                        <p:attrNameLst>
                                          <p:attrName>style.visibility</p:attrName>
                                        </p:attrNameLst>
                                      </p:cBhvr>
                                      <p:to>
                                        <p:strVal val="visible"/>
                                      </p:to>
                                    </p:set>
                                    <p:animEffect transition="in" filter="wipe(right)">
                                      <p:cBhvr>
                                        <p:cTn id="12" dur="500"/>
                                        <p:tgtEl>
                                          <p:spTgt spid="94211"/>
                                        </p:tgtEl>
                                      </p:cBhvr>
                                    </p:animEffect>
                                  </p:childTnLst>
                                </p:cTn>
                              </p:par>
                            </p:childTnLst>
                          </p:cTn>
                        </p:par>
                        <p:par>
                          <p:cTn id="13" fill="hold" nodeType="afterGroup">
                            <p:stCondLst>
                              <p:cond delay="1000"/>
                            </p:stCondLst>
                            <p:childTnLst>
                              <p:par>
                                <p:cTn id="14" presetID="22" presetClass="entr" presetSubtype="2" fill="hold" nodeType="afterEffect">
                                  <p:stCondLst>
                                    <p:cond delay="0"/>
                                  </p:stCondLst>
                                  <p:childTnLst>
                                    <p:set>
                                      <p:cBhvr>
                                        <p:cTn id="15" dur="1" fill="hold">
                                          <p:stCondLst>
                                            <p:cond delay="0"/>
                                          </p:stCondLst>
                                        </p:cTn>
                                        <p:tgtEl>
                                          <p:spTgt spid="94212"/>
                                        </p:tgtEl>
                                        <p:attrNameLst>
                                          <p:attrName>style.visibility</p:attrName>
                                        </p:attrNameLst>
                                      </p:cBhvr>
                                      <p:to>
                                        <p:strVal val="visible"/>
                                      </p:to>
                                    </p:set>
                                    <p:animEffect transition="in" filter="wipe(right)">
                                      <p:cBhvr>
                                        <p:cTn id="16" dur="500"/>
                                        <p:tgtEl>
                                          <p:spTgt spid="9421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94214"/>
                                        </p:tgtEl>
                                        <p:attrNameLst>
                                          <p:attrName>style.visibility</p:attrName>
                                        </p:attrNameLst>
                                      </p:cBhvr>
                                      <p:to>
                                        <p:strVal val="visible"/>
                                      </p:to>
                                    </p:set>
                                    <p:animEffect transition="in" filter="wipe(left)">
                                      <p:cBhvr>
                                        <p:cTn id="21" dur="500"/>
                                        <p:tgtEl>
                                          <p:spTgt spid="94214"/>
                                        </p:tgtEl>
                                      </p:cBhvr>
                                    </p:animEffect>
                                  </p:childTnLst>
                                </p:cTn>
                              </p:par>
                            </p:childTnLst>
                          </p:cTn>
                        </p:par>
                        <p:par>
                          <p:cTn id="22" fill="hold" nodeType="afterGroup">
                            <p:stCondLst>
                              <p:cond delay="500"/>
                            </p:stCondLst>
                            <p:childTnLst>
                              <p:par>
                                <p:cTn id="23" presetID="23" presetClass="entr" presetSubtype="272" fill="hold" grpId="0" nodeType="afterEffect">
                                  <p:stCondLst>
                                    <p:cond delay="0"/>
                                  </p:stCondLst>
                                  <p:childTnLst>
                                    <p:set>
                                      <p:cBhvr>
                                        <p:cTn id="24" dur="1" fill="hold">
                                          <p:stCondLst>
                                            <p:cond delay="0"/>
                                          </p:stCondLst>
                                        </p:cTn>
                                        <p:tgtEl>
                                          <p:spTgt spid="94213"/>
                                        </p:tgtEl>
                                        <p:attrNameLst>
                                          <p:attrName>style.visibility</p:attrName>
                                        </p:attrNameLst>
                                      </p:cBhvr>
                                      <p:to>
                                        <p:strVal val="visible"/>
                                      </p:to>
                                    </p:set>
                                    <p:anim calcmode="lin" valueType="num">
                                      <p:cBhvr>
                                        <p:cTn id="25" dur="500" fill="hold"/>
                                        <p:tgtEl>
                                          <p:spTgt spid="94213"/>
                                        </p:tgtEl>
                                        <p:attrNameLst>
                                          <p:attrName>ppt_w</p:attrName>
                                        </p:attrNameLst>
                                      </p:cBhvr>
                                      <p:tavLst>
                                        <p:tav tm="0">
                                          <p:val>
                                            <p:strVal val="2/3*#ppt_w"/>
                                          </p:val>
                                        </p:tav>
                                        <p:tav tm="100000">
                                          <p:val>
                                            <p:strVal val="#ppt_w"/>
                                          </p:val>
                                        </p:tav>
                                      </p:tavLst>
                                    </p:anim>
                                    <p:anim calcmode="lin" valueType="num">
                                      <p:cBhvr>
                                        <p:cTn id="26" dur="500" fill="hold"/>
                                        <p:tgtEl>
                                          <p:spTgt spid="94213"/>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autoUpdateAnimBg="0"/>
      <p:bldP spid="94213"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marL="838200" indent="-838200" eaLnBrk="1" hangingPunct="1"/>
            <a:r>
              <a:rPr lang="en-US" sz="4000" b="1" smtClean="0"/>
              <a:t/>
            </a:r>
            <a:br>
              <a:rPr lang="en-US" sz="4000" b="1" smtClean="0"/>
            </a:br>
            <a:r>
              <a:rPr lang="en-US" sz="4000" b="1" smtClean="0"/>
              <a:t>Các biểu hiện động lực làm việc của nhân viên</a:t>
            </a:r>
            <a:br>
              <a:rPr lang="en-US" sz="4000" b="1" smtClean="0"/>
            </a:br>
            <a:endParaRPr lang="en-US" sz="4000" b="1" smtClean="0"/>
          </a:p>
        </p:txBody>
      </p:sp>
      <p:sp>
        <p:nvSpPr>
          <p:cNvPr id="10243" name="Rectangle 3"/>
          <p:cNvSpPr>
            <a:spLocks noGrp="1" noChangeArrowheads="1"/>
          </p:cNvSpPr>
          <p:nvPr>
            <p:ph type="body" idx="1"/>
          </p:nvPr>
        </p:nvSpPr>
        <p:spPr/>
        <p:txBody>
          <a:bodyPr/>
          <a:lstStyle/>
          <a:p>
            <a:pPr eaLnBrk="1" hangingPunct="1"/>
            <a:r>
              <a:rPr lang="en-US" smtClean="0"/>
              <a:t>Mức độ tham gia của nhân viên vào công việc</a:t>
            </a:r>
          </a:p>
          <a:p>
            <a:pPr eaLnBrk="1" hangingPunct="1"/>
            <a:r>
              <a:rPr lang="en-US" smtClean="0"/>
              <a:t>Mối quan tâm đến nghề nghiệp của họ.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CH"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CH"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6449</TotalTime>
  <Words>3753</Words>
  <Application>Microsoft Office PowerPoint</Application>
  <PresentationFormat>On-screen Show (4:3)</PresentationFormat>
  <Paragraphs>223</Paragraphs>
  <Slides>61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61</vt:i4>
      </vt:variant>
    </vt:vector>
  </HeadingPairs>
  <TitlesOfParts>
    <vt:vector size="69" baseType="lpstr">
      <vt:lpstr>Times New Roman</vt:lpstr>
      <vt:lpstr>Arial</vt:lpstr>
      <vt:lpstr>.VnArial</vt:lpstr>
      <vt:lpstr>.VnTime</vt:lpstr>
      <vt:lpstr>Wingdings</vt:lpstr>
      <vt:lpstr>VNI-Times</vt:lpstr>
      <vt:lpstr>.VnAvant</vt:lpstr>
      <vt:lpstr>1_Default Design</vt:lpstr>
      <vt:lpstr>PowerPoint Presentation</vt:lpstr>
      <vt:lpstr>PowerPoint Presentation</vt:lpstr>
      <vt:lpstr>PowerPoint Presentation</vt:lpstr>
      <vt:lpstr>PowerPoint Presentation</vt:lpstr>
      <vt:lpstr>PowerPoint Presentation</vt:lpstr>
      <vt:lpstr>Động cơ, hành động</vt:lpstr>
      <vt:lpstr>PowerPoint Presentation</vt:lpstr>
      <vt:lpstr>PowerPoint Presentation</vt:lpstr>
      <vt:lpstr> Các biểu hiện động lực làm việc của nhân viên </vt:lpstr>
      <vt:lpstr>PowerPoint Presentation</vt:lpstr>
      <vt:lpstr>Con người luôn mong hướng đến .....nếu</vt:lpstr>
      <vt:lpstr>PowerPoint Presentation</vt:lpstr>
      <vt:lpstr>PowerPoint Presentation</vt:lpstr>
      <vt:lpstr>PowerPoint Presentation</vt:lpstr>
      <vt:lpstr>PowerPoint Presentation</vt:lpstr>
      <vt:lpstr>PowerPoint Presentation</vt:lpstr>
      <vt:lpstr>PowerPoint Presentation</vt:lpstr>
      <vt:lpstr>ĐỊNH NGHĨA ĐỘNG CƠ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Tầm quan trọng của động lực làm viêc  </vt:lpstr>
      <vt:lpstr>Yếu tố gì ảnh hưởng tới động lực làm việc của người lao động</vt:lpstr>
      <vt:lpstr> Các yếu tố thuộc về cá nhân ảnh hưởng tới động lực làm việc </vt:lpstr>
      <vt:lpstr>Mục tiêu cá nhân, mục tiêu nghề nghiệp</vt:lpstr>
      <vt:lpstr>PowerPoint Presentation</vt:lpstr>
      <vt:lpstr>PowerPoint Presentation</vt:lpstr>
      <vt:lpstr> Lợi ích của cá nhân </vt:lpstr>
      <vt:lpstr>Hệ thống nhu cầu cá nhân</vt:lpstr>
      <vt:lpstr>Năng lực cá nhân  </vt:lpstr>
      <vt:lpstr> Tính cách của cá nhân  </vt:lpstr>
      <vt:lpstr>Tình trạng kinh tế </vt:lpstr>
      <vt:lpstr> Các yếu tố thuộc tổ chức </vt:lpstr>
      <vt:lpstr>Cơ cấu tổ chức </vt:lpstr>
      <vt:lpstr>PowerPoint Presentation</vt:lpstr>
      <vt:lpstr>Hệ thống thông tin nội bộ </vt:lpstr>
      <vt:lpstr>Chính sách nhân sự </vt:lpstr>
      <vt:lpstr>PowerPoint Presentation</vt:lpstr>
      <vt:lpstr>Điều kiện lao động</vt:lpstr>
      <vt:lpstr>Điều kiện lao động gồm:</vt:lpstr>
      <vt:lpstr>Văn hóa tổ chức </vt:lpstr>
      <vt:lpstr>Ảnh hưởng của văn hóa tổ chức  tới động lực làm việc</vt:lpstr>
      <vt:lpstr>Phong cách lãnh đạo  </vt:lpstr>
      <vt:lpstr>Phong cách lãnh đạo  </vt:lpstr>
      <vt:lpstr>PowerPoint Presentation</vt:lpstr>
      <vt:lpstr> Các yếu tố thuộc đặc điểm công việc </vt:lpstr>
      <vt:lpstr>Công việc (job) </vt:lpstr>
      <vt:lpstr>Sự đa dạng trong công việc </vt:lpstr>
      <vt:lpstr>Tính hấp dẫn của công việc </vt:lpstr>
      <vt:lpstr> Mức độ tự chủ khi  thực hiện công việc </vt:lpstr>
      <vt:lpstr> Mức độ rõ ràng về nhiệm vụ, trách nhiệm </vt:lpstr>
      <vt:lpstr>Tầm quan trọng của công việc </vt:lpstr>
      <vt:lpstr>Quyền chủ động </vt:lpstr>
      <vt:lpstr>Sự phản hồi từ công việc </vt:lpstr>
      <vt:lpstr>Các yếu tố thuộc về nhà nước </vt:lpstr>
      <vt:lpstr>  Đặc điểm về ngành và lĩnh vực hoạt động của tổ chức   </vt:lpstr>
      <vt:lpstr>Văn hóa dân tộc</vt:lpstr>
    </vt:vector>
  </TitlesOfParts>
  <Company>ENAP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des organisations publiques</dc:title>
  <dc:creator>YVES POULIN</dc:creator>
  <cp:lastModifiedBy>caoagoapa</cp:lastModifiedBy>
  <cp:revision>203</cp:revision>
  <cp:lastPrinted>2001-03-09T21:02:54Z</cp:lastPrinted>
  <dcterms:created xsi:type="dcterms:W3CDTF">1998-12-14T17:59:48Z</dcterms:created>
  <dcterms:modified xsi:type="dcterms:W3CDTF">2012-12-12T14:55:11Z</dcterms:modified>
</cp:coreProperties>
</file>