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79132-8604-4600-92ED-5972F4C8D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76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F23E-AB78-4E76-8813-B0E68E24E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70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772400" cy="2376264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класс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Правописание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 О и Е в суффиксах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имён прилагательных.</a:t>
            </a:r>
            <a:b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открытия новых знаний.</a:t>
            </a:r>
            <a:r>
              <a:rPr lang="ru-RU" altLang="ru-RU" sz="3600" b="1" dirty="0" smtClean="0"/>
              <a:t/>
            </a:r>
            <a:br>
              <a:rPr lang="ru-RU" altLang="ru-RU" sz="3600" b="1" dirty="0" smtClean="0"/>
            </a:b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Ерофеева Е.С.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smtClean="0">
                <a:solidFill>
                  <a:schemeClr val="tx1"/>
                </a:solidFill>
              </a:rPr>
              <a:t>читель </a:t>
            </a:r>
            <a:r>
              <a:rPr lang="ru-RU" dirty="0" smtClean="0">
                <a:solidFill>
                  <a:schemeClr val="tx1"/>
                </a:solidFill>
              </a:rPr>
              <a:t>русского языка и литературы МБОУ «Гимназия №2» городского округа Самара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9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56483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5301208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dirty="0"/>
              <a:t>заяц - зайч</a:t>
            </a:r>
            <a:r>
              <a:rPr lang="ru-RU" altLang="ru-RU" sz="3600" dirty="0">
                <a:solidFill>
                  <a:schemeClr val="accent2"/>
                </a:solidFill>
              </a:rPr>
              <a:t>онок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7668344" y="5085184"/>
            <a:ext cx="43204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100392" y="5085184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0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4" y="1052736"/>
            <a:ext cx="59832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5626114"/>
            <a:ext cx="3298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волк - волч</a:t>
            </a:r>
            <a:r>
              <a:rPr lang="ru-RU" altLang="ru-RU" sz="3600" dirty="0">
                <a:solidFill>
                  <a:schemeClr val="accent2"/>
                </a:solidFill>
              </a:rPr>
              <a:t>онок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798191" y="5358036"/>
            <a:ext cx="446217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7380312" y="5358036"/>
            <a:ext cx="41788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47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7434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4149079"/>
            <a:ext cx="3750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белка - бельч</a:t>
            </a:r>
            <a:r>
              <a:rPr lang="ru-RU" altLang="ru-RU" sz="3600" dirty="0">
                <a:solidFill>
                  <a:schemeClr val="accent2"/>
                </a:solidFill>
              </a:rPr>
              <a:t>онок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7812360" y="4005064"/>
            <a:ext cx="504056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316416" y="4005064"/>
            <a:ext cx="43204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3" name="Picture 6" descr="513979_f9f20e6cbc9f3b95f90311d58f56894f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6898"/>
            <a:ext cx="54721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3116269"/>
            <a:ext cx="25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ёж - еж</a:t>
            </a:r>
            <a:r>
              <a:rPr lang="ru-RU" altLang="ru-RU" sz="3600" dirty="0">
                <a:solidFill>
                  <a:schemeClr val="accent2"/>
                </a:solidFill>
              </a:rPr>
              <a:t>онок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7308304" y="2996952"/>
            <a:ext cx="432048" cy="303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740352" y="2996952"/>
            <a:ext cx="360040" cy="303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6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dirty="0" smtClean="0">
                <a:solidFill>
                  <a:srgbClr val="FF0000"/>
                </a:solidFill>
              </a:rPr>
              <a:t>Молодцы! Вы знатоки леса и его обитателей!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512" y="1556792"/>
            <a:ext cx="1810544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мышь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заяц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волк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белка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ёж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1619672" y="1556792"/>
            <a:ext cx="2592288" cy="331236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мыш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зайч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волч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бельч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  <a:r>
              <a:rPr lang="ru-RU" altLang="ru-RU" sz="3600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еж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  <a:endParaRPr lang="ru-RU" altLang="ru-RU" sz="20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1268760"/>
            <a:ext cx="48245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мы пойдём дальше по сказочному лесу, но напомните, пожалуйста, какая орфограмма есть в суффиксах имён существительных, обозначающих детёнышей? Какой алгоритм помог нам правильно </a:t>
            </a:r>
            <a:r>
              <a:rPr lang="ru-RU" alt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буквы</a:t>
            </a:r>
            <a:r>
              <a:rPr lang="ru-RU" alt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628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FF0000"/>
                </a:solidFill>
                <a:latin typeface="Arial" charset="0"/>
              </a:rPr>
              <a:t>Задание</a:t>
            </a: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Arial" charset="0"/>
              </a:rPr>
              <a:t>м</a:t>
            </a:r>
            <a:r>
              <a:rPr lang="ru-RU" altLang="ru-RU" sz="3600" dirty="0" smtClean="0"/>
              <a:t>ышь</a:t>
            </a:r>
            <a:r>
              <a:rPr lang="ru-RU" altLang="ru-RU" sz="3600" dirty="0" smtClean="0">
                <a:latin typeface="Arial" charset="0"/>
              </a:rPr>
              <a:t> - </a:t>
            </a:r>
            <a:r>
              <a:rPr lang="ru-RU" altLang="ru-RU" sz="3600" dirty="0" smtClean="0"/>
              <a:t>мыш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заяц </a:t>
            </a:r>
            <a:r>
              <a:rPr lang="ru-RU" altLang="ru-RU" sz="3600" dirty="0" smtClean="0">
                <a:latin typeface="Arial" charset="0"/>
              </a:rPr>
              <a:t>- </a:t>
            </a:r>
            <a:r>
              <a:rPr lang="ru-RU" altLang="ru-RU" sz="3600" dirty="0" smtClean="0"/>
              <a:t>зайч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волк </a:t>
            </a:r>
            <a:r>
              <a:rPr lang="ru-RU" altLang="ru-RU" sz="3600" dirty="0" smtClean="0">
                <a:latin typeface="Arial" charset="0"/>
              </a:rPr>
              <a:t>- </a:t>
            </a:r>
            <a:r>
              <a:rPr lang="ru-RU" altLang="ru-RU" sz="3600" dirty="0" smtClean="0"/>
              <a:t>волч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белка </a:t>
            </a:r>
            <a:r>
              <a:rPr lang="ru-RU" altLang="ru-RU" sz="3600" dirty="0" smtClean="0">
                <a:latin typeface="Arial" charset="0"/>
              </a:rPr>
              <a:t>- </a:t>
            </a:r>
            <a:r>
              <a:rPr lang="ru-RU" altLang="ru-RU" sz="3600" dirty="0" smtClean="0"/>
              <a:t>бельч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  <a:r>
              <a:rPr lang="ru-RU" altLang="ru-RU" sz="3600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/>
              <a:t>ёж </a:t>
            </a:r>
            <a:r>
              <a:rPr lang="ru-RU" altLang="ru-RU" sz="3600" dirty="0" smtClean="0">
                <a:latin typeface="Arial" charset="0"/>
              </a:rPr>
              <a:t>- </a:t>
            </a:r>
            <a:r>
              <a:rPr lang="ru-RU" altLang="ru-RU" sz="3600" dirty="0" smtClean="0"/>
              <a:t>еж</a:t>
            </a:r>
            <a:r>
              <a:rPr lang="ru-RU" altLang="ru-RU" sz="3600" dirty="0" smtClean="0">
                <a:solidFill>
                  <a:schemeClr val="accent2"/>
                </a:solidFill>
              </a:rPr>
              <a:t>онок</a:t>
            </a:r>
            <a:endParaRPr lang="ru-RU" altLang="ru-RU" sz="3600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3600" dirty="0" smtClean="0"/>
          </a:p>
          <a:p>
            <a:pPr>
              <a:buFont typeface="Wingdings" pitchFamily="2" charset="2"/>
              <a:buNone/>
            </a:pPr>
            <a:endParaRPr lang="ru-RU" altLang="ru-RU" sz="2600" dirty="0" smtClean="0"/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alt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Образуйте от этих существительных прилагательные, запишите. Выделите суффиксы. Какие суффиксы отличаются от других?</a:t>
            </a:r>
          </a:p>
        </p:txBody>
      </p:sp>
    </p:spTree>
    <p:extLst>
      <p:ext uri="{BB962C8B-B14F-4D97-AF65-F5344CB8AC3E}">
        <p14:creationId xmlns:p14="http://schemas.microsoft.com/office/powerpoint/2010/main" val="41011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74793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dirty="0" smtClean="0">
                <a:latin typeface="Arial" charset="0"/>
              </a:rPr>
              <a:t/>
            </a:r>
            <a:br>
              <a:rPr lang="ru-RU" altLang="ru-RU" sz="2400" dirty="0" smtClean="0">
                <a:latin typeface="Arial" charset="0"/>
              </a:rPr>
            </a:br>
            <a:r>
              <a:rPr lang="ru-RU" altLang="ru-RU" sz="3600" dirty="0" smtClean="0">
                <a:solidFill>
                  <a:srgbClr val="FF0000"/>
                </a:solidFill>
                <a:latin typeface="Arial" charset="0"/>
              </a:rPr>
              <a:t>Эталон для проверки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sz="half" idx="1"/>
          </p:nvPr>
        </p:nvSpPr>
        <p:spPr>
          <a:xfrm>
            <a:off x="468313" y="1556792"/>
            <a:ext cx="3924300" cy="4483646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мышь - мыш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- зайч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- волч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- бельч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ёж - еж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2600" dirty="0" smtClean="0"/>
          </a:p>
          <a:p>
            <a:pPr eaLnBrk="1" hangingPunct="1">
              <a:buFont typeface="Wingdings" pitchFamily="2" charset="2"/>
              <a:buNone/>
            </a:pPr>
            <a:endParaRPr lang="ru-RU" altLang="ru-RU" sz="26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600" dirty="0" smtClean="0"/>
          </a:p>
        </p:txBody>
      </p:sp>
      <p:sp>
        <p:nvSpPr>
          <p:cNvPr id="24580" name="Объект 3"/>
          <p:cNvSpPr>
            <a:spLocks noGrp="1"/>
          </p:cNvSpPr>
          <p:nvPr>
            <p:ph sz="half" idx="2"/>
          </p:nvPr>
        </p:nvSpPr>
        <p:spPr>
          <a:xfrm>
            <a:off x="4648200" y="1556792"/>
            <a:ext cx="4038600" cy="4569371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мыш_ный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заяч_й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волч_й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белич_й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еж_вый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323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ru-RU" sz="3200" b="1" i="1" dirty="0" smtClean="0">
                <a:solidFill>
                  <a:srgbClr val="FF0000"/>
                </a:solidFill>
                <a:latin typeface="Arial" charset="0"/>
              </a:rPr>
              <a:t>3 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Arial" charset="0"/>
              </a:rPr>
              <a:t>этап</a:t>
            </a:r>
            <a:r>
              <a:rPr lang="ru-RU" altLang="ru-RU" sz="32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Arial" charset="0"/>
              </a:rPr>
              <a:t>Выявление места и причины затруднения</a:t>
            </a:r>
            <a:r>
              <a:rPr lang="ru-RU" altLang="ru-RU" sz="32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3997077" cy="441163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мышь - мыш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- зайч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- волч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- бельч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ёж - еж</a:t>
            </a:r>
            <a:r>
              <a:rPr lang="ru-RU" altLang="ru-RU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онок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2600" dirty="0" smtClean="0"/>
          </a:p>
          <a:p>
            <a:pPr eaLnBrk="1" hangingPunct="1">
              <a:buFont typeface="Wingdings" pitchFamily="2" charset="2"/>
              <a:buNone/>
            </a:pPr>
            <a:endParaRPr lang="ru-RU" altLang="ru-RU" sz="26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600" dirty="0" smtClean="0"/>
          </a:p>
        </p:txBody>
      </p:sp>
      <p:sp>
        <p:nvSpPr>
          <p:cNvPr id="2560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мышиный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заячий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волчий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беличий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О/Е/Ё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)вый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5724128" y="1556792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940152" y="1556792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580112" y="2204864"/>
            <a:ext cx="252028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832140" y="2204864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580112" y="2780928"/>
            <a:ext cx="25202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832140" y="2780928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940152" y="3356992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156176" y="3356992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436096" y="3861048"/>
            <a:ext cx="72008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56176" y="3861048"/>
            <a:ext cx="648072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7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</a:rPr>
              <a:t>Вернёмся к слайду с ёжиком. 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3528888" cy="4771678"/>
          </a:xfrm>
        </p:spPr>
        <p:txBody>
          <a:bodyPr/>
          <a:lstStyle/>
          <a:p>
            <a:pPr marL="0" indent="0">
              <a:buNone/>
            </a:pPr>
            <a:endParaRPr lang="ru-RU" altLang="ru-RU" sz="3200" dirty="0" smtClean="0"/>
          </a:p>
          <a:p>
            <a:pPr marL="0" indent="0">
              <a:buNone/>
            </a:pPr>
            <a:r>
              <a:rPr lang="ru-RU" altLang="ru-RU" sz="3200" dirty="0" smtClean="0"/>
              <a:t>Какой он? </a:t>
            </a:r>
          </a:p>
          <a:p>
            <a:pPr marL="0" indent="0">
              <a:buNone/>
            </a:pPr>
            <a:r>
              <a:rPr lang="ru-RU" altLang="ru-RU" sz="3200" dirty="0" smtClean="0"/>
              <a:t>Какой у него носик?</a:t>
            </a:r>
          </a:p>
          <a:p>
            <a:pPr marL="0" indent="0">
              <a:buNone/>
            </a:pPr>
            <a:r>
              <a:rPr lang="ru-RU" altLang="ru-RU" sz="3200" dirty="0" smtClean="0"/>
              <a:t>Какой животик? </a:t>
            </a:r>
            <a:endParaRPr lang="ru-RU" altLang="ru-RU" sz="32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ru-RU" altLang="ru-RU" sz="2000" dirty="0" smtClean="0">
              <a:latin typeface="Arial" charset="0"/>
            </a:endParaRPr>
          </a:p>
        </p:txBody>
      </p:sp>
      <p:sp>
        <p:nvSpPr>
          <p:cNvPr id="26628" name="Содержимое 3"/>
          <p:cNvSpPr>
            <a:spLocks noGrp="1"/>
          </p:cNvSpPr>
          <p:nvPr>
            <p:ph sz="half" idx="2"/>
          </p:nvPr>
        </p:nvSpPr>
        <p:spPr>
          <a:xfrm>
            <a:off x="3924300" y="1196752"/>
            <a:ext cx="5219700" cy="5208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Подсказки:</a:t>
            </a:r>
          </a:p>
          <a:p>
            <a:pPr marL="0" indent="0">
              <a:buNone/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 (добавить уменьшительно-ласкательный суффикс)</a:t>
            </a:r>
          </a:p>
          <a:p>
            <a:pPr marL="0" indent="0">
              <a:buNone/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глянец</a:t>
            </a:r>
          </a:p>
          <a:p>
            <a:pPr marL="0" indent="0">
              <a:buNone/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плюш</a:t>
            </a:r>
          </a:p>
          <a:p>
            <a:pPr marL="0" indent="0">
              <a:buNone/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Образуем и запишем прилагательные</a:t>
            </a:r>
          </a:p>
        </p:txBody>
      </p:sp>
      <p:pic>
        <p:nvPicPr>
          <p:cNvPr id="26629" name="Picture 6" descr="513979_f9f20e6cbc9f3b95f90311d58f56894f_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92600"/>
            <a:ext cx="31686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3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i="1" dirty="0" smtClean="0">
                <a:solidFill>
                  <a:srgbClr val="FF0000"/>
                </a:solidFill>
              </a:rPr>
              <a:t>4 этап Построение проекта выхода из затруднения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773238"/>
            <a:ext cx="3141662" cy="4267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ru-RU" altLang="ru-RU" dirty="0" err="1" smtClean="0">
                <a:latin typeface="Arial" charset="0"/>
              </a:rPr>
              <a:t>еж</a:t>
            </a:r>
            <a:r>
              <a:rPr lang="ru-RU" altLang="ru-RU" dirty="0" smtClean="0">
                <a:latin typeface="Arial" charset="0"/>
              </a:rPr>
              <a:t>(</a:t>
            </a:r>
            <a:r>
              <a:rPr lang="ru-RU" altLang="ru-RU" dirty="0" smtClean="0">
                <a:solidFill>
                  <a:schemeClr val="accent2"/>
                </a:solidFill>
                <a:latin typeface="Arial" charset="0"/>
              </a:rPr>
              <a:t>О/Е/Ё</a:t>
            </a:r>
            <a:r>
              <a:rPr lang="ru-RU" altLang="ru-RU" dirty="0" smtClean="0">
                <a:latin typeface="Arial" charset="0"/>
              </a:rPr>
              <a:t>)вый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Arial" charset="0"/>
              </a:rPr>
              <a:t>хорош(</a:t>
            </a:r>
            <a:r>
              <a:rPr lang="ru-RU" altLang="ru-RU" dirty="0" smtClean="0">
                <a:solidFill>
                  <a:schemeClr val="accent2"/>
                </a:solidFill>
                <a:latin typeface="Arial" charset="0"/>
              </a:rPr>
              <a:t>О/Е</a:t>
            </a:r>
            <a:r>
              <a:rPr lang="ru-RU" altLang="ru-RU" dirty="0" smtClean="0">
                <a:latin typeface="Arial" charset="0"/>
              </a:rPr>
              <a:t>)</a:t>
            </a:r>
            <a:r>
              <a:rPr lang="ru-RU" altLang="ru-RU" dirty="0" err="1" smtClean="0">
                <a:latin typeface="Arial" charset="0"/>
              </a:rPr>
              <a:t>нький</a:t>
            </a:r>
            <a:endParaRPr lang="ru-RU" altLang="ru-RU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dirty="0" err="1" smtClean="0">
                <a:latin typeface="Arial" charset="0"/>
              </a:rPr>
              <a:t>глянц</a:t>
            </a:r>
            <a:r>
              <a:rPr lang="ru-RU" altLang="ru-RU" dirty="0" smtClean="0">
                <a:latin typeface="Arial" charset="0"/>
              </a:rPr>
              <a:t>(</a:t>
            </a:r>
            <a:r>
              <a:rPr lang="ru-RU" altLang="ru-RU" dirty="0" smtClean="0">
                <a:solidFill>
                  <a:schemeClr val="accent2"/>
                </a:solidFill>
                <a:latin typeface="Arial" charset="0"/>
              </a:rPr>
              <a:t>О/Е</a:t>
            </a:r>
            <a:r>
              <a:rPr lang="ru-RU" altLang="ru-RU" dirty="0" smtClean="0">
                <a:latin typeface="Arial" charset="0"/>
              </a:rPr>
              <a:t>)вый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Arial" charset="0"/>
              </a:rPr>
              <a:t>плюш(</a:t>
            </a:r>
            <a:r>
              <a:rPr lang="ru-RU" altLang="ru-RU" dirty="0" smtClean="0">
                <a:solidFill>
                  <a:schemeClr val="accent2"/>
                </a:solidFill>
                <a:latin typeface="Arial" charset="0"/>
              </a:rPr>
              <a:t>О/Е</a:t>
            </a:r>
            <a:r>
              <a:rPr lang="ru-RU" altLang="ru-RU" dirty="0" smtClean="0">
                <a:latin typeface="Arial" charset="0"/>
              </a:rPr>
              <a:t>)вый</a:t>
            </a:r>
          </a:p>
          <a:p>
            <a:pPr>
              <a:buFont typeface="Wingdings" pitchFamily="2" charset="2"/>
              <a:buNone/>
            </a:pPr>
            <a:endParaRPr lang="ru-RU" altLang="ru-RU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ru-RU" altLang="ru-RU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ru-RU" altLang="ru-RU" dirty="0" smtClean="0"/>
          </a:p>
        </p:txBody>
      </p:sp>
      <p:sp>
        <p:nvSpPr>
          <p:cNvPr id="27652" name="Содержимое 3"/>
          <p:cNvSpPr>
            <a:spLocks noGrp="1"/>
          </p:cNvSpPr>
          <p:nvPr>
            <p:ph sz="half" idx="2"/>
          </p:nvPr>
        </p:nvSpPr>
        <p:spPr>
          <a:xfrm>
            <a:off x="3419872" y="1484784"/>
            <a:ext cx="5400278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dirty="0" smtClean="0"/>
              <a:t>	</a:t>
            </a:r>
            <a:r>
              <a:rPr lang="ru-RU" altLang="ru-RU" sz="3200" dirty="0" smtClean="0">
                <a:solidFill>
                  <a:schemeClr val="tx2"/>
                </a:solidFill>
              </a:rPr>
              <a:t>У вас орфографическое затруднение? </a:t>
            </a:r>
          </a:p>
          <a:p>
            <a:pPr marL="0" indent="0">
              <a:buNone/>
            </a:pPr>
            <a:r>
              <a:rPr lang="ru-RU" altLang="ru-RU" sz="3200" dirty="0" smtClean="0">
                <a:solidFill>
                  <a:schemeClr val="tx2"/>
                </a:solidFill>
              </a:rPr>
              <a:t>	Какие возможны варианты написания?</a:t>
            </a:r>
          </a:p>
          <a:p>
            <a:pPr marL="0" indent="0">
              <a:buNone/>
            </a:pPr>
            <a:r>
              <a:rPr lang="ru-RU" altLang="ru-RU" sz="3200" dirty="0" smtClean="0">
                <a:solidFill>
                  <a:schemeClr val="tx2"/>
                </a:solidFill>
              </a:rPr>
              <a:t>	Следовательно, чтобы ответить на вопрос, нам что нужно? </a:t>
            </a:r>
          </a:p>
          <a:p>
            <a:pPr marL="0" indent="0">
              <a:buNone/>
            </a:pPr>
            <a:r>
              <a:rPr lang="ru-RU" altLang="ru-RU" sz="3200" u="sng" dirty="0" smtClean="0">
                <a:solidFill>
                  <a:schemeClr val="tx2"/>
                </a:solidFill>
              </a:rPr>
              <a:t>(построить проект выхода из затруднения и открыть новое знание)</a:t>
            </a:r>
          </a:p>
        </p:txBody>
      </p:sp>
    </p:spTree>
    <p:extLst>
      <p:ext uri="{BB962C8B-B14F-4D97-AF65-F5344CB8AC3E}">
        <p14:creationId xmlns:p14="http://schemas.microsoft.com/office/powerpoint/2010/main" val="32162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574675" y="304801"/>
            <a:ext cx="8001000" cy="1107976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i="1" dirty="0" smtClean="0">
                <a:solidFill>
                  <a:srgbClr val="FF0000"/>
                </a:solidFill>
              </a:rPr>
              <a:t>1 этап</a:t>
            </a:r>
            <a:br>
              <a:rPr lang="ru-RU" altLang="ru-RU" sz="3200" b="1" i="1" dirty="0" smtClean="0">
                <a:solidFill>
                  <a:srgbClr val="FF0000"/>
                </a:solidFill>
              </a:rPr>
            </a:br>
            <a:r>
              <a:rPr lang="ru-RU" altLang="ru-RU" sz="3200" b="1" i="1" dirty="0" smtClean="0">
                <a:solidFill>
                  <a:srgbClr val="FF0000"/>
                </a:solidFill>
              </a:rPr>
              <a:t>Мотивация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5575" y="1484784"/>
            <a:ext cx="8808913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ли вы путешествовать?  </a:t>
            </a:r>
          </a:p>
          <a:p>
            <a:pPr marL="0" indent="0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вы объясните эпиграф к нашему уроку?</a:t>
            </a:r>
          </a:p>
          <a:p>
            <a:pPr marL="0" indent="0"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076" name="AutoShape 11" descr="https://im3-tub-ru.yandex.net/i?id=48c8000869b45a0d305a34bc0680b745&amp;n=33&amp;h=190&amp;w=285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3077" name="AutoShape 13" descr="https://im3-tub-ru.yandex.net/i?id=48c8000869b45a0d305a34bc0680b745&amp;n=33&amp;h=190&amp;w=285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2" name="Прямоугольник 1"/>
          <p:cNvSpPr/>
          <p:nvPr/>
        </p:nvSpPr>
        <p:spPr>
          <a:xfrm>
            <a:off x="2312368" y="2852936"/>
            <a:ext cx="66064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как самая великая наука и серьёзная наука помогает нам вновь обрести себя.</a:t>
            </a:r>
          </a:p>
          <a:p>
            <a:pPr algn="r"/>
            <a:r>
              <a:rPr lang="ru-RU" alt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Альбер 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Камю</a:t>
            </a: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5517232"/>
            <a:ext cx="8610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отношение, на ваш взгляд, имеет эпиграф к нашему уроку?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1855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747713"/>
          </a:xfrm>
        </p:spPr>
        <p:txBody>
          <a:bodyPr/>
          <a:lstStyle/>
          <a:p>
            <a:r>
              <a:rPr lang="ru-RU" altLang="ru-RU" sz="3200" dirty="0" smtClean="0">
                <a:solidFill>
                  <a:srgbClr val="FF0000"/>
                </a:solidFill>
              </a:rPr>
              <a:t>Формулируем тему урока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340768"/>
            <a:ext cx="4969247" cy="518385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sz="3200" dirty="0" smtClean="0"/>
              <a:t>В каких частях слов вы должны вставить букву?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3200" dirty="0" smtClean="0"/>
              <a:t>Проанализируйте, после каких согласных стоят сомнительные гласные? 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3200" dirty="0" smtClean="0"/>
              <a:t>Можно ли какие-нибудь из этих согласных объединить в одну группу? </a:t>
            </a:r>
          </a:p>
          <a:p>
            <a:pPr>
              <a:buFont typeface="Wingdings" pitchFamily="2" charset="2"/>
              <a:buNone/>
            </a:pPr>
            <a:endParaRPr lang="ru-RU" altLang="ru-RU" dirty="0" smtClean="0"/>
          </a:p>
        </p:txBody>
      </p:sp>
      <p:sp>
        <p:nvSpPr>
          <p:cNvPr id="28676" name="Содержимое 3"/>
          <p:cNvSpPr>
            <a:spLocks noGrp="1"/>
          </p:cNvSpPr>
          <p:nvPr>
            <p:ph sz="half" idx="2"/>
          </p:nvPr>
        </p:nvSpPr>
        <p:spPr>
          <a:xfrm>
            <a:off x="5220072" y="1484784"/>
            <a:ext cx="37084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Сформулируйте тему урока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Правописание букв О и Е в суффиксах имён прилагательных</a:t>
            </a:r>
            <a:endParaRPr lang="ru-RU" alt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50825" y="304800"/>
            <a:ext cx="8893175" cy="1216025"/>
          </a:xfrm>
        </p:spPr>
        <p:txBody>
          <a:bodyPr>
            <a:normAutofit/>
          </a:bodyPr>
          <a:lstStyle/>
          <a:p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Правописание букв О и Е в суффиксах имён прилагательных</a:t>
            </a:r>
            <a:endParaRPr lang="ru-RU" alt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773238"/>
            <a:ext cx="3645793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Вам необходим план действий. Сформулируем его.</a:t>
            </a:r>
            <a:endParaRPr lang="ru-RU" altLang="ru-RU" sz="3600" dirty="0" smtClean="0"/>
          </a:p>
        </p:txBody>
      </p:sp>
      <p:sp>
        <p:nvSpPr>
          <p:cNvPr id="29700" name="Содержимое 3"/>
          <p:cNvSpPr>
            <a:spLocks noGrp="1"/>
          </p:cNvSpPr>
          <p:nvPr>
            <p:ph sz="half" idx="2"/>
          </p:nvPr>
        </p:nvSpPr>
        <p:spPr>
          <a:xfrm>
            <a:off x="3995738" y="1752600"/>
            <a:ext cx="4968750" cy="4267200"/>
          </a:xfrm>
        </p:spPr>
        <p:txBody>
          <a:bodyPr/>
          <a:lstStyle/>
          <a:p>
            <a:pPr marL="514350" indent="-514350">
              <a:buFont typeface="Wingdings" pitchFamily="2" charset="2"/>
              <a:buAutoNum type="arabicPeriod"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Выяснить, от чего зависит выбор О и Е.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Сформулировать правило.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Создать эталон.</a:t>
            </a:r>
          </a:p>
          <a:p>
            <a:pPr marL="514350" indent="-514350">
              <a:buFont typeface="Wingdings" pitchFamily="2" charset="2"/>
              <a:buAutoNum type="arabicPeriod"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10442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из этапа повторения поможет вам в достижении цели?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Содержимое 2"/>
          <p:cNvSpPr>
            <a:spLocks noGrp="1"/>
          </p:cNvSpPr>
          <p:nvPr>
            <p:ph sz="half" idx="1"/>
          </p:nvPr>
        </p:nvSpPr>
        <p:spPr>
          <a:xfrm>
            <a:off x="539750" y="1773238"/>
            <a:ext cx="2592388" cy="4267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Жуч</a:t>
            </a:r>
            <a:r>
              <a:rPr lang="ru-RU" altLang="ru-RU" sz="3200" dirty="0" smtClean="0">
                <a:solidFill>
                  <a:schemeClr val="accent2"/>
                </a:solidFill>
              </a:rPr>
              <a:t>ок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Петуш</a:t>
            </a:r>
            <a:r>
              <a:rPr lang="ru-RU" altLang="ru-RU" sz="3200" dirty="0" smtClean="0">
                <a:solidFill>
                  <a:schemeClr val="accent2"/>
                </a:solidFill>
              </a:rPr>
              <a:t>ок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Ореш</a:t>
            </a:r>
            <a:r>
              <a:rPr lang="ru-RU" altLang="ru-RU" sz="3200" dirty="0" smtClean="0">
                <a:solidFill>
                  <a:schemeClr val="accent2"/>
                </a:solidFill>
              </a:rPr>
              <a:t>ек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Овраж</a:t>
            </a:r>
            <a:r>
              <a:rPr lang="ru-RU" altLang="ru-RU" sz="3200" dirty="0" smtClean="0">
                <a:solidFill>
                  <a:schemeClr val="accent2"/>
                </a:solidFill>
              </a:rPr>
              <a:t>ек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Галч</a:t>
            </a:r>
            <a:r>
              <a:rPr lang="ru-RU" altLang="ru-RU" sz="3200" dirty="0" smtClean="0">
                <a:solidFill>
                  <a:schemeClr val="accent2"/>
                </a:solidFill>
              </a:rPr>
              <a:t>онок</a:t>
            </a:r>
          </a:p>
          <a:p>
            <a:pPr>
              <a:buFont typeface="Wingdings" pitchFamily="2" charset="2"/>
              <a:buNone/>
            </a:pPr>
            <a:endParaRPr lang="ru-RU" altLang="ru-RU" sz="3200" dirty="0" smtClean="0"/>
          </a:p>
        </p:txBody>
      </p:sp>
      <p:sp>
        <p:nvSpPr>
          <p:cNvPr id="30724" name="Содержимое 3"/>
          <p:cNvSpPr>
            <a:spLocks noGrp="1"/>
          </p:cNvSpPr>
          <p:nvPr>
            <p:ph sz="half" idx="2"/>
          </p:nvPr>
        </p:nvSpPr>
        <p:spPr>
          <a:xfrm>
            <a:off x="3635375" y="1752600"/>
            <a:ext cx="4932363" cy="426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Рыженький бельч</a:t>
            </a:r>
            <a:r>
              <a:rPr lang="ru-RU" altLang="ru-RU" sz="3200" dirty="0" smtClean="0">
                <a:solidFill>
                  <a:schemeClr val="accent2"/>
                </a:solidFill>
              </a:rPr>
              <a:t>онок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Ключ</a:t>
            </a:r>
            <a:r>
              <a:rPr lang="ru-RU" altLang="ru-RU" sz="3200" dirty="0" smtClean="0">
                <a:solidFill>
                  <a:schemeClr val="accent2"/>
                </a:solidFill>
              </a:rPr>
              <a:t>ев</a:t>
            </a:r>
            <a:r>
              <a:rPr lang="ru-RU" altLang="ru-RU" sz="3200" dirty="0" smtClean="0"/>
              <a:t>ой водой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Пунц</a:t>
            </a:r>
            <a:r>
              <a:rPr lang="ru-RU" altLang="ru-RU" sz="3200" dirty="0" smtClean="0">
                <a:solidFill>
                  <a:schemeClr val="accent2"/>
                </a:solidFill>
              </a:rPr>
              <a:t>ов</a:t>
            </a:r>
            <a:r>
              <a:rPr lang="ru-RU" altLang="ru-RU" sz="3200" dirty="0" smtClean="0"/>
              <a:t>ым закатом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Ландыш</a:t>
            </a:r>
            <a:r>
              <a:rPr lang="ru-RU" altLang="ru-RU" sz="3200" dirty="0" smtClean="0">
                <a:solidFill>
                  <a:schemeClr val="accent2"/>
                </a:solidFill>
              </a:rPr>
              <a:t>ев</a:t>
            </a:r>
            <a:r>
              <a:rPr lang="ru-RU" altLang="ru-RU" sz="3200" dirty="0" smtClean="0"/>
              <a:t>ая поляна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/>
              <a:t>Камыш</a:t>
            </a:r>
            <a:r>
              <a:rPr lang="ru-RU" altLang="ru-RU" sz="3200" dirty="0" smtClean="0">
                <a:solidFill>
                  <a:schemeClr val="accent2"/>
                </a:solidFill>
              </a:rPr>
              <a:t>ов</a:t>
            </a:r>
            <a:r>
              <a:rPr lang="ru-RU" altLang="ru-RU" sz="3200" dirty="0" smtClean="0"/>
              <a:t>ые заросли</a:t>
            </a:r>
          </a:p>
          <a:p>
            <a:pPr>
              <a:buFont typeface="Wingdings" pitchFamily="2" charset="2"/>
              <a:buNone/>
            </a:pPr>
            <a:endParaRPr lang="ru-RU" altLang="ru-RU" dirty="0" smtClean="0"/>
          </a:p>
          <a:p>
            <a:pPr>
              <a:buFont typeface="Wingdings" pitchFamily="2" charset="2"/>
              <a:buNone/>
            </a:pPr>
            <a:endParaRPr lang="ru-RU" altLang="ru-RU" dirty="0" smtClean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1403648" y="1772816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547664" y="1772816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1691680" y="2348880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907704" y="2348880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619672" y="2924944"/>
            <a:ext cx="18002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799692" y="2924944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1799692" y="3501008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15716" y="3501008"/>
            <a:ext cx="108012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475656" y="4077072"/>
            <a:ext cx="32403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799692" y="4077072"/>
            <a:ext cx="32403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804248" y="1628800"/>
            <a:ext cx="432048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236296" y="1628800"/>
            <a:ext cx="36004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21" name="Прямая соединительная линия 30720"/>
          <p:cNvCxnSpPr/>
          <p:nvPr/>
        </p:nvCxnSpPr>
        <p:spPr>
          <a:xfrm flipH="1">
            <a:off x="4644008" y="2348880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26" name="Прямая соединительная линия 30725"/>
          <p:cNvCxnSpPr/>
          <p:nvPr/>
        </p:nvCxnSpPr>
        <p:spPr>
          <a:xfrm>
            <a:off x="4860032" y="2348880"/>
            <a:ext cx="14401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2" name="Прямая соединительная линия 30731"/>
          <p:cNvCxnSpPr/>
          <p:nvPr/>
        </p:nvCxnSpPr>
        <p:spPr>
          <a:xfrm flipH="1">
            <a:off x="4644008" y="2924944"/>
            <a:ext cx="108012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4" name="Прямая соединительная линия 30733"/>
          <p:cNvCxnSpPr/>
          <p:nvPr/>
        </p:nvCxnSpPr>
        <p:spPr>
          <a:xfrm>
            <a:off x="4752020" y="2924944"/>
            <a:ext cx="18002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6" name="Прямая соединительная линия 30735"/>
          <p:cNvCxnSpPr/>
          <p:nvPr/>
        </p:nvCxnSpPr>
        <p:spPr>
          <a:xfrm flipH="1">
            <a:off x="5148064" y="3501008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8" name="Прямая соединительная линия 30737"/>
          <p:cNvCxnSpPr/>
          <p:nvPr/>
        </p:nvCxnSpPr>
        <p:spPr>
          <a:xfrm>
            <a:off x="5364088" y="3501008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40" name="Прямая соединительная линия 30739"/>
          <p:cNvCxnSpPr/>
          <p:nvPr/>
        </p:nvCxnSpPr>
        <p:spPr>
          <a:xfrm flipH="1">
            <a:off x="5004048" y="4077072"/>
            <a:ext cx="14401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42" name="Прямая соединительная линия 30741"/>
          <p:cNvCxnSpPr/>
          <p:nvPr/>
        </p:nvCxnSpPr>
        <p:spPr>
          <a:xfrm>
            <a:off x="5148064" y="4077072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6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b="1" dirty="0" smtClean="0">
                <a:solidFill>
                  <a:srgbClr val="FF0000"/>
                </a:solidFill>
              </a:rPr>
              <a:t>Что вы заметили? </a:t>
            </a:r>
            <a:endParaRPr lang="ru-RU" altLang="ru-RU" sz="3600" dirty="0" smtClean="0">
              <a:solidFill>
                <a:srgbClr val="FF0000"/>
              </a:solidFill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752600"/>
            <a:ext cx="5329238" cy="4267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Если в словах ударение падает на сомнительную гласную, то пишется О, если на другую букву – пишется Е.	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Сформулируйте правило.</a:t>
            </a:r>
            <a:endParaRPr lang="ru-RU" altLang="ru-RU" sz="3200" dirty="0" smtClean="0"/>
          </a:p>
        </p:txBody>
      </p:sp>
      <p:sp>
        <p:nvSpPr>
          <p:cNvPr id="31748" name="Содержимое 3"/>
          <p:cNvSpPr>
            <a:spLocks noGrp="1"/>
          </p:cNvSpPr>
          <p:nvPr>
            <p:ph sz="half" idx="2"/>
          </p:nvPr>
        </p:nvSpPr>
        <p:spPr>
          <a:xfrm>
            <a:off x="5508625" y="1752600"/>
            <a:ext cx="3455863" cy="426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Теперь постройте эталон определения гласной после шипящих</a:t>
            </a:r>
            <a:endParaRPr lang="ru-RU" alt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2371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3174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108075"/>
          </a:xfrm>
        </p:spPr>
        <p:txBody>
          <a:bodyPr>
            <a:normAutofit/>
          </a:bodyPr>
          <a:lstStyle/>
          <a:p>
            <a:r>
              <a:rPr lang="ru-RU" altLang="ru-RU" sz="3200" b="1" i="1" dirty="0" smtClean="0">
                <a:solidFill>
                  <a:srgbClr val="FF0000"/>
                </a:solidFill>
              </a:rPr>
              <a:t>5 этап Реализация построенного проекта</a:t>
            </a:r>
            <a:r>
              <a:rPr lang="ru-RU" altLang="ru-RU" sz="3200" dirty="0" smtClean="0">
                <a:solidFill>
                  <a:srgbClr val="FF0000"/>
                </a:solidFill>
              </a:rPr>
              <a:t/>
            </a:r>
            <a:br>
              <a:rPr lang="ru-RU" altLang="ru-RU" sz="3200" dirty="0" smtClean="0">
                <a:solidFill>
                  <a:srgbClr val="FF0000"/>
                </a:solidFill>
              </a:rPr>
            </a:br>
            <a:r>
              <a:rPr lang="ru-RU" altLang="ru-RU" sz="3200" dirty="0" smtClean="0">
                <a:solidFill>
                  <a:srgbClr val="FF0000"/>
                </a:solidFill>
              </a:rPr>
              <a:t>Эталон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type="body" sz="half" idx="1"/>
          </p:nvPr>
        </p:nvSpPr>
        <p:spPr>
          <a:xfrm>
            <a:off x="107504" y="1600200"/>
            <a:ext cx="4824536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dirty="0" smtClean="0"/>
              <a:t>1. </a:t>
            </a:r>
            <a:r>
              <a:rPr lang="ru-RU" altLang="ru-RU" sz="3200" dirty="0" smtClean="0"/>
              <a:t>Определить часть речи.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dirty="0" smtClean="0"/>
              <a:t>2. Определить морфему с сомнительной гласной.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dirty="0" smtClean="0"/>
              <a:t>3. Поставить ударение.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dirty="0" smtClean="0"/>
              <a:t>4. Применить правило.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3200" dirty="0" smtClean="0"/>
          </a:p>
        </p:txBody>
      </p:sp>
      <p:sp>
        <p:nvSpPr>
          <p:cNvPr id="32772" name="Содержимое 3"/>
          <p:cNvSpPr>
            <a:spLocks noGrp="1"/>
          </p:cNvSpPr>
          <p:nvPr>
            <p:ph type="body" sz="half" idx="2"/>
          </p:nvPr>
        </p:nvSpPr>
        <p:spPr>
          <a:xfrm>
            <a:off x="5292080" y="1752600"/>
            <a:ext cx="3275658" cy="4267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altLang="ru-RU" sz="3600" dirty="0" smtClean="0"/>
              <a:t>Схема, алгоритм, таблица… (можно использовать любой вариант)</a:t>
            </a:r>
          </a:p>
          <a:p>
            <a:pPr marL="0" indent="0">
              <a:lnSpc>
                <a:spcPct val="90000"/>
              </a:lnSpc>
              <a:buNone/>
            </a:pPr>
            <a:endParaRPr lang="ru-RU" altLang="ru-RU" sz="36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589240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</a:rPr>
              <a:t>Кто готов показать свой вариант? 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  <a:latin typeface="Arial" charset="0"/>
              </a:rPr>
              <a:t>Варианты эталона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1" y="1268760"/>
            <a:ext cx="8871405" cy="531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30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</a:rPr>
              <a:t>Сверимся с учебником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52600"/>
            <a:ext cx="8496300" cy="42672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endParaRPr lang="ru-RU" altLang="ru-RU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81375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0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altLang="ru-RU" sz="3200" b="1" i="1" dirty="0" smtClean="0">
                <a:solidFill>
                  <a:srgbClr val="FF0000"/>
                </a:solidFill>
              </a:rPr>
              <a:t>6 этап Первичное закрепление с проговариванием</a:t>
            </a:r>
            <a:r>
              <a:rPr lang="ru-RU" altLang="ru-RU" sz="3200" dirty="0" smtClean="0">
                <a:solidFill>
                  <a:srgbClr val="FF0000"/>
                </a:solidFill>
              </a:rPr>
              <a:t> </a:t>
            </a:r>
            <a:br>
              <a:rPr lang="ru-RU" altLang="ru-RU" sz="3200" dirty="0" smtClean="0">
                <a:solidFill>
                  <a:srgbClr val="FF0000"/>
                </a:solidFill>
              </a:rPr>
            </a:br>
            <a:r>
              <a:rPr lang="ru-RU" altLang="ru-RU" sz="3200" dirty="0" smtClean="0">
                <a:solidFill>
                  <a:srgbClr val="FF0000"/>
                </a:solidFill>
              </a:rPr>
              <a:t>Вернёмся к нашему затруднению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sz="half" idx="1"/>
          </p:nvPr>
        </p:nvSpPr>
        <p:spPr>
          <a:xfrm>
            <a:off x="539750" y="2060848"/>
            <a:ext cx="3924300" cy="410500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3200" dirty="0" err="1" smtClean="0">
                <a:latin typeface="Arial" charset="0"/>
              </a:rPr>
              <a:t>еж</a:t>
            </a:r>
            <a:r>
              <a:rPr lang="ru-RU" altLang="ru-RU" sz="3200" dirty="0" smtClean="0">
                <a:latin typeface="Arial" charset="0"/>
              </a:rPr>
              <a:t>(</a:t>
            </a:r>
            <a:r>
              <a:rPr lang="ru-RU" altLang="ru-RU" sz="3200" dirty="0" smtClean="0">
                <a:solidFill>
                  <a:schemeClr val="accent2"/>
                </a:solidFill>
                <a:latin typeface="Arial" charset="0"/>
              </a:rPr>
              <a:t>О/Е/Ё</a:t>
            </a:r>
            <a:r>
              <a:rPr lang="ru-RU" altLang="ru-RU" sz="3200" dirty="0" smtClean="0">
                <a:latin typeface="Arial" charset="0"/>
              </a:rPr>
              <a:t>)вый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>
                <a:latin typeface="Arial" charset="0"/>
              </a:rPr>
              <a:t>хорош(</a:t>
            </a:r>
            <a:r>
              <a:rPr lang="ru-RU" altLang="ru-RU" sz="3200" dirty="0" smtClean="0">
                <a:solidFill>
                  <a:schemeClr val="accent2"/>
                </a:solidFill>
                <a:latin typeface="Arial" charset="0"/>
              </a:rPr>
              <a:t>О/Е</a:t>
            </a:r>
            <a:r>
              <a:rPr lang="ru-RU" altLang="ru-RU" sz="3200" dirty="0" smtClean="0">
                <a:latin typeface="Arial" charset="0"/>
              </a:rPr>
              <a:t>)</a:t>
            </a:r>
            <a:r>
              <a:rPr lang="ru-RU" altLang="ru-RU" sz="3200" dirty="0" err="1" smtClean="0">
                <a:latin typeface="Arial" charset="0"/>
              </a:rPr>
              <a:t>нький</a:t>
            </a:r>
            <a:endParaRPr lang="ru-RU" altLang="ru-RU" sz="32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sz="3200" dirty="0" err="1" smtClean="0">
                <a:latin typeface="Arial" charset="0"/>
              </a:rPr>
              <a:t>глянц</a:t>
            </a:r>
            <a:r>
              <a:rPr lang="ru-RU" altLang="ru-RU" sz="3200" dirty="0" smtClean="0">
                <a:latin typeface="Arial" charset="0"/>
              </a:rPr>
              <a:t>(</a:t>
            </a:r>
            <a:r>
              <a:rPr lang="ru-RU" altLang="ru-RU" sz="3200" dirty="0" smtClean="0">
                <a:solidFill>
                  <a:schemeClr val="accent2"/>
                </a:solidFill>
                <a:latin typeface="Arial" charset="0"/>
              </a:rPr>
              <a:t>О/Е</a:t>
            </a:r>
            <a:r>
              <a:rPr lang="ru-RU" altLang="ru-RU" sz="3200" dirty="0" smtClean="0">
                <a:latin typeface="Arial" charset="0"/>
              </a:rPr>
              <a:t>)вый</a:t>
            </a:r>
          </a:p>
          <a:p>
            <a:pPr>
              <a:buFont typeface="Wingdings" pitchFamily="2" charset="2"/>
              <a:buNone/>
            </a:pPr>
            <a:r>
              <a:rPr lang="ru-RU" altLang="ru-RU" sz="3200" dirty="0" smtClean="0">
                <a:latin typeface="Arial" charset="0"/>
              </a:rPr>
              <a:t>плюш(</a:t>
            </a:r>
            <a:r>
              <a:rPr lang="ru-RU" altLang="ru-RU" sz="3200" dirty="0" smtClean="0">
                <a:solidFill>
                  <a:schemeClr val="accent2"/>
                </a:solidFill>
                <a:latin typeface="Arial" charset="0"/>
              </a:rPr>
              <a:t>О/Е</a:t>
            </a:r>
            <a:r>
              <a:rPr lang="ru-RU" altLang="ru-RU" sz="3200" dirty="0" smtClean="0">
                <a:latin typeface="Arial" charset="0"/>
              </a:rPr>
              <a:t>)вый</a:t>
            </a:r>
            <a:endParaRPr lang="ru-RU" altLang="ru-RU" sz="3200" dirty="0" smtClean="0"/>
          </a:p>
        </p:txBody>
      </p:sp>
      <p:sp>
        <p:nvSpPr>
          <p:cNvPr id="3584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13732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dirty="0" smtClean="0"/>
              <a:t>	</a:t>
            </a:r>
            <a:r>
              <a:rPr lang="ru-RU" altLang="ru-RU" sz="3200" dirty="0" smtClean="0"/>
              <a:t>Объясните написание, пользуясь своим алгоритмом</a:t>
            </a:r>
          </a:p>
        </p:txBody>
      </p:sp>
    </p:spTree>
    <p:extLst>
      <p:ext uri="{BB962C8B-B14F-4D97-AF65-F5344CB8AC3E}">
        <p14:creationId xmlns:p14="http://schemas.microsoft.com/office/powerpoint/2010/main" val="17769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001000" cy="1216025"/>
          </a:xfrm>
        </p:spPr>
        <p:txBody>
          <a:bodyPr/>
          <a:lstStyle/>
          <a:p>
            <a:r>
              <a:rPr lang="ru-RU" alt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этап Самостоятельная работа с самопроверкой по эталону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7677150" cy="462872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altLang="ru-RU" sz="3900" dirty="0" err="1" smtClean="0"/>
              <a:t>холщ</a:t>
            </a:r>
            <a:r>
              <a:rPr lang="ru-RU" altLang="ru-RU" sz="3900" dirty="0" smtClean="0"/>
              <a:t>..вый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900" dirty="0" err="1" smtClean="0"/>
              <a:t>беж..вый</a:t>
            </a:r>
            <a:endParaRPr lang="ru-RU" altLang="ru-RU" sz="3900" dirty="0" smtClean="0"/>
          </a:p>
          <a:p>
            <a:pPr marL="514350" indent="-514350">
              <a:buFont typeface="+mj-lt"/>
              <a:buAutoNum type="arabicPeriod"/>
            </a:pPr>
            <a:r>
              <a:rPr lang="ru-RU" altLang="ru-RU" sz="3900" dirty="0" err="1" smtClean="0"/>
              <a:t>ключ..вой</a:t>
            </a:r>
            <a:endParaRPr lang="ru-RU" altLang="ru-RU" sz="3900" dirty="0" smtClean="0"/>
          </a:p>
          <a:p>
            <a:pPr marL="514350" indent="-514350">
              <a:buFont typeface="+mj-lt"/>
              <a:buAutoNum type="arabicPeriod"/>
            </a:pPr>
            <a:r>
              <a:rPr lang="ru-RU" altLang="ru-RU" sz="3900" dirty="0" err="1" smtClean="0"/>
              <a:t>пунц</a:t>
            </a:r>
            <a:r>
              <a:rPr lang="ru-RU" altLang="ru-RU" sz="3900" dirty="0" smtClean="0"/>
              <a:t>..вый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900" dirty="0" err="1" smtClean="0"/>
              <a:t>оранж</a:t>
            </a:r>
            <a:r>
              <a:rPr lang="ru-RU" altLang="ru-RU" sz="3900" dirty="0" smtClean="0"/>
              <a:t>..вый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900" dirty="0" err="1" smtClean="0"/>
              <a:t>сторож..вой</a:t>
            </a:r>
            <a:r>
              <a:rPr lang="ru-RU" altLang="ru-RU" sz="3900" dirty="0" smtClean="0"/>
              <a:t> </a:t>
            </a:r>
          </a:p>
          <a:p>
            <a:pPr marL="0" indent="0">
              <a:buNone/>
            </a:pPr>
            <a:r>
              <a:rPr lang="ru-RU" altLang="ru-RU" sz="3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Отметьте </a:t>
            </a:r>
            <a:r>
              <a:rPr lang="ru-RU" altLang="ru-RU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орфограмму № 37</a:t>
            </a:r>
            <a:endParaRPr lang="ru-RU" altLang="ru-RU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altLang="ru-RU" sz="4000" dirty="0" smtClean="0"/>
          </a:p>
          <a:p>
            <a:pPr>
              <a:buFont typeface="Wingdings" pitchFamily="2" charset="2"/>
              <a:buNone/>
            </a:pPr>
            <a:endParaRPr lang="ru-RU" altLang="ru-RU" dirty="0" smtClean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323528" y="836712"/>
            <a:ext cx="8424936" cy="6192687"/>
          </a:xfrm>
          <a:prstGeom prst="horizontalScroll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None/>
            </a:pPr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Эталон для проверки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холщ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</a:t>
            </a: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endParaRPr lang="ru-RU" alt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пунц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</a:t>
            </a: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сторож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</a:t>
            </a: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</a:p>
        </p:txBody>
      </p:sp>
    </p:spTree>
    <p:extLst>
      <p:ext uri="{BB962C8B-B14F-4D97-AF65-F5344CB8AC3E}">
        <p14:creationId xmlns:p14="http://schemas.microsoft.com/office/powerpoint/2010/main" val="7828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i="1" dirty="0" smtClean="0">
                <a:solidFill>
                  <a:srgbClr val="FF0000"/>
                </a:solidFill>
                <a:latin typeface="Arial" charset="0"/>
              </a:rPr>
              <a:t>8 этап Включение в систему знаний и повторение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964488" cy="532859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dirty="0" smtClean="0">
                <a:solidFill>
                  <a:schemeClr val="tx2"/>
                </a:solidFill>
              </a:rPr>
              <a:t>Задание 1. Выпишите в две колонки: 1) слова с о — е после шипящих и Ц в суффиксах существительных и прилагательных; 2) слова с о — ё после шипящих в корне слов. 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dirty="0" smtClean="0"/>
              <a:t>Густой, чёрный дым большими клубами шёл из-под длинных камышовых крыш… 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dirty="0" smtClean="0"/>
              <a:t>Хруст веток под отцовскими тяжёлыми шагами становился все тише и тише.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dirty="0" smtClean="0"/>
              <a:t>Глянцевая зыбь отражала чистое небо. 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altLang="ru-RU" dirty="0" smtClean="0"/>
              <a:t>Холодно и ярко сияло на севере тяжёлыми свинцовыми тучами жидкое голубое небо.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40768"/>
            <a:ext cx="8964488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Прочитайте слова, записанные в 1-ую колонку.</a:t>
            </a:r>
          </a:p>
          <a:p>
            <a:pPr algn="ctr"/>
            <a:r>
              <a:rPr lang="ru-RU" sz="3200" dirty="0">
                <a:solidFill>
                  <a:schemeClr val="tx2"/>
                </a:solidFill>
              </a:rPr>
              <a:t>Прочитайте слова, записанные </a:t>
            </a:r>
            <a:r>
              <a:rPr lang="ru-RU" sz="3200" dirty="0" smtClean="0">
                <a:solidFill>
                  <a:schemeClr val="tx2"/>
                </a:solidFill>
              </a:rPr>
              <a:t>во 2-ую колонку.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dirty="0" smtClean="0">
                <a:solidFill>
                  <a:srgbClr val="FF0000"/>
                </a:solidFill>
              </a:rPr>
              <a:t>У нас сегодня необычный урок: мы совершим путешествие…</a:t>
            </a:r>
          </a:p>
        </p:txBody>
      </p:sp>
      <p:sp>
        <p:nvSpPr>
          <p:cNvPr id="4099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556792"/>
            <a:ext cx="4316288" cy="504056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4100" dirty="0" smtClean="0"/>
              <a:t>Цель нашего путешествия – побывать в сказочном лесу, познакомиться с некоторыми его обитателями и попутно решить ряд орфографических задач.</a:t>
            </a:r>
          </a:p>
          <a:p>
            <a:pPr marL="0" indent="0">
              <a:lnSpc>
                <a:spcPct val="80000"/>
              </a:lnSpc>
              <a:buNone/>
            </a:pPr>
            <a:endParaRPr lang="ru-RU" altLang="ru-RU" sz="4100" dirty="0" smtClean="0"/>
          </a:p>
          <a:p>
            <a:pPr marL="0" indent="0">
              <a:lnSpc>
                <a:spcPct val="80000"/>
              </a:lnSpc>
              <a:buNone/>
            </a:pPr>
            <a:endParaRPr lang="ru-RU" altLang="ru-RU" sz="41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4100" dirty="0" smtClean="0"/>
              <a:t>Прежде чем отправиться в путешествие, мы посмотрим несколько слайдов, подготовленных вами к уроку о бережном отношении к природе, и подумаем о том, чего нельзя делать в лесу?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3200" dirty="0" smtClean="0"/>
          </a:p>
        </p:txBody>
      </p:sp>
      <p:sp>
        <p:nvSpPr>
          <p:cNvPr id="4100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752600"/>
            <a:ext cx="4321175" cy="4267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000" dirty="0" smtClean="0"/>
          </a:p>
        </p:txBody>
      </p:sp>
      <p:pic>
        <p:nvPicPr>
          <p:cNvPr id="410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60" y="1773238"/>
            <a:ext cx="41529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5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altLang="ru-RU" sz="3200" dirty="0" smtClean="0">
                <a:solidFill>
                  <a:schemeClr val="tx2"/>
                </a:solidFill>
              </a:rPr>
              <a:t>Задание 2. Работа по карточкам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02453"/>
            <a:ext cx="8712968" cy="2210523"/>
          </a:xfrm>
        </p:spPr>
        <p:txBody>
          <a:bodyPr>
            <a:noAutofit/>
          </a:bodyPr>
          <a:lstStyle/>
          <a:p>
            <a:pPr marL="585788" indent="-514350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и озаглавить текст.</a:t>
            </a:r>
          </a:p>
          <a:p>
            <a:pPr marL="585788" indent="-514350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стиль и тип речи.</a:t>
            </a:r>
          </a:p>
          <a:p>
            <a:pPr marL="585788" indent="-514350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пропущенные буквы, обозначив орфограммы.</a:t>
            </a:r>
          </a:p>
          <a:p>
            <a:pPr marL="585788" indent="-514350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Расставить недостающие знаки препинания.</a:t>
            </a:r>
          </a:p>
          <a:p>
            <a:pPr marL="585788" indent="-514350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задания к тексту.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7563"/>
            <a:ext cx="9036495" cy="30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rmAutofit/>
          </a:bodyPr>
          <a:lstStyle/>
          <a:p>
            <a:r>
              <a:rPr lang="ru-RU" alt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Эталон для проверки орфографии и пунктуации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b="1" i="1" smtClean="0"/>
              <a:t>				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6984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3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856984" cy="634082"/>
          </a:xfrm>
        </p:spPr>
        <p:txBody>
          <a:bodyPr>
            <a:normAutofit fontScale="90000"/>
          </a:bodyPr>
          <a:lstStyle/>
          <a:p>
            <a:r>
              <a:rPr lang="ru-RU" alt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Эталон для проверки выполнения заданий</a:t>
            </a:r>
          </a:p>
        </p:txBody>
      </p:sp>
      <p:pic>
        <p:nvPicPr>
          <p:cNvPr id="4198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720"/>
            <a:ext cx="9036496" cy="58326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7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b="1" dirty="0" smtClean="0">
                <a:solidFill>
                  <a:srgbClr val="FF0000"/>
                </a:solidFill>
              </a:rPr>
              <a:t>Выполнить самостоятельно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ru-RU" sz="4000" b="1" dirty="0" smtClean="0"/>
              <a:t>Упр. 362</a:t>
            </a:r>
          </a:p>
        </p:txBody>
      </p:sp>
    </p:spTree>
    <p:extLst>
      <p:ext uri="{BB962C8B-B14F-4D97-AF65-F5344CB8AC3E}">
        <p14:creationId xmlns:p14="http://schemas.microsoft.com/office/powerpoint/2010/main" val="38566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этап Рефлексия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172202" cy="511299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Arial" charset="0"/>
              </a:rPr>
              <a:t>Вот и закончилось наше </a:t>
            </a: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Arial" charset="0"/>
              </a:rPr>
              <a:t>путешествие по лесу.</a:t>
            </a:r>
          </a:p>
          <a:p>
            <a:pPr>
              <a:buFont typeface="Wingdings" pitchFamily="2" charset="2"/>
              <a:buNone/>
            </a:pPr>
            <a:endParaRPr lang="ru-RU" altLang="ru-RU" sz="2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ru-RU" altLang="ru-RU" sz="2800" dirty="0" smtClean="0">
              <a:latin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altLang="ru-RU" sz="2800" dirty="0" smtClean="0">
                <a:latin typeface="Arial" charset="0"/>
              </a:rPr>
              <a:t>Что нового вы узнали за это время?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dirty="0" smtClean="0">
                <a:latin typeface="Arial" charset="0"/>
              </a:rPr>
              <a:t>С какими трудностями встретились и как их преодолели?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dirty="0" smtClean="0">
                <a:latin typeface="Arial" charset="0"/>
              </a:rPr>
              <a:t>С каким настроением вы вышли из нашего сказочного леса?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30003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0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</a:rPr>
              <a:t>Домашнее задание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556792"/>
            <a:ext cx="8641655" cy="446300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3200" dirty="0" smtClean="0">
                <a:latin typeface="Arial" charset="0"/>
              </a:rPr>
              <a:t>§ 59</a:t>
            </a:r>
          </a:p>
          <a:p>
            <a:pPr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3200" dirty="0" smtClean="0">
                <a:latin typeface="Arial" charset="0"/>
              </a:rPr>
              <a:t>Сделать карточку: схема / алгоритм </a:t>
            </a:r>
          </a:p>
          <a:p>
            <a:pPr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3200" dirty="0" smtClean="0">
                <a:latin typeface="Arial" charset="0"/>
              </a:rPr>
              <a:t>Упражнение 363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3200" dirty="0" smtClean="0">
                <a:latin typeface="Arial" charset="0"/>
              </a:rPr>
              <a:t>				</a:t>
            </a:r>
            <a:r>
              <a:rPr lang="ru-RU" altLang="ru-RU" sz="3200" dirty="0" smtClean="0">
                <a:solidFill>
                  <a:srgbClr val="FF0000"/>
                </a:solidFill>
                <a:latin typeface="Arial" charset="0"/>
              </a:rPr>
              <a:t>или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3200" dirty="0" smtClean="0">
                <a:latin typeface="Arial" charset="0"/>
              </a:rPr>
              <a:t>	составить словарный диктант (30 слов) «Буквы О и Е после шипящих» в разных морфемах различных частей речи </a:t>
            </a:r>
          </a:p>
        </p:txBody>
      </p:sp>
    </p:spTree>
    <p:extLst>
      <p:ext uri="{BB962C8B-B14F-4D97-AF65-F5344CB8AC3E}">
        <p14:creationId xmlns:p14="http://schemas.microsoft.com/office/powerpoint/2010/main" val="30951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35050"/>
            <a:ext cx="8456613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17" y="116632"/>
            <a:ext cx="3730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комментариев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445"/>
            <a:ext cx="91440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67" y="977445"/>
            <a:ext cx="9219346" cy="691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46613"/>
            <a:ext cx="114681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815975"/>
            <a:ext cx="9684568" cy="725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6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dirty="0" smtClean="0">
                <a:solidFill>
                  <a:srgbClr val="FF0000"/>
                </a:solidFill>
              </a:rPr>
              <a:t>Сформулируем правила поведения в лесу:</a:t>
            </a:r>
          </a:p>
        </p:txBody>
      </p:sp>
      <p:sp>
        <p:nvSpPr>
          <p:cNvPr id="614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760"/>
            <a:ext cx="4572000" cy="446449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i="1" dirty="0" smtClean="0">
                <a:solidFill>
                  <a:srgbClr val="FF0000"/>
                </a:solidFill>
              </a:rPr>
              <a:t>не</a:t>
            </a:r>
            <a:r>
              <a:rPr lang="ru-RU" altLang="ru-RU" i="1" dirty="0" smtClean="0"/>
              <a:t> ………………. деревья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i="1" dirty="0" smtClean="0">
                <a:solidFill>
                  <a:srgbClr val="FF0000"/>
                </a:solidFill>
              </a:rPr>
              <a:t>не</a:t>
            </a:r>
            <a:r>
              <a:rPr lang="ru-RU" altLang="ru-RU" i="1" dirty="0" smtClean="0"/>
              <a:t> ………………… птичьи гнезда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i="1" dirty="0" smtClean="0">
                <a:solidFill>
                  <a:srgbClr val="FF0000"/>
                </a:solidFill>
              </a:rPr>
              <a:t>не</a:t>
            </a:r>
            <a:r>
              <a:rPr lang="ru-RU" altLang="ru-RU" i="1" dirty="0" smtClean="0"/>
              <a:t> ………………. норки зверей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i="1" dirty="0" smtClean="0">
                <a:solidFill>
                  <a:srgbClr val="FF0000"/>
                </a:solidFill>
              </a:rPr>
              <a:t>не</a:t>
            </a:r>
            <a:r>
              <a:rPr lang="ru-RU" altLang="ru-RU" i="1" dirty="0" smtClean="0"/>
              <a:t> …………………… костры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i="1" dirty="0" smtClean="0">
                <a:solidFill>
                  <a:srgbClr val="FF0000"/>
                </a:solidFill>
              </a:rPr>
              <a:t>не</a:t>
            </a:r>
            <a:r>
              <a:rPr lang="ru-RU" altLang="ru-RU" i="1" dirty="0" smtClean="0"/>
              <a:t> …………………… за собой мусор</a:t>
            </a:r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56100" y="1752600"/>
            <a:ext cx="4608513" cy="4267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000" dirty="0" smtClean="0"/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864825"/>
            <a:ext cx="4392612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27240" y="3765747"/>
            <a:ext cx="489654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b="1" i="1" u="sng" dirty="0">
                <a:solidFill>
                  <a:schemeClr val="accent2"/>
                </a:solidFill>
              </a:rPr>
              <a:t>Вывод:</a:t>
            </a:r>
            <a:r>
              <a:rPr lang="ru-RU" altLang="ru-RU" sz="3200" i="1" dirty="0"/>
              <a:t> </a:t>
            </a:r>
          </a:p>
          <a:p>
            <a:pPr>
              <a:lnSpc>
                <a:spcPct val="90000"/>
              </a:lnSpc>
            </a:pPr>
            <a:r>
              <a:rPr lang="ru-RU" altLang="ru-RU" sz="3200" i="1" dirty="0"/>
              <a:t>необходимо беречь природу.</a:t>
            </a:r>
          </a:p>
          <a:p>
            <a:pPr>
              <a:lnSpc>
                <a:spcPct val="90000"/>
              </a:lnSpc>
            </a:pPr>
            <a:r>
              <a:rPr lang="ru-RU" altLang="ru-RU" sz="3200" i="1" dirty="0"/>
              <a:t>Бережно относиться к природе нужно всегда:</a:t>
            </a:r>
            <a:r>
              <a:rPr lang="ru-RU" altLang="ru-RU" sz="3200" i="1" dirty="0">
                <a:latin typeface="Arial" charset="0"/>
              </a:rPr>
              <a:t> </a:t>
            </a:r>
            <a:r>
              <a:rPr lang="ru-RU" altLang="ru-RU" sz="3200" i="1" dirty="0"/>
              <a:t>только так мы сохраним красоту</a:t>
            </a:r>
            <a:r>
              <a:rPr lang="ru-RU" altLang="ru-RU" sz="3200" dirty="0"/>
              <a:t> </a:t>
            </a:r>
            <a:r>
              <a:rPr lang="ru-RU" altLang="ru-RU" sz="3200" i="1" dirty="0"/>
              <a:t>Земли.</a:t>
            </a:r>
            <a:r>
              <a:rPr lang="ru-RU" altLang="ru-RU" sz="3200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0081" y="1150221"/>
            <a:ext cx="1935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i="1" dirty="0">
                <a:solidFill>
                  <a:schemeClr val="tx2"/>
                </a:solidFill>
              </a:rPr>
              <a:t>ломать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0081" y="1734994"/>
            <a:ext cx="2079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i="1" dirty="0">
                <a:solidFill>
                  <a:schemeClr val="tx2"/>
                </a:solidFill>
              </a:rPr>
              <a:t>разорять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0081" y="2675784"/>
            <a:ext cx="1988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i="1" dirty="0">
                <a:solidFill>
                  <a:schemeClr val="tx2"/>
                </a:solidFill>
              </a:rPr>
              <a:t>трогать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0081" y="3660157"/>
            <a:ext cx="2132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i="1" dirty="0">
                <a:solidFill>
                  <a:schemeClr val="tx2"/>
                </a:solidFill>
              </a:rPr>
              <a:t>разводить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0081" y="4581128"/>
            <a:ext cx="2215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i="1" dirty="0">
                <a:solidFill>
                  <a:schemeClr val="tx2"/>
                </a:solidFill>
              </a:rPr>
              <a:t>оставлять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9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001000" cy="136683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3200" b="1" i="1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ru-RU" altLang="ru-RU" sz="3200" b="1" i="1" dirty="0" smtClean="0">
                <a:solidFill>
                  <a:srgbClr val="FF0000"/>
                </a:solidFill>
              </a:rPr>
              <a:t> этап 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Arial" charset="0"/>
              </a:rPr>
              <a:t>Актуализация</a:t>
            </a:r>
            <a:r>
              <a:rPr lang="ru-RU" altLang="ru-RU" sz="3200" b="1" i="1" dirty="0" smtClean="0">
                <a:latin typeface="Arial" charset="0"/>
              </a:rPr>
              <a:t/>
            </a:r>
            <a:br>
              <a:rPr lang="ru-RU" altLang="ru-RU" sz="3200" b="1" i="1" dirty="0" smtClean="0">
                <a:latin typeface="Arial" charset="0"/>
              </a:rPr>
            </a:br>
            <a:r>
              <a:rPr lang="ru-RU" altLang="ru-RU" sz="3200" dirty="0" smtClean="0">
                <a:solidFill>
                  <a:schemeClr val="tx2"/>
                </a:solidFill>
              </a:rPr>
              <a:t>Начнём путешествие. В сказочном лесу нас ждут различные препятствия, неожиданности. 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628800"/>
            <a:ext cx="5256584" cy="47525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altLang="ru-RU" sz="2200" dirty="0" smtClean="0"/>
              <a:t>	</a:t>
            </a:r>
            <a:r>
              <a:rPr lang="ru-RU" altLang="ru-RU" dirty="0" smtClean="0"/>
              <a:t>Посмотрите, там какой-то зверёк высунул из травы мокрый нос, похожий на свиной пятачок, нюхает воздух, постепенно показывается острая мордочка с чёрными пронзительными глазками, и мы видим полосатую шкурку. </a:t>
            </a:r>
          </a:p>
          <a:p>
            <a:pPr marL="0" indent="0">
              <a:buNone/>
            </a:pPr>
            <a:r>
              <a:rPr lang="ru-RU" altLang="ru-RU" dirty="0" smtClean="0"/>
              <a:t>Кто это?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chemeClr val="accent2"/>
                </a:solidFill>
              </a:rPr>
              <a:t>Барсук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3147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085184"/>
            <a:ext cx="8964488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определения, которые характеризуют барсука, и запишите их в тетрадь.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600" dirty="0" smtClean="0">
                <a:solidFill>
                  <a:srgbClr val="FF0000"/>
                </a:solidFill>
              </a:rPr>
              <a:t>Эталон для проверки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400" dirty="0" smtClean="0"/>
              <a:t>	</a:t>
            </a:r>
            <a:r>
              <a:rPr lang="ru-RU" altLang="ru-RU" dirty="0" smtClean="0">
                <a:solidFill>
                  <a:schemeClr val="tx2"/>
                </a:solidFill>
                <a:latin typeface="Arial" charset="0"/>
              </a:rPr>
              <a:t>О</a:t>
            </a:r>
            <a:r>
              <a:rPr lang="ru-RU" altLang="ru-RU" dirty="0" smtClean="0">
                <a:solidFill>
                  <a:schemeClr val="tx2"/>
                </a:solidFill>
              </a:rPr>
              <a:t>пределения, характеризую</a:t>
            </a:r>
            <a:r>
              <a:rPr lang="ru-RU" altLang="ru-RU" dirty="0" smtClean="0">
                <a:solidFill>
                  <a:schemeClr val="tx2"/>
                </a:solidFill>
                <a:latin typeface="Arial" charset="0"/>
              </a:rPr>
              <a:t>щие</a:t>
            </a:r>
            <a:r>
              <a:rPr lang="ru-RU" altLang="ru-RU" dirty="0" smtClean="0">
                <a:solidFill>
                  <a:schemeClr val="tx2"/>
                </a:solidFill>
              </a:rPr>
              <a:t> барсука</a:t>
            </a:r>
            <a:r>
              <a:rPr lang="ru-RU" altLang="ru-RU" dirty="0" smtClean="0">
                <a:solidFill>
                  <a:schemeClr val="tx2"/>
                </a:solidFill>
                <a:latin typeface="Arial" charset="0"/>
              </a:rPr>
              <a:t>:</a:t>
            </a:r>
            <a:r>
              <a:rPr lang="ru-RU" altLang="ru-RU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dirty="0" smtClean="0"/>
              <a:t>мокрый нос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dirty="0" smtClean="0"/>
              <a:t>свиной </a:t>
            </a:r>
            <a:r>
              <a:rPr lang="ru-RU" altLang="ru-RU" u="sng" dirty="0" smtClean="0"/>
              <a:t>пятач</a:t>
            </a:r>
            <a:r>
              <a:rPr lang="ru-RU" altLang="ru-RU" u="sng" dirty="0" smtClean="0">
                <a:solidFill>
                  <a:schemeClr val="accent2"/>
                </a:solidFill>
              </a:rPr>
              <a:t>ок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dirty="0" smtClean="0"/>
              <a:t>острая мордочка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u="sng" dirty="0" smtClean="0"/>
              <a:t>ч</a:t>
            </a:r>
            <a:r>
              <a:rPr lang="ru-RU" altLang="ru-RU" u="sng" dirty="0" smtClean="0">
                <a:solidFill>
                  <a:schemeClr val="accent2"/>
                </a:solidFill>
              </a:rPr>
              <a:t>ё</a:t>
            </a:r>
            <a:r>
              <a:rPr lang="ru-RU" altLang="ru-RU" u="sng" dirty="0" smtClean="0"/>
              <a:t>рные</a:t>
            </a:r>
            <a:r>
              <a:rPr lang="ru-RU" altLang="ru-RU" dirty="0" smtClean="0"/>
              <a:t> пронзительные глазки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altLang="ru-RU" dirty="0" smtClean="0"/>
              <a:t>полосатая шкурка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dirty="0" smtClean="0">
                <a:solidFill>
                  <a:schemeClr val="tx2"/>
                </a:solidFill>
                <a:latin typeface="Arial" charset="0"/>
              </a:rPr>
              <a:t>П</a:t>
            </a:r>
            <a:r>
              <a:rPr lang="ru-RU" altLang="ru-RU" dirty="0" smtClean="0">
                <a:solidFill>
                  <a:schemeClr val="tx2"/>
                </a:solidFill>
              </a:rPr>
              <a:t>одчёркнутые слова разберём по составу.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dirty="0" smtClean="0">
                <a:solidFill>
                  <a:schemeClr val="tx2"/>
                </a:solidFill>
              </a:rPr>
              <a:t>Какие орфограммы есть в этих словах?</a:t>
            </a:r>
          </a:p>
        </p:txBody>
      </p:sp>
    </p:spTree>
    <p:extLst>
      <p:ext uri="{BB962C8B-B14F-4D97-AF65-F5344CB8AC3E}">
        <p14:creationId xmlns:p14="http://schemas.microsoft.com/office/powerpoint/2010/main" val="5716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3600" dirty="0" smtClean="0">
                <a:solidFill>
                  <a:srgbClr val="FF0000"/>
                </a:solidFill>
              </a:rPr>
              <a:t>А как зовут детёныша барсука?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1773238"/>
            <a:ext cx="4033143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Барсук - …</a:t>
            </a:r>
            <a:endParaRPr lang="ru-RU" altLang="ru-RU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	Запишем и выделим суффикс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600" dirty="0" smtClean="0">
              <a:latin typeface="Arial" charset="0"/>
            </a:endParaRP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63754"/>
            <a:ext cx="4860032" cy="348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751681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/>
              <a:t>барсуч</a:t>
            </a:r>
            <a:r>
              <a:rPr lang="ru-RU" altLang="ru-RU" sz="3200" dirty="0">
                <a:solidFill>
                  <a:schemeClr val="accent2"/>
                </a:solidFill>
              </a:rPr>
              <a:t>онок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2915816" y="1628800"/>
            <a:ext cx="432048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347864" y="1628800"/>
            <a:ext cx="36004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60648"/>
            <a:ext cx="8496944" cy="121602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600" dirty="0" smtClean="0">
                <a:solidFill>
                  <a:srgbClr val="FF0000"/>
                </a:solidFill>
              </a:rPr>
              <a:t>А каких ещё лесных животных и их детёнышей вы знаете?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06475" y="1773238"/>
            <a:ext cx="7597775" cy="39608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400" smtClean="0"/>
              <a:t>	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7"/>
            <a:ext cx="4892377" cy="36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2636910"/>
            <a:ext cx="3613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мышь - мыш</a:t>
            </a:r>
            <a:r>
              <a:rPr lang="ru-RU" altLang="ru-RU" sz="3600" dirty="0">
                <a:solidFill>
                  <a:schemeClr val="accent2"/>
                </a:solidFill>
              </a:rPr>
              <a:t>онок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7884368" y="2492896"/>
            <a:ext cx="43204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316416" y="2492896"/>
            <a:ext cx="43204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846</Words>
  <Application>Microsoft Office PowerPoint</Application>
  <PresentationFormat>Экран (4:3)</PresentationFormat>
  <Paragraphs>217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6 класс  Правописание букв О и Е в суффиксах имён прилагательных. Урок открытия новых знаний. </vt:lpstr>
      <vt:lpstr>1 этап Мотивация</vt:lpstr>
      <vt:lpstr>У нас сегодня необычный урок: мы совершим путешествие…</vt:lpstr>
      <vt:lpstr>Презентация PowerPoint</vt:lpstr>
      <vt:lpstr>Сформулируем правила поведения в лесу:</vt:lpstr>
      <vt:lpstr>2 этап Актуализация Начнём путешествие. В сказочном лесу нас ждут различные препятствия, неожиданности. </vt:lpstr>
      <vt:lpstr>Эталон для проверки</vt:lpstr>
      <vt:lpstr>А как зовут детёныша барсука?</vt:lpstr>
      <vt:lpstr>А каких ещё лесных животных и их детёнышей вы знаете?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 Вы знатоки леса и его обитателей! </vt:lpstr>
      <vt:lpstr>Задание</vt:lpstr>
      <vt:lpstr> Эталон для проверки</vt:lpstr>
      <vt:lpstr>3 этап Выявление места и причины затруднения </vt:lpstr>
      <vt:lpstr>Вернёмся к слайду с ёжиком. </vt:lpstr>
      <vt:lpstr>4 этап Построение проекта выхода из затруднения</vt:lpstr>
      <vt:lpstr>Формулируем тему урока</vt:lpstr>
      <vt:lpstr>Правописание букв О и Е в суффиксах имён прилагательных</vt:lpstr>
      <vt:lpstr>Что из этапа повторения поможет вам в достижении цели? </vt:lpstr>
      <vt:lpstr>Что вы заметили? </vt:lpstr>
      <vt:lpstr>5 этап Реализация построенного проекта Эталон</vt:lpstr>
      <vt:lpstr>Варианты эталона</vt:lpstr>
      <vt:lpstr>Сверимся с учебником</vt:lpstr>
      <vt:lpstr>6 этап Первичное закрепление с проговариванием  Вернёмся к нашему затруднению</vt:lpstr>
      <vt:lpstr>7 этап Самостоятельная работа с самопроверкой по эталону</vt:lpstr>
      <vt:lpstr>8 этап Включение в систему знаний и повторение</vt:lpstr>
      <vt:lpstr>Задание 2. Работа по карточкам</vt:lpstr>
      <vt:lpstr>Задание 2. Эталон для проверки орфографии и пунктуации</vt:lpstr>
      <vt:lpstr>Задание 2. Эталон для проверки выполнения заданий</vt:lpstr>
      <vt:lpstr>Выполнить самостоятельно</vt:lpstr>
      <vt:lpstr>9 этап Рефлексия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класс  Правописание букв О и Е в суффиксах имён прилагательных. Урок открытия новых знаний. </dc:title>
  <dc:creator>ESE</dc:creator>
  <cp:lastModifiedBy>Teacher</cp:lastModifiedBy>
  <cp:revision>16</cp:revision>
  <dcterms:created xsi:type="dcterms:W3CDTF">2016-04-11T07:04:34Z</dcterms:created>
  <dcterms:modified xsi:type="dcterms:W3CDTF">2016-04-12T10:46:05Z</dcterms:modified>
</cp:coreProperties>
</file>