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90" r:id="rId2"/>
    <p:sldId id="311" r:id="rId3"/>
    <p:sldId id="305" r:id="rId4"/>
    <p:sldId id="306" r:id="rId5"/>
    <p:sldId id="299" r:id="rId6"/>
    <p:sldId id="302" r:id="rId7"/>
    <p:sldId id="270" r:id="rId8"/>
    <p:sldId id="271" r:id="rId9"/>
    <p:sldId id="272" r:id="rId10"/>
    <p:sldId id="276" r:id="rId11"/>
    <p:sldId id="303" r:id="rId12"/>
    <p:sldId id="308" r:id="rId13"/>
    <p:sldId id="275" r:id="rId14"/>
    <p:sldId id="296" r:id="rId15"/>
    <p:sldId id="312" r:id="rId16"/>
    <p:sldId id="280" r:id="rId17"/>
    <p:sldId id="282" r:id="rId18"/>
    <p:sldId id="313" r:id="rId19"/>
    <p:sldId id="310" r:id="rId20"/>
    <p:sldId id="283" r:id="rId21"/>
    <p:sldId id="284" r:id="rId22"/>
    <p:sldId id="285" r:id="rId23"/>
    <p:sldId id="286" r:id="rId24"/>
    <p:sldId id="30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037" autoAdjust="0"/>
    <p:restoredTop sz="94828" autoAdjust="0"/>
  </p:normalViewPr>
  <p:slideViewPr>
    <p:cSldViewPr>
      <p:cViewPr varScale="1">
        <p:scale>
          <a:sx n="108" d="100"/>
          <a:sy n="108" d="100"/>
        </p:scale>
        <p:origin x="-169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019636-7ADB-4789-AF41-80711B8AF171}" type="datetimeFigureOut">
              <a:rPr lang="ru-RU" smtClean="0"/>
              <a:pPr/>
              <a:t>24.04.2015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10300-5845-47CB-95DB-3F9F6873327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10300-5845-47CB-95DB-3F9F68733278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Раздели</a:t>
            </a:r>
            <a:r>
              <a:rPr lang="ru-RU" baseline="0" dirty="0" smtClean="0"/>
              <a:t> картинки на 3 группы и узнаешь способы ориентирования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10300-5845-47CB-95DB-3F9F68733278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01E6-5DC0-46FD-889A-E94AA6BFCED8}" type="datetimeFigureOut">
              <a:rPr lang="ru-RU" smtClean="0"/>
              <a:pPr/>
              <a:t>24.04.2015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6C9AA-D97E-4498-80E6-5953CDD569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01E6-5DC0-46FD-889A-E94AA6BFCED8}" type="datetimeFigureOut">
              <a:rPr lang="ru-RU" smtClean="0"/>
              <a:pPr/>
              <a:t>24.04.2015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6C9AA-D97E-4498-80E6-5953CDD569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01E6-5DC0-46FD-889A-E94AA6BFCED8}" type="datetimeFigureOut">
              <a:rPr lang="ru-RU" smtClean="0"/>
              <a:pPr/>
              <a:t>24.04.2015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6C9AA-D97E-4498-80E6-5953CDD569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01E6-5DC0-46FD-889A-E94AA6BFCED8}" type="datetimeFigureOut">
              <a:rPr lang="ru-RU" smtClean="0"/>
              <a:pPr/>
              <a:t>24.04.2015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6C9AA-D97E-4498-80E6-5953CDD569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01E6-5DC0-46FD-889A-E94AA6BFCED8}" type="datetimeFigureOut">
              <a:rPr lang="ru-RU" smtClean="0"/>
              <a:pPr/>
              <a:t>24.04.2015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6C9AA-D97E-4498-80E6-5953CDD569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01E6-5DC0-46FD-889A-E94AA6BFCED8}" type="datetimeFigureOut">
              <a:rPr lang="ru-RU" smtClean="0"/>
              <a:pPr/>
              <a:t>24.04.2015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6C9AA-D97E-4498-80E6-5953CDD569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01E6-5DC0-46FD-889A-E94AA6BFCED8}" type="datetimeFigureOut">
              <a:rPr lang="ru-RU" smtClean="0"/>
              <a:pPr/>
              <a:t>24.04.2015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6C9AA-D97E-4498-80E6-5953CDD569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01E6-5DC0-46FD-889A-E94AA6BFCED8}" type="datetimeFigureOut">
              <a:rPr lang="ru-RU" smtClean="0"/>
              <a:pPr/>
              <a:t>24.04.2015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6C9AA-D97E-4498-80E6-5953CDD569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01E6-5DC0-46FD-889A-E94AA6BFCED8}" type="datetimeFigureOut">
              <a:rPr lang="ru-RU" smtClean="0"/>
              <a:pPr/>
              <a:t>24.04.2015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6C9AA-D97E-4498-80E6-5953CDD569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01E6-5DC0-46FD-889A-E94AA6BFCED8}" type="datetimeFigureOut">
              <a:rPr lang="ru-RU" smtClean="0"/>
              <a:pPr/>
              <a:t>24.04.2015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6C9AA-D97E-4498-80E6-5953CDD569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01E6-5DC0-46FD-889A-E94AA6BFCED8}" type="datetimeFigureOut">
              <a:rPr lang="ru-RU" smtClean="0"/>
              <a:pPr/>
              <a:t>24.04.2015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6C9AA-D97E-4498-80E6-5953CDD569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C01E6-5DC0-46FD-889A-E94AA6BFCED8}" type="datetimeFigureOut">
              <a:rPr lang="ru-RU" smtClean="0"/>
              <a:pPr/>
              <a:t>24.04.2015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6C9AA-D97E-4498-80E6-5953CDD5696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7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img0.liveinternet.ru/images/attach/c/8/99/841/99841384_fundo_margarida_ce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00100" y="428604"/>
            <a:ext cx="721523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Презентация к уроку</a:t>
            </a:r>
          </a:p>
          <a:p>
            <a:pPr algn="ctr"/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по учебному предмету «окружающий мир» во 2-ом классе</a:t>
            </a:r>
          </a:p>
          <a:p>
            <a:pPr algn="ctr"/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на тему</a:t>
            </a:r>
          </a:p>
          <a:p>
            <a:pPr algn="ctr"/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«ОРИЕНТИРОВАНИЕ НА МЕСТНОСТИ»</a:t>
            </a:r>
            <a:endParaRPr lang="ru-RU" sz="2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3500438"/>
            <a:ext cx="37862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 ГБОУ СОШ N 382 Красносельского района  г.Санкт-Петербурга</a:t>
            </a:r>
            <a:endParaRPr lang="ru-RU" sz="24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900igr.net/datai/fizkultura/Zdorovesberezhenie-v-nachalnoj-shkole/0002-002-TSe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300191" cy="692798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00166" y="642918"/>
            <a:ext cx="621510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пользоваться компасом</a:t>
            </a:r>
          </a:p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85786" y="1643050"/>
            <a:ext cx="74295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Положи компас на ровную горизонтальную поверхность (на ладонь)</a:t>
            </a:r>
            <a:endParaRPr lang="ru-RU" sz="3200" i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://artsides.ru/big/item_424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3262295" y="2381251"/>
            <a:ext cx="2381250" cy="4762500"/>
          </a:xfrm>
          <a:prstGeom prst="rect">
            <a:avLst/>
          </a:prstGeom>
          <a:noFill/>
        </p:spPr>
      </p:pic>
      <p:pic>
        <p:nvPicPr>
          <p:cNvPr id="16388" name="Picture 4" descr="http://popgun.ru/files/g/21/thumbs/1207132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3EA67"/>
              </a:clrFrom>
              <a:clrTo>
                <a:srgbClr val="F3EA6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4071942"/>
            <a:ext cx="1605884" cy="16460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900igr.net/datai/fizkultura/Zdorovesberezhenie-v-nachalnoj-shkole/0002-002-TSe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00191" cy="692798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1500174"/>
            <a:ext cx="8858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Поверни компас так, чтобы синий конец стрелки совпал с буквой </a:t>
            </a:r>
            <a:r>
              <a:rPr lang="ru-RU" sz="3200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 красный с буквой </a:t>
            </a:r>
            <a:r>
              <a:rPr lang="ru-RU" sz="3200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Ю</a:t>
            </a:r>
            <a:endParaRPr lang="ru-RU" sz="3200" i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 rot="16200000">
            <a:off x="4128112" y="3249424"/>
            <a:ext cx="1214446" cy="785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трелка вправо 4"/>
          <p:cNvSpPr/>
          <p:nvPr/>
        </p:nvSpPr>
        <p:spPr>
          <a:xfrm rot="5400000">
            <a:off x="4143372" y="4500570"/>
            <a:ext cx="1214446" cy="78581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500562" y="2428868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5572140"/>
            <a:ext cx="7617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Ю</a:t>
            </a:r>
            <a:endParaRPr lang="ru-RU" sz="4000" b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900igr.net/datai/fizkultura/Zdorovesberezhenie-v-nachalnoj-shkole/0002-002-TSe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989"/>
            <a:ext cx="9300191" cy="692798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14414" y="1571612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Продолжение следует</a:t>
            </a:r>
            <a:endParaRPr lang="ru-RU" sz="40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://s17.rimg.info/84d0d29e6c40cbb5683c3d1cce783572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2571744"/>
            <a:ext cx="2643206" cy="2763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g-fotki.yandex.ru/get/4127/54098336.29c/0_959c8_268498b2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00100" y="1142984"/>
            <a:ext cx="721523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Урок 2</a:t>
            </a:r>
          </a:p>
          <a:p>
            <a:pPr algn="ctr"/>
            <a:endParaRPr lang="ru-RU" sz="4000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Ориентирование на местности</a:t>
            </a:r>
            <a:endParaRPr lang="ru-RU" sz="40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900igr.net/datai/fizkultura/Zdorovesberezhenie-v-nachalnoj-shkole/0002-002-TSe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989"/>
            <a:ext cx="9300191" cy="6927989"/>
          </a:xfrm>
          <a:prstGeom prst="rect">
            <a:avLst/>
          </a:prstGeom>
          <a:noFill/>
        </p:spPr>
      </p:pic>
      <p:sp>
        <p:nvSpPr>
          <p:cNvPr id="3" name="Солнце 2"/>
          <p:cNvSpPr/>
          <p:nvPr/>
        </p:nvSpPr>
        <p:spPr>
          <a:xfrm>
            <a:off x="714348" y="2571744"/>
            <a:ext cx="2357454" cy="2143140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2" descr="http://img-2008-01.photosight.ru/04/24878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4000504"/>
            <a:ext cx="2000296" cy="2796466"/>
          </a:xfrm>
          <a:prstGeom prst="rect">
            <a:avLst/>
          </a:prstGeom>
          <a:noFill/>
        </p:spPr>
      </p:pic>
      <p:pic>
        <p:nvPicPr>
          <p:cNvPr id="5" name="Picture 4" descr="http://www.pochemu-chka.ru/wp-content/uploads/2011/06/moss_Moo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1" y="4038578"/>
            <a:ext cx="2286017" cy="2819421"/>
          </a:xfrm>
          <a:prstGeom prst="rect">
            <a:avLst/>
          </a:prstGeom>
          <a:noFill/>
        </p:spPr>
      </p:pic>
      <p:pic>
        <p:nvPicPr>
          <p:cNvPr id="6" name="Рисунок 5" descr="http://go2.imgsmail.ru/imgpreview?key=7fc7c47059ee42b8&amp;mb=imgdb_preview_189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2357430"/>
            <a:ext cx="278608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85786" y="1857364"/>
            <a:ext cx="2286016" cy="58477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57818" y="1785926"/>
            <a:ext cx="3286148" cy="58477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2910" y="142852"/>
            <a:ext cx="7715304" cy="1665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00" u="sng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урока</a:t>
            </a:r>
            <a:endParaRPr lang="ru-RU" sz="4000" u="sng" dirty="0" smtClean="0">
              <a:ln>
                <a:solidFill>
                  <a:schemeClr val="accent1"/>
                </a:solidFill>
              </a:ln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32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Будем учиться ориентироваться по …</a:t>
            </a:r>
            <a:endParaRPr lang="ru-RU" sz="32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900igr.net/datai/fizkultura/Zdorovesberezhenie-v-nachalnoj-shkole/0002-002-TSe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00191" cy="6927989"/>
          </a:xfrm>
          <a:prstGeom prst="rect">
            <a:avLst/>
          </a:prstGeom>
          <a:noFill/>
        </p:spPr>
      </p:pic>
      <p:pic>
        <p:nvPicPr>
          <p:cNvPr id="3" name="Рисунок 2" descr="http://i073.radikal.ru/1208/32/fe2be1779956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928802"/>
            <a:ext cx="5583235" cy="4030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71472" y="857232"/>
            <a:ext cx="8229600" cy="72547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Ориентирование по солнцу</a:t>
            </a:r>
            <a:endParaRPr kumimoji="0" lang="ru-RU" sz="4000" b="0" i="0" u="none" strike="noStrike" kern="1200" cap="none" spc="0" normalizeH="0" baseline="0" noProof="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900igr.net/datai/fizkultura/Zdorovesberezhenie-v-nachalnoj-shkole/0002-002-TSe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989"/>
            <a:ext cx="9300191" cy="6927989"/>
          </a:xfrm>
          <a:prstGeom prst="rect">
            <a:avLst/>
          </a:prstGeom>
          <a:noFill/>
        </p:spPr>
      </p:pic>
      <p:sp>
        <p:nvSpPr>
          <p:cNvPr id="4" name="4-конечная звезда 3"/>
          <p:cNvSpPr/>
          <p:nvPr/>
        </p:nvSpPr>
        <p:spPr>
          <a:xfrm rot="2447320">
            <a:off x="3335686" y="2324069"/>
            <a:ext cx="2195246" cy="2061460"/>
          </a:xfrm>
          <a:prstGeom prst="star4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4-конечная звезда 4"/>
          <p:cNvSpPr/>
          <p:nvPr/>
        </p:nvSpPr>
        <p:spPr>
          <a:xfrm>
            <a:off x="3071802" y="1785926"/>
            <a:ext cx="2714644" cy="3143272"/>
          </a:xfrm>
          <a:prstGeom prst="star4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олнце 5"/>
          <p:cNvSpPr/>
          <p:nvPr/>
        </p:nvSpPr>
        <p:spPr>
          <a:xfrm>
            <a:off x="1428728" y="2786058"/>
            <a:ext cx="1071570" cy="1000132"/>
          </a:xfrm>
          <a:prstGeom prst="su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олнце 6"/>
          <p:cNvSpPr/>
          <p:nvPr/>
        </p:nvSpPr>
        <p:spPr>
          <a:xfrm>
            <a:off x="3929058" y="5286388"/>
            <a:ext cx="1143008" cy="1000132"/>
          </a:xfrm>
          <a:prstGeom prst="su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олнце 7"/>
          <p:cNvSpPr/>
          <p:nvPr/>
        </p:nvSpPr>
        <p:spPr>
          <a:xfrm>
            <a:off x="6500826" y="2714620"/>
            <a:ext cx="1071570" cy="928694"/>
          </a:xfrm>
          <a:prstGeom prst="su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715140" y="3643314"/>
            <a:ext cx="8130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7.00</a:t>
            </a:r>
            <a:endParaRPr lang="ru-RU" sz="28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43372" y="6286520"/>
            <a:ext cx="9925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12.00</a:t>
            </a:r>
            <a:endParaRPr lang="ru-RU" sz="28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43042" y="3714752"/>
            <a:ext cx="9925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19.00</a:t>
            </a:r>
            <a:endParaRPr lang="ru-RU" sz="28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14810" y="1357298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29322" y="3143248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71736" y="3143248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14810" y="5000636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Ю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2844" y="714356"/>
            <a:ext cx="9215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 бывает солнце в 7.00, 12.00 , 19.00 часов?</a:t>
            </a:r>
            <a:endParaRPr lang="ru-RU" sz="3600" i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900igr.net/datai/fizkultura/Zdorovesberezhenie-v-nachalnoj-shkole/0002-002-TSe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989"/>
            <a:ext cx="9300191" cy="6927989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 какой дорожке пойдёт Красная Шапочка, если её бабушка живёт на Севере? </a:t>
            </a:r>
            <a:endParaRPr kumimoji="0" lang="ru-RU" sz="3200" b="0" i="1" u="none" strike="noStrike" kern="1200" cap="none" spc="0" normalizeH="0" baseline="0" noProof="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Солнце 4"/>
          <p:cNvSpPr/>
          <p:nvPr/>
        </p:nvSpPr>
        <p:spPr>
          <a:xfrm>
            <a:off x="357158" y="4286256"/>
            <a:ext cx="1643074" cy="1500198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28596" y="1785926"/>
            <a:ext cx="3071834" cy="1500198"/>
          </a:xfrm>
          <a:prstGeom prst="line">
            <a:avLst/>
          </a:prstGeom>
          <a:ln w="762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Содержимое 14" descr="https://im3-tub-ru.yandex.net/i?id=0d6c3378b3a39c3b4e48b1dfb37784d3&amp;n=21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2500306"/>
            <a:ext cx="1428760" cy="1714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5143504" y="1571612"/>
            <a:ext cx="2786082" cy="1571636"/>
          </a:xfrm>
          <a:prstGeom prst="line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143504" y="4071942"/>
            <a:ext cx="3143272" cy="1643074"/>
          </a:xfrm>
          <a:prstGeom prst="line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2071670" y="4000504"/>
            <a:ext cx="1643074" cy="857256"/>
          </a:xfrm>
          <a:prstGeom prst="line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142976" y="1500174"/>
            <a:ext cx="85725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57950" y="1500174"/>
            <a:ext cx="85725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15272" y="4786322"/>
            <a:ext cx="85725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14480" y="4000504"/>
            <a:ext cx="85725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4348" y="5857892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12.00</a:t>
            </a:r>
            <a:endParaRPr lang="ru-RU" sz="28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900igr.net/datai/fizkultura/Zdorovesberezhenie-v-nachalnoj-shkole/0002-002-TSe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989"/>
            <a:ext cx="9300191" cy="6927989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 какой дорожке пойдёт Красная Шапочка, если её </a:t>
            </a:r>
            <a:r>
              <a:rPr lang="ru-RU" sz="3200" i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дом находится на Юге</a:t>
            </a:r>
            <a:r>
              <a:rPr kumimoji="0" lang="ru-RU" sz="3200" b="0" i="1" u="none" strike="noStrike" kern="1200" cap="none" spc="0" normalizeH="0" baseline="0" noProof="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? </a:t>
            </a:r>
            <a:endParaRPr kumimoji="0" lang="ru-RU" sz="3200" b="0" i="1" u="none" strike="noStrike" kern="1200" cap="none" spc="0" normalizeH="0" baseline="0" noProof="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Солнце 3"/>
          <p:cNvSpPr/>
          <p:nvPr/>
        </p:nvSpPr>
        <p:spPr>
          <a:xfrm>
            <a:off x="7500926" y="4857760"/>
            <a:ext cx="1643074" cy="1500198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28596" y="1785926"/>
            <a:ext cx="3071834" cy="1500198"/>
          </a:xfrm>
          <a:prstGeom prst="line">
            <a:avLst/>
          </a:prstGeom>
          <a:ln w="762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5143504" y="1571612"/>
            <a:ext cx="2786082" cy="1571636"/>
          </a:xfrm>
          <a:prstGeom prst="line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143504" y="4071942"/>
            <a:ext cx="2500330" cy="1285884"/>
          </a:xfrm>
          <a:prstGeom prst="line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142976" y="4000504"/>
            <a:ext cx="2571768" cy="1357322"/>
          </a:xfrm>
          <a:prstGeom prst="line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42976" y="1500174"/>
            <a:ext cx="85725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57950" y="1500174"/>
            <a:ext cx="85725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43768" y="4500570"/>
            <a:ext cx="85725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14480" y="4000504"/>
            <a:ext cx="85725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58148" y="4214818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7.00</a:t>
            </a:r>
            <a:endParaRPr lang="ru-RU" sz="28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http://go3.imgsmail.ru/imgpreview?key=3bdd232ea6f7e42c&amp;mb=imgdb_preview_201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2571744"/>
            <a:ext cx="125730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900igr.net/datai/fizkultura/Zdorovesberezhenie-v-nachalnoj-shkole/0002-002-TSe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989"/>
            <a:ext cx="9300191" cy="692798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0034" y="785794"/>
            <a:ext cx="864396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Ориентирование по природным </a:t>
            </a:r>
            <a:r>
              <a:rPr lang="ru-RU" sz="36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признакам</a:t>
            </a:r>
            <a:endParaRPr lang="ru-RU" sz="36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img1.liveinternet.ru/images/attach/c/0/33/219/33219627_1223185549_68191_1280_102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2428868"/>
            <a:ext cx="614366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-fotki.yandex.ru/get/4127/54098336.29c/0_959c8_268498b2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14480" y="1142984"/>
            <a:ext cx="592935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Урок 1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900igr.net/datai/fizkultura/Zdorovesberezhenie-v-nachalnoj-shkole/0002-002-TSe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989"/>
            <a:ext cx="9300191" cy="6927989"/>
          </a:xfrm>
          <a:prstGeom prst="rect">
            <a:avLst/>
          </a:prstGeom>
          <a:noFill/>
        </p:spPr>
      </p:pic>
      <p:pic>
        <p:nvPicPr>
          <p:cNvPr id="6" name="Рисунок 5" descr="http://go2.imgsmail.ru/imgpreview?key=43df7e99114b2825&amp;mb=imgdb_preview_73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1714488"/>
            <a:ext cx="3871917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28596" y="500042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</a:pPr>
            <a:r>
              <a:rPr kumimoji="0" lang="ru-RU" sz="3200" b="0" i="0" u="none" strike="noStrike" kern="1200" cap="none" spc="0" normalizeH="0" baseline="0" noProof="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 какой стороны находится солнце в полдень?</a:t>
            </a:r>
            <a:r>
              <a:rPr lang="ru-RU" sz="32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С какой стороны ветки гуще и длиннее?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Солнце 11"/>
          <p:cNvSpPr/>
          <p:nvPr/>
        </p:nvSpPr>
        <p:spPr>
          <a:xfrm>
            <a:off x="6643702" y="1857364"/>
            <a:ext cx="1643074" cy="1500198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000892" y="3429000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12.00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7158" y="5357826"/>
            <a:ext cx="85011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i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Значит длинные и густые ветки указывают направление на …… </a:t>
            </a:r>
            <a:endParaRPr lang="ru-RU" sz="2800" i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900igr.net/datai/fizkultura/Zdorovesberezhenie-v-nachalnoj-shkole/0002-002-TSe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989"/>
            <a:ext cx="9300191" cy="6927989"/>
          </a:xfrm>
          <a:prstGeom prst="rect">
            <a:avLst/>
          </a:prstGeom>
          <a:noFill/>
        </p:spPr>
      </p:pic>
      <p:pic>
        <p:nvPicPr>
          <p:cNvPr id="3" name="Рисунок 2" descr="http://go2.imgsmail.ru/imgpreview?key=7fc7c47059ee42b8&amp;mb=imgdb_preview_189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1714488"/>
            <a:ext cx="371475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28596" y="42860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</a:pPr>
            <a:r>
              <a:rPr kumimoji="0" lang="ru-RU" sz="3200" b="0" i="0" u="none" strike="noStrike" kern="1200" cap="none" spc="0" normalizeH="0" baseline="0" noProof="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 какой стороны находится солнце в полдень?</a:t>
            </a:r>
            <a:r>
              <a:rPr lang="ru-RU" sz="32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С какой стороны ствол берёзы белее?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5286388"/>
            <a:ext cx="77153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i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берёзы  кора с ……… стороны белее и чище, чем с ……..</a:t>
            </a:r>
          </a:p>
        </p:txBody>
      </p:sp>
      <p:sp>
        <p:nvSpPr>
          <p:cNvPr id="6" name="Солнце 5"/>
          <p:cNvSpPr/>
          <p:nvPr/>
        </p:nvSpPr>
        <p:spPr>
          <a:xfrm>
            <a:off x="6715140" y="1571612"/>
            <a:ext cx="1643074" cy="1500198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286644" y="3143248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12.00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900igr.net/datai/fizkultura/Zdorovesberezhenie-v-nachalnoj-shkole/0002-002-TSe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00191" cy="6927989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28596" y="42860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5072074"/>
            <a:ext cx="77153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i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Мхов и лишайников больше на </a:t>
            </a:r>
            <a:r>
              <a:rPr lang="ru-RU" sz="2800" b="1" i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Северной </a:t>
            </a:r>
            <a:r>
              <a:rPr lang="ru-RU" sz="2800" b="1" i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стороне камней и деревьев</a:t>
            </a:r>
          </a:p>
        </p:txBody>
      </p:sp>
      <p:pic>
        <p:nvPicPr>
          <p:cNvPr id="34818" name="Picture 2" descr="http://widepic.ru/wall/24/kamen_moh_priroda_1920x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357430"/>
            <a:ext cx="4000528" cy="2500330"/>
          </a:xfrm>
          <a:prstGeom prst="rect">
            <a:avLst/>
          </a:prstGeom>
          <a:noFill/>
        </p:spPr>
      </p:pic>
      <p:pic>
        <p:nvPicPr>
          <p:cNvPr id="34820" name="Picture 4" descr="http://widepic.ru/wall/24/kamen_moh_priroda_1920x12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09121" y="-5486400"/>
            <a:ext cx="2034454" cy="1271534"/>
          </a:xfrm>
          <a:prstGeom prst="rect">
            <a:avLst/>
          </a:prstGeom>
          <a:noFill/>
        </p:spPr>
      </p:pic>
      <p:pic>
        <p:nvPicPr>
          <p:cNvPr id="34824" name="Picture 8" descr="http://vneuroka.ru/okrmir/pct/000047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500042"/>
            <a:ext cx="4191029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900igr.net/datai/fizkultura/Zdorovesberezhenie-v-nachalnoj-shkole/0002-002-TSe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00191" cy="6927989"/>
          </a:xfrm>
          <a:prstGeom prst="rect">
            <a:avLst/>
          </a:prstGeom>
          <a:noFill/>
        </p:spPr>
      </p:pic>
      <p:pic>
        <p:nvPicPr>
          <p:cNvPr id="3" name="Рисунок 2" descr="http://drobs.ru/opyat/41/trava_sneg_vysota_gory_holmy_prev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071546"/>
            <a:ext cx="6209907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28596" y="42860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5072074"/>
            <a:ext cx="77153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i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Снег весной быстрее тает на склонах, обращённых к </a:t>
            </a:r>
            <a:r>
              <a:rPr lang="ru-RU" sz="2800" b="1" i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Югу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900igr.net/datai/fizkultura/Zdorovesberezhenie-v-nachalnoj-shkole/0002-002-TSe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00191" cy="692798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71802" y="857232"/>
            <a:ext cx="2571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Внимание! </a:t>
            </a:r>
            <a:endParaRPr lang="ru-RU" sz="40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1785926"/>
            <a:ext cx="878684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Пользоваться природными признаками надо УМЕЛО!</a:t>
            </a:r>
          </a:p>
          <a:p>
            <a:endParaRPr lang="ru-RU" sz="3200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3600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Используй одновременно несколько природных признаков.</a:t>
            </a:r>
          </a:p>
          <a:p>
            <a:pPr marL="342900" indent="-342900">
              <a:buAutoNum type="arabicPeriod"/>
            </a:pPr>
            <a:endParaRPr lang="ru-RU" sz="3600" i="1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3600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Выбирай способ ориентирования в зависимости от времени года. </a:t>
            </a:r>
            <a:endParaRPr lang="ru-RU" sz="3600" i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900igr.net/datai/fizkultura/Zdorovesberezhenie-v-nachalnoj-shkole/0002-002-TSe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989"/>
            <a:ext cx="9300191" cy="692798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571604" y="1428736"/>
            <a:ext cx="5857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Расшифруйте слова</a:t>
            </a:r>
            <a:endParaRPr lang="ru-RU" sz="40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2571744"/>
            <a:ext cx="8858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</a:t>
            </a:r>
            <a:r>
              <a:rPr lang="en-US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РОВ</a:t>
            </a:r>
            <a:r>
              <a:rPr lang="en-US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</a:t>
            </a:r>
            <a:r>
              <a:rPr lang="en-US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en-US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</a:t>
            </a:r>
          </a:p>
          <a:p>
            <a:pPr algn="ctr">
              <a:lnSpc>
                <a:spcPct val="150000"/>
              </a:lnSpc>
            </a:pP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</a:t>
            </a:r>
            <a:r>
              <a:rPr lang="en-US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YU</a:t>
            </a: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</a:t>
            </a:r>
            <a:endParaRPr lang="ru-RU" sz="40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900igr.net/datai/fizkultura/Zdorovesberezhenie-v-nachalnoj-shkole/0002-002-TSe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300191" cy="692798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1785926"/>
            <a:ext cx="76438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44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ОРИЕНТИРОВАНИЕ</a:t>
            </a:r>
          </a:p>
          <a:p>
            <a:pPr algn="ctr"/>
            <a:r>
              <a:rPr lang="ru-RU" sz="44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 МЕСТНОСТИ</a:t>
            </a:r>
            <a:endParaRPr lang="en-US" sz="4400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900igr.net/datai/fizkultura/Zdorovesberezhenie-v-nachalnoj-shkole/0002-002-TSe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00191" cy="692798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71472" y="1714488"/>
            <a:ext cx="807249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урока</a:t>
            </a:r>
          </a:p>
          <a:p>
            <a:pPr algn="ctr"/>
            <a:endParaRPr lang="ru-RU" sz="3200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Узнаем, что такое ...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Узнаем способы …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Будем учиться …</a:t>
            </a:r>
            <a:endParaRPr lang="ru-RU" sz="40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900igr.net/datai/fizkultura/Zdorovesberezhenie-v-nachalnoj-shkole/0002-002-TSe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00191" cy="692798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1571612"/>
            <a:ext cx="8286808" cy="2751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u="sng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Ориентировани</a:t>
            </a:r>
            <a:r>
              <a:rPr lang="ru-RU" sz="40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 – это определение своего местоположения и направления пути.</a:t>
            </a:r>
            <a:endParaRPr lang="ru-RU" sz="40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http://900igr.net/datai/fizkultura/Zdorovesberezhenie-v-nachalnoj-shkole/0002-002-TSe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69989"/>
            <a:ext cx="9300191" cy="6927989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57200" y="274638"/>
            <a:ext cx="8229600" cy="86834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Раздели картинки на  группы</a:t>
            </a:r>
            <a:endParaRPr kumimoji="0" lang="ru-RU" sz="4000" b="0" i="0" u="none" strike="noStrike" kern="1200" cap="none" spc="0" normalizeH="0" baseline="0" noProof="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Рисунок 10" descr="http://popgun.ru/files/g/21/thumbs/1207132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3929066"/>
            <a:ext cx="2286016" cy="229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http://img-2008-01.photosight.ru/04/24878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3857628"/>
            <a:ext cx="2005371" cy="2803561"/>
          </a:xfrm>
          <a:prstGeom prst="rect">
            <a:avLst/>
          </a:prstGeom>
          <a:noFill/>
        </p:spPr>
      </p:pic>
      <p:pic>
        <p:nvPicPr>
          <p:cNvPr id="13" name="Рисунок 12" descr="http://go2.imgsmail.ru/imgpreview?key=7fc7c47059ee42b8&amp;mb=imgdb_preview_1896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2" y="1785926"/>
            <a:ext cx="278608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 descr="http://www.pochemu-chka.ru/wp-content/uploads/2011/06/moss_Moo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72198" y="3500438"/>
            <a:ext cx="2705062" cy="2786082"/>
          </a:xfrm>
          <a:prstGeom prst="rect">
            <a:avLst/>
          </a:prstGeom>
          <a:noFill/>
        </p:spPr>
      </p:pic>
      <p:sp>
        <p:nvSpPr>
          <p:cNvPr id="15" name="Солнце 14"/>
          <p:cNvSpPr/>
          <p:nvPr/>
        </p:nvSpPr>
        <p:spPr>
          <a:xfrm>
            <a:off x="6072198" y="1214422"/>
            <a:ext cx="2357454" cy="2143140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900igr.net/datai/fizkultura/Zdorovesberezhenie-v-nachalnoj-shkole/0002-002-TSe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989"/>
            <a:ext cx="9300191" cy="6927989"/>
          </a:xfrm>
          <a:prstGeom prst="rect">
            <a:avLst/>
          </a:prstGeom>
          <a:noFill/>
        </p:spPr>
      </p:pic>
      <p:pic>
        <p:nvPicPr>
          <p:cNvPr id="3" name="Содержимое 3" descr="http://popgun.ru/files/g/21/thumbs/1207132.jp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500306"/>
            <a:ext cx="2143140" cy="2015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лнце 3"/>
          <p:cNvSpPr/>
          <p:nvPr/>
        </p:nvSpPr>
        <p:spPr>
          <a:xfrm>
            <a:off x="2643174" y="2428868"/>
            <a:ext cx="2357454" cy="2143140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Picture 2" descr="http://img-2008-01.photosight.ru/04/24878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4071942"/>
            <a:ext cx="1857388" cy="2596677"/>
          </a:xfrm>
          <a:prstGeom prst="rect">
            <a:avLst/>
          </a:prstGeom>
          <a:noFill/>
        </p:spPr>
      </p:pic>
      <p:pic>
        <p:nvPicPr>
          <p:cNvPr id="6" name="Picture 4" descr="http://www.pochemu-chka.ru/wp-content/uploads/2011/06/moss_Moo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00860" y="4000504"/>
            <a:ext cx="2143140" cy="2643206"/>
          </a:xfrm>
          <a:prstGeom prst="rect">
            <a:avLst/>
          </a:prstGeom>
          <a:noFill/>
        </p:spPr>
      </p:pic>
      <p:pic>
        <p:nvPicPr>
          <p:cNvPr id="7" name="Рисунок 6" descr="http://go2.imgsmail.ru/imgpreview?key=7fc7c47059ee42b8&amp;mb=imgdb_preview_1896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9322" y="2357430"/>
            <a:ext cx="278608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928926" y="1285860"/>
            <a:ext cx="2286016" cy="1077218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солнцу</a:t>
            </a:r>
          </a:p>
          <a:p>
            <a:pPr algn="ctr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5008" y="1214422"/>
            <a:ext cx="3286148" cy="1077218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природным признакам</a:t>
            </a:r>
            <a:endParaRPr lang="ru-RU" sz="32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2844" y="1285860"/>
            <a:ext cx="2286016" cy="1077218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компасу</a:t>
            </a: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57200" y="274638"/>
            <a:ext cx="8229600" cy="72547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Способы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ориентирования </a:t>
            </a:r>
            <a:endParaRPr kumimoji="0" lang="ru-RU" sz="4000" b="0" i="0" u="none" strike="noStrike" kern="1200" cap="none" spc="0" normalizeH="0" baseline="0" noProof="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900igr.net/datai/fizkultura/Zdorovesberezhenie-v-nachalnoj-shkole/0002-002-TSe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989"/>
            <a:ext cx="9300191" cy="692798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2844" y="1785926"/>
            <a:ext cx="90993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КОМПАС - это прибор для определения сторон горизонта</a:t>
            </a:r>
            <a:endParaRPr lang="ru-RU" sz="28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kazakh.files.wordpress.com/2008/05/kompas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47858" y="2714620"/>
            <a:ext cx="3797296" cy="2847972"/>
          </a:xfrm>
          <a:prstGeom prst="rect">
            <a:avLst/>
          </a:prstGeom>
          <a:noFill/>
        </p:spPr>
      </p:pic>
      <p:cxnSp>
        <p:nvCxnSpPr>
          <p:cNvPr id="5" name="Прямая со стрелкой 4"/>
          <p:cNvCxnSpPr/>
          <p:nvPr/>
        </p:nvCxnSpPr>
        <p:spPr>
          <a:xfrm rot="10800000" flipV="1">
            <a:off x="4929190" y="3357562"/>
            <a:ext cx="2428892" cy="571504"/>
          </a:xfrm>
          <a:prstGeom prst="straightConnector1">
            <a:avLst/>
          </a:prstGeom>
          <a:ln w="5715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>
            <a:stCxn id="10" idx="1"/>
          </p:cNvCxnSpPr>
          <p:nvPr/>
        </p:nvCxnSpPr>
        <p:spPr>
          <a:xfrm rot="10800000" flipV="1">
            <a:off x="5214942" y="4834748"/>
            <a:ext cx="1714512" cy="23012"/>
          </a:xfrm>
          <a:prstGeom prst="straightConnector1">
            <a:avLst/>
          </a:prstGeom>
          <a:ln w="5715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1428728" y="4357694"/>
            <a:ext cx="2652730" cy="9524"/>
          </a:xfrm>
          <a:prstGeom prst="straightConnector1">
            <a:avLst/>
          </a:prstGeom>
          <a:ln w="57150"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0" y="3429000"/>
            <a:ext cx="195758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Магнитная </a:t>
            </a:r>
          </a:p>
          <a:p>
            <a:r>
              <a:rPr lang="ru-RU" sz="2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стрелка</a:t>
            </a:r>
            <a:endParaRPr lang="ru-RU" sz="28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29520" y="3071810"/>
            <a:ext cx="1397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Корпус</a:t>
            </a:r>
            <a:r>
              <a:rPr lang="ru-RU" sz="32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29454" y="4357694"/>
            <a:ext cx="2071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Предохранитель 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28596" y="357166"/>
            <a:ext cx="8229600" cy="93978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Ориентирование по компасу</a:t>
            </a:r>
            <a:endParaRPr kumimoji="0" lang="ru-RU" sz="4000" b="0" i="0" u="none" strike="noStrike" kern="1200" cap="none" spc="0" normalizeH="0" baseline="0" noProof="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347</Words>
  <Application>Microsoft Office PowerPoint</Application>
  <PresentationFormat>Экран (4:3)</PresentationFormat>
  <Paragraphs>80</Paragraphs>
  <Slides>24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днс</dc:creator>
  <cp:lastModifiedBy>днс</cp:lastModifiedBy>
  <cp:revision>77</cp:revision>
  <dcterms:created xsi:type="dcterms:W3CDTF">2015-04-07T18:25:58Z</dcterms:created>
  <dcterms:modified xsi:type="dcterms:W3CDTF">2015-04-24T16:00:28Z</dcterms:modified>
</cp:coreProperties>
</file>