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57" r:id="rId4"/>
    <p:sldId id="259" r:id="rId5"/>
    <p:sldId id="270" r:id="rId6"/>
    <p:sldId id="271" r:id="rId7"/>
    <p:sldId id="282" r:id="rId8"/>
    <p:sldId id="272" r:id="rId9"/>
    <p:sldId id="273" r:id="rId10"/>
    <p:sldId id="277" r:id="rId11"/>
    <p:sldId id="278" r:id="rId12"/>
    <p:sldId id="287" r:id="rId13"/>
    <p:sldId id="284" r:id="rId14"/>
    <p:sldId id="279" r:id="rId15"/>
    <p:sldId id="283" r:id="rId16"/>
    <p:sldId id="266" r:id="rId17"/>
    <p:sldId id="267" r:id="rId18"/>
    <p:sldId id="280" r:id="rId19"/>
    <p:sldId id="28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56885-553C-4ABD-B7D0-27B96403A900}" type="datetimeFigureOut">
              <a:rPr lang="ru-RU" smtClean="0"/>
              <a:t>11.06.2015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A79D7-F5C8-4167-9A0E-12B8BA7E9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257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56885-553C-4ABD-B7D0-27B96403A900}" type="datetimeFigureOut">
              <a:rPr lang="ru-RU" smtClean="0"/>
              <a:t>11.06.2015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A79D7-F5C8-4167-9A0E-12B8BA7E9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71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56885-553C-4ABD-B7D0-27B96403A900}" type="datetimeFigureOut">
              <a:rPr lang="ru-RU" smtClean="0"/>
              <a:t>11.06.2015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A79D7-F5C8-4167-9A0E-12B8BA7E9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764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56885-553C-4ABD-B7D0-27B96403A900}" type="datetimeFigureOut">
              <a:rPr lang="ru-RU" smtClean="0"/>
              <a:t>11.06.2015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A79D7-F5C8-4167-9A0E-12B8BA7E9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664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56885-553C-4ABD-B7D0-27B96403A900}" type="datetimeFigureOut">
              <a:rPr lang="ru-RU" smtClean="0"/>
              <a:t>11.06.2015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A79D7-F5C8-4167-9A0E-12B8BA7E9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267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56885-553C-4ABD-B7D0-27B96403A900}" type="datetimeFigureOut">
              <a:rPr lang="ru-RU" smtClean="0"/>
              <a:t>11.06.2015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A79D7-F5C8-4167-9A0E-12B8BA7E9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1274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56885-553C-4ABD-B7D0-27B96403A900}" type="datetimeFigureOut">
              <a:rPr lang="ru-RU" smtClean="0"/>
              <a:t>11.06.2015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A79D7-F5C8-4167-9A0E-12B8BA7E9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8828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56885-553C-4ABD-B7D0-27B96403A900}" type="datetimeFigureOut">
              <a:rPr lang="ru-RU" smtClean="0"/>
              <a:t>11.06.2015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A79D7-F5C8-4167-9A0E-12B8BA7E9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483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56885-553C-4ABD-B7D0-27B96403A900}" type="datetimeFigureOut">
              <a:rPr lang="ru-RU" smtClean="0"/>
              <a:t>11.06.2015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A79D7-F5C8-4167-9A0E-12B8BA7E9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168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56885-553C-4ABD-B7D0-27B96403A900}" type="datetimeFigureOut">
              <a:rPr lang="ru-RU" smtClean="0"/>
              <a:t>11.06.2015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A79D7-F5C8-4167-9A0E-12B8BA7E9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862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56885-553C-4ABD-B7D0-27B96403A900}" type="datetimeFigureOut">
              <a:rPr lang="ru-RU" smtClean="0"/>
              <a:t>11.06.2015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0A79D7-F5C8-4167-9A0E-12B8BA7E9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463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F56885-553C-4ABD-B7D0-27B96403A900}" type="datetimeFigureOut">
              <a:rPr lang="ru-RU" smtClean="0"/>
              <a:t>11.06.2015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A79D7-F5C8-4167-9A0E-12B8BA7E9B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846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254771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900" b="1" dirty="0" smtClean="0"/>
              <a:t>Согласные </a:t>
            </a:r>
            <a:r>
              <a:rPr lang="ru-RU" sz="4900" b="1" dirty="0"/>
              <a:t>звуки [б], [б’], буква Б. Написание строчной буквы Б, слогов, слов с буквой Б.</a:t>
            </a:r>
            <a:br>
              <a:rPr lang="ru-RU" sz="4900" b="1" dirty="0"/>
            </a:br>
            <a:r>
              <a:rPr lang="ru-RU" sz="4900" b="1" dirty="0"/>
              <a:t/>
            </a:r>
            <a:br>
              <a:rPr lang="ru-RU" sz="4900" b="1" dirty="0"/>
            </a:br>
            <a:endParaRPr lang="ru-R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211960" y="4653136"/>
            <a:ext cx="4536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Учитель начальных классов</a:t>
            </a:r>
          </a:p>
          <a:p>
            <a:pPr algn="ctr"/>
            <a:r>
              <a:rPr lang="ru-RU" b="1" dirty="0" smtClean="0"/>
              <a:t>МОУ «Средняя школа № 15 </a:t>
            </a:r>
          </a:p>
          <a:p>
            <a:pPr algn="ctr"/>
            <a:r>
              <a:rPr lang="ru-RU" b="1" dirty="0" smtClean="0"/>
              <a:t>имени А.Ф. </a:t>
            </a:r>
            <a:r>
              <a:rPr lang="ru-RU" b="1" dirty="0" err="1" smtClean="0"/>
              <a:t>Клубова</a:t>
            </a:r>
            <a:r>
              <a:rPr lang="ru-RU" b="1" dirty="0" smtClean="0"/>
              <a:t>» г. Вологды</a:t>
            </a:r>
          </a:p>
          <a:p>
            <a:pPr algn="ctr"/>
            <a:r>
              <a:rPr lang="ru-RU" b="1" dirty="0" smtClean="0"/>
              <a:t>Жигалова Светлана Николаевна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83802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347864" y="1052736"/>
            <a:ext cx="2736304" cy="2664296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146433" y="1772816"/>
            <a:ext cx="11391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800" b="1" dirty="0" smtClean="0"/>
              <a:t>б</a:t>
            </a:r>
            <a:endParaRPr lang="ru-RU" sz="8800" b="1" dirty="0"/>
          </a:p>
        </p:txBody>
      </p:sp>
      <p:sp>
        <p:nvSpPr>
          <p:cNvPr id="5" name="Овал 4"/>
          <p:cNvSpPr/>
          <p:nvPr/>
        </p:nvSpPr>
        <p:spPr>
          <a:xfrm>
            <a:off x="5290651" y="4778424"/>
            <a:ext cx="942585" cy="432048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201248" y="4778424"/>
            <a:ext cx="864097" cy="43204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4008646" y="3679869"/>
            <a:ext cx="275574" cy="11433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145206" y="3679869"/>
            <a:ext cx="290890" cy="114339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345" y="-22737"/>
            <a:ext cx="1496268" cy="1795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олилиния 17"/>
          <p:cNvSpPr/>
          <p:nvPr/>
        </p:nvSpPr>
        <p:spPr>
          <a:xfrm>
            <a:off x="2627784" y="1593273"/>
            <a:ext cx="988252" cy="1518825"/>
          </a:xfrm>
          <a:custGeom>
            <a:avLst/>
            <a:gdLst>
              <a:gd name="connsiteX0" fmla="*/ 1166898 w 1166898"/>
              <a:gd name="connsiteY0" fmla="*/ 0 h 1518825"/>
              <a:gd name="connsiteX1" fmla="*/ 16971 w 1166898"/>
              <a:gd name="connsiteY1" fmla="*/ 457200 h 1518825"/>
              <a:gd name="connsiteX2" fmla="*/ 515735 w 1166898"/>
              <a:gd name="connsiteY2" fmla="*/ 1454727 h 1518825"/>
              <a:gd name="connsiteX3" fmla="*/ 1014498 w 1166898"/>
              <a:gd name="connsiteY3" fmla="*/ 1357745 h 1518825"/>
              <a:gd name="connsiteX4" fmla="*/ 875953 w 1166898"/>
              <a:gd name="connsiteY4" fmla="*/ 1052945 h 1518825"/>
              <a:gd name="connsiteX5" fmla="*/ 585007 w 1166898"/>
              <a:gd name="connsiteY5" fmla="*/ 1468582 h 1518825"/>
              <a:gd name="connsiteX6" fmla="*/ 585007 w 1166898"/>
              <a:gd name="connsiteY6" fmla="*/ 1496291 h 1518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66898" h="1518825">
                <a:moveTo>
                  <a:pt x="1166898" y="0"/>
                </a:moveTo>
                <a:cubicBezTo>
                  <a:pt x="646198" y="107372"/>
                  <a:pt x="125498" y="214745"/>
                  <a:pt x="16971" y="457200"/>
                </a:cubicBezTo>
                <a:cubicBezTo>
                  <a:pt x="-91556" y="699655"/>
                  <a:pt x="349481" y="1304636"/>
                  <a:pt x="515735" y="1454727"/>
                </a:cubicBezTo>
                <a:cubicBezTo>
                  <a:pt x="681989" y="1604818"/>
                  <a:pt x="954462" y="1424709"/>
                  <a:pt x="1014498" y="1357745"/>
                </a:cubicBezTo>
                <a:cubicBezTo>
                  <a:pt x="1074534" y="1290781"/>
                  <a:pt x="947535" y="1034472"/>
                  <a:pt x="875953" y="1052945"/>
                </a:cubicBezTo>
                <a:cubicBezTo>
                  <a:pt x="804371" y="1071418"/>
                  <a:pt x="633498" y="1394691"/>
                  <a:pt x="585007" y="1468582"/>
                </a:cubicBezTo>
                <a:cubicBezTo>
                  <a:pt x="536516" y="1542473"/>
                  <a:pt x="560761" y="1519382"/>
                  <a:pt x="585007" y="1496291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868144" y="1682192"/>
            <a:ext cx="1007343" cy="156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9185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5" grpId="0" animBg="1"/>
      <p:bldP spid="6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C:\Users\Максим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999" y="1124744"/>
            <a:ext cx="5945615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вал 1"/>
          <p:cNvSpPr/>
          <p:nvPr/>
        </p:nvSpPr>
        <p:spPr>
          <a:xfrm>
            <a:off x="4394804" y="3338944"/>
            <a:ext cx="216024" cy="23407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64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7.40741E-7 C -0.00174 -0.01065 -0.00174 -0.02223 -0.00747 -0.03033 C -0.0125 -0.04931 -0.03993 -0.03681 -0.04844 -0.03635 C -0.05382 -0.03149 -0.05729 -0.02477 -0.06354 -0.02223 C -0.06754 -0.0169 -0.06858 -0.0125 -0.07413 -0.00996 C -0.07917 -0.00371 -0.08507 0.00301 -0.08941 0.01018 C -0.09358 0.01689 -0.09688 0.0243 -0.10157 0.03032 C -0.10504 0.04513 -0.10035 0.02685 -0.10608 0.04259 C -0.10938 0.05138 -0.11042 0.06134 -0.11216 0.07083 C -0.1132 0.07708 -0.11667 0.08888 -0.11667 0.08888 C -0.11806 0.1 -0.11997 0.11018 -0.12118 0.12129 C -0.12049 0.13634 -0.12361 0.15301 -0.11511 0.16365 C -0.1066 0.16296 -0.09792 0.16365 -0.08941 0.1618 C -0.0882 0.16157 -0.08056 0.15092 -0.07882 0.14953 C -0.07483 0.14629 -0.06945 0.14421 -0.06511 0.14143 C -0.06059 0.13842 -0.05712 0.1331 -0.05295 0.12939 C -0.05191 0.12731 -0.05122 0.12523 -0.05 0.12338 C -0.04757 0.11967 -0.04236 0.11319 -0.04236 0.11319 C -0.0408 0.10717 -0.03854 0.10069 -0.03629 0.09513 C -0.03455 0.09097 -0.03021 0.08287 -0.03021 0.08287 C -0.02882 0.075 -0.02847 0.07037 -0.02413 0.06481 C -0.02396 0.06388 -0.0217 0.05347 -0.02118 0.05254 C -0.01806 0.04722 -0.01407 0.04328 -0.01059 0.03842 C -0.00886 0.03171 -0.00677 0.02731 -0.00295 0.02222 C 0.00069 0.00648 -0.00434 0.02476 0.00156 0.01226 C 0.00434 0.00625 0.00607 -0.00602 0.00764 -0.01204 C 0.00816 -0.01436 0.00989 -0.01598 0.01059 -0.01806 C 0.01475 -0.03033 0.01684 -0.0426 0.0243 -0.05255 C 0.0283 -0.06783 0.02291 -0.04908 0.02882 -0.06459 C 0.03159 -0.07199 0.03142 -0.08195 0.03489 -0.08889 C 0.03593 -0.09098 0.03698 -0.09283 0.03784 -0.09491 C 0.03854 -0.09676 0.03854 -0.09908 0.03941 -0.10093 C 0.04271 -0.10811 0.04757 -0.11459 0.05156 -0.12107 C 0.05503 -0.12686 0.05521 -0.13218 0.0592 -0.13727 C 0.06302 -0.15394 0.05764 -0.13357 0.06371 -0.14746 C 0.06649 -0.15371 0.06562 -0.15811 0.06979 -0.16366 C 0.07378 -0.18079 0.07847 -0.20903 0.08784 -0.22223 C 0.09149 -0.23658 0.10243 -0.25926 0.11371 -0.26459 C 0.12257 -0.28264 0.15451 -0.27963 0.16666 -0.28079 C 0.2375 -0.27824 0.20607 -0.27871 0.26059 -0.27871 " pathEditMode="relative" ptsTypes="fffffffffffffffffffffffffffffffffffffff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333" y="1397873"/>
            <a:ext cx="6121400" cy="490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-171400"/>
            <a:ext cx="4754563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738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7467976" cy="4969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95736" y="404663"/>
            <a:ext cx="46085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/>
              <a:t>брак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3817754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132856"/>
            <a:ext cx="5616108" cy="4011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29481"/>
            <a:ext cx="4608513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3155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937" y="1772816"/>
            <a:ext cx="6078537" cy="4548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336" y="315491"/>
            <a:ext cx="4249737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9489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636"/>
            <a:ext cx="2880320" cy="2742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87582"/>
            <a:ext cx="2376264" cy="2364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063" y="3861048"/>
            <a:ext cx="3361850" cy="1463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92696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44815" y="2808071"/>
            <a:ext cx="2592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банкир</a:t>
            </a:r>
            <a:endParaRPr lang="ru-RU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0" y="5478791"/>
            <a:ext cx="3096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банкнота</a:t>
            </a:r>
            <a:endParaRPr lang="ru-RU" sz="4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372200" y="2808041"/>
            <a:ext cx="2619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/>
              <a:t>банкрот</a:t>
            </a:r>
            <a:endParaRPr lang="ru-RU" sz="3600" b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137" y="4091091"/>
            <a:ext cx="14287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079888" y="6021288"/>
            <a:ext cx="17752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/>
              <a:t>банка</a:t>
            </a:r>
            <a:endParaRPr lang="ru-RU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2841201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/>
              <a:t>банк</a:t>
            </a:r>
            <a:endParaRPr lang="ru-RU" sz="3600" b="1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52120" y="4091091"/>
            <a:ext cx="2029767" cy="263808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7980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67089"/>
            <a:ext cx="2808312" cy="4144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0814" y="1067089"/>
            <a:ext cx="3171502" cy="4234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35896" y="2204864"/>
            <a:ext cx="132491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600" b="1" dirty="0" smtClean="0"/>
              <a:t>?</a:t>
            </a:r>
            <a:endParaRPr lang="ru-RU" sz="16600" b="1" dirty="0"/>
          </a:p>
        </p:txBody>
      </p:sp>
    </p:spTree>
    <p:extLst>
      <p:ext uri="{BB962C8B-B14F-4D97-AF65-F5344CB8AC3E}">
        <p14:creationId xmlns:p14="http://schemas.microsoft.com/office/powerpoint/2010/main" val="3981206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12776"/>
            <a:ext cx="911902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План   </a:t>
            </a:r>
          </a:p>
          <a:p>
            <a:r>
              <a:rPr lang="ru-RU" sz="3200" b="1" dirty="0"/>
              <a:t>1) Знакомство с новым звуком и новой </a:t>
            </a:r>
            <a:r>
              <a:rPr lang="ru-RU" sz="3200" b="1" dirty="0" smtClean="0"/>
              <a:t>буквой    </a:t>
            </a:r>
            <a:endParaRPr lang="ru-RU" sz="3200" b="1" dirty="0"/>
          </a:p>
          <a:p>
            <a:r>
              <a:rPr lang="ru-RU" sz="3200" b="1" dirty="0"/>
              <a:t>2) </a:t>
            </a:r>
            <a:r>
              <a:rPr lang="ru-RU" sz="3200" b="1" dirty="0" err="1"/>
              <a:t>Звуко</a:t>
            </a:r>
            <a:r>
              <a:rPr lang="ru-RU" sz="3200" b="1" dirty="0"/>
              <a:t>-буквенный анализ </a:t>
            </a:r>
            <a:r>
              <a:rPr lang="ru-RU" sz="3200" b="1" dirty="0" smtClean="0"/>
              <a:t>слов  </a:t>
            </a:r>
            <a:endParaRPr lang="ru-RU" sz="3200" b="1" dirty="0"/>
          </a:p>
          <a:p>
            <a:r>
              <a:rPr lang="ru-RU" sz="3200" b="1" dirty="0"/>
              <a:t>3) Знакомство с написанием  буквы </a:t>
            </a:r>
            <a:r>
              <a:rPr lang="ru-RU" sz="3200" b="1" dirty="0" smtClean="0"/>
              <a:t>Б </a:t>
            </a:r>
            <a:endParaRPr lang="ru-RU" sz="3200" b="1" dirty="0"/>
          </a:p>
          <a:p>
            <a:r>
              <a:rPr lang="ru-RU" sz="3200" b="1" dirty="0"/>
              <a:t>4) Чтение  слогов и </a:t>
            </a:r>
            <a:r>
              <a:rPr lang="ru-RU" sz="3200" b="1" dirty="0" smtClean="0"/>
              <a:t>слов   </a:t>
            </a:r>
            <a:endParaRPr lang="ru-RU" sz="3200" b="1" dirty="0"/>
          </a:p>
          <a:p>
            <a:r>
              <a:rPr lang="ru-RU" sz="3200" b="1" dirty="0"/>
              <a:t>5) Работа над лексическим значением </a:t>
            </a:r>
            <a:r>
              <a:rPr lang="ru-RU" sz="3200" b="1" dirty="0" smtClean="0"/>
              <a:t>слов  </a:t>
            </a:r>
            <a:endParaRPr lang="ru-RU" sz="3200" b="1" dirty="0"/>
          </a:p>
          <a:p>
            <a:r>
              <a:rPr lang="ru-RU" sz="3200" b="1" dirty="0"/>
              <a:t>6) Чтение предложений и </a:t>
            </a:r>
            <a:r>
              <a:rPr lang="ru-RU" sz="3200" b="1" dirty="0" smtClean="0"/>
              <a:t>текстов  </a:t>
            </a:r>
            <a:endParaRPr lang="ru-RU" sz="3200" b="1" dirty="0"/>
          </a:p>
          <a:p>
            <a:r>
              <a:rPr lang="ru-RU" sz="3200" b="1" dirty="0"/>
              <a:t>7) Письмо слов и </a:t>
            </a:r>
            <a:r>
              <a:rPr lang="ru-RU" sz="3200" b="1" dirty="0" smtClean="0"/>
              <a:t>предложений </a:t>
            </a:r>
            <a:endParaRPr lang="ru-RU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460432" y="1831651"/>
            <a:ext cx="683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+</a:t>
            </a:r>
            <a:endParaRPr lang="ru-RU" sz="3200" b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276872"/>
            <a:ext cx="841375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706290"/>
            <a:ext cx="841375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725144"/>
            <a:ext cx="841375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019" y="3666206"/>
            <a:ext cx="792163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658" y="4221088"/>
            <a:ext cx="792163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66732"/>
            <a:ext cx="792163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5350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477834"/>
            <a:ext cx="712879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dirty="0" smtClean="0"/>
              <a:t>Спасибо за урок!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2772291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692697"/>
            <a:ext cx="727280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/>
              <a:t>План   </a:t>
            </a:r>
          </a:p>
          <a:p>
            <a:r>
              <a:rPr lang="ru-RU" sz="3200" b="1" dirty="0"/>
              <a:t>1) Знакомство с новым звуком и новой буквой.</a:t>
            </a:r>
          </a:p>
          <a:p>
            <a:r>
              <a:rPr lang="ru-RU" sz="3200" b="1" dirty="0"/>
              <a:t>2) </a:t>
            </a:r>
            <a:r>
              <a:rPr lang="ru-RU" sz="3200" b="1" dirty="0" err="1"/>
              <a:t>Звуко</a:t>
            </a:r>
            <a:r>
              <a:rPr lang="ru-RU" sz="3200" b="1" dirty="0"/>
              <a:t>-буквенный анализ слов.</a:t>
            </a:r>
          </a:p>
          <a:p>
            <a:r>
              <a:rPr lang="ru-RU" sz="3200" b="1" dirty="0"/>
              <a:t>3) Знакомство с написанием  буквы Б. </a:t>
            </a:r>
          </a:p>
          <a:p>
            <a:r>
              <a:rPr lang="ru-RU" sz="3200" b="1" dirty="0"/>
              <a:t>4) Чтение  слогов и слов.</a:t>
            </a:r>
          </a:p>
          <a:p>
            <a:r>
              <a:rPr lang="ru-RU" sz="3200" b="1" dirty="0"/>
              <a:t>5) Работа над лексическим значением слов.</a:t>
            </a:r>
          </a:p>
          <a:p>
            <a:r>
              <a:rPr lang="ru-RU" sz="3200" b="1" dirty="0"/>
              <a:t>6) Чтение предложений и текстов.</a:t>
            </a:r>
          </a:p>
          <a:p>
            <a:r>
              <a:rPr lang="ru-RU" sz="3200" b="1" dirty="0"/>
              <a:t>7) Письмо слов и предложений.</a:t>
            </a:r>
          </a:p>
        </p:txBody>
      </p:sp>
    </p:spTree>
    <p:extLst>
      <p:ext uri="{BB962C8B-B14F-4D97-AF65-F5344CB8AC3E}">
        <p14:creationId xmlns:p14="http://schemas.microsoft.com/office/powerpoint/2010/main" val="406445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85773"/>
            <a:ext cx="3096344" cy="2603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97738" y="4869160"/>
            <a:ext cx="1728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/>
              <a:t>[</a:t>
            </a:r>
            <a:r>
              <a:rPr lang="ru-RU" sz="7200" b="1" dirty="0" smtClean="0"/>
              <a:t>б'</a:t>
            </a:r>
            <a:r>
              <a:rPr lang="en-US" sz="7200" b="1" dirty="0" smtClean="0"/>
              <a:t>]</a:t>
            </a:r>
            <a:endParaRPr lang="ru-RU" sz="72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382" y="188640"/>
            <a:ext cx="4392488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544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3528392" cy="3513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852936"/>
            <a:ext cx="4252682" cy="3405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4983296"/>
            <a:ext cx="291510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smtClean="0"/>
              <a:t>[</a:t>
            </a:r>
            <a:r>
              <a:rPr lang="ru-RU" sz="6600" b="1" dirty="0" smtClean="0"/>
              <a:t>б</a:t>
            </a:r>
            <a:r>
              <a:rPr lang="en-US" sz="6600" b="1" dirty="0" smtClean="0"/>
              <a:t>]</a:t>
            </a:r>
            <a:endParaRPr lang="ru-RU" sz="6600" b="1" dirty="0"/>
          </a:p>
        </p:txBody>
      </p:sp>
    </p:spTree>
    <p:extLst>
      <p:ext uri="{BB962C8B-B14F-4D97-AF65-F5344CB8AC3E}">
        <p14:creationId xmlns:p14="http://schemas.microsoft.com/office/powerpoint/2010/main" val="2566241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860585"/>
            <a:ext cx="3981206" cy="2827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98207" y="4483419"/>
            <a:ext cx="32403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/>
              <a:t>[</a:t>
            </a:r>
            <a:r>
              <a:rPr lang="ru-RU" sz="6600" b="1" dirty="0" smtClean="0"/>
              <a:t>бык</a:t>
            </a:r>
            <a:r>
              <a:rPr lang="en-US" sz="6000" b="1" dirty="0" smtClean="0"/>
              <a:t>]</a:t>
            </a:r>
            <a:endParaRPr lang="ru-RU" sz="6000" b="1" dirty="0"/>
          </a:p>
        </p:txBody>
      </p:sp>
      <p:sp>
        <p:nvSpPr>
          <p:cNvPr id="3" name="Овал 2"/>
          <p:cNvSpPr/>
          <p:nvPr/>
        </p:nvSpPr>
        <p:spPr>
          <a:xfrm>
            <a:off x="3923928" y="5597273"/>
            <a:ext cx="410344" cy="457200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4418953" y="5589240"/>
            <a:ext cx="432048" cy="4572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5001734" y="5581244"/>
            <a:ext cx="432048" cy="465196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69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692696"/>
            <a:ext cx="4654461" cy="2856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03848" y="4149080"/>
            <a:ext cx="2880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/>
              <a:t>[</a:t>
            </a:r>
            <a:r>
              <a:rPr lang="ru-RU" sz="6000" b="1" dirty="0" err="1" smtClean="0"/>
              <a:t>б‘инт</a:t>
            </a:r>
            <a:r>
              <a:rPr lang="en-US" sz="4800" b="1" dirty="0" smtClean="0"/>
              <a:t>]</a:t>
            </a:r>
            <a:endParaRPr lang="ru-RU" sz="4800" b="1" dirty="0"/>
          </a:p>
        </p:txBody>
      </p:sp>
      <p:sp>
        <p:nvSpPr>
          <p:cNvPr id="3" name="Овал 2"/>
          <p:cNvSpPr/>
          <p:nvPr/>
        </p:nvSpPr>
        <p:spPr>
          <a:xfrm>
            <a:off x="3669432" y="5264328"/>
            <a:ext cx="432048" cy="432048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4211960" y="5247351"/>
            <a:ext cx="432048" cy="435171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753775" y="5269012"/>
            <a:ext cx="432048" cy="432048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227743" y="5269012"/>
            <a:ext cx="432048" cy="432048"/>
          </a:xfrm>
          <a:prstGeom prst="ellips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025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2240" y="2996952"/>
            <a:ext cx="5385871" cy="4471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4544" y="356176"/>
            <a:ext cx="7993063" cy="3078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8296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4968552" cy="4816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23728" y="5364690"/>
            <a:ext cx="50760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Буква Б с большим брюшком, </a:t>
            </a:r>
          </a:p>
          <a:p>
            <a:pPr algn="ctr"/>
            <a:r>
              <a:rPr lang="ru-RU" sz="2800" b="1" dirty="0"/>
              <a:t>В кепке с длинным козырьком. </a:t>
            </a:r>
          </a:p>
        </p:txBody>
      </p:sp>
    </p:spTree>
    <p:extLst>
      <p:ext uri="{BB962C8B-B14F-4D97-AF65-F5344CB8AC3E}">
        <p14:creationId xmlns:p14="http://schemas.microsoft.com/office/powerpoint/2010/main" val="3108212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836712"/>
            <a:ext cx="5996266" cy="3841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907704" y="5157192"/>
            <a:ext cx="52200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Буква Б проснётся рано. </a:t>
            </a:r>
          </a:p>
          <a:p>
            <a:pPr algn="ctr"/>
            <a:r>
              <a:rPr lang="ru-RU" sz="2800" b="1" dirty="0"/>
              <a:t>Буква Б – бочонок с краном. </a:t>
            </a:r>
          </a:p>
        </p:txBody>
      </p:sp>
    </p:spTree>
    <p:extLst>
      <p:ext uri="{BB962C8B-B14F-4D97-AF65-F5344CB8AC3E}">
        <p14:creationId xmlns:p14="http://schemas.microsoft.com/office/powerpoint/2010/main" val="426596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171</Words>
  <Application>Microsoft Office PowerPoint</Application>
  <PresentationFormat>Экран (4:3)</PresentationFormat>
  <Paragraphs>39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  Согласные звуки [б], [б’], буква Б. Написание строчной буквы Б, слогов, слов с буквой Б.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Жигалов</dc:creator>
  <cp:lastModifiedBy>Максим Жигалов</cp:lastModifiedBy>
  <cp:revision>28</cp:revision>
  <dcterms:created xsi:type="dcterms:W3CDTF">2014-12-10T14:42:15Z</dcterms:created>
  <dcterms:modified xsi:type="dcterms:W3CDTF">2015-06-11T07:43:41Z</dcterms:modified>
</cp:coreProperties>
</file>