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8" r:id="rId3"/>
    <p:sldId id="260" r:id="rId4"/>
    <p:sldId id="272" r:id="rId5"/>
    <p:sldId id="274" r:id="rId6"/>
    <p:sldId id="261" r:id="rId7"/>
    <p:sldId id="276" r:id="rId8"/>
    <p:sldId id="257" r:id="rId9"/>
    <p:sldId id="265" r:id="rId10"/>
    <p:sldId id="266" r:id="rId11"/>
    <p:sldId id="267" r:id="rId12"/>
    <p:sldId id="268" r:id="rId13"/>
    <p:sldId id="269" r:id="rId14"/>
    <p:sldId id="271" r:id="rId15"/>
    <p:sldId id="262" r:id="rId16"/>
    <p:sldId id="263" r:id="rId17"/>
    <p:sldId id="275" r:id="rId18"/>
    <p:sldId id="270" r:id="rId19"/>
    <p:sldId id="273" r:id="rId20"/>
    <p:sldId id="26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73506" autoAdjust="0"/>
  </p:normalViewPr>
  <p:slideViewPr>
    <p:cSldViewPr>
      <p:cViewPr varScale="1">
        <p:scale>
          <a:sx n="107" d="100"/>
          <a:sy n="107" d="100"/>
        </p:scale>
        <p:origin x="-84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3BF5AA-1E62-4E50-A532-4364159ACD4F}" type="datetimeFigureOut">
              <a:rPr lang="ru-RU" smtClean="0"/>
              <a:pPr/>
              <a:t>22.01.2016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8809A3-886F-48A9-A79F-2E458095DEA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809A3-886F-48A9-A79F-2E458095DEA7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01DC2-2573-4EE7-929E-21F220A6B1D9}" type="datetimeFigureOut">
              <a:rPr lang="ru-RU" smtClean="0"/>
              <a:pPr/>
              <a:t>22.01.2016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4F7EB-8366-44D7-8779-7142B14E24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01DC2-2573-4EE7-929E-21F220A6B1D9}" type="datetimeFigureOut">
              <a:rPr lang="ru-RU" smtClean="0"/>
              <a:pPr/>
              <a:t>22.01.2016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4F7EB-8366-44D7-8779-7142B14E24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01DC2-2573-4EE7-929E-21F220A6B1D9}" type="datetimeFigureOut">
              <a:rPr lang="ru-RU" smtClean="0"/>
              <a:pPr/>
              <a:t>22.01.2016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4F7EB-8366-44D7-8779-7142B14E24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01DC2-2573-4EE7-929E-21F220A6B1D9}" type="datetimeFigureOut">
              <a:rPr lang="ru-RU" smtClean="0"/>
              <a:pPr/>
              <a:t>22.01.2016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4F7EB-8366-44D7-8779-7142B14E24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01DC2-2573-4EE7-929E-21F220A6B1D9}" type="datetimeFigureOut">
              <a:rPr lang="ru-RU" smtClean="0"/>
              <a:pPr/>
              <a:t>22.01.2016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4F7EB-8366-44D7-8779-7142B14E24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01DC2-2573-4EE7-929E-21F220A6B1D9}" type="datetimeFigureOut">
              <a:rPr lang="ru-RU" smtClean="0"/>
              <a:pPr/>
              <a:t>22.01.2016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4F7EB-8366-44D7-8779-7142B14E24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01DC2-2573-4EE7-929E-21F220A6B1D9}" type="datetimeFigureOut">
              <a:rPr lang="ru-RU" smtClean="0"/>
              <a:pPr/>
              <a:t>22.01.2016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4F7EB-8366-44D7-8779-7142B14E24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01DC2-2573-4EE7-929E-21F220A6B1D9}" type="datetimeFigureOut">
              <a:rPr lang="ru-RU" smtClean="0"/>
              <a:pPr/>
              <a:t>22.01.2016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4F7EB-8366-44D7-8779-7142B14E24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01DC2-2573-4EE7-929E-21F220A6B1D9}" type="datetimeFigureOut">
              <a:rPr lang="ru-RU" smtClean="0"/>
              <a:pPr/>
              <a:t>22.01.2016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4F7EB-8366-44D7-8779-7142B14E24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01DC2-2573-4EE7-929E-21F220A6B1D9}" type="datetimeFigureOut">
              <a:rPr lang="ru-RU" smtClean="0"/>
              <a:pPr/>
              <a:t>22.01.2016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4F7EB-8366-44D7-8779-7142B14E24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01DC2-2573-4EE7-929E-21F220A6B1D9}" type="datetimeFigureOut">
              <a:rPr lang="ru-RU" smtClean="0"/>
              <a:pPr/>
              <a:t>22.01.2016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4F7EB-8366-44D7-8779-7142B14E24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01DC2-2573-4EE7-929E-21F220A6B1D9}" type="datetimeFigureOut">
              <a:rPr lang="ru-RU" smtClean="0"/>
              <a:pPr/>
              <a:t>22.01.2016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4F7EB-8366-44D7-8779-7142B14E241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H:\&#1045;&#1089;&#1077;&#1085;&#1080;&#1085;\S-Esenin--chitaet-A-Zlischev-Pis_mo-materi(muzofon.com).mp3" TargetMode="Externa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slideLayout" Target="../slideLayouts/slideLayout8.xml"/><Relationship Id="rId1" Type="http://schemas.openxmlformats.org/officeDocument/2006/relationships/audio" Target="file:///H:\&#1045;&#1089;&#1077;&#1085;&#1080;&#1085;\Pesni-na-stihi-Sergeya--Esenina-Nad-okoshkom-mesyac(mp3-blog.info).mp3" TargetMode="Externa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esenin.niv.ru/esenin/foto.htm" TargetMode="External"/><Relationship Id="rId2" Type="http://schemas.openxmlformats.org/officeDocument/2006/relationships/hyperlink" Target="http://esenin.niv.ru/esenin/biografiya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senin.niv.ru/esenin/family.htm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214422"/>
            <a:ext cx="7772400" cy="1470025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                   Русь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                   Сергея Есенина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71736" y="3886200"/>
            <a:ext cx="5929354" cy="2686072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Составила</a:t>
            </a:r>
          </a:p>
          <a:p>
            <a:pPr algn="r"/>
            <a:r>
              <a:rPr lang="ru-RU" sz="2000" dirty="0" smtClean="0"/>
              <a:t> Детина Наталья Михайловна,</a:t>
            </a:r>
          </a:p>
          <a:p>
            <a:pPr algn="r"/>
            <a:r>
              <a:rPr lang="ru-RU" sz="2000" dirty="0" smtClean="0"/>
              <a:t>Учитель начальных классов</a:t>
            </a:r>
          </a:p>
          <a:p>
            <a:endParaRPr lang="ru-RU" sz="2000" dirty="0"/>
          </a:p>
          <a:p>
            <a:endParaRPr lang="ru-RU" sz="2000" dirty="0" smtClean="0"/>
          </a:p>
          <a:p>
            <a:r>
              <a:rPr lang="ru-RU" sz="2000" dirty="0" smtClean="0"/>
              <a:t>г.Березники</a:t>
            </a:r>
          </a:p>
          <a:p>
            <a:r>
              <a:rPr lang="ru-RU" sz="2000" dirty="0" smtClean="0"/>
              <a:t>2016г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4" name="Picture 4" descr="esen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214422"/>
            <a:ext cx="270182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Русь многострадальная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/>
              <a:t>Я</a:t>
            </a:r>
            <a:r>
              <a:rPr lang="ru-RU" dirty="0" smtClean="0"/>
              <a:t> не знаю, что будет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  со мною,</a:t>
            </a:r>
          </a:p>
          <a:p>
            <a:pPr>
              <a:buNone/>
            </a:pPr>
            <a:r>
              <a:rPr lang="ru-RU" dirty="0" smtClean="0"/>
              <a:t>Может в новую жизнь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  не гожусь,</a:t>
            </a:r>
          </a:p>
          <a:p>
            <a:pPr>
              <a:buNone/>
            </a:pPr>
            <a:r>
              <a:rPr lang="ru-RU" dirty="0" smtClean="0"/>
              <a:t>Но и всё же хочу я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 стальною</a:t>
            </a:r>
          </a:p>
          <a:p>
            <a:pPr>
              <a:buNone/>
            </a:pPr>
            <a:r>
              <a:rPr lang="ru-RU" dirty="0" smtClean="0"/>
              <a:t>Видеть бедную,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 нищую Русь.</a:t>
            </a:r>
            <a:endParaRPr lang="ru-RU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740" y="2500306"/>
            <a:ext cx="4015915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600" decel="100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6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600" decel="100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6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600" decel="100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000"/>
                            </p:stCondLst>
                            <p:childTnLst>
                              <p:par>
                                <p:cTn id="3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600" decel="100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00" decel="100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1000"/>
                            </p:stCondLst>
                            <p:childTnLst>
                              <p:par>
                                <p:cTn id="4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600" decel="100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00" decel="100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00" decel="100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3000"/>
                            </p:stCondLst>
                            <p:childTnLst>
                              <p:par>
                                <p:cTn id="5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600" decel="100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600" decel="100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00" decel="100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00" decel="100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0"/>
                            </p:stCondLst>
                            <p:childTnLst>
                              <p:par>
                                <p:cTn id="6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600" decel="100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600" decel="100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00" decel="100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00" decel="100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7000"/>
                            </p:stCondLst>
                            <p:childTnLst>
                              <p:par>
                                <p:cTn id="7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600" decel="100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600" decel="100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00" decel="100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00" decel="100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9000"/>
                            </p:stCondLst>
                            <p:childTnLst>
                              <p:par>
                                <p:cTn id="8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3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Русь – родная мать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ru-RU" b="1" i="1" dirty="0" smtClean="0"/>
          </a:p>
          <a:p>
            <a:pPr>
              <a:buNone/>
            </a:pPr>
            <a:endParaRPr lang="ru-RU" b="1" i="1" dirty="0"/>
          </a:p>
          <a:p>
            <a:pPr>
              <a:buNone/>
            </a:pPr>
            <a:r>
              <a:rPr lang="ru-RU" b="1" i="1" dirty="0" smtClean="0"/>
              <a:t>Т</a:t>
            </a:r>
            <a:r>
              <a:rPr lang="ru-RU" dirty="0" smtClean="0"/>
              <a:t>ы одна мне помощь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и отрада,</a:t>
            </a:r>
          </a:p>
          <a:p>
            <a:pPr>
              <a:buNone/>
            </a:pPr>
            <a:r>
              <a:rPr lang="ru-RU" dirty="0" smtClean="0"/>
              <a:t>Ты одна мне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несказанный свет.</a:t>
            </a:r>
            <a:endParaRPr lang="ru-RU" dirty="0"/>
          </a:p>
        </p:txBody>
      </p:sp>
      <p:pic>
        <p:nvPicPr>
          <p:cNvPr id="4098" name="Picture 2" descr="C:\Documents and Settings\1\Рабочий стол\Есенин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814316" y="1814925"/>
            <a:ext cx="3706368" cy="4096512"/>
          </a:xfrm>
          <a:prstGeom prst="rect">
            <a:avLst/>
          </a:prstGeom>
          <a:noFill/>
        </p:spPr>
      </p:pic>
      <p:pic>
        <p:nvPicPr>
          <p:cNvPr id="5" name="S-Esenin--chitaet-A-Zlischev-Pis_mo-materi(muzof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000"/>
                            </p:stCondLst>
                            <p:childTnLst>
                              <p:par>
                                <p:cTn id="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000"/>
                            </p:stCondLst>
                            <p:childTnLst>
                              <p:par>
                                <p:cTn id="4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672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Русь - Родина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72066" y="1571612"/>
            <a:ext cx="3786214" cy="4525963"/>
          </a:xfrm>
        </p:spPr>
        <p:txBody>
          <a:bodyPr/>
          <a:lstStyle/>
          <a:p>
            <a:pPr>
              <a:buNone/>
            </a:pPr>
            <a:endParaRPr lang="ru-RU" b="1" i="1" dirty="0" smtClean="0"/>
          </a:p>
          <a:p>
            <a:pPr>
              <a:buNone/>
            </a:pPr>
            <a:r>
              <a:rPr lang="ru-RU" b="1" i="1" dirty="0" smtClean="0"/>
              <a:t>Е</a:t>
            </a:r>
            <a:r>
              <a:rPr lang="ru-RU" dirty="0" smtClean="0"/>
              <a:t>сли крикнет рать 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святая:</a:t>
            </a:r>
          </a:p>
          <a:p>
            <a:pPr>
              <a:buNone/>
            </a:pPr>
            <a:r>
              <a:rPr lang="ru-RU" dirty="0" smtClean="0"/>
              <a:t>«Кинь ты Русь, </a:t>
            </a:r>
          </a:p>
          <a:p>
            <a:pPr>
              <a:buNone/>
            </a:pPr>
            <a:r>
              <a:rPr lang="ru-RU" dirty="0" smtClean="0"/>
              <a:t>                живи в  раю!»</a:t>
            </a:r>
          </a:p>
          <a:p>
            <a:pPr>
              <a:buNone/>
            </a:pPr>
            <a:r>
              <a:rPr lang="ru-RU" dirty="0" smtClean="0"/>
              <a:t>Я скажу: «Не надо рая,</a:t>
            </a:r>
          </a:p>
          <a:p>
            <a:pPr>
              <a:buNone/>
            </a:pPr>
            <a:r>
              <a:rPr lang="ru-RU" dirty="0" smtClean="0"/>
              <a:t>Дайте родину мою!»</a:t>
            </a:r>
            <a:endParaRPr lang="ru-RU" dirty="0"/>
          </a:p>
        </p:txBody>
      </p:sp>
      <p:pic>
        <p:nvPicPr>
          <p:cNvPr id="3078" name="Picture 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690" y="2285992"/>
            <a:ext cx="450059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3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000"/>
                            </p:stCondLst>
                            <p:childTnLst>
                              <p:par>
                                <p:cTn id="3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4000"/>
                            </p:stCondLst>
                            <p:childTnLst>
                              <p:par>
                                <p:cTn id="3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6000"/>
                            </p:stCondLst>
                            <p:childTnLst>
                              <p:par>
                                <p:cTn id="4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Русь – родная природа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b="1" i="1" dirty="0" smtClean="0"/>
              <a:t>О </a:t>
            </a:r>
            <a:r>
              <a:rPr lang="ru-RU" dirty="0" smtClean="0"/>
              <a:t>Русь, малиновое поле</a:t>
            </a:r>
          </a:p>
          <a:p>
            <a:pPr>
              <a:buNone/>
            </a:pPr>
            <a:r>
              <a:rPr lang="ru-RU" dirty="0" smtClean="0"/>
              <a:t>И синь, упавшая в реку,</a:t>
            </a:r>
          </a:p>
          <a:p>
            <a:pPr>
              <a:buNone/>
            </a:pPr>
            <a:r>
              <a:rPr lang="ru-RU" dirty="0" smtClean="0"/>
              <a:t>Люблю до радости, 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до боли</a:t>
            </a:r>
          </a:p>
          <a:p>
            <a:pPr>
              <a:buNone/>
            </a:pPr>
            <a:r>
              <a:rPr lang="ru-RU" dirty="0" smtClean="0"/>
              <a:t>Твою озёрную тоску.</a:t>
            </a:r>
            <a:endParaRPr lang="ru-RU" dirty="0"/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5532" y="2357430"/>
            <a:ext cx="450059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000"/>
                            </p:stCondLst>
                            <p:childTnLst>
                              <p:par>
                                <p:cTn id="2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000"/>
                            </p:stCondLst>
                            <p:childTnLst>
                              <p:par>
                                <p:cTn id="2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0"/>
                            </p:stCondLst>
                            <p:childTnLst>
                              <p:par>
                                <p:cTn id="3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3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8000"/>
                            </p:stCondLst>
                            <p:childTnLst>
                              <p:par>
                                <p:cTn id="4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3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Образ Руси многообразен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142984"/>
            <a:ext cx="4038600" cy="498317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endParaRPr lang="ru-RU" dirty="0"/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ru-RU" dirty="0"/>
              <a:t>Русь - это деревня поэта, его родной дом, 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ru-RU" dirty="0"/>
              <a:t>Русь - прекрасная, поэтическая страна,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ru-RU" dirty="0"/>
              <a:t>Русь - нищая, многострадальная Россия, 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ru-RU" dirty="0"/>
              <a:t>Русь - смиренная крестьянская страна, 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ru-RU" dirty="0" smtClean="0"/>
              <a:t>Русь </a:t>
            </a:r>
            <a:r>
              <a:rPr lang="ru-RU" dirty="0"/>
              <a:t>- мать, самый родной человек</a:t>
            </a:r>
            <a:r>
              <a:rPr lang="ru-RU" dirty="0" smtClean="0"/>
              <a:t>,</a:t>
            </a:r>
            <a:endParaRPr lang="ru-RU" dirty="0"/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ru-RU" dirty="0"/>
              <a:t>Русь - это РОДИНА.</a:t>
            </a:r>
          </a:p>
          <a:p>
            <a:endParaRPr lang="ru-RU" dirty="0"/>
          </a:p>
        </p:txBody>
      </p:sp>
      <p:pic>
        <p:nvPicPr>
          <p:cNvPr id="717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2428868"/>
            <a:ext cx="4302766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4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000"/>
                            </p:stCondLst>
                            <p:childTnLst>
                              <p:par>
                                <p:cTn id="3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0"/>
                            </p:stCondLst>
                            <p:childTnLst>
                              <p:par>
                                <p:cTn id="3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8000"/>
                            </p:stCondLst>
                            <p:childTnLst>
                              <p:par>
                                <p:cTn id="4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1000"/>
                            </p:stCondLst>
                            <p:childTnLst>
                              <p:par>
                                <p:cTn id="4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9058" y="214290"/>
            <a:ext cx="4572032" cy="4572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В ночь на 28 декабря 1925 года жизнь Сергея Есенина трагически оборвалась в Ленинграде, в гостинице «</a:t>
            </a:r>
            <a:r>
              <a:rPr lang="ru-RU" dirty="0" err="1" smtClean="0"/>
              <a:t>Англетер</a:t>
            </a:r>
            <a:r>
              <a:rPr lang="ru-RU" dirty="0" smtClean="0"/>
              <a:t>», при невыясненных обстоятельствах.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928670"/>
            <a:ext cx="3333750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 bwMode="auto">
          <a:xfrm>
            <a:off x="2928926" y="1285860"/>
            <a:ext cx="6029842" cy="5043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4282" y="2357430"/>
            <a:ext cx="2500331" cy="3768733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Похоронен поэт в Москве на </a:t>
            </a:r>
            <a:r>
              <a:rPr lang="ru-RU" sz="2800" dirty="0" smtClean="0"/>
              <a:t>Ваганьковском</a:t>
            </a:r>
            <a:r>
              <a:rPr lang="ru-RU" sz="3200" dirty="0" smtClean="0"/>
              <a:t> кладбище.</a:t>
            </a:r>
            <a:endParaRPr lang="ru-RU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686700" cy="116205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0070C0"/>
                </a:solidFill>
              </a:rPr>
              <a:t>Дети С.Есенина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500306"/>
            <a:ext cx="3008313" cy="3625857"/>
          </a:xfrm>
        </p:spPr>
        <p:txBody>
          <a:bodyPr>
            <a:normAutofit/>
          </a:bodyPr>
          <a:lstStyle/>
          <a:p>
            <a:r>
              <a:rPr lang="ru-RU" sz="2400" dirty="0" err="1" smtClean="0"/>
              <a:t>А.С.Есенин-Вольпин</a:t>
            </a:r>
            <a:r>
              <a:rPr lang="ru-RU" sz="2400" dirty="0" smtClean="0"/>
              <a:t> </a:t>
            </a:r>
          </a:p>
          <a:p>
            <a:r>
              <a:rPr lang="ru-RU" sz="2400" dirty="0" smtClean="0"/>
              <a:t>с женой Викторией</a:t>
            </a:r>
          </a:p>
          <a:p>
            <a:r>
              <a:rPr lang="ru-RU" sz="2400" dirty="0" smtClean="0"/>
              <a:t> и матерью Надеждой Давыдовной </a:t>
            </a:r>
            <a:endParaRPr lang="ru-RU" sz="24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2143116"/>
            <a:ext cx="5111750" cy="3864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3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400" decel="100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4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4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400" decel="100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4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4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4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000"/>
                            </p:stCondLst>
                            <p:childTnLst>
                              <p:par>
                                <p:cTn id="3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400" decel="100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400" decel="100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400" decel="100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400" decel="100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1428735"/>
            <a:ext cx="3271122" cy="4210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928662" y="714356"/>
            <a:ext cx="385765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 smtClean="0"/>
          </a:p>
          <a:p>
            <a:r>
              <a:rPr lang="ru-RU" sz="2800" b="1" i="1" dirty="0" smtClean="0"/>
              <a:t>Н</a:t>
            </a:r>
            <a:r>
              <a:rPr lang="ru-RU" sz="2800" dirty="0" smtClean="0"/>
              <a:t>о и тогда,</a:t>
            </a:r>
          </a:p>
          <a:p>
            <a:r>
              <a:rPr lang="ru-RU" sz="2800" dirty="0" smtClean="0"/>
              <a:t>Когда во всей планете</a:t>
            </a:r>
          </a:p>
          <a:p>
            <a:r>
              <a:rPr lang="ru-RU" sz="2800" dirty="0" smtClean="0"/>
              <a:t>Пройдёт вражда племён,</a:t>
            </a:r>
          </a:p>
          <a:p>
            <a:r>
              <a:rPr lang="ru-RU" sz="2800" dirty="0" smtClean="0"/>
              <a:t>Исчезнет ложь и грусть,-</a:t>
            </a:r>
          </a:p>
          <a:p>
            <a:r>
              <a:rPr lang="ru-RU" sz="2800" dirty="0" smtClean="0"/>
              <a:t>Я буду воспевать</a:t>
            </a:r>
          </a:p>
          <a:p>
            <a:r>
              <a:rPr lang="ru-RU" sz="2800" dirty="0" smtClean="0"/>
              <a:t>Всем существом в поэте</a:t>
            </a:r>
          </a:p>
          <a:p>
            <a:r>
              <a:rPr lang="ru-RU" sz="2800" dirty="0" smtClean="0"/>
              <a:t>Шестую часть земли</a:t>
            </a:r>
          </a:p>
          <a:p>
            <a:r>
              <a:rPr lang="ru-RU" sz="2800" dirty="0" smtClean="0"/>
              <a:t>С названьем кратким  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                            «Русь».</a:t>
            </a:r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3008313" cy="1857364"/>
          </a:xfrm>
        </p:spPr>
        <p:txBody>
          <a:bodyPr>
            <a:noAutofit/>
          </a:bodyPr>
          <a:lstStyle/>
          <a:p>
            <a:r>
              <a:rPr lang="ru-RU" sz="3200" i="1" dirty="0" smtClean="0"/>
              <a:t>Я </a:t>
            </a:r>
            <a:r>
              <a:rPr lang="ru-RU" sz="3200" dirty="0" smtClean="0"/>
              <a:t>люблю есенинские строки…</a:t>
            </a:r>
            <a:endParaRPr lang="ru-RU" sz="32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9" name="Picture 3" descr="C:\Documents and Settings\1\Рабочий стол\Есенин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35575">
            <a:off x="625035" y="2530479"/>
            <a:ext cx="2578102" cy="3345820"/>
          </a:xfrm>
          <a:prstGeom prst="rect">
            <a:avLst/>
          </a:prstGeom>
          <a:noFill/>
        </p:spPr>
      </p:pic>
      <p:pic>
        <p:nvPicPr>
          <p:cNvPr id="4100" name="Picture 4" descr="C:\Documents and Settings\1\Рабочий стол\Есенин1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8" y="357166"/>
            <a:ext cx="2054066" cy="3482981"/>
          </a:xfrm>
          <a:prstGeom prst="rect">
            <a:avLst/>
          </a:prstGeom>
          <a:noFill/>
        </p:spPr>
      </p:pic>
      <p:pic>
        <p:nvPicPr>
          <p:cNvPr id="4102" name="Picture 6" descr="C:\Documents and Settings\1\Рабочий стол\Есенин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0826" y="357166"/>
            <a:ext cx="1945652" cy="3429024"/>
          </a:xfrm>
          <a:prstGeom prst="rect">
            <a:avLst/>
          </a:prstGeom>
          <a:noFill/>
        </p:spPr>
      </p:pic>
      <p:pic>
        <p:nvPicPr>
          <p:cNvPr id="4104" name="Picture 8" descr="C:\Documents and Settings\1\Рабочий стол\Есенин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488" y="2500306"/>
            <a:ext cx="2740698" cy="3951294"/>
          </a:xfrm>
          <a:prstGeom prst="rect">
            <a:avLst/>
          </a:prstGeom>
          <a:noFill/>
        </p:spPr>
      </p:pic>
      <p:pic>
        <p:nvPicPr>
          <p:cNvPr id="4106" name="Picture 10" descr="C:\Documents and Settings\1\Рабочий стол\Есенин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404407">
            <a:off x="5857884" y="2857496"/>
            <a:ext cx="2473329" cy="3234115"/>
          </a:xfrm>
          <a:prstGeom prst="rect">
            <a:avLst/>
          </a:prstGeom>
          <a:noFill/>
        </p:spPr>
      </p:pic>
      <p:pic>
        <p:nvPicPr>
          <p:cNvPr id="9" name="Pesni-na-stihi-Sergeya--Esenina-Nad-okoshkom-mesyac(mp3-blog.info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8429652" y="578645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00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3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8330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4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1934" y="571480"/>
            <a:ext cx="4322258" cy="542928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Сергей Есенин родился 21 сентября (4 октября) 1895 в селе Константиново Рязанской губернии в семье крестьянина Александра Есенина.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Александр Никитич Есенин (1873-1931) 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и</a:t>
            </a:r>
          </a:p>
          <a:p>
            <a:pPr>
              <a:buNone/>
            </a:pPr>
            <a:r>
              <a:rPr lang="ru-RU" dirty="0" smtClean="0"/>
              <a:t>Татьяна Федоровна Есенина (Титова) (1865-1955).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" name="Picture 2" descr="C:\Documents and Settings\1\Рабочий стол\Есенин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4290"/>
            <a:ext cx="3706813" cy="575468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Интернет - ресурсы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hlinkClick r:id="rId2"/>
              </a:rPr>
              <a:t>http://esenin.niv.ru/esenin/biografiya.htm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en-US" dirty="0" smtClean="0">
                <a:solidFill>
                  <a:srgbClr val="002060"/>
                </a:solidFill>
                <a:hlinkClick r:id="rId3"/>
              </a:rPr>
              <a:t>http://esenin.niv.ru/esenin/foto.htm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en-US" dirty="0" smtClean="0">
                <a:solidFill>
                  <a:srgbClr val="002060"/>
                </a:solidFill>
                <a:hlinkClick r:id="rId4"/>
              </a:rPr>
              <a:t>http://esenin.niv.ru/esenin/family.htm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929190" y="5500702"/>
            <a:ext cx="3466986" cy="571504"/>
          </a:xfrm>
        </p:spPr>
        <p:txBody>
          <a:bodyPr/>
          <a:lstStyle/>
          <a:p>
            <a:pPr algn="ctr"/>
            <a:r>
              <a:rPr lang="ru-RU" dirty="0"/>
              <a:t>З</a:t>
            </a:r>
            <a:r>
              <a:rPr lang="ru-RU" dirty="0" smtClean="0"/>
              <a:t>емская начальная школа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00496" y="285728"/>
            <a:ext cx="4714908" cy="45720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 1904 году Есенина отдают на обучение в </a:t>
            </a:r>
            <a:r>
              <a:rPr lang="ru-RU" dirty="0" err="1" smtClean="0"/>
              <a:t>Константиновское</a:t>
            </a:r>
            <a:r>
              <a:rPr lang="ru-RU" dirty="0" smtClean="0"/>
              <a:t> земское училище, а затем - в церковно-учительскую школу в городке Спас-Клепики (1909-12), из которой вышел "учителем школы грамоты".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2910" y="1357298"/>
            <a:ext cx="3286148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3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4186238" cy="116205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70C0"/>
                </a:solidFill>
              </a:rPr>
              <a:t>Фото из семейного альбома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57158" y="1785926"/>
            <a:ext cx="3008313" cy="4691063"/>
          </a:xfrm>
        </p:spPr>
        <p:txBody>
          <a:bodyPr>
            <a:normAutofit/>
          </a:bodyPr>
          <a:lstStyle/>
          <a:p>
            <a:endParaRPr lang="ru-RU" sz="3200" dirty="0" smtClean="0"/>
          </a:p>
          <a:p>
            <a:endParaRPr lang="ru-RU" sz="3200" dirty="0" smtClean="0"/>
          </a:p>
          <a:p>
            <a:r>
              <a:rPr lang="ru-RU" sz="3200" dirty="0" smtClean="0"/>
              <a:t>Сергей Есенин </a:t>
            </a:r>
          </a:p>
          <a:p>
            <a:r>
              <a:rPr lang="ru-RU" sz="3200" dirty="0" smtClean="0"/>
              <a:t>с сёстрами Катей и Шурой (1912 год)</a:t>
            </a:r>
            <a:endParaRPr lang="ru-RU" sz="3200" dirty="0"/>
          </a:p>
        </p:txBody>
      </p:sp>
      <p:pic>
        <p:nvPicPr>
          <p:cNvPr id="2050" name="Picture 2" descr="C:\Documents and Settings\1\Рабочий стол\Есенин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285728"/>
            <a:ext cx="3742154" cy="585311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Фото из семейного альбома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  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   </a:t>
            </a:r>
          </a:p>
          <a:p>
            <a:pPr>
              <a:buNone/>
            </a:pPr>
            <a:r>
              <a:rPr lang="ru-RU" dirty="0" smtClean="0"/>
              <a:t>Сергей Есенин с отцом и дядей (1913 год)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Documents and Settings\1\Рабочий стол\Есенин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785794"/>
            <a:ext cx="3316287" cy="507206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3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Дебют поэта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28596" y="1714488"/>
            <a:ext cx="8229600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С детства слагает стихи.</a:t>
            </a:r>
          </a:p>
          <a:p>
            <a:r>
              <a:rPr lang="ru-RU" dirty="0" smtClean="0"/>
              <a:t> Печататься начинает в 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1914 в московских </a:t>
            </a:r>
          </a:p>
          <a:p>
            <a:pPr>
              <a:buNone/>
            </a:pPr>
            <a:r>
              <a:rPr lang="ru-RU" dirty="0" smtClean="0"/>
              <a:t>    детских журналах. </a:t>
            </a:r>
          </a:p>
          <a:p>
            <a:r>
              <a:rPr lang="ru-RU" dirty="0" smtClean="0"/>
              <a:t>Первое  стихотворение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"Береза".</a:t>
            </a:r>
            <a:endParaRPr lang="ru-RU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5580" y="1108529"/>
            <a:ext cx="3196948" cy="4034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3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3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1000"/>
                            </p:stCondLst>
                            <p:childTnLst>
                              <p:par>
                                <p:cTn id="47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9" dur="3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0070C0"/>
                </a:solidFill>
              </a:rPr>
              <a:t>Ой ты, Русь, моя родина кроткая…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Тема Родины— ведущая тема в творчестве Есенина.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“</a:t>
            </a:r>
            <a:r>
              <a:rPr lang="ru-RU" b="1" i="1" dirty="0" smtClean="0"/>
              <a:t>М</a:t>
            </a:r>
            <a:r>
              <a:rPr lang="ru-RU" dirty="0" smtClean="0"/>
              <a:t>оя лирика жива одной большой любовью — </a:t>
            </a:r>
            <a:r>
              <a:rPr lang="ru-RU" dirty="0" err="1" smtClean="0"/>
              <a:t>любовью</a:t>
            </a:r>
            <a:r>
              <a:rPr lang="ru-RU" dirty="0" smtClean="0"/>
              <a:t> к Родине. Чувство Родины — основное в моем творчестве”.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4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Русь деревенская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029" name="Picture 5" descr="C:\Documents and Settings\1\Рабочий стол\Есенин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75" y="2285992"/>
            <a:ext cx="4448525" cy="3071834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572000" y="1643050"/>
            <a:ext cx="4286280" cy="457203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b="1" i="1" dirty="0" smtClean="0"/>
              <a:t>Э</a:t>
            </a:r>
            <a:r>
              <a:rPr lang="ru-RU" sz="2400" dirty="0" smtClean="0"/>
              <a:t>та улица мне знакома,</a:t>
            </a:r>
          </a:p>
          <a:p>
            <a:pPr>
              <a:buNone/>
            </a:pPr>
            <a:r>
              <a:rPr lang="ru-RU" sz="2400" dirty="0" smtClean="0"/>
              <a:t>И   знаком  этот низенький </a:t>
            </a:r>
          </a:p>
          <a:p>
            <a:pPr>
              <a:buNone/>
            </a:pPr>
            <a:r>
              <a:rPr lang="ru-RU" sz="2400" dirty="0"/>
              <a:t> </a:t>
            </a:r>
            <a:r>
              <a:rPr lang="ru-RU" sz="2400" dirty="0" smtClean="0"/>
              <a:t>                                           дом.</a:t>
            </a:r>
          </a:p>
          <a:p>
            <a:pPr>
              <a:buNone/>
            </a:pPr>
            <a:r>
              <a:rPr lang="ru-RU" sz="2400" dirty="0" smtClean="0"/>
              <a:t>Проводов  </a:t>
            </a:r>
            <a:r>
              <a:rPr lang="ru-RU" sz="2400" dirty="0" err="1" smtClean="0"/>
              <a:t>голубая</a:t>
            </a:r>
            <a:r>
              <a:rPr lang="ru-RU" sz="2400" dirty="0" smtClean="0"/>
              <a:t>  солома</a:t>
            </a:r>
          </a:p>
          <a:p>
            <a:pPr>
              <a:buNone/>
            </a:pPr>
            <a:r>
              <a:rPr lang="ru-RU" sz="2400" dirty="0" smtClean="0"/>
              <a:t>Опрокинулась над окном.</a:t>
            </a:r>
          </a:p>
          <a:p>
            <a:pPr>
              <a:buNone/>
            </a:pPr>
            <a:r>
              <a:rPr lang="ru-RU" sz="2400" dirty="0" smtClean="0"/>
              <a:t>Были годы тяжёлых бедствий,</a:t>
            </a:r>
          </a:p>
          <a:p>
            <a:pPr>
              <a:buNone/>
            </a:pPr>
            <a:r>
              <a:rPr lang="ru-RU" sz="2400" dirty="0" smtClean="0"/>
              <a:t>Годы буйных, безумных сил.</a:t>
            </a:r>
          </a:p>
          <a:p>
            <a:pPr>
              <a:buNone/>
            </a:pPr>
            <a:r>
              <a:rPr lang="ru-RU" sz="2400" dirty="0" smtClean="0"/>
              <a:t>Вспомнил я деревенское </a:t>
            </a:r>
          </a:p>
          <a:p>
            <a:pPr>
              <a:buNone/>
            </a:pPr>
            <a:r>
              <a:rPr lang="ru-RU" sz="2400" dirty="0"/>
              <a:t> </a:t>
            </a:r>
            <a:r>
              <a:rPr lang="ru-RU" sz="2400" dirty="0" smtClean="0"/>
              <a:t>                                        детство,</a:t>
            </a:r>
          </a:p>
          <a:p>
            <a:pPr>
              <a:buNone/>
            </a:pPr>
            <a:r>
              <a:rPr lang="ru-RU" sz="2400" dirty="0" smtClean="0"/>
              <a:t>Вспомнил я деревенскую </a:t>
            </a:r>
          </a:p>
          <a:p>
            <a:pPr>
              <a:buNone/>
            </a:pPr>
            <a:r>
              <a:rPr lang="ru-RU" sz="2400" dirty="0"/>
              <a:t> </a:t>
            </a:r>
            <a:r>
              <a:rPr lang="ru-RU" sz="2400" dirty="0" smtClean="0"/>
              <a:t>                                        синь…</a:t>
            </a: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7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700" decel="100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700" decel="100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0"/>
                            </p:stCondLst>
                            <p:childTnLst>
                              <p:par>
                                <p:cTn id="3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700" decel="100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0"/>
                            </p:stCondLst>
                            <p:childTnLst>
                              <p:par>
                                <p:cTn id="3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700" decel="100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8000"/>
                            </p:stCondLst>
                            <p:childTnLst>
                              <p:par>
                                <p:cTn id="4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3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700" decel="100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1000"/>
                            </p:stCondLst>
                            <p:childTnLst>
                              <p:par>
                                <p:cTn id="5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700" decel="100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4000"/>
                            </p:stCondLst>
                            <p:childTnLst>
                              <p:par>
                                <p:cTn id="6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700" decel="100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7000"/>
                            </p:stCondLst>
                            <p:childTnLst>
                              <p:par>
                                <p:cTn id="6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3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3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700" decel="100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0"/>
                            </p:stCondLst>
                            <p:childTnLst>
                              <p:par>
                                <p:cTn id="7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3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3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700" decel="100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3000"/>
                            </p:stCondLst>
                            <p:childTnLst>
                              <p:par>
                                <p:cTn id="8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3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3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700" decel="100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6000"/>
                            </p:stCondLst>
                            <p:childTnLst>
                              <p:par>
                                <p:cTn id="8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0" dur="3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Русь - поэтическая страна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/>
              <a:t>О</a:t>
            </a:r>
            <a:r>
              <a:rPr lang="ru-RU" dirty="0" smtClean="0"/>
              <a:t>тговорила роща 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золотая</a:t>
            </a:r>
          </a:p>
          <a:p>
            <a:pPr>
              <a:buNone/>
            </a:pPr>
            <a:r>
              <a:rPr lang="ru-RU" dirty="0" smtClean="0"/>
              <a:t>Берёзовым, весёлым 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языком.</a:t>
            </a:r>
          </a:p>
          <a:p>
            <a:pPr>
              <a:buNone/>
            </a:pPr>
            <a:r>
              <a:rPr lang="ru-RU" dirty="0" smtClean="0"/>
              <a:t>И журавли, печально 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пролетая,</a:t>
            </a:r>
          </a:p>
          <a:p>
            <a:pPr>
              <a:buNone/>
            </a:pPr>
            <a:r>
              <a:rPr lang="ru-RU" dirty="0" smtClean="0"/>
              <a:t>Уж не жалеют больше ни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о чём…</a:t>
            </a:r>
            <a:endParaRPr lang="ru-RU" dirty="0"/>
          </a:p>
        </p:txBody>
      </p:sp>
      <p:pic>
        <p:nvPicPr>
          <p:cNvPr id="2050" name="Picture 2" descr="C:\Documents and Settings\1\Рабочий стол\Есенин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199" y="1785926"/>
            <a:ext cx="4301355" cy="391533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7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9000"/>
                            </p:stCondLst>
                            <p:childTnLst>
                              <p:par>
                                <p:cTn id="5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Другая 4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B2E389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743</TotalTime>
  <Words>509</Words>
  <Application>Microsoft Office PowerPoint</Application>
  <PresentationFormat>Экран (4:3)</PresentationFormat>
  <Paragraphs>123</Paragraphs>
  <Slides>20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                   Русь                      Сергея Есенина</vt:lpstr>
      <vt:lpstr>Слайд 2</vt:lpstr>
      <vt:lpstr>Земская начальная школа</vt:lpstr>
      <vt:lpstr>Фото из семейного альбома</vt:lpstr>
      <vt:lpstr>Слайд 5</vt:lpstr>
      <vt:lpstr>Дебют поэта</vt:lpstr>
      <vt:lpstr> Ой ты, Русь, моя родина кроткая… </vt:lpstr>
      <vt:lpstr>Русь деревенская</vt:lpstr>
      <vt:lpstr>Русь - поэтическая страна</vt:lpstr>
      <vt:lpstr>Русь многострадальная</vt:lpstr>
      <vt:lpstr>Русь – родная мать</vt:lpstr>
      <vt:lpstr>Русь - Родина</vt:lpstr>
      <vt:lpstr>Русь – родная природа</vt:lpstr>
      <vt:lpstr>Образ Руси многообразен</vt:lpstr>
      <vt:lpstr>Слайд 15</vt:lpstr>
      <vt:lpstr>Слайд 16</vt:lpstr>
      <vt:lpstr>Дети С.Есенина</vt:lpstr>
      <vt:lpstr>Слайд 18</vt:lpstr>
      <vt:lpstr>Я люблю есенинские строки…</vt:lpstr>
      <vt:lpstr>Интернет - ресурсы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Русь Сергея Есенина</dc:title>
  <dc:creator>User</dc:creator>
  <cp:lastModifiedBy>Сергей</cp:lastModifiedBy>
  <cp:revision>72</cp:revision>
  <dcterms:created xsi:type="dcterms:W3CDTF">2014-10-01T04:43:48Z</dcterms:created>
  <dcterms:modified xsi:type="dcterms:W3CDTF">2016-01-22T16:09:34Z</dcterms:modified>
</cp:coreProperties>
</file>