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D225A-9720-4F41-99F0-ABA384FB00E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7076633-F746-4BC3-9B61-7DE56A4ED46B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Subtansi</a:t>
          </a:r>
          <a:r>
            <a:rPr lang="en-US" dirty="0" smtClean="0"/>
            <a:t> </a:t>
          </a:r>
          <a:r>
            <a:rPr lang="en-US" dirty="0" err="1" smtClean="0"/>
            <a:t>Dakwah</a:t>
          </a:r>
          <a:r>
            <a:rPr lang="en-US" dirty="0" smtClean="0"/>
            <a:t> </a:t>
          </a:r>
          <a:r>
            <a:rPr lang="en-US" dirty="0" err="1" smtClean="0"/>
            <a:t>Rasulullah</a:t>
          </a:r>
          <a:r>
            <a:rPr lang="en-US" dirty="0" smtClean="0"/>
            <a:t> saw. Di </a:t>
          </a:r>
          <a:r>
            <a:rPr lang="en-US" dirty="0" err="1" smtClean="0"/>
            <a:t>madinah</a:t>
          </a:r>
          <a:endParaRPr lang="id-ID" dirty="0"/>
        </a:p>
      </dgm:t>
    </dgm:pt>
    <dgm:pt modelId="{63478C1D-43C8-47C4-A003-3BFAB0EBC4AE}" type="parTrans" cxnId="{94C1CBA0-3F33-4D2C-82AD-977E86C4560C}">
      <dgm:prSet/>
      <dgm:spPr/>
      <dgm:t>
        <a:bodyPr/>
        <a:lstStyle/>
        <a:p>
          <a:endParaRPr lang="id-ID"/>
        </a:p>
      </dgm:t>
    </dgm:pt>
    <dgm:pt modelId="{191437FC-8409-492C-9068-D3A3361111E5}" type="sibTrans" cxnId="{94C1CBA0-3F33-4D2C-82AD-977E86C4560C}">
      <dgm:prSet/>
      <dgm:spPr/>
      <dgm:t>
        <a:bodyPr/>
        <a:lstStyle/>
        <a:p>
          <a:endParaRPr lang="id-ID"/>
        </a:p>
      </dgm:t>
    </dgm:pt>
    <dgm:pt modelId="{2A4E006A-646E-4186-8BB7-3E3ADA1A5FC2}">
      <dgm:prSet phldrT="[Text]" custT="1"/>
      <dgm:spPr/>
      <dgm:t>
        <a:bodyPr/>
        <a:lstStyle/>
        <a:p>
          <a:r>
            <a:rPr lang="en-US" sz="2000" dirty="0" smtClean="0"/>
            <a:t>Al-’</a:t>
          </a:r>
          <a:r>
            <a:rPr lang="en-US" sz="2000" dirty="0" err="1" smtClean="0">
              <a:latin typeface="Times New Roman"/>
              <a:cs typeface="Times New Roman"/>
            </a:rPr>
            <a:t>Ādatul</a:t>
          </a:r>
          <a:r>
            <a:rPr lang="en-US" sz="2000" dirty="0" smtClean="0">
              <a:latin typeface="Times New Roman"/>
              <a:cs typeface="Times New Roman"/>
            </a:rPr>
            <a:t> </a:t>
          </a:r>
          <a:r>
            <a:rPr lang="en-US" sz="2000" dirty="0" err="1" smtClean="0">
              <a:latin typeface="Times New Roman"/>
              <a:cs typeface="Times New Roman"/>
            </a:rPr>
            <a:t>Insāniyyah</a:t>
          </a:r>
          <a:r>
            <a:rPr lang="en-US" sz="2000" dirty="0" smtClean="0">
              <a:latin typeface="Times New Roman"/>
              <a:cs typeface="Times New Roman"/>
            </a:rPr>
            <a:t> </a:t>
          </a:r>
          <a:r>
            <a:rPr lang="en-US" sz="2000" dirty="0" err="1" smtClean="0">
              <a:latin typeface="Times New Roman"/>
              <a:cs typeface="Times New Roman"/>
            </a:rPr>
            <a:t>perikemanusiaan</a:t>
          </a:r>
          <a:r>
            <a:rPr lang="en-US" sz="2000" dirty="0" smtClean="0">
              <a:latin typeface="Times New Roman"/>
              <a:cs typeface="Times New Roman"/>
            </a:rPr>
            <a:t>)</a:t>
          </a:r>
          <a:endParaRPr lang="id-ID" sz="2000" dirty="0"/>
        </a:p>
      </dgm:t>
    </dgm:pt>
    <dgm:pt modelId="{A9738B45-378F-416F-9886-2ED99AF8AB34}" type="parTrans" cxnId="{7F0D3557-3D79-43CC-B848-0D68E20E9E58}">
      <dgm:prSet/>
      <dgm:spPr/>
      <dgm:t>
        <a:bodyPr/>
        <a:lstStyle/>
        <a:p>
          <a:endParaRPr lang="id-ID"/>
        </a:p>
      </dgm:t>
    </dgm:pt>
    <dgm:pt modelId="{880493B8-9466-4596-BB85-6DB98A36C571}" type="sibTrans" cxnId="{7F0D3557-3D79-43CC-B848-0D68E20E9E58}">
      <dgm:prSet/>
      <dgm:spPr/>
      <dgm:t>
        <a:bodyPr/>
        <a:lstStyle/>
        <a:p>
          <a:endParaRPr lang="id-ID"/>
        </a:p>
      </dgm:t>
    </dgm:pt>
    <dgm:pt modelId="{7EC199D4-EF88-4910-9279-E181DF31838E}">
      <dgm:prSet phldrT="[Text]" custT="1"/>
      <dgm:spPr/>
      <dgm:t>
        <a:bodyPr/>
        <a:lstStyle/>
        <a:p>
          <a:r>
            <a:rPr lang="en-US" sz="2000" dirty="0" err="1" smtClean="0"/>
            <a:t>Asy-Syur</a:t>
          </a:r>
          <a:r>
            <a:rPr lang="en-US" sz="2000" dirty="0" err="1" smtClean="0">
              <a:latin typeface="Times New Roman"/>
              <a:cs typeface="Times New Roman"/>
            </a:rPr>
            <a:t>ā</a:t>
          </a:r>
          <a:r>
            <a:rPr lang="en-US" sz="2000" dirty="0" smtClean="0">
              <a:latin typeface="Times New Roman"/>
              <a:cs typeface="Times New Roman"/>
            </a:rPr>
            <a:t> (</a:t>
          </a:r>
          <a:r>
            <a:rPr lang="en-US" sz="2000" dirty="0" err="1" smtClean="0">
              <a:latin typeface="Times New Roman"/>
              <a:cs typeface="Times New Roman"/>
            </a:rPr>
            <a:t>musyawarah</a:t>
          </a:r>
          <a:r>
            <a:rPr lang="en-US" sz="2000" dirty="0" smtClean="0">
              <a:latin typeface="Times New Roman"/>
              <a:cs typeface="Times New Roman"/>
            </a:rPr>
            <a:t>/</a:t>
          </a:r>
          <a:r>
            <a:rPr lang="en-US" sz="2000" dirty="0" err="1" smtClean="0">
              <a:latin typeface="Times New Roman"/>
              <a:cs typeface="Times New Roman"/>
            </a:rPr>
            <a:t>demokrasi</a:t>
          </a:r>
          <a:r>
            <a:rPr lang="en-US" sz="2000" dirty="0" smtClean="0">
              <a:latin typeface="Times New Roman"/>
              <a:cs typeface="Times New Roman"/>
            </a:rPr>
            <a:t>)</a:t>
          </a:r>
          <a:endParaRPr lang="id-ID" sz="2000" dirty="0"/>
        </a:p>
      </dgm:t>
    </dgm:pt>
    <dgm:pt modelId="{08FDC5B3-45B7-42B3-A429-AF178D31BAC1}" type="parTrans" cxnId="{BF9734B8-1BAD-40E6-97AA-64CE2DDB7A3E}">
      <dgm:prSet/>
      <dgm:spPr/>
      <dgm:t>
        <a:bodyPr/>
        <a:lstStyle/>
        <a:p>
          <a:endParaRPr lang="id-ID"/>
        </a:p>
      </dgm:t>
    </dgm:pt>
    <dgm:pt modelId="{D0010EE8-79B1-4C16-94CC-FCF0144F923F}" type="sibTrans" cxnId="{BF9734B8-1BAD-40E6-97AA-64CE2DDB7A3E}">
      <dgm:prSet/>
      <dgm:spPr/>
      <dgm:t>
        <a:bodyPr/>
        <a:lstStyle/>
        <a:p>
          <a:endParaRPr lang="id-ID"/>
        </a:p>
      </dgm:t>
    </dgm:pt>
    <dgm:pt modelId="{DAB70D52-1618-41E7-B696-839CC1A78D11}">
      <dgm:prSet phldrT="[Text]"/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Strategi</a:t>
          </a:r>
          <a:r>
            <a:rPr lang="en-US" dirty="0" smtClean="0"/>
            <a:t> </a:t>
          </a:r>
          <a:r>
            <a:rPr lang="en-US" dirty="0" err="1" smtClean="0"/>
            <a:t>Dakwah</a:t>
          </a:r>
          <a:r>
            <a:rPr lang="en-US" dirty="0" smtClean="0"/>
            <a:t> </a:t>
          </a:r>
          <a:r>
            <a:rPr lang="en-US" dirty="0" err="1" smtClean="0"/>
            <a:t>Rasulullah</a:t>
          </a:r>
          <a:r>
            <a:rPr lang="en-US" dirty="0" smtClean="0"/>
            <a:t> saw. Di </a:t>
          </a:r>
          <a:r>
            <a:rPr lang="en-US" dirty="0" err="1" smtClean="0"/>
            <a:t>Madinah</a:t>
          </a:r>
          <a:r>
            <a:rPr lang="en-US" dirty="0" smtClean="0"/>
            <a:t> </a:t>
          </a:r>
          <a:endParaRPr lang="id-ID" dirty="0"/>
        </a:p>
      </dgm:t>
    </dgm:pt>
    <dgm:pt modelId="{7A579939-3B3B-4FD4-B11C-85A3AF6B2835}" type="parTrans" cxnId="{C84AB78D-01FE-414F-829A-8F4BDB9524B5}">
      <dgm:prSet/>
      <dgm:spPr/>
      <dgm:t>
        <a:bodyPr/>
        <a:lstStyle/>
        <a:p>
          <a:endParaRPr lang="id-ID"/>
        </a:p>
      </dgm:t>
    </dgm:pt>
    <dgm:pt modelId="{B5E6E63D-5765-46B0-AF0D-095F0F0DB382}" type="sibTrans" cxnId="{C84AB78D-01FE-414F-829A-8F4BDB9524B5}">
      <dgm:prSet/>
      <dgm:spPr/>
      <dgm:t>
        <a:bodyPr/>
        <a:lstStyle/>
        <a:p>
          <a:endParaRPr lang="id-ID"/>
        </a:p>
      </dgm:t>
    </dgm:pt>
    <dgm:pt modelId="{62EA7558-E822-4E1A-B0CB-231947957492}">
      <dgm:prSet phldrT="[Text]" custT="1"/>
      <dgm:spPr/>
      <dgm:t>
        <a:bodyPr/>
        <a:lstStyle/>
        <a:p>
          <a:r>
            <a:rPr lang="en-US" sz="2000" dirty="0" err="1" smtClean="0"/>
            <a:t>Bersikap</a:t>
          </a:r>
          <a:r>
            <a:rPr lang="en-US" sz="2000" dirty="0" smtClean="0"/>
            <a:t> </a:t>
          </a:r>
          <a:r>
            <a:rPr lang="en-US" sz="2000" dirty="0" err="1" smtClean="0"/>
            <a:t>lemah</a:t>
          </a:r>
          <a:r>
            <a:rPr lang="en-US" sz="2000" dirty="0" smtClean="0"/>
            <a:t> </a:t>
          </a:r>
          <a:r>
            <a:rPr lang="en-US" sz="2000" dirty="0" err="1" smtClean="0"/>
            <a:t>lembut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kasih</a:t>
          </a:r>
          <a:r>
            <a:rPr lang="en-US" sz="2000" dirty="0" smtClean="0"/>
            <a:t> </a:t>
          </a:r>
          <a:r>
            <a:rPr lang="en-US" sz="2000" dirty="0" err="1" smtClean="0"/>
            <a:t>sayang</a:t>
          </a:r>
          <a:endParaRPr lang="id-ID" sz="2000" dirty="0"/>
        </a:p>
      </dgm:t>
    </dgm:pt>
    <dgm:pt modelId="{0082D01E-3101-40A5-BC62-288F2EE793C4}" type="parTrans" cxnId="{F7659828-728E-421B-AB55-1ED27681B7E9}">
      <dgm:prSet/>
      <dgm:spPr/>
      <dgm:t>
        <a:bodyPr/>
        <a:lstStyle/>
        <a:p>
          <a:endParaRPr lang="id-ID"/>
        </a:p>
      </dgm:t>
    </dgm:pt>
    <dgm:pt modelId="{1051B576-88E7-4EA6-BDDB-8F6CA6391E08}" type="sibTrans" cxnId="{F7659828-728E-421B-AB55-1ED27681B7E9}">
      <dgm:prSet/>
      <dgm:spPr/>
      <dgm:t>
        <a:bodyPr/>
        <a:lstStyle/>
        <a:p>
          <a:endParaRPr lang="id-ID"/>
        </a:p>
      </dgm:t>
    </dgm:pt>
    <dgm:pt modelId="{FF1677F6-4F59-4B64-B7C4-ED9E638E529E}">
      <dgm:prSet phldrT="[Text]" custT="1"/>
      <dgm:spPr/>
      <dgm:t>
        <a:bodyPr/>
        <a:lstStyle/>
        <a:p>
          <a:r>
            <a:rPr lang="en-US" sz="2000" dirty="0" err="1" smtClean="0"/>
            <a:t>Menjalin</a:t>
          </a:r>
          <a:r>
            <a:rPr lang="en-US" sz="2000" dirty="0" smtClean="0"/>
            <a:t> </a:t>
          </a:r>
          <a:r>
            <a:rPr lang="en-US" sz="2000" dirty="0" err="1" smtClean="0"/>
            <a:t>hubungan</a:t>
          </a:r>
          <a:r>
            <a:rPr lang="en-US" sz="2000" dirty="0" smtClean="0"/>
            <a:t> </a:t>
          </a:r>
          <a:r>
            <a:rPr lang="en-US" sz="2000" dirty="0" err="1" smtClean="0"/>
            <a:t>baik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masyarakat</a:t>
          </a:r>
          <a:r>
            <a:rPr lang="en-US" sz="2000" dirty="0" smtClean="0"/>
            <a:t> </a:t>
          </a:r>
          <a:r>
            <a:rPr lang="en-US" sz="2000" dirty="0" err="1" smtClean="0"/>
            <a:t>di</a:t>
          </a:r>
          <a:r>
            <a:rPr lang="en-US" sz="2000" dirty="0" smtClean="0"/>
            <a:t> </a:t>
          </a:r>
          <a:r>
            <a:rPr lang="en-US" sz="2000" dirty="0" err="1" smtClean="0"/>
            <a:t>wilayah</a:t>
          </a:r>
          <a:r>
            <a:rPr lang="en-US" sz="2000" dirty="0" smtClean="0"/>
            <a:t>  </a:t>
          </a:r>
          <a:r>
            <a:rPr lang="en-US" sz="2000" dirty="0" err="1" smtClean="0"/>
            <a:t>sekitar</a:t>
          </a:r>
          <a:r>
            <a:rPr lang="en-US" sz="2000" dirty="0" smtClean="0"/>
            <a:t> </a:t>
          </a:r>
          <a:r>
            <a:rPr lang="en-US" sz="2000" dirty="0" err="1" smtClean="0"/>
            <a:t>Madinah</a:t>
          </a:r>
          <a:endParaRPr lang="id-ID" sz="2000" dirty="0"/>
        </a:p>
      </dgm:t>
    </dgm:pt>
    <dgm:pt modelId="{0D80C2C7-108B-4986-90BA-90927F37872B}" type="parTrans" cxnId="{CB32CF04-0CA1-4A83-A993-461A74F09B74}">
      <dgm:prSet/>
      <dgm:spPr/>
      <dgm:t>
        <a:bodyPr/>
        <a:lstStyle/>
        <a:p>
          <a:endParaRPr lang="id-ID"/>
        </a:p>
      </dgm:t>
    </dgm:pt>
    <dgm:pt modelId="{C00DCC25-C705-49EF-985B-66C6B77E6ABB}" type="sibTrans" cxnId="{CB32CF04-0CA1-4A83-A993-461A74F09B74}">
      <dgm:prSet/>
      <dgm:spPr/>
      <dgm:t>
        <a:bodyPr/>
        <a:lstStyle/>
        <a:p>
          <a:endParaRPr lang="id-ID"/>
        </a:p>
      </dgm:t>
    </dgm:pt>
    <dgm:pt modelId="{1E60114C-DA1D-4B39-858D-23550F7C0313}">
      <dgm:prSet phldrT="[Text]" custT="1"/>
      <dgm:spPr/>
      <dgm:t>
        <a:bodyPr/>
        <a:lstStyle/>
        <a:p>
          <a:r>
            <a:rPr lang="en-US" sz="2000" dirty="0" smtClean="0"/>
            <a:t>Al-</a:t>
          </a:r>
          <a:r>
            <a:rPr lang="en-US" sz="2000" dirty="0" err="1" smtClean="0"/>
            <a:t>Wa</a:t>
          </a:r>
          <a:r>
            <a:rPr lang="en-US" sz="2000" dirty="0" err="1" smtClean="0">
              <a:latin typeface="Cambria"/>
            </a:rPr>
            <a:t>ḥdatul</a:t>
          </a:r>
          <a:r>
            <a:rPr lang="en-US" sz="2000" dirty="0" smtClean="0">
              <a:latin typeface="Cambria"/>
            </a:rPr>
            <a:t> (</a:t>
          </a:r>
          <a:r>
            <a:rPr lang="en-US" sz="2000" dirty="0" err="1" smtClean="0">
              <a:latin typeface="Cambria"/>
            </a:rPr>
            <a:t>persatuan</a:t>
          </a:r>
          <a:r>
            <a:rPr lang="en-US" sz="2000" dirty="0" smtClean="0">
              <a:latin typeface="Cambria"/>
            </a:rPr>
            <a:t> Islam)</a:t>
          </a:r>
          <a:endParaRPr lang="id-ID" sz="2000" dirty="0"/>
        </a:p>
      </dgm:t>
    </dgm:pt>
    <dgm:pt modelId="{E78A343A-42A9-40EC-9B68-6D30E393B0C2}" type="parTrans" cxnId="{C0CEE799-A18A-4834-B1D8-6466F7BB9968}">
      <dgm:prSet/>
      <dgm:spPr/>
      <dgm:t>
        <a:bodyPr/>
        <a:lstStyle/>
        <a:p>
          <a:endParaRPr lang="id-ID"/>
        </a:p>
      </dgm:t>
    </dgm:pt>
    <dgm:pt modelId="{D504400B-E665-4A34-98EC-AE55B40F6724}" type="sibTrans" cxnId="{C0CEE799-A18A-4834-B1D8-6466F7BB9968}">
      <dgm:prSet/>
      <dgm:spPr/>
      <dgm:t>
        <a:bodyPr/>
        <a:lstStyle/>
        <a:p>
          <a:endParaRPr lang="id-ID"/>
        </a:p>
      </dgm:t>
    </dgm:pt>
    <dgm:pt modelId="{60206BE7-E7C3-46A3-8639-D3FF652B01E0}">
      <dgm:prSet phldrT="[Text]" custT="1"/>
      <dgm:spPr/>
      <dgm:t>
        <a:bodyPr/>
        <a:lstStyle/>
        <a:p>
          <a:r>
            <a:rPr lang="en-US" sz="2000" dirty="0" smtClean="0"/>
            <a:t>Al-</a:t>
          </a:r>
          <a:r>
            <a:rPr lang="en-US" sz="2000" dirty="0" err="1" smtClean="0"/>
            <a:t>Ukhwah</a:t>
          </a:r>
          <a:r>
            <a:rPr lang="en-US" sz="2000" dirty="0" smtClean="0"/>
            <a:t> </a:t>
          </a:r>
          <a:r>
            <a:rPr lang="en-US" sz="2000" dirty="0" err="1" smtClean="0"/>
            <a:t>Islamiyyah</a:t>
          </a:r>
          <a:r>
            <a:rPr lang="en-US" sz="2000" dirty="0" smtClean="0"/>
            <a:t> (</a:t>
          </a:r>
          <a:r>
            <a:rPr lang="en-US" sz="2000" dirty="0" err="1" smtClean="0"/>
            <a:t>persaudaraan</a:t>
          </a:r>
          <a:r>
            <a:rPr lang="en-US" sz="2000" dirty="0" smtClean="0"/>
            <a:t> Islam)</a:t>
          </a:r>
          <a:endParaRPr lang="id-ID" sz="2000" dirty="0"/>
        </a:p>
      </dgm:t>
    </dgm:pt>
    <dgm:pt modelId="{DBBD67CE-BC42-465D-87FF-F9DBAB526327}" type="parTrans" cxnId="{A87EC360-88CF-4796-B093-01AF81F0A1D2}">
      <dgm:prSet/>
      <dgm:spPr/>
      <dgm:t>
        <a:bodyPr/>
        <a:lstStyle/>
        <a:p>
          <a:endParaRPr lang="id-ID"/>
        </a:p>
      </dgm:t>
    </dgm:pt>
    <dgm:pt modelId="{C61604C4-7F5B-4E30-BAF7-B13DE00EB9D0}" type="sibTrans" cxnId="{A87EC360-88CF-4796-B093-01AF81F0A1D2}">
      <dgm:prSet/>
      <dgm:spPr/>
      <dgm:t>
        <a:bodyPr/>
        <a:lstStyle/>
        <a:p>
          <a:endParaRPr lang="id-ID"/>
        </a:p>
      </dgm:t>
    </dgm:pt>
    <dgm:pt modelId="{6CAFC3AB-60CB-4058-96AC-091673517E54}">
      <dgm:prSet phldrT="[Text]" custT="1"/>
      <dgm:spPr/>
      <dgm:t>
        <a:bodyPr/>
        <a:lstStyle/>
        <a:p>
          <a:r>
            <a:rPr lang="en-US" sz="2000" dirty="0" err="1" smtClean="0"/>
            <a:t>Selalu</a:t>
          </a:r>
          <a:r>
            <a:rPr lang="en-US" sz="2000" dirty="0" smtClean="0"/>
            <a:t> </a:t>
          </a:r>
          <a:r>
            <a:rPr lang="en-US" sz="2000" dirty="0" err="1" smtClean="0"/>
            <a:t>mengedepankan</a:t>
          </a:r>
          <a:r>
            <a:rPr lang="en-US" sz="2000" dirty="0" smtClean="0"/>
            <a:t> </a:t>
          </a:r>
          <a:r>
            <a:rPr lang="en-US" sz="2000" dirty="0" err="1" smtClean="0"/>
            <a:t>pemaafan</a:t>
          </a:r>
          <a:r>
            <a:rPr lang="en-US" sz="2000" dirty="0" smtClean="0"/>
            <a:t> </a:t>
          </a:r>
          <a:r>
            <a:rPr lang="en-US" sz="2000" dirty="0" err="1" smtClean="0"/>
            <a:t>daripada</a:t>
          </a:r>
          <a:r>
            <a:rPr lang="en-US" sz="2000" dirty="0" smtClean="0"/>
            <a:t> </a:t>
          </a:r>
          <a:r>
            <a:rPr lang="en-US" sz="2000" dirty="0" err="1" smtClean="0"/>
            <a:t>pengganggunya</a:t>
          </a:r>
          <a:endParaRPr lang="id-ID" sz="2000" dirty="0"/>
        </a:p>
      </dgm:t>
    </dgm:pt>
    <dgm:pt modelId="{52B7FD68-D6DB-42B0-9335-BCED53297ACB}" type="parTrans" cxnId="{DFEDC775-9A32-40EF-84D1-6C35F9B5D663}">
      <dgm:prSet/>
      <dgm:spPr/>
      <dgm:t>
        <a:bodyPr/>
        <a:lstStyle/>
        <a:p>
          <a:endParaRPr lang="id-ID"/>
        </a:p>
      </dgm:t>
    </dgm:pt>
    <dgm:pt modelId="{2215BF93-C5BA-4208-A046-6EBD86859FF0}" type="sibTrans" cxnId="{DFEDC775-9A32-40EF-84D1-6C35F9B5D663}">
      <dgm:prSet/>
      <dgm:spPr/>
      <dgm:t>
        <a:bodyPr/>
        <a:lstStyle/>
        <a:p>
          <a:endParaRPr lang="id-ID"/>
        </a:p>
      </dgm:t>
    </dgm:pt>
    <dgm:pt modelId="{DDDF4AA5-F52B-4E69-AD00-89210A26DB01}">
      <dgm:prSet phldrT="[Text]" custT="1"/>
      <dgm:spPr/>
      <dgm:t>
        <a:bodyPr/>
        <a:lstStyle/>
        <a:p>
          <a:r>
            <a:rPr lang="en-US" sz="2000" dirty="0" err="1" smtClean="0"/>
            <a:t>Memberikan</a:t>
          </a:r>
          <a:r>
            <a:rPr lang="en-US" sz="2000" dirty="0" smtClean="0"/>
            <a:t> </a:t>
          </a:r>
          <a:r>
            <a:rPr lang="en-US" sz="2000" dirty="0" err="1" smtClean="0"/>
            <a:t>suru</a:t>
          </a:r>
          <a:r>
            <a:rPr lang="en-US" sz="2000" dirty="0" smtClean="0"/>
            <a:t> </a:t>
          </a:r>
          <a:r>
            <a:rPr lang="en-US" sz="2000" dirty="0" err="1" smtClean="0"/>
            <a:t>teladan</a:t>
          </a:r>
          <a:r>
            <a:rPr lang="en-US" sz="2000" dirty="0" smtClean="0"/>
            <a:t> </a:t>
          </a:r>
          <a:endParaRPr lang="id-ID" sz="2000" dirty="0"/>
        </a:p>
      </dgm:t>
    </dgm:pt>
    <dgm:pt modelId="{0D8ABB4D-8B0F-497A-96A6-419E18E6D551}" type="parTrans" cxnId="{3F91F2AE-9D5B-426C-B79A-39799F422315}">
      <dgm:prSet/>
      <dgm:spPr/>
      <dgm:t>
        <a:bodyPr/>
        <a:lstStyle/>
        <a:p>
          <a:endParaRPr lang="id-ID"/>
        </a:p>
      </dgm:t>
    </dgm:pt>
    <dgm:pt modelId="{2A23457D-3AD0-48DF-8235-71C5B92C0F7F}" type="sibTrans" cxnId="{3F91F2AE-9D5B-426C-B79A-39799F422315}">
      <dgm:prSet/>
      <dgm:spPr/>
      <dgm:t>
        <a:bodyPr/>
        <a:lstStyle/>
        <a:p>
          <a:endParaRPr lang="id-ID"/>
        </a:p>
      </dgm:t>
    </dgm:pt>
    <dgm:pt modelId="{C8F59BF9-9D33-47AB-9A12-F2A677586363}">
      <dgm:prSet phldrT="[Text]" custT="1"/>
      <dgm:spPr/>
      <dgm:t>
        <a:bodyPr/>
        <a:lstStyle/>
        <a:p>
          <a:r>
            <a:rPr lang="en-US" sz="2000" dirty="0" err="1" smtClean="0"/>
            <a:t>Memiliki</a:t>
          </a:r>
          <a:r>
            <a:rPr lang="en-US" sz="2000" dirty="0" smtClean="0"/>
            <a:t> </a:t>
          </a:r>
          <a:r>
            <a:rPr lang="en-US" sz="2000" dirty="0" err="1" smtClean="0"/>
            <a:t>semangat</a:t>
          </a:r>
          <a:r>
            <a:rPr lang="en-US" sz="2000" dirty="0" smtClean="0"/>
            <a:t> </a:t>
          </a:r>
          <a:r>
            <a:rPr lang="en-US" sz="2000" dirty="0" err="1" smtClean="0"/>
            <a:t>tanpa</a:t>
          </a:r>
          <a:r>
            <a:rPr lang="en-US" sz="2000" dirty="0" smtClean="0"/>
            <a:t> </a:t>
          </a:r>
          <a:r>
            <a:rPr lang="en-US" sz="2000" dirty="0" err="1" smtClean="0"/>
            <a:t>kenal</a:t>
          </a:r>
          <a:r>
            <a:rPr lang="en-US" sz="2000" dirty="0" smtClean="0"/>
            <a:t> </a:t>
          </a:r>
          <a:r>
            <a:rPr lang="en-US" sz="2000" dirty="0" err="1" smtClean="0"/>
            <a:t>putus</a:t>
          </a:r>
          <a:r>
            <a:rPr lang="en-US" sz="2000" dirty="0" smtClean="0"/>
            <a:t> </a:t>
          </a:r>
          <a:r>
            <a:rPr lang="en-US" sz="2000" dirty="0" err="1" smtClean="0"/>
            <a:t>asa</a:t>
          </a:r>
          <a:endParaRPr lang="id-ID" sz="2000" dirty="0"/>
        </a:p>
      </dgm:t>
    </dgm:pt>
    <dgm:pt modelId="{A9AE5F91-B4B2-4B33-8971-78ECEA6149EF}" type="parTrans" cxnId="{C431766B-925D-4C6B-A9EB-E484B9316C61}">
      <dgm:prSet/>
      <dgm:spPr/>
      <dgm:t>
        <a:bodyPr/>
        <a:lstStyle/>
        <a:p>
          <a:endParaRPr lang="id-ID"/>
        </a:p>
      </dgm:t>
    </dgm:pt>
    <dgm:pt modelId="{633110DB-D017-480F-B091-E54BDF2A3BBC}" type="sibTrans" cxnId="{C431766B-925D-4C6B-A9EB-E484B9316C61}">
      <dgm:prSet/>
      <dgm:spPr/>
      <dgm:t>
        <a:bodyPr/>
        <a:lstStyle/>
        <a:p>
          <a:endParaRPr lang="id-ID"/>
        </a:p>
      </dgm:t>
    </dgm:pt>
    <dgm:pt modelId="{0678AECA-93CD-4169-9FF2-4A2F9D72023A}">
      <dgm:prSet phldrT="[Text]" custT="1"/>
      <dgm:spPr/>
      <dgm:t>
        <a:bodyPr/>
        <a:lstStyle/>
        <a:p>
          <a:r>
            <a:rPr lang="en-US" sz="2000" dirty="0" err="1" smtClean="0"/>
            <a:t>Menghargai</a:t>
          </a:r>
          <a:r>
            <a:rPr lang="en-US" sz="2000" dirty="0" smtClean="0"/>
            <a:t> </a:t>
          </a:r>
          <a:r>
            <a:rPr lang="en-US" sz="2000" dirty="0" err="1" smtClean="0"/>
            <a:t>perbedaan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dinamika</a:t>
          </a:r>
          <a:r>
            <a:rPr lang="en-US" sz="2000" dirty="0" smtClean="0"/>
            <a:t> </a:t>
          </a:r>
          <a:r>
            <a:rPr lang="en-US" sz="2000" dirty="0" err="1" smtClean="0"/>
            <a:t>terhadap</a:t>
          </a:r>
          <a:r>
            <a:rPr lang="en-US" sz="2000" dirty="0" smtClean="0"/>
            <a:t> </a:t>
          </a:r>
          <a:r>
            <a:rPr lang="en-US" sz="2000" dirty="0" err="1" smtClean="0"/>
            <a:t>hal-hal</a:t>
          </a:r>
          <a:r>
            <a:rPr lang="en-US" sz="2000" dirty="0" smtClean="0"/>
            <a:t> yang </a:t>
          </a:r>
          <a:r>
            <a:rPr lang="en-US" sz="2000" dirty="0" err="1" smtClean="0"/>
            <a:t>memiliki</a:t>
          </a:r>
          <a:r>
            <a:rPr lang="en-US" sz="2000" dirty="0" smtClean="0"/>
            <a:t> </a:t>
          </a:r>
          <a:r>
            <a:rPr lang="en-US" sz="2000" dirty="0" err="1" smtClean="0"/>
            <a:t>perbedaan</a:t>
          </a:r>
          <a:r>
            <a:rPr lang="en-US" sz="2000" dirty="0" smtClean="0"/>
            <a:t> </a:t>
          </a:r>
          <a:r>
            <a:rPr lang="en-US" sz="2000" dirty="0" err="1" smtClean="0"/>
            <a:t>prinsip</a:t>
          </a:r>
          <a:endParaRPr lang="id-ID" sz="2000" dirty="0"/>
        </a:p>
      </dgm:t>
    </dgm:pt>
    <dgm:pt modelId="{D39C61B1-0C5E-47BD-AF4A-E5A5F7FC9F52}" type="parTrans" cxnId="{AC6C993E-5FF8-4C3F-9F4F-FB81A071ACB3}">
      <dgm:prSet/>
      <dgm:spPr/>
      <dgm:t>
        <a:bodyPr/>
        <a:lstStyle/>
        <a:p>
          <a:endParaRPr lang="id-ID"/>
        </a:p>
      </dgm:t>
    </dgm:pt>
    <dgm:pt modelId="{7781AD3D-74B7-4C99-AA15-4E17A215ABB4}" type="sibTrans" cxnId="{AC6C993E-5FF8-4C3F-9F4F-FB81A071ACB3}">
      <dgm:prSet/>
      <dgm:spPr/>
      <dgm:t>
        <a:bodyPr/>
        <a:lstStyle/>
        <a:p>
          <a:endParaRPr lang="id-ID"/>
        </a:p>
      </dgm:t>
    </dgm:pt>
    <dgm:pt modelId="{0FA5A754-90B7-44A1-9032-9185B3CCCA0B}" type="pres">
      <dgm:prSet presAssocID="{9CBD225A-9720-4F41-99F0-ABA384FB00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68DFF78-4111-44B7-8B04-A2908C2C1E68}" type="pres">
      <dgm:prSet presAssocID="{B7076633-F746-4BC3-9B61-7DE56A4ED46B}" presName="composite" presStyleCnt="0"/>
      <dgm:spPr/>
    </dgm:pt>
    <dgm:pt modelId="{9F0F626D-D553-49CB-A4B1-9906E04382C5}" type="pres">
      <dgm:prSet presAssocID="{B7076633-F746-4BC3-9B61-7DE56A4ED46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1CD244-DC7C-4440-8687-E83A53DFD3B3}" type="pres">
      <dgm:prSet presAssocID="{B7076633-F746-4BC3-9B61-7DE56A4ED46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3982B6-F3AE-4309-9CA7-00512149837F}" type="pres">
      <dgm:prSet presAssocID="{191437FC-8409-492C-9068-D3A3361111E5}" presName="sp" presStyleCnt="0"/>
      <dgm:spPr/>
    </dgm:pt>
    <dgm:pt modelId="{2A763E1E-2295-4765-B451-4D1775946CB1}" type="pres">
      <dgm:prSet presAssocID="{DAB70D52-1618-41E7-B696-839CC1A78D11}" presName="composite" presStyleCnt="0"/>
      <dgm:spPr/>
    </dgm:pt>
    <dgm:pt modelId="{B2E3253D-F8BE-4A01-8A1D-5A8B50EF13EF}" type="pres">
      <dgm:prSet presAssocID="{DAB70D52-1618-41E7-B696-839CC1A78D1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751174-CB82-42CF-A44E-2C26AB61A3DB}" type="pres">
      <dgm:prSet presAssocID="{DAB70D52-1618-41E7-B696-839CC1A78D11}" presName="descendantText" presStyleLbl="alignAcc1" presStyleIdx="1" presStyleCnt="2" custScaleY="12906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FEDC775-9A32-40EF-84D1-6C35F9B5D663}" srcId="{DAB70D52-1618-41E7-B696-839CC1A78D11}" destId="{6CAFC3AB-60CB-4058-96AC-091673517E54}" srcOrd="1" destOrd="0" parTransId="{52B7FD68-D6DB-42B0-9335-BCED53297ACB}" sibTransId="{2215BF93-C5BA-4208-A046-6EBD86859FF0}"/>
    <dgm:cxn modelId="{EB3ABC05-16AF-4F54-9B9D-037D96A9ABA0}" type="presOf" srcId="{DAB70D52-1618-41E7-B696-839CC1A78D11}" destId="{B2E3253D-F8BE-4A01-8A1D-5A8B50EF13EF}" srcOrd="0" destOrd="0" presId="urn:microsoft.com/office/officeart/2005/8/layout/chevron2"/>
    <dgm:cxn modelId="{C431766B-925D-4C6B-A9EB-E484B9316C61}" srcId="{DAB70D52-1618-41E7-B696-839CC1A78D11}" destId="{C8F59BF9-9D33-47AB-9A12-F2A677586363}" srcOrd="3" destOrd="0" parTransId="{A9AE5F91-B4B2-4B33-8971-78ECEA6149EF}" sibTransId="{633110DB-D017-480F-B091-E54BDF2A3BBC}"/>
    <dgm:cxn modelId="{7F0D3557-3D79-43CC-B848-0D68E20E9E58}" srcId="{B7076633-F746-4BC3-9B61-7DE56A4ED46B}" destId="{2A4E006A-646E-4186-8BB7-3E3ADA1A5FC2}" srcOrd="0" destOrd="0" parTransId="{A9738B45-378F-416F-9886-2ED99AF8AB34}" sibTransId="{880493B8-9466-4596-BB85-6DB98A36C571}"/>
    <dgm:cxn modelId="{82A66BA7-2044-4AF0-9EA7-AE942B67D4CF}" type="presOf" srcId="{7EC199D4-EF88-4910-9279-E181DF31838E}" destId="{C91CD244-DC7C-4440-8687-E83A53DFD3B3}" srcOrd="0" destOrd="1" presId="urn:microsoft.com/office/officeart/2005/8/layout/chevron2"/>
    <dgm:cxn modelId="{104E0DC1-96CC-43A1-8EE7-195F5B8AE43E}" type="presOf" srcId="{FF1677F6-4F59-4B64-B7C4-ED9E638E529E}" destId="{3F751174-CB82-42CF-A44E-2C26AB61A3DB}" srcOrd="0" destOrd="5" presId="urn:microsoft.com/office/officeart/2005/8/layout/chevron2"/>
    <dgm:cxn modelId="{88931C30-ADB4-4012-8EB7-30A49A6DC2F9}" type="presOf" srcId="{2A4E006A-646E-4186-8BB7-3E3ADA1A5FC2}" destId="{C91CD244-DC7C-4440-8687-E83A53DFD3B3}" srcOrd="0" destOrd="0" presId="urn:microsoft.com/office/officeart/2005/8/layout/chevron2"/>
    <dgm:cxn modelId="{C0CEE799-A18A-4834-B1D8-6466F7BB9968}" srcId="{B7076633-F746-4BC3-9B61-7DE56A4ED46B}" destId="{1E60114C-DA1D-4B39-858D-23550F7C0313}" srcOrd="2" destOrd="0" parTransId="{E78A343A-42A9-40EC-9B68-6D30E393B0C2}" sibTransId="{D504400B-E665-4A34-98EC-AE55B40F6724}"/>
    <dgm:cxn modelId="{77D6B1F6-0175-4D18-B3A6-FCD7FEF5B481}" type="presOf" srcId="{0678AECA-93CD-4169-9FF2-4A2F9D72023A}" destId="{3F751174-CB82-42CF-A44E-2C26AB61A3DB}" srcOrd="0" destOrd="4" presId="urn:microsoft.com/office/officeart/2005/8/layout/chevron2"/>
    <dgm:cxn modelId="{F7659828-728E-421B-AB55-1ED27681B7E9}" srcId="{DAB70D52-1618-41E7-B696-839CC1A78D11}" destId="{62EA7558-E822-4E1A-B0CB-231947957492}" srcOrd="0" destOrd="0" parTransId="{0082D01E-3101-40A5-BC62-288F2EE793C4}" sibTransId="{1051B576-88E7-4EA6-BDDB-8F6CA6391E08}"/>
    <dgm:cxn modelId="{1D29A874-4BB9-4215-9F4F-56C82E82A58D}" type="presOf" srcId="{6CAFC3AB-60CB-4058-96AC-091673517E54}" destId="{3F751174-CB82-42CF-A44E-2C26AB61A3DB}" srcOrd="0" destOrd="1" presId="urn:microsoft.com/office/officeart/2005/8/layout/chevron2"/>
    <dgm:cxn modelId="{FD14E634-DFA4-42E2-9312-392AD0D40652}" type="presOf" srcId="{1E60114C-DA1D-4B39-858D-23550F7C0313}" destId="{C91CD244-DC7C-4440-8687-E83A53DFD3B3}" srcOrd="0" destOrd="2" presId="urn:microsoft.com/office/officeart/2005/8/layout/chevron2"/>
    <dgm:cxn modelId="{CB32CF04-0CA1-4A83-A993-461A74F09B74}" srcId="{DAB70D52-1618-41E7-B696-839CC1A78D11}" destId="{FF1677F6-4F59-4B64-B7C4-ED9E638E529E}" srcOrd="5" destOrd="0" parTransId="{0D80C2C7-108B-4986-90BA-90927F37872B}" sibTransId="{C00DCC25-C705-49EF-985B-66C6B77E6ABB}"/>
    <dgm:cxn modelId="{BF9734B8-1BAD-40E6-97AA-64CE2DDB7A3E}" srcId="{B7076633-F746-4BC3-9B61-7DE56A4ED46B}" destId="{7EC199D4-EF88-4910-9279-E181DF31838E}" srcOrd="1" destOrd="0" parTransId="{08FDC5B3-45B7-42B3-A429-AF178D31BAC1}" sibTransId="{D0010EE8-79B1-4C16-94CC-FCF0144F923F}"/>
    <dgm:cxn modelId="{AC6C993E-5FF8-4C3F-9F4F-FB81A071ACB3}" srcId="{DAB70D52-1618-41E7-B696-839CC1A78D11}" destId="{0678AECA-93CD-4169-9FF2-4A2F9D72023A}" srcOrd="4" destOrd="0" parTransId="{D39C61B1-0C5E-47BD-AF4A-E5A5F7FC9F52}" sibTransId="{7781AD3D-74B7-4C99-AA15-4E17A215ABB4}"/>
    <dgm:cxn modelId="{C84AB78D-01FE-414F-829A-8F4BDB9524B5}" srcId="{9CBD225A-9720-4F41-99F0-ABA384FB00EA}" destId="{DAB70D52-1618-41E7-B696-839CC1A78D11}" srcOrd="1" destOrd="0" parTransId="{7A579939-3B3B-4FD4-B11C-85A3AF6B2835}" sibTransId="{B5E6E63D-5765-46B0-AF0D-095F0F0DB382}"/>
    <dgm:cxn modelId="{F9176D79-6CFF-486D-89F8-D0D365083CD8}" type="presOf" srcId="{B7076633-F746-4BC3-9B61-7DE56A4ED46B}" destId="{9F0F626D-D553-49CB-A4B1-9906E04382C5}" srcOrd="0" destOrd="0" presId="urn:microsoft.com/office/officeart/2005/8/layout/chevron2"/>
    <dgm:cxn modelId="{3F91F2AE-9D5B-426C-B79A-39799F422315}" srcId="{DAB70D52-1618-41E7-B696-839CC1A78D11}" destId="{DDDF4AA5-F52B-4E69-AD00-89210A26DB01}" srcOrd="2" destOrd="0" parTransId="{0D8ABB4D-8B0F-497A-96A6-419E18E6D551}" sibTransId="{2A23457D-3AD0-48DF-8235-71C5B92C0F7F}"/>
    <dgm:cxn modelId="{A87EC360-88CF-4796-B093-01AF81F0A1D2}" srcId="{B7076633-F746-4BC3-9B61-7DE56A4ED46B}" destId="{60206BE7-E7C3-46A3-8639-D3FF652B01E0}" srcOrd="3" destOrd="0" parTransId="{DBBD67CE-BC42-465D-87FF-F9DBAB526327}" sibTransId="{C61604C4-7F5B-4E30-BAF7-B13DE00EB9D0}"/>
    <dgm:cxn modelId="{9BE716D7-3CB5-4AB7-9152-60424FD7E321}" type="presOf" srcId="{9CBD225A-9720-4F41-99F0-ABA384FB00EA}" destId="{0FA5A754-90B7-44A1-9032-9185B3CCCA0B}" srcOrd="0" destOrd="0" presId="urn:microsoft.com/office/officeart/2005/8/layout/chevron2"/>
    <dgm:cxn modelId="{94C1CBA0-3F33-4D2C-82AD-977E86C4560C}" srcId="{9CBD225A-9720-4F41-99F0-ABA384FB00EA}" destId="{B7076633-F746-4BC3-9B61-7DE56A4ED46B}" srcOrd="0" destOrd="0" parTransId="{63478C1D-43C8-47C4-A003-3BFAB0EBC4AE}" sibTransId="{191437FC-8409-492C-9068-D3A3361111E5}"/>
    <dgm:cxn modelId="{267469D1-72E2-422A-8816-06A422A0B372}" type="presOf" srcId="{DDDF4AA5-F52B-4E69-AD00-89210A26DB01}" destId="{3F751174-CB82-42CF-A44E-2C26AB61A3DB}" srcOrd="0" destOrd="2" presId="urn:microsoft.com/office/officeart/2005/8/layout/chevron2"/>
    <dgm:cxn modelId="{0FAA2E50-F0C3-494B-AE0D-DC713080C50B}" type="presOf" srcId="{62EA7558-E822-4E1A-B0CB-231947957492}" destId="{3F751174-CB82-42CF-A44E-2C26AB61A3DB}" srcOrd="0" destOrd="0" presId="urn:microsoft.com/office/officeart/2005/8/layout/chevron2"/>
    <dgm:cxn modelId="{3BEF9516-E352-4EDC-8442-503456E29BDD}" type="presOf" srcId="{60206BE7-E7C3-46A3-8639-D3FF652B01E0}" destId="{C91CD244-DC7C-4440-8687-E83A53DFD3B3}" srcOrd="0" destOrd="3" presId="urn:microsoft.com/office/officeart/2005/8/layout/chevron2"/>
    <dgm:cxn modelId="{2B04E082-AE9C-4D2F-9578-13482BC213BC}" type="presOf" srcId="{C8F59BF9-9D33-47AB-9A12-F2A677586363}" destId="{3F751174-CB82-42CF-A44E-2C26AB61A3DB}" srcOrd="0" destOrd="3" presId="urn:microsoft.com/office/officeart/2005/8/layout/chevron2"/>
    <dgm:cxn modelId="{D84AD31D-8948-406F-A975-609FEDBFF370}" type="presParOf" srcId="{0FA5A754-90B7-44A1-9032-9185B3CCCA0B}" destId="{868DFF78-4111-44B7-8B04-A2908C2C1E68}" srcOrd="0" destOrd="0" presId="urn:microsoft.com/office/officeart/2005/8/layout/chevron2"/>
    <dgm:cxn modelId="{A7BA19FA-78D4-4D6C-841C-2C4F28DD586D}" type="presParOf" srcId="{868DFF78-4111-44B7-8B04-A2908C2C1E68}" destId="{9F0F626D-D553-49CB-A4B1-9906E04382C5}" srcOrd="0" destOrd="0" presId="urn:microsoft.com/office/officeart/2005/8/layout/chevron2"/>
    <dgm:cxn modelId="{12D15008-9D1C-4C80-AEAE-646BC574AEA2}" type="presParOf" srcId="{868DFF78-4111-44B7-8B04-A2908C2C1E68}" destId="{C91CD244-DC7C-4440-8687-E83A53DFD3B3}" srcOrd="1" destOrd="0" presId="urn:microsoft.com/office/officeart/2005/8/layout/chevron2"/>
    <dgm:cxn modelId="{41004CE7-108A-42B2-99DF-71769C6F00E7}" type="presParOf" srcId="{0FA5A754-90B7-44A1-9032-9185B3CCCA0B}" destId="{FE3982B6-F3AE-4309-9CA7-00512149837F}" srcOrd="1" destOrd="0" presId="urn:microsoft.com/office/officeart/2005/8/layout/chevron2"/>
    <dgm:cxn modelId="{2E1C0870-894B-47E2-9527-E3CCC74E67EC}" type="presParOf" srcId="{0FA5A754-90B7-44A1-9032-9185B3CCCA0B}" destId="{2A763E1E-2295-4765-B451-4D1775946CB1}" srcOrd="2" destOrd="0" presId="urn:microsoft.com/office/officeart/2005/8/layout/chevron2"/>
    <dgm:cxn modelId="{BFB41106-B7EC-4238-97F5-DCDA1A198EA5}" type="presParOf" srcId="{2A763E1E-2295-4765-B451-4D1775946CB1}" destId="{B2E3253D-F8BE-4A01-8A1D-5A8B50EF13EF}" srcOrd="0" destOrd="0" presId="urn:microsoft.com/office/officeart/2005/8/layout/chevron2"/>
    <dgm:cxn modelId="{D1DE7DD9-9140-4D9F-9509-8F62100C387D}" type="presParOf" srcId="{2A763E1E-2295-4765-B451-4D1775946CB1}" destId="{3F751174-CB82-42CF-A44E-2C26AB61A3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F626D-D553-49CB-A4B1-9906E04382C5}">
      <dsp:nvSpPr>
        <dsp:cNvPr id="0" name=""/>
        <dsp:cNvSpPr/>
      </dsp:nvSpPr>
      <dsp:spPr>
        <a:xfrm rot="5400000">
          <a:off x="-432220" y="443540"/>
          <a:ext cx="2881472" cy="20170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1. </a:t>
          </a:r>
          <a:r>
            <a:rPr lang="en-US" sz="1900" kern="1200" dirty="0" err="1" smtClean="0"/>
            <a:t>Subtansi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Dakwah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Rasulullah</a:t>
          </a:r>
          <a:r>
            <a:rPr lang="en-US" sz="1900" kern="1200" dirty="0" smtClean="0"/>
            <a:t> saw. Di </a:t>
          </a:r>
          <a:r>
            <a:rPr lang="en-US" sz="1900" kern="1200" dirty="0" err="1" smtClean="0"/>
            <a:t>madinah</a:t>
          </a:r>
          <a:endParaRPr lang="id-ID" sz="1900" kern="1200" dirty="0"/>
        </a:p>
      </dsp:txBody>
      <dsp:txXfrm rot="-5400000">
        <a:off x="1" y="1019834"/>
        <a:ext cx="2017030" cy="864442"/>
      </dsp:txXfrm>
    </dsp:sp>
    <dsp:sp modelId="{C91CD244-DC7C-4440-8687-E83A53DFD3B3}">
      <dsp:nvSpPr>
        <dsp:cNvPr id="0" name=""/>
        <dsp:cNvSpPr/>
      </dsp:nvSpPr>
      <dsp:spPr>
        <a:xfrm rot="5400000">
          <a:off x="4644036" y="-2615686"/>
          <a:ext cx="1872957" cy="7126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Al-’</a:t>
          </a:r>
          <a:r>
            <a:rPr lang="en-US" sz="2000" kern="1200" dirty="0" err="1" smtClean="0">
              <a:latin typeface="Times New Roman"/>
              <a:cs typeface="Times New Roman"/>
            </a:rPr>
            <a:t>Ādatul</a:t>
          </a:r>
          <a:r>
            <a:rPr lang="en-US" sz="2000" kern="1200" dirty="0" smtClean="0">
              <a:latin typeface="Times New Roman"/>
              <a:cs typeface="Times New Roman"/>
            </a:rPr>
            <a:t> </a:t>
          </a:r>
          <a:r>
            <a:rPr lang="en-US" sz="2000" kern="1200" dirty="0" err="1" smtClean="0">
              <a:latin typeface="Times New Roman"/>
              <a:cs typeface="Times New Roman"/>
            </a:rPr>
            <a:t>Insāniyyah</a:t>
          </a:r>
          <a:r>
            <a:rPr lang="en-US" sz="2000" kern="1200" dirty="0" smtClean="0">
              <a:latin typeface="Times New Roman"/>
              <a:cs typeface="Times New Roman"/>
            </a:rPr>
            <a:t> </a:t>
          </a:r>
          <a:r>
            <a:rPr lang="en-US" sz="2000" kern="1200" dirty="0" err="1" smtClean="0">
              <a:latin typeface="Times New Roman"/>
              <a:cs typeface="Times New Roman"/>
            </a:rPr>
            <a:t>perikemanusiaan</a:t>
          </a:r>
          <a:r>
            <a:rPr lang="en-US" sz="2000" kern="1200" dirty="0" smtClean="0">
              <a:latin typeface="Times New Roman"/>
              <a:cs typeface="Times New Roman"/>
            </a:rPr>
            <a:t>)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Asy-Syur</a:t>
          </a:r>
          <a:r>
            <a:rPr lang="en-US" sz="2000" kern="1200" dirty="0" err="1" smtClean="0">
              <a:latin typeface="Times New Roman"/>
              <a:cs typeface="Times New Roman"/>
            </a:rPr>
            <a:t>ā</a:t>
          </a:r>
          <a:r>
            <a:rPr lang="en-US" sz="2000" kern="1200" dirty="0" smtClean="0">
              <a:latin typeface="Times New Roman"/>
              <a:cs typeface="Times New Roman"/>
            </a:rPr>
            <a:t> (</a:t>
          </a:r>
          <a:r>
            <a:rPr lang="en-US" sz="2000" kern="1200" dirty="0" err="1" smtClean="0">
              <a:latin typeface="Times New Roman"/>
              <a:cs typeface="Times New Roman"/>
            </a:rPr>
            <a:t>musyawarah</a:t>
          </a:r>
          <a:r>
            <a:rPr lang="en-US" sz="2000" kern="1200" dirty="0" smtClean="0">
              <a:latin typeface="Times New Roman"/>
              <a:cs typeface="Times New Roman"/>
            </a:rPr>
            <a:t>/</a:t>
          </a:r>
          <a:r>
            <a:rPr lang="en-US" sz="2000" kern="1200" dirty="0" err="1" smtClean="0">
              <a:latin typeface="Times New Roman"/>
              <a:cs typeface="Times New Roman"/>
            </a:rPr>
            <a:t>demokrasi</a:t>
          </a:r>
          <a:r>
            <a:rPr lang="en-US" sz="2000" kern="1200" dirty="0" smtClean="0">
              <a:latin typeface="Times New Roman"/>
              <a:cs typeface="Times New Roman"/>
            </a:rPr>
            <a:t>)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Al-</a:t>
          </a:r>
          <a:r>
            <a:rPr lang="en-US" sz="2000" kern="1200" dirty="0" err="1" smtClean="0"/>
            <a:t>Wa</a:t>
          </a:r>
          <a:r>
            <a:rPr lang="en-US" sz="2000" kern="1200" dirty="0" err="1" smtClean="0">
              <a:latin typeface="Cambria"/>
            </a:rPr>
            <a:t>ḥdatul</a:t>
          </a:r>
          <a:r>
            <a:rPr lang="en-US" sz="2000" kern="1200" dirty="0" smtClean="0">
              <a:latin typeface="Cambria"/>
            </a:rPr>
            <a:t> (</a:t>
          </a:r>
          <a:r>
            <a:rPr lang="en-US" sz="2000" kern="1200" dirty="0" err="1" smtClean="0">
              <a:latin typeface="Cambria"/>
            </a:rPr>
            <a:t>persatuan</a:t>
          </a:r>
          <a:r>
            <a:rPr lang="en-US" sz="2000" kern="1200" dirty="0" smtClean="0">
              <a:latin typeface="Cambria"/>
            </a:rPr>
            <a:t> Islam)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Al-</a:t>
          </a:r>
          <a:r>
            <a:rPr lang="en-US" sz="2000" kern="1200" dirty="0" err="1" smtClean="0"/>
            <a:t>Ukhwah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Islamiyyah</a:t>
          </a:r>
          <a:r>
            <a:rPr lang="en-US" sz="2000" kern="1200" dirty="0" smtClean="0"/>
            <a:t> (</a:t>
          </a:r>
          <a:r>
            <a:rPr lang="en-US" sz="2000" kern="1200" dirty="0" err="1" smtClean="0"/>
            <a:t>persaudaraan</a:t>
          </a:r>
          <a:r>
            <a:rPr lang="en-US" sz="2000" kern="1200" dirty="0" smtClean="0"/>
            <a:t> Islam)</a:t>
          </a:r>
          <a:endParaRPr lang="id-ID" sz="2000" kern="1200" dirty="0"/>
        </a:p>
      </dsp:txBody>
      <dsp:txXfrm rot="-5400000">
        <a:off x="2017030" y="102750"/>
        <a:ext cx="7035539" cy="1690097"/>
      </dsp:txXfrm>
    </dsp:sp>
    <dsp:sp modelId="{B2E3253D-F8BE-4A01-8A1D-5A8B50EF13EF}">
      <dsp:nvSpPr>
        <dsp:cNvPr id="0" name=""/>
        <dsp:cNvSpPr/>
      </dsp:nvSpPr>
      <dsp:spPr>
        <a:xfrm rot="5400000">
          <a:off x="-432220" y="3330629"/>
          <a:ext cx="2881472" cy="20170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2. </a:t>
          </a:r>
          <a:r>
            <a:rPr lang="en-US" sz="1900" kern="1200" dirty="0" err="1" smtClean="0"/>
            <a:t>Strategi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Dakwah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Rasulullah</a:t>
          </a:r>
          <a:r>
            <a:rPr lang="en-US" sz="1900" kern="1200" dirty="0" smtClean="0"/>
            <a:t> saw. Di </a:t>
          </a:r>
          <a:r>
            <a:rPr lang="en-US" sz="1900" kern="1200" dirty="0" err="1" smtClean="0"/>
            <a:t>Madinah</a:t>
          </a:r>
          <a:r>
            <a:rPr lang="en-US" sz="1900" kern="1200" dirty="0" smtClean="0"/>
            <a:t> </a:t>
          </a:r>
          <a:endParaRPr lang="id-ID" sz="1900" kern="1200" dirty="0"/>
        </a:p>
      </dsp:txBody>
      <dsp:txXfrm rot="-5400000">
        <a:off x="1" y="3906923"/>
        <a:ext cx="2017030" cy="864442"/>
      </dsp:txXfrm>
    </dsp:sp>
    <dsp:sp modelId="{3F751174-CB82-42CF-A44E-2C26AB61A3DB}">
      <dsp:nvSpPr>
        <dsp:cNvPr id="0" name=""/>
        <dsp:cNvSpPr/>
      </dsp:nvSpPr>
      <dsp:spPr>
        <a:xfrm rot="5400000">
          <a:off x="4371886" y="271402"/>
          <a:ext cx="2417257" cy="7126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Bersikap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lemah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lembut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kasih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sayang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Selalu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mengedepankan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pemaafan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daripada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pengganggunya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Memberikan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suru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teladan</a:t>
          </a:r>
          <a:r>
            <a:rPr lang="en-US" sz="2000" kern="1200" dirty="0" smtClean="0"/>
            <a:t> 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semangat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tanpa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kenal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putus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asa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Menghargai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perbedaan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dinamika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terhadap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hal-hal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memiliki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perbedaan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prinsip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Menjalin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hubungan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baik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masyarakat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wilayah</a:t>
          </a:r>
          <a:r>
            <a:rPr lang="en-US" sz="2000" kern="1200" dirty="0" smtClean="0"/>
            <a:t>  </a:t>
          </a:r>
          <a:r>
            <a:rPr lang="en-US" sz="2000" kern="1200" dirty="0" err="1" smtClean="0"/>
            <a:t>sekitar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Madinah</a:t>
          </a:r>
          <a:endParaRPr lang="id-ID" sz="2000" kern="1200" dirty="0"/>
        </a:p>
      </dsp:txBody>
      <dsp:txXfrm rot="-5400000">
        <a:off x="2017031" y="2744259"/>
        <a:ext cx="7008968" cy="2181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310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79806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9345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1604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6675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82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8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5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09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84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8455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509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  <a:solidFill>
            <a:schemeClr val="accent5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B0F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800" b="1" cap="all" dirty="0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AA33">
                        <a:shade val="20000"/>
                        <a:satMod val="245000"/>
                      </a:srgbClr>
                    </a:gs>
                    <a:gs pos="43000">
                      <a:srgbClr val="84AA33">
                        <a:satMod val="255000"/>
                      </a:srgbClr>
                    </a:gs>
                    <a:gs pos="48000">
                      <a:srgbClr val="84AA33">
                        <a:shade val="85000"/>
                        <a:satMod val="255000"/>
                      </a:srgbClr>
                    </a:gs>
                    <a:gs pos="100000">
                      <a:srgbClr val="84AA33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BAB 9</a:t>
            </a:r>
            <a:endParaRPr lang="id-ID" sz="4800" b="1" cap="all" dirty="0">
              <a:ln w="9000" cmpd="sng">
                <a:solidFill>
                  <a:srgbClr val="84AA33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4AA33">
                      <a:shade val="20000"/>
                      <a:satMod val="245000"/>
                    </a:srgbClr>
                  </a:gs>
                  <a:gs pos="43000">
                    <a:srgbClr val="84AA33">
                      <a:satMod val="255000"/>
                    </a:srgbClr>
                  </a:gs>
                  <a:gs pos="48000">
                    <a:srgbClr val="84AA33">
                      <a:shade val="85000"/>
                      <a:satMod val="255000"/>
                    </a:srgbClr>
                  </a:gs>
                  <a:gs pos="100000">
                    <a:srgbClr val="84AA33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71472" y="4117987"/>
            <a:ext cx="8229600" cy="2382847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indent="-274320" algn="ctr">
              <a:spcBef>
                <a:spcPct val="20000"/>
              </a:spcBef>
              <a:buClr>
                <a:srgbClr val="3891A7"/>
              </a:buClr>
              <a:buSzPct val="85000"/>
            </a:pPr>
            <a:r>
              <a:rPr lang="en-US" sz="6600" b="1" dirty="0" err="1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Subtansi</a:t>
            </a:r>
            <a:r>
              <a:rPr lang="en-US" sz="6600" b="1" dirty="0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dan</a:t>
            </a:r>
            <a:r>
              <a:rPr lang="en-US" sz="6600" b="1" dirty="0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Strategi</a:t>
            </a:r>
            <a:r>
              <a:rPr lang="en-US" sz="6600" b="1" dirty="0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dakwah</a:t>
            </a:r>
            <a:r>
              <a:rPr lang="en-US" sz="6600" b="1" dirty="0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Rasulullah</a:t>
            </a:r>
            <a:r>
              <a:rPr lang="en-US" sz="6600" b="1" dirty="0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 saw. </a:t>
            </a:r>
            <a:r>
              <a:rPr lang="en-US" sz="6600" b="1" dirty="0" err="1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di</a:t>
            </a:r>
            <a:r>
              <a:rPr lang="en-US" sz="6600" b="1" dirty="0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 pitchFamily="18" charset="0"/>
                <a:cs typeface="MoolBoran" pitchFamily="34" charset="0"/>
              </a:rPr>
              <a:t>Madinah</a:t>
            </a:r>
            <a:endParaRPr lang="en-US" sz="6600" b="1" dirty="0">
              <a:ln w="10541" cmpd="sng">
                <a:solidFill>
                  <a:srgbClr val="3891A7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3891A7">
                      <a:tint val="40000"/>
                      <a:satMod val="250000"/>
                    </a:srgbClr>
                  </a:gs>
                  <a:gs pos="9000">
                    <a:srgbClr val="3891A7">
                      <a:tint val="52000"/>
                      <a:satMod val="300000"/>
                    </a:srgbClr>
                  </a:gs>
                  <a:gs pos="50000">
                    <a:srgbClr val="3891A7">
                      <a:shade val="20000"/>
                      <a:satMod val="300000"/>
                    </a:srgbClr>
                  </a:gs>
                  <a:gs pos="79000">
                    <a:srgbClr val="3891A7">
                      <a:tint val="52000"/>
                      <a:satMod val="300000"/>
                    </a:srgbClr>
                  </a:gs>
                  <a:gs pos="100000">
                    <a:srgbClr val="3891A7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onstantia" pitchFamily="18" charset="0"/>
              <a:cs typeface="MoolBoran" pitchFamily="34" charset="0"/>
            </a:endParaRPr>
          </a:p>
        </p:txBody>
      </p:sp>
      <p:pic>
        <p:nvPicPr>
          <p:cNvPr id="6" name="Picture 3" descr="C:\Users\User\Pictures\allah-sw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3064" y="1536108"/>
            <a:ext cx="3785336" cy="25024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4126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  <a:solidFill>
            <a:srgbClr val="EAF55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c.	</a:t>
            </a:r>
            <a:r>
              <a:rPr lang="en-US" dirty="0" err="1" smtClean="0"/>
              <a:t>Mengedepankan</a:t>
            </a:r>
            <a:r>
              <a:rPr lang="en-US" dirty="0" smtClean="0"/>
              <a:t> </a:t>
            </a:r>
            <a:r>
              <a:rPr lang="en-US" dirty="0" err="1" smtClean="0"/>
              <a:t>suri</a:t>
            </a:r>
            <a:r>
              <a:rPr lang="en-US" dirty="0" smtClean="0"/>
              <a:t> </a:t>
            </a:r>
            <a:r>
              <a:rPr lang="en-US" dirty="0" err="1" smtClean="0"/>
              <a:t>teladan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berdakwah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mengedepankan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ditiru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firman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r>
              <a:rPr lang="en-US" dirty="0" smtClean="0"/>
              <a:t>.</a:t>
            </a:r>
          </a:p>
          <a:p>
            <a:pPr algn="just" rtl="1">
              <a:buNone/>
            </a:pPr>
            <a:r>
              <a:rPr lang="en-US" sz="2800" dirty="0" smtClean="0">
                <a:latin typeface="Adobe Naskh Medium" pitchFamily="50" charset="-78"/>
                <a:cs typeface="Adobe Naskh Medium" pitchFamily="50" charset="-78"/>
              </a:rPr>
              <a:t>	</a:t>
            </a:r>
            <a:r>
              <a:rPr lang="ar-SA" sz="3600" dirty="0" smtClean="0">
                <a:latin typeface="Adobe Naskh Medium" pitchFamily="50" charset="-78"/>
                <a:cs typeface="Adobe Naskh Medium" pitchFamily="50" charset="-78"/>
              </a:rPr>
              <a:t>لَّقَدْ كَانَ لَكُمْ فِيْ رَسُوْلِ اللهِ اُسْوَةٌ حَسَنَةٌ لِّمَنْ كَانَ يَرْجُوا اللهَ وَالْيَوْمَ اْلا</a:t>
            </a:r>
            <a:r>
              <a:rPr lang="ar-SA" sz="3600" dirty="0" smtClean="0">
                <a:latin typeface="Adobe Naskh Medium"/>
                <a:cs typeface="Adobe Naskh Medium"/>
              </a:rPr>
              <a:t>ٰ</a:t>
            </a:r>
            <a:r>
              <a:rPr lang="ar-SA" sz="3600" dirty="0" smtClean="0">
                <a:latin typeface="Adobe Naskh Medium" pitchFamily="50" charset="-78"/>
                <a:cs typeface="Adobe Naskh Medium" pitchFamily="50" charset="-78"/>
              </a:rPr>
              <a:t>خِرَ وَذَكَرَ اللهَ كَثِيرًا ﴿الاحزاب: ٢١﴾ </a:t>
            </a:r>
            <a:endParaRPr lang="ar-SA" sz="2800" dirty="0" smtClean="0">
              <a:latin typeface="Adobe Naskh Medium" pitchFamily="50" charset="-78"/>
              <a:cs typeface="Adobe Naskh Medium" pitchFamily="50" charset="-78"/>
            </a:endParaRPr>
          </a:p>
          <a:p>
            <a:pPr algn="just">
              <a:buNone/>
            </a:pPr>
            <a:r>
              <a:rPr lang="en-US" dirty="0" err="1" smtClean="0">
                <a:cs typeface="Adobe Naskh Medium" pitchFamily="50" charset="-78"/>
              </a:rPr>
              <a:t>Artinya</a:t>
            </a:r>
            <a:r>
              <a:rPr lang="en-US" dirty="0" smtClean="0">
                <a:cs typeface="Adobe Naskh Medium" pitchFamily="50" charset="-78"/>
              </a:rPr>
              <a:t>: </a:t>
            </a:r>
            <a:r>
              <a:rPr lang="en-US" dirty="0" err="1" smtClean="0">
                <a:cs typeface="Adobe Naskh Medium" pitchFamily="50" charset="-78"/>
              </a:rPr>
              <a:t>sungguh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telah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ada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pada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diri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Rasulullah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itu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suru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teladan</a:t>
            </a:r>
            <a:r>
              <a:rPr lang="en-US" dirty="0" smtClean="0">
                <a:cs typeface="Adobe Naskh Medium" pitchFamily="50" charset="-78"/>
              </a:rPr>
              <a:t> yang </a:t>
            </a:r>
            <a:r>
              <a:rPr lang="en-US" dirty="0" err="1" smtClean="0">
                <a:cs typeface="Adobe Naskh Medium" pitchFamily="50" charset="-78"/>
              </a:rPr>
              <a:t>baik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bagimu</a:t>
            </a:r>
            <a:r>
              <a:rPr lang="en-US" dirty="0" smtClean="0">
                <a:cs typeface="Adobe Naskh Medium" pitchFamily="50" charset="-78"/>
              </a:rPr>
              <a:t> (</a:t>
            </a:r>
            <a:r>
              <a:rPr lang="en-US" dirty="0" err="1" smtClean="0">
                <a:cs typeface="Adobe Naskh Medium" pitchFamily="50" charset="-78"/>
              </a:rPr>
              <a:t>yaitu</a:t>
            </a:r>
            <a:r>
              <a:rPr lang="en-US" dirty="0" smtClean="0">
                <a:cs typeface="Adobe Naskh Medium" pitchFamily="50" charset="-78"/>
              </a:rPr>
              <a:t>) </a:t>
            </a:r>
            <a:r>
              <a:rPr lang="en-US" dirty="0" err="1" smtClean="0">
                <a:cs typeface="Adobe Naskh Medium" pitchFamily="50" charset="-78"/>
              </a:rPr>
              <a:t>bagi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orang</a:t>
            </a:r>
            <a:r>
              <a:rPr lang="en-US" dirty="0" smtClean="0">
                <a:cs typeface="Adobe Naskh Medium" pitchFamily="50" charset="-78"/>
              </a:rPr>
              <a:t> yang </a:t>
            </a:r>
            <a:r>
              <a:rPr lang="en-US" dirty="0" err="1" smtClean="0">
                <a:cs typeface="Adobe Naskh Medium" pitchFamily="50" charset="-78"/>
              </a:rPr>
              <a:t>mengharap</a:t>
            </a:r>
            <a:r>
              <a:rPr lang="en-US" dirty="0" smtClean="0">
                <a:cs typeface="Adobe Naskh Medium" pitchFamily="50" charset="-78"/>
              </a:rPr>
              <a:t> (</a:t>
            </a:r>
            <a:r>
              <a:rPr lang="en-US" dirty="0" err="1" smtClean="0">
                <a:cs typeface="Adobe Naskh Medium" pitchFamily="50" charset="-78"/>
              </a:rPr>
              <a:t>rahmat</a:t>
            </a:r>
            <a:r>
              <a:rPr lang="en-US" dirty="0" smtClean="0">
                <a:cs typeface="Adobe Naskh Medium" pitchFamily="50" charset="-78"/>
              </a:rPr>
              <a:t>) Allah </a:t>
            </a:r>
            <a:r>
              <a:rPr lang="en-US" dirty="0" err="1" smtClean="0">
                <a:cs typeface="Adobe Naskh Medium" pitchFamily="50" charset="-78"/>
              </a:rPr>
              <a:t>dan</a:t>
            </a:r>
            <a:r>
              <a:rPr lang="en-US" dirty="0" smtClean="0">
                <a:cs typeface="Adobe Naskh Medium" pitchFamily="50" charset="-78"/>
              </a:rPr>
              <a:t> (</a:t>
            </a:r>
            <a:r>
              <a:rPr lang="en-US" dirty="0" err="1" smtClean="0">
                <a:cs typeface="Adobe Naskh Medium" pitchFamily="50" charset="-78"/>
              </a:rPr>
              <a:t>kedatangan</a:t>
            </a:r>
            <a:r>
              <a:rPr lang="en-US" dirty="0" smtClean="0">
                <a:cs typeface="Adobe Naskh Medium" pitchFamily="50" charset="-78"/>
              </a:rPr>
              <a:t>) </a:t>
            </a:r>
            <a:r>
              <a:rPr lang="en-US" dirty="0" err="1" smtClean="0">
                <a:cs typeface="Adobe Naskh Medium" pitchFamily="50" charset="-78"/>
              </a:rPr>
              <a:t>hari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kiamat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dan</a:t>
            </a:r>
            <a:r>
              <a:rPr lang="en-US" dirty="0" smtClean="0">
                <a:cs typeface="Adobe Naskh Medium" pitchFamily="50" charset="-78"/>
              </a:rPr>
              <a:t> yang </a:t>
            </a:r>
            <a:r>
              <a:rPr lang="en-US" dirty="0" err="1" smtClean="0">
                <a:cs typeface="Adobe Naskh Medium" pitchFamily="50" charset="-78"/>
              </a:rPr>
              <a:t>banyak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mengingat</a:t>
            </a:r>
            <a:r>
              <a:rPr lang="en-US" dirty="0" smtClean="0">
                <a:cs typeface="Adobe Naskh Medium" pitchFamily="50" charset="-78"/>
              </a:rPr>
              <a:t> Allah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Mendeskripsikan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Subtansi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Dakwah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Rasulullah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saw.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di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Madinah</a:t>
            </a:r>
            <a:endParaRPr lang="id-ID" dirty="0">
              <a:ln>
                <a:solidFill>
                  <a:srgbClr val="00B0F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77761"/>
      </p:ext>
    </p:extLst>
  </p:cSld>
  <p:clrMapOvr>
    <a:masterClrMapping/>
  </p:clrMapOvr>
  <p:transition spd="med"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  <a:solidFill>
            <a:srgbClr val="EAF55D"/>
          </a:solidFill>
        </p:spPr>
        <p:txBody>
          <a:bodyPr/>
          <a:lstStyle/>
          <a:p>
            <a:r>
              <a:rPr lang="en-US" dirty="0" err="1" smtClean="0"/>
              <a:t>Mengedepankan</a:t>
            </a:r>
            <a:r>
              <a:rPr lang="en-US" dirty="0" smtClean="0"/>
              <a:t> </a:t>
            </a:r>
            <a:r>
              <a:rPr lang="en-US" dirty="0" err="1" smtClean="0"/>
              <a:t>sendi-sendi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kerukunan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berdakwah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menyampaiakan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terkenal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err="1" smtClean="0"/>
              <a:t>Piagam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”.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Piagam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naungan</a:t>
            </a:r>
            <a:r>
              <a:rPr lang="en-US" dirty="0" smtClean="0"/>
              <a:t> Islam.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piagam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segenap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akidah</a:t>
            </a:r>
            <a:r>
              <a:rPr lang="en-US" dirty="0" smtClean="0"/>
              <a:t>, </a:t>
            </a:r>
            <a:r>
              <a:rPr lang="en-US" dirty="0" err="1" smtClean="0"/>
              <a:t>akhlak</a:t>
            </a:r>
            <a:r>
              <a:rPr lang="en-US" dirty="0" smtClean="0"/>
              <a:t>, </a:t>
            </a:r>
            <a:r>
              <a:rPr lang="en-US" dirty="0" err="1" smtClean="0"/>
              <a:t>kebajikan</a:t>
            </a:r>
            <a:r>
              <a:rPr lang="en-US" dirty="0" smtClean="0"/>
              <a:t>,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kemasyarakatan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Mendeskripsikan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Subtansi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Dakwah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Rasulullah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saw.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di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Madinah</a:t>
            </a:r>
            <a:endParaRPr lang="id-ID" dirty="0">
              <a:ln>
                <a:solidFill>
                  <a:srgbClr val="00B0F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76908"/>
      </p:ext>
    </p:extLst>
  </p:cSld>
  <p:clrMapOvr>
    <a:masterClrMapping/>
  </p:clrMapOvr>
  <p:transition spd="med"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EAF55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Menunjukan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Semangat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Ukhuwah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Sebagai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Implementasi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dari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Pemahaman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Dakwah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Nabi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di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Madinah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endParaRPr lang="id-ID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  <a:effectLst>
            <a:outerShdw blurRad="38100" dist="25400" dir="5400000" algn="t" rotWithShape="0">
              <a:srgbClr val="000000">
                <a:alpha val="50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Islam,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ukhuwah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ukhuwah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di </a:t>
            </a:r>
            <a:r>
              <a:rPr lang="en-US" dirty="0" err="1" smtClean="0"/>
              <a:t>Madinah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mempersaudara-kan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Anshar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Muhajirin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bersaudara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Anshar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modern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berbelas</a:t>
            </a:r>
            <a:r>
              <a:rPr lang="en-US" dirty="0" smtClean="0"/>
              <a:t> </a:t>
            </a:r>
            <a:r>
              <a:rPr lang="en-US" dirty="0" err="1" smtClean="0"/>
              <a:t>kasihan</a:t>
            </a:r>
            <a:endParaRPr lang="en-US" dirty="0" smtClean="0"/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endParaRPr lang="en-US" dirty="0" smtClean="0"/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menyelamatkan</a:t>
            </a:r>
            <a:endParaRPr lang="en-US" dirty="0" smtClean="0"/>
          </a:p>
          <a:p>
            <a:r>
              <a:rPr lang="en-US" dirty="0" err="1" smtClean="0"/>
              <a:t>Salaing</a:t>
            </a:r>
            <a:r>
              <a:rPr lang="en-US" dirty="0" smtClean="0"/>
              <a:t> </a:t>
            </a:r>
            <a:r>
              <a:rPr lang="en-US" dirty="0" err="1" smtClean="0"/>
              <a:t>berlomba-lomba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ketakwaan</a:t>
            </a:r>
            <a:endParaRPr lang="en-US" dirty="0" smtClean="0"/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menghibur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7959583"/>
      </p:ext>
    </p:extLst>
  </p:cSld>
  <p:clrMapOvr>
    <a:masterClrMapping/>
  </p:clrMapOvr>
  <p:transition spd="med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EAF55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Menunjukan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Semangat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Ukhuwah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Sebagai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Implementasi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dari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Pemahaman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Dakwah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Nabi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Madinah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id-ID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867400"/>
          </a:xfrm>
          <a:effectLst>
            <a:outerShdw blurRad="38100" dist="25400" dir="5400000" algn="t" rotWithShape="0">
              <a:srgbClr val="000000">
                <a:alpha val="50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merendahkan</a:t>
            </a:r>
            <a:endParaRPr lang="en-US" dirty="0" smtClean="0"/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endParaRPr lang="en-US" dirty="0" smtClean="0"/>
          </a:p>
          <a:p>
            <a:r>
              <a:rPr lang="en-US" dirty="0" err="1" smtClean="0"/>
              <a:t>Menyayangi</a:t>
            </a:r>
            <a:r>
              <a:rPr lang="en-US" dirty="0" smtClean="0"/>
              <a:t> yang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 lang="en-US" dirty="0" smtClean="0"/>
          </a:p>
          <a:p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lembut</a:t>
            </a:r>
            <a:endParaRPr lang="en-US" dirty="0" smtClean="0"/>
          </a:p>
          <a:p>
            <a:r>
              <a:rPr lang="en-US" dirty="0" err="1" smtClean="0"/>
              <a:t>Merendahkan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endParaRPr lang="en-US" dirty="0" smtClean="0"/>
          </a:p>
          <a:p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membenci</a:t>
            </a:r>
            <a:r>
              <a:rPr lang="en-US" dirty="0" smtClean="0"/>
              <a:t>, </a:t>
            </a:r>
            <a:r>
              <a:rPr lang="en-US" dirty="0" err="1" smtClean="0"/>
              <a:t>menghasut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silaturahim</a:t>
            </a:r>
            <a:endParaRPr lang="en-US" dirty="0" smtClean="0"/>
          </a:p>
          <a:p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mendiamkan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berjabat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diampuni</a:t>
            </a:r>
            <a:r>
              <a:rPr lang="en-US" dirty="0" smtClean="0"/>
              <a:t> </a:t>
            </a:r>
            <a:r>
              <a:rPr lang="en-US" dirty="0" err="1" smtClean="0"/>
              <a:t>dosa-dosanya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9845582"/>
      </p:ext>
    </p:extLst>
  </p:cSld>
  <p:clrMapOvr>
    <a:masterClrMapping/>
  </p:clrMapOvr>
  <p:transition spd="med">
    <p:wipe dir="u"/>
    <p:sndAc>
      <p:stSnd>
        <p:snd r:embed="rId2" name="bomb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anchor="ctr">
            <a:normAutofit fontScale="90000"/>
          </a:bodyPr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Subtansi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6207169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556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Subtansi</a:t>
            </a:r>
            <a:r>
              <a:rPr lang="en-US" dirty="0" smtClean="0"/>
              <a:t> 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Subtansi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Di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hijrah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mekah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.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dilatarbelakangi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Mekah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Subtansi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998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Mendeskripsikan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Subtansi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Dakwah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Rasulullah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saw.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Madinah</a:t>
            </a:r>
            <a:endParaRPr lang="id-ID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8674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a.	</a:t>
            </a:r>
            <a:r>
              <a:rPr lang="en-US" dirty="0" err="1" smtClean="0">
                <a:solidFill>
                  <a:srgbClr val="FF0000"/>
                </a:solidFill>
              </a:rPr>
              <a:t>Kajian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geografis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None/>
            </a:pPr>
            <a:r>
              <a:rPr lang="en-US" dirty="0" smtClean="0"/>
              <a:t>	Kota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Arab Saudi.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Mekah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dikelilingi</a:t>
            </a:r>
            <a:r>
              <a:rPr lang="en-US" dirty="0" smtClean="0"/>
              <a:t> </a:t>
            </a:r>
            <a:r>
              <a:rPr lang="en-US" dirty="0" err="1" smtClean="0"/>
              <a:t>gunung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bukit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beriklim</a:t>
            </a:r>
            <a:r>
              <a:rPr lang="en-US" dirty="0" smtClean="0"/>
              <a:t> </a:t>
            </a:r>
            <a:r>
              <a:rPr lang="en-US" dirty="0" err="1" smtClean="0"/>
              <a:t>gurun</a:t>
            </a:r>
            <a:r>
              <a:rPr lang="en-US" dirty="0" smtClean="0"/>
              <a:t>.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30 </a:t>
            </a:r>
            <a:r>
              <a:rPr lang="en-US" dirty="0" smtClean="0">
                <a:latin typeface="Cambria"/>
              </a:rPr>
              <a:t>⁰C </a:t>
            </a:r>
            <a:r>
              <a:rPr lang="en-US" dirty="0" err="1" smtClean="0">
                <a:latin typeface="Cambria"/>
              </a:rPr>
              <a:t>sampai</a:t>
            </a:r>
            <a:r>
              <a:rPr lang="en-US" dirty="0" smtClean="0">
                <a:latin typeface="Cambria"/>
              </a:rPr>
              <a:t>  45 ⁰C, </a:t>
            </a:r>
            <a:r>
              <a:rPr lang="en-US" dirty="0" err="1" smtClean="0">
                <a:latin typeface="Cambria"/>
              </a:rPr>
              <a:t>dan</a:t>
            </a:r>
            <a:r>
              <a:rPr lang="en-US" dirty="0" smtClean="0">
                <a:latin typeface="Cambria"/>
              </a:rPr>
              <a:t> </a:t>
            </a:r>
            <a:r>
              <a:rPr lang="en-US" dirty="0" err="1" smtClean="0">
                <a:latin typeface="Cambria"/>
              </a:rPr>
              <a:t>suhu</a:t>
            </a:r>
            <a:r>
              <a:rPr lang="en-US" dirty="0" smtClean="0">
                <a:latin typeface="Cambria"/>
              </a:rPr>
              <a:t> rata-</a:t>
            </a:r>
            <a:r>
              <a:rPr lang="en-US" dirty="0" err="1" smtClean="0">
                <a:latin typeface="Cambria"/>
              </a:rPr>
              <a:t>ratanya</a:t>
            </a:r>
            <a:r>
              <a:rPr lang="en-US" dirty="0" smtClean="0">
                <a:latin typeface="Cambria"/>
              </a:rPr>
              <a:t> </a:t>
            </a:r>
            <a:r>
              <a:rPr lang="en-US" dirty="0" err="1" smtClean="0">
                <a:latin typeface="Cambria"/>
              </a:rPr>
              <a:t>antara</a:t>
            </a:r>
            <a:r>
              <a:rPr lang="en-US" dirty="0" smtClean="0">
                <a:latin typeface="Cambria"/>
              </a:rPr>
              <a:t> 10 ⁰C </a:t>
            </a:r>
            <a:r>
              <a:rPr lang="en-US" dirty="0" err="1" smtClean="0">
                <a:latin typeface="Cambria"/>
              </a:rPr>
              <a:t>sampai</a:t>
            </a:r>
            <a:r>
              <a:rPr lang="en-US" dirty="0" smtClean="0">
                <a:latin typeface="Cambria"/>
              </a:rPr>
              <a:t> 25 ⁰C.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947200"/>
      </p:ext>
    </p:extLst>
  </p:cSld>
  <p:clrMapOvr>
    <a:masterClrMapping/>
  </p:clrMapOvr>
  <p:transition spd="med">
    <p:wipe dir="r"/>
    <p:sndAc>
      <p:stSnd>
        <p:snd r:embed="rId2" name="suctio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Mendeskripsikan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SubtansiDakwah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Rasulullah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saw.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Madinah</a:t>
            </a:r>
            <a:endParaRPr lang="id-ID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791200"/>
          </a:xfr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b.	</a:t>
            </a:r>
            <a:r>
              <a:rPr lang="en-US" dirty="0" err="1" smtClean="0">
                <a:solidFill>
                  <a:srgbClr val="FF0000"/>
                </a:solidFill>
              </a:rPr>
              <a:t>Madinah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sebelum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hijrah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Rasulullah</a:t>
            </a:r>
            <a:r>
              <a:rPr lang="en-US" dirty="0" smtClean="0">
                <a:solidFill>
                  <a:srgbClr val="FF0000"/>
                </a:solidFill>
              </a:rPr>
              <a:t> saw.</a:t>
            </a:r>
          </a:p>
          <a:p>
            <a:pPr marL="514350" indent="-514350" algn="just">
              <a:buNone/>
            </a:pPr>
            <a:r>
              <a:rPr lang="en-US" dirty="0" smtClean="0"/>
              <a:t>	Kota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hijrahnya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i="1" dirty="0" err="1" smtClean="0"/>
              <a:t>Yatsrib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dirubah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Madinah</a:t>
            </a:r>
            <a:r>
              <a:rPr lang="en-US" i="1" dirty="0" smtClean="0"/>
              <a:t>. 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yang </a:t>
            </a:r>
            <a:r>
              <a:rPr lang="en-US" dirty="0" err="1" smtClean="0"/>
              <a:t>hijrah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mekah</a:t>
            </a:r>
            <a:r>
              <a:rPr lang="en-US" dirty="0" smtClean="0"/>
              <a:t>. 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Yatsrib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</a:t>
            </a:r>
            <a:r>
              <a:rPr lang="en-US" dirty="0" err="1" smtClean="0"/>
              <a:t>Nuh</a:t>
            </a:r>
            <a:r>
              <a:rPr lang="en-US" dirty="0" smtClean="0"/>
              <a:t> </a:t>
            </a:r>
            <a:r>
              <a:rPr lang="en-US" dirty="0" err="1" smtClean="0"/>
              <a:t>a.s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Babilonia</a:t>
            </a:r>
            <a:r>
              <a:rPr lang="en-US" dirty="0" smtClean="0"/>
              <a:t>, </a:t>
            </a:r>
            <a:r>
              <a:rPr lang="en-US" dirty="0" err="1" smtClean="0"/>
              <a:t>Irak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Yatsrib</a:t>
            </a:r>
            <a:r>
              <a:rPr lang="en-US" dirty="0" smtClean="0"/>
              <a:t> </a:t>
            </a:r>
            <a:r>
              <a:rPr lang="en-US" dirty="0" err="1" smtClean="0"/>
              <a:t>memilik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“</a:t>
            </a:r>
            <a:r>
              <a:rPr lang="en-US" dirty="0" err="1" smtClean="0"/>
              <a:t>memaki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“yang </a:t>
            </a:r>
            <a:r>
              <a:rPr lang="en-US" dirty="0" err="1" smtClean="0"/>
              <a:t>kotor</a:t>
            </a:r>
            <a:r>
              <a:rPr lang="en-US" dirty="0" smtClean="0"/>
              <a:t>”.  </a:t>
            </a:r>
            <a:r>
              <a:rPr lang="en-US" dirty="0" err="1" smtClean="0"/>
              <a:t>Nabi</a:t>
            </a:r>
            <a:r>
              <a:rPr lang="en-US" dirty="0" smtClean="0"/>
              <a:t> </a:t>
            </a:r>
            <a:r>
              <a:rPr lang="en-US" dirty="0" err="1" smtClean="0"/>
              <a:t>menghimbau</a:t>
            </a:r>
            <a:r>
              <a:rPr lang="en-US" dirty="0" smtClean="0"/>
              <a:t> agar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Islam.</a:t>
            </a:r>
          </a:p>
          <a:p>
            <a:pPr>
              <a:buNone/>
            </a:pP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antaranya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Bait </a:t>
            </a:r>
            <a:r>
              <a:rPr lang="en-US" i="1" dirty="0" err="1" smtClean="0"/>
              <a:t>ar-Ras</a:t>
            </a:r>
            <a:r>
              <a:rPr lang="en-US" i="1" dirty="0" err="1" smtClean="0">
                <a:cs typeface="Times New Roman"/>
              </a:rPr>
              <a:t>ūl</a:t>
            </a:r>
            <a:r>
              <a:rPr lang="en-US" i="1" dirty="0" smtClean="0">
                <a:cs typeface="Times New Roman"/>
              </a:rPr>
              <a:t>, </a:t>
            </a:r>
            <a:r>
              <a:rPr lang="en-US" dirty="0" err="1" smtClean="0">
                <a:cs typeface="Times New Roman"/>
              </a:rPr>
              <a:t>artinya</a:t>
            </a:r>
            <a:r>
              <a:rPr lang="en-US" dirty="0" smtClean="0">
                <a:cs typeface="Times New Roman"/>
              </a:rPr>
              <a:t> “</a:t>
            </a:r>
            <a:r>
              <a:rPr lang="en-US" dirty="0" err="1" smtClean="0">
                <a:cs typeface="Times New Roman"/>
              </a:rPr>
              <a:t>rumah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Rasul</a:t>
            </a:r>
            <a:r>
              <a:rPr lang="en-US" dirty="0" smtClean="0">
                <a:cs typeface="Times New Roman"/>
              </a:rPr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cs typeface="Times New Roman"/>
              </a:rPr>
              <a:t>Bait- </a:t>
            </a:r>
            <a:r>
              <a:rPr lang="en-US" i="1" dirty="0" err="1" smtClean="0">
                <a:cs typeface="Times New Roman"/>
              </a:rPr>
              <a:t>Īmān</a:t>
            </a:r>
            <a:r>
              <a:rPr lang="en-US" dirty="0" smtClean="0">
                <a:cs typeface="Times New Roman"/>
              </a:rPr>
              <a:t>, </a:t>
            </a:r>
            <a:r>
              <a:rPr lang="en-US" dirty="0" err="1" smtClean="0">
                <a:cs typeface="Times New Roman"/>
              </a:rPr>
              <a:t>artinya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beriman</a:t>
            </a:r>
            <a:r>
              <a:rPr lang="en-US" dirty="0" smtClean="0">
                <a:cs typeface="Times New Roman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i="1" dirty="0" err="1" smtClean="0">
                <a:cs typeface="Times New Roman"/>
              </a:rPr>
              <a:t>tayyibah</a:t>
            </a:r>
            <a:endParaRPr lang="en-US" i="1" dirty="0" smtClean="0">
              <a:cs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Al-</a:t>
            </a:r>
            <a:r>
              <a:rPr lang="en-US" i="1" dirty="0" err="1" smtClean="0">
                <a:cs typeface="Times New Roman"/>
              </a:rPr>
              <a:t>Ḥabībah</a:t>
            </a:r>
            <a:r>
              <a:rPr lang="en-US" i="1" dirty="0" smtClean="0">
                <a:cs typeface="Times New Roman"/>
              </a:rPr>
              <a:t>, al-</a:t>
            </a:r>
            <a:r>
              <a:rPr lang="en-US" i="1" dirty="0" err="1" smtClean="0">
                <a:cs typeface="Times New Roman"/>
              </a:rPr>
              <a:t>Maḥbūb</a:t>
            </a:r>
            <a:r>
              <a:rPr lang="en-US" i="1" dirty="0" smtClean="0">
                <a:cs typeface="Times New Roman"/>
              </a:rPr>
              <a:t>, </a:t>
            </a:r>
            <a:r>
              <a:rPr lang="en-US" dirty="0" err="1" smtClean="0">
                <a:cs typeface="Times New Roman"/>
              </a:rPr>
              <a:t>artinya</a:t>
            </a:r>
            <a:r>
              <a:rPr lang="en-US" dirty="0" smtClean="0">
                <a:cs typeface="Times New Roman"/>
              </a:rPr>
              <a:t> yang </a:t>
            </a:r>
            <a:r>
              <a:rPr lang="en-US" dirty="0" err="1" smtClean="0">
                <a:cs typeface="Times New Roman"/>
              </a:rPr>
              <a:t>dicintai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semua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orang</a:t>
            </a:r>
            <a:r>
              <a:rPr lang="en-US" dirty="0" smtClean="0">
                <a:cs typeface="Times New Roman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i="1" dirty="0" err="1" smtClean="0">
                <a:cs typeface="Times New Roman"/>
              </a:rPr>
              <a:t>Darul</a:t>
            </a:r>
            <a:r>
              <a:rPr lang="en-US" i="1" dirty="0" smtClean="0"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Ḥ</a:t>
            </a:r>
            <a:r>
              <a:rPr lang="en-US" i="1" dirty="0" err="1" smtClean="0">
                <a:cs typeface="Times New Roman"/>
              </a:rPr>
              <a:t>ijrah</a:t>
            </a:r>
            <a:r>
              <a:rPr lang="en-US" i="1" dirty="0" smtClean="0">
                <a:cs typeface="Times New Roman"/>
              </a:rPr>
              <a:t>, </a:t>
            </a:r>
            <a:r>
              <a:rPr lang="en-US" dirty="0" err="1" smtClean="0">
                <a:cs typeface="Times New Roman"/>
              </a:rPr>
              <a:t>artinya</a:t>
            </a:r>
            <a:r>
              <a:rPr lang="en-US" i="1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rumah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hijrah</a:t>
            </a:r>
            <a:endParaRPr lang="en-US" dirty="0" smtClean="0">
              <a:cs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cs typeface="Times New Roman"/>
              </a:rPr>
              <a:t>Al-</a:t>
            </a:r>
            <a:r>
              <a:rPr lang="en-US" i="1" dirty="0" err="1" smtClean="0">
                <a:latin typeface="Times New Roman"/>
                <a:cs typeface="Times New Roman"/>
              </a:rPr>
              <a:t>Ḥ</a:t>
            </a:r>
            <a:r>
              <a:rPr lang="en-US" i="1" dirty="0" err="1" smtClean="0">
                <a:cs typeface="Times New Roman"/>
              </a:rPr>
              <a:t>ar</a:t>
            </a:r>
            <a:r>
              <a:rPr lang="en-US" i="1" dirty="0" err="1" smtClean="0">
                <a:latin typeface="Times New Roman"/>
                <a:cs typeface="Times New Roman"/>
              </a:rPr>
              <a:t>ā</a:t>
            </a:r>
            <a:r>
              <a:rPr lang="en-US" i="1" dirty="0" err="1" smtClean="0">
                <a:cs typeface="Times New Roman"/>
              </a:rPr>
              <a:t>m</a:t>
            </a:r>
            <a:r>
              <a:rPr lang="en-US" i="1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artinya</a:t>
            </a:r>
            <a:r>
              <a:rPr lang="en-US" dirty="0" smtClean="0">
                <a:cs typeface="Times New Roman"/>
              </a:rPr>
              <a:t> (</a:t>
            </a:r>
            <a:r>
              <a:rPr lang="en-US" dirty="0" err="1" smtClean="0">
                <a:cs typeface="Times New Roman"/>
              </a:rPr>
              <a:t>tanah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suci</a:t>
            </a:r>
            <a:r>
              <a:rPr lang="en-US" dirty="0" smtClean="0">
                <a:cs typeface="Times New Roman"/>
              </a:rPr>
              <a:t>).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1972270094"/>
      </p:ext>
    </p:extLst>
  </p:cSld>
  <p:clrMapOvr>
    <a:masterClrMapping/>
  </p:clrMapOvr>
  <p:transition spd="med">
    <p:dissolve/>
    <p:sndAc>
      <p:stSnd>
        <p:snd r:embed="rId2" name="cashreg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Mendeskripsikan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Subtansi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Dakwah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Rasulullah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saw.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Madinah</a:t>
            </a:r>
            <a:endParaRPr lang="id-ID" dirty="0">
              <a:ln w="12700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8674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c.	</a:t>
            </a:r>
            <a:r>
              <a:rPr lang="en-US" sz="2000" dirty="0" err="1" smtClean="0">
                <a:solidFill>
                  <a:srgbClr val="FF0000"/>
                </a:solidFill>
              </a:rPr>
              <a:t>Subtansi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dakwah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Rasulullah</a:t>
            </a:r>
            <a:r>
              <a:rPr lang="en-US" sz="2000" dirty="0" smtClean="0">
                <a:solidFill>
                  <a:srgbClr val="FF0000"/>
                </a:solidFill>
              </a:rPr>
              <a:t> saw. </a:t>
            </a:r>
            <a:r>
              <a:rPr lang="en-US" sz="2000" dirty="0" err="1" smtClean="0">
                <a:solidFill>
                  <a:srgbClr val="FF0000"/>
                </a:solidFill>
              </a:rPr>
              <a:t>di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Madinah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catatan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dijelaskan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menyambut</a:t>
            </a:r>
            <a:r>
              <a:rPr lang="en-US" sz="2000" dirty="0" smtClean="0"/>
              <a:t> </a:t>
            </a:r>
            <a:r>
              <a:rPr lang="en-US" sz="2000" dirty="0" err="1" smtClean="0"/>
              <a:t>kedatangan</a:t>
            </a:r>
            <a:r>
              <a:rPr lang="en-US" sz="2000" dirty="0" smtClean="0"/>
              <a:t> </a:t>
            </a:r>
            <a:r>
              <a:rPr lang="en-US" sz="2000" dirty="0" err="1" smtClean="0"/>
              <a:t>Rasulullah</a:t>
            </a:r>
            <a:r>
              <a:rPr lang="en-US" sz="2000" dirty="0" smtClean="0"/>
              <a:t> saw.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</a:t>
            </a:r>
            <a:r>
              <a:rPr lang="en-US" sz="2000" dirty="0" err="1" smtClean="0"/>
              <a:t>rombongan</a:t>
            </a:r>
            <a:r>
              <a:rPr lang="en-US" sz="2000" dirty="0" smtClean="0"/>
              <a:t> </a:t>
            </a:r>
            <a:r>
              <a:rPr lang="en-US" sz="2000" dirty="0" err="1" smtClean="0"/>
              <a:t>dinamakan</a:t>
            </a:r>
            <a:r>
              <a:rPr lang="en-US" sz="2000" dirty="0" smtClean="0"/>
              <a:t> </a:t>
            </a:r>
            <a:r>
              <a:rPr lang="en-US" sz="2000" dirty="0" err="1" smtClean="0"/>
              <a:t>kaum</a:t>
            </a:r>
            <a:r>
              <a:rPr lang="en-US" sz="2000" dirty="0" smtClean="0"/>
              <a:t> </a:t>
            </a:r>
            <a:r>
              <a:rPr lang="en-US" sz="2000" dirty="0" err="1" smtClean="0"/>
              <a:t>Anshar</a:t>
            </a:r>
            <a:r>
              <a:rPr lang="en-US" sz="2000" dirty="0" smtClean="0"/>
              <a:t>. </a:t>
            </a:r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Dakwah</a:t>
            </a:r>
            <a:r>
              <a:rPr lang="en-US" sz="2000" dirty="0" smtClean="0"/>
              <a:t> </a:t>
            </a:r>
            <a:r>
              <a:rPr lang="en-US" sz="2000" dirty="0" err="1" smtClean="0"/>
              <a:t>rasululah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mekah</a:t>
            </a:r>
            <a:r>
              <a:rPr lang="en-US" sz="2000" dirty="0" smtClean="0"/>
              <a:t> </a:t>
            </a:r>
            <a:r>
              <a:rPr lang="en-US" sz="2000" dirty="0" err="1" smtClean="0"/>
              <a:t>berlangsung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sepuluh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, </a:t>
            </a:r>
            <a:r>
              <a:rPr lang="en-US" sz="2000" dirty="0" err="1" smtClean="0"/>
              <a:t>yakni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12  </a:t>
            </a:r>
            <a:r>
              <a:rPr lang="en-US" sz="2000" dirty="0" err="1" smtClean="0"/>
              <a:t>rabiul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hijriah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wafatnya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13 </a:t>
            </a:r>
            <a:r>
              <a:rPr lang="en-US" sz="2000" dirty="0" err="1" smtClean="0"/>
              <a:t>rabiul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11 </a:t>
            </a:r>
            <a:r>
              <a:rPr lang="en-US" sz="2000" dirty="0" err="1" smtClean="0"/>
              <a:t>hijriah</a:t>
            </a:r>
            <a:r>
              <a:rPr lang="en-US" sz="2000" dirty="0" smtClean="0"/>
              <a:t>. </a:t>
            </a:r>
          </a:p>
          <a:p>
            <a:pPr algn="just">
              <a:buNone/>
            </a:pP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6096000" y="3962400"/>
            <a:ext cx="2895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2. </a:t>
            </a:r>
            <a:r>
              <a:rPr lang="en-US" sz="1400" dirty="0" err="1" smtClean="0">
                <a:solidFill>
                  <a:prstClr val="white"/>
                </a:solidFill>
              </a:rPr>
              <a:t>Asy-Syur</a:t>
            </a:r>
            <a:r>
              <a:rPr lang="en-US" sz="1400" dirty="0" err="1" smtClean="0">
                <a:solidFill>
                  <a:prstClr val="white"/>
                </a:solidFill>
                <a:latin typeface="Times New Roman"/>
                <a:cs typeface="Times New Roman"/>
              </a:rPr>
              <a:t>ā</a:t>
            </a:r>
            <a:r>
              <a:rPr lang="en-US" sz="1400" dirty="0" smtClean="0">
                <a:solidFill>
                  <a:prstClr val="white"/>
                </a:solidFill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solidFill>
                  <a:prstClr val="white"/>
                </a:solidFill>
              </a:rPr>
              <a:t>(</a:t>
            </a:r>
            <a:r>
              <a:rPr lang="en-US" sz="1400" dirty="0" err="1" smtClean="0">
                <a:solidFill>
                  <a:prstClr val="white"/>
                </a:solidFill>
                <a:latin typeface="Times New Roman"/>
                <a:cs typeface="Times New Roman"/>
              </a:rPr>
              <a:t>musyawarah</a:t>
            </a:r>
            <a:r>
              <a:rPr lang="en-US" sz="1400" dirty="0" smtClean="0">
                <a:solidFill>
                  <a:prstClr val="white"/>
                </a:solidFill>
                <a:latin typeface="Times New Roman"/>
                <a:cs typeface="Times New Roman"/>
              </a:rPr>
              <a:t>/</a:t>
            </a:r>
            <a:r>
              <a:rPr lang="en-US" sz="1400" dirty="0" err="1" smtClean="0">
                <a:solidFill>
                  <a:prstClr val="white"/>
                </a:solidFill>
                <a:latin typeface="Times New Roman"/>
                <a:cs typeface="Times New Roman"/>
              </a:rPr>
              <a:t>demokrasi</a:t>
            </a:r>
            <a:r>
              <a:rPr lang="id-ID" sz="1400" dirty="0" smtClean="0">
                <a:solidFill>
                  <a:prstClr val="white"/>
                </a:solidFill>
              </a:rPr>
              <a:t>)</a:t>
            </a:r>
            <a:endParaRPr lang="id-ID" sz="1400" dirty="0">
              <a:solidFill>
                <a:prstClr val="white"/>
              </a:solidFill>
            </a:endParaRPr>
          </a:p>
          <a:p>
            <a:pPr algn="ctr"/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" y="3962400"/>
            <a:ext cx="2590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4. </a:t>
            </a:r>
            <a:r>
              <a:rPr lang="id-ID" sz="1400" dirty="0" smtClean="0">
                <a:solidFill>
                  <a:prstClr val="white"/>
                </a:solidFill>
              </a:rPr>
              <a:t>Al-Ukhwah Islamiyyah (persaudaraan Islam)</a:t>
            </a:r>
          </a:p>
          <a:p>
            <a:pPr algn="ctr"/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4038600"/>
            <a:ext cx="2286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sz="1400" dirty="0" smtClean="0">
                <a:solidFill>
                  <a:prstClr val="white"/>
                </a:solidFill>
              </a:rPr>
              <a:t>Subtansi dakwah Rasulullah saw. </a:t>
            </a:r>
            <a:r>
              <a:rPr lang="en-US" sz="1400" dirty="0" smtClean="0">
                <a:solidFill>
                  <a:prstClr val="white"/>
                </a:solidFill>
              </a:rPr>
              <a:t>d</a:t>
            </a:r>
            <a:r>
              <a:rPr lang="id-ID" sz="1400" dirty="0" smtClean="0">
                <a:solidFill>
                  <a:prstClr val="white"/>
                </a:solidFill>
              </a:rPr>
              <a:t>i Madinah</a:t>
            </a:r>
          </a:p>
          <a:p>
            <a:pPr algn="ctr"/>
            <a:endParaRPr lang="id-ID" sz="1400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81400" y="5257800"/>
            <a:ext cx="2362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3. Al-</a:t>
            </a:r>
            <a:r>
              <a:rPr lang="en-US" sz="1400" dirty="0" err="1" smtClean="0">
                <a:solidFill>
                  <a:prstClr val="white"/>
                </a:solidFill>
              </a:rPr>
              <a:t>Waḥdatul</a:t>
            </a:r>
            <a:r>
              <a:rPr lang="en-US" sz="1400" dirty="0" smtClean="0">
                <a:solidFill>
                  <a:prstClr val="white"/>
                </a:solidFill>
              </a:rPr>
              <a:t> (</a:t>
            </a:r>
            <a:r>
              <a:rPr lang="en-US" sz="1400" dirty="0" err="1" smtClean="0">
                <a:solidFill>
                  <a:prstClr val="white"/>
                </a:solidFill>
              </a:rPr>
              <a:t>persatuan</a:t>
            </a:r>
            <a:r>
              <a:rPr lang="en-US" sz="1400" dirty="0" smtClean="0">
                <a:solidFill>
                  <a:prstClr val="white"/>
                </a:solidFill>
              </a:rPr>
              <a:t> Islam)</a:t>
            </a:r>
            <a:endParaRPr lang="id-ID" sz="1400" dirty="0" smtClean="0">
              <a:solidFill>
                <a:prstClr val="white"/>
              </a:solidFill>
            </a:endParaRPr>
          </a:p>
          <a:p>
            <a:pPr algn="ctr"/>
            <a:endParaRPr lang="id-ID" sz="1400" dirty="0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2819400"/>
            <a:ext cx="2514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1. </a:t>
            </a:r>
            <a:r>
              <a:rPr lang="id-ID" sz="1400" dirty="0" smtClean="0">
                <a:solidFill>
                  <a:prstClr val="white"/>
                </a:solidFill>
              </a:rPr>
              <a:t>Al-’Ādatul Insāniyyah </a:t>
            </a:r>
            <a:r>
              <a:rPr lang="en-US" sz="1400" dirty="0" smtClean="0">
                <a:solidFill>
                  <a:prstClr val="white"/>
                </a:solidFill>
              </a:rPr>
              <a:t>(</a:t>
            </a:r>
            <a:r>
              <a:rPr lang="id-ID" sz="1400" dirty="0" smtClean="0">
                <a:solidFill>
                  <a:prstClr val="white"/>
                </a:solidFill>
              </a:rPr>
              <a:t>perikemanusiaan)</a:t>
            </a:r>
          </a:p>
          <a:p>
            <a:pPr algn="ctr"/>
            <a:endParaRPr lang="id-ID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>
            <a:stCxn id="8" idx="0"/>
            <a:endCxn id="7" idx="4"/>
          </p:cNvCxnSpPr>
          <p:nvPr/>
        </p:nvCxnSpPr>
        <p:spPr>
          <a:xfrm rot="16200000" flipV="1">
            <a:off x="4552950" y="50482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0"/>
            <a:endCxn id="4" idx="4"/>
          </p:cNvCxnSpPr>
          <p:nvPr/>
        </p:nvCxnSpPr>
        <p:spPr>
          <a:xfrm rot="16200000" flipV="1">
            <a:off x="4591050" y="3905250"/>
            <a:ext cx="228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2"/>
            <a:endCxn id="6" idx="6"/>
          </p:cNvCxnSpPr>
          <p:nvPr/>
        </p:nvCxnSpPr>
        <p:spPr>
          <a:xfrm rot="10800000">
            <a:off x="3276600" y="44577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6"/>
            <a:endCxn id="5" idx="2"/>
          </p:cNvCxnSpPr>
          <p:nvPr/>
        </p:nvCxnSpPr>
        <p:spPr>
          <a:xfrm>
            <a:off x="5867400" y="44577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414385"/>
      </p:ext>
    </p:extLst>
  </p:cSld>
  <p:clrMapOvr>
    <a:masterClrMapping/>
  </p:clrMapOvr>
  <p:transition spd="med">
    <p:pull dir="d"/>
    <p:sndAc>
      <p:stSnd>
        <p:snd r:embed="rId2" name="hamm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  <a:solidFill>
            <a:srgbClr val="EAF55D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yang </a:t>
            </a:r>
            <a:r>
              <a:rPr lang="en-US" dirty="0" err="1" smtClean="0"/>
              <a:t>diterapkan</a:t>
            </a:r>
            <a:r>
              <a:rPr lang="en-US" dirty="0" smtClean="0"/>
              <a:t> di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algn="just"/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masjid</a:t>
            </a:r>
            <a:endParaRPr lang="en-US" dirty="0" smtClean="0"/>
          </a:p>
          <a:p>
            <a:pPr algn="just"/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Mengedepankan</a:t>
            </a:r>
            <a:r>
              <a:rPr lang="en-US" dirty="0" smtClean="0"/>
              <a:t> </a:t>
            </a:r>
            <a:r>
              <a:rPr lang="en-US" dirty="0" err="1" smtClean="0"/>
              <a:t>suri</a:t>
            </a:r>
            <a:r>
              <a:rPr lang="en-US" dirty="0" smtClean="0"/>
              <a:t> </a:t>
            </a:r>
            <a:r>
              <a:rPr lang="en-US" dirty="0" err="1" smtClean="0"/>
              <a:t>teladan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algn="just"/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sendi-sendi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endParaRPr lang="en-US" dirty="0"/>
          </a:p>
          <a:p>
            <a:pPr marL="0" indent="0" algn="just"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Mendeskripsikan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Subtansi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Dakwah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Rasulullah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saw.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di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Madinah</a:t>
            </a:r>
            <a:endParaRPr lang="id-ID" dirty="0">
              <a:ln>
                <a:solidFill>
                  <a:srgbClr val="00B0F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22767"/>
      </p:ext>
    </p:extLst>
  </p:cSld>
  <p:clrMapOvr>
    <a:masterClrMapping/>
  </p:clrMapOvr>
  <p:transition spd="med">
    <p:dissolve/>
    <p:sndAc>
      <p:stSnd>
        <p:snd r:embed="rId2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  <a:solidFill>
            <a:srgbClr val="EAF55D"/>
          </a:solidFill>
        </p:spPr>
        <p:txBody>
          <a:bodyPr/>
          <a:lstStyle/>
          <a:p>
            <a:pPr algn="just">
              <a:buNone/>
            </a:pPr>
            <a:r>
              <a:rPr lang="en-US" dirty="0" smtClean="0"/>
              <a:t>a.	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masjid</a:t>
            </a:r>
            <a:endParaRPr lang="en-US" dirty="0" smtClean="0"/>
          </a:p>
          <a:p>
            <a:pPr algn="just"/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  <a:r>
              <a:rPr lang="en-US" dirty="0" err="1" smtClean="0"/>
              <a:t>Menjadikan</a:t>
            </a:r>
            <a:r>
              <a:rPr lang="en-US" dirty="0" smtClean="0"/>
              <a:t> masjid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Masjid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mempersatukan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, </a:t>
            </a:r>
          </a:p>
          <a:p>
            <a:pPr algn="just"/>
            <a:r>
              <a:rPr lang="en-US" dirty="0" smtClean="0"/>
              <a:t>Masjid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masjid </a:t>
            </a:r>
            <a:r>
              <a:rPr lang="en-US" dirty="0" err="1" smtClean="0"/>
              <a:t>Quba</a:t>
            </a:r>
            <a:r>
              <a:rPr lang="en-US" dirty="0" smtClean="0"/>
              <a:t>’,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Mendeskripsikan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Subtansi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Dakwah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Rasulullah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saw.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di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Madinah</a:t>
            </a:r>
            <a:endParaRPr lang="id-ID" dirty="0">
              <a:ln>
                <a:solidFill>
                  <a:srgbClr val="00B0F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3893"/>
      </p:ext>
    </p:extLst>
  </p:cSld>
  <p:clrMapOvr>
    <a:masterClrMapping/>
  </p:clrMapOvr>
  <p:transition spd="med">
    <p:wipe dir="u"/>
    <p:sndAc>
      <p:stSnd>
        <p:snd r:embed="rId2" name="applaus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  <a:solidFill>
            <a:srgbClr val="EAF55D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b.	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rasa </a:t>
            </a:r>
            <a:r>
              <a:rPr lang="en-US" dirty="0" err="1" smtClean="0"/>
              <a:t>pesaudaraan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“</a:t>
            </a:r>
            <a:r>
              <a:rPr lang="en-US" i="1" dirty="0" err="1" smtClean="0"/>
              <a:t>mar</a:t>
            </a:r>
            <a:r>
              <a:rPr lang="en-US" i="1" dirty="0" err="1" smtClean="0">
                <a:latin typeface="Cambria"/>
              </a:rPr>
              <a:t>ḥ</a:t>
            </a:r>
            <a:r>
              <a:rPr lang="en-US" i="1" dirty="0" err="1" smtClean="0"/>
              <a:t>amah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r>
              <a:rPr lang="en-US" dirty="0" smtClean="0"/>
              <a:t>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rasa </a:t>
            </a:r>
            <a:r>
              <a:rPr lang="en-US" dirty="0" err="1" smtClean="0"/>
              <a:t>pesaudaraan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  <a:endParaRPr lang="id-ID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Mendeskripsikan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Subtansi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Dakwah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Rasulullah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saw.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di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Madinah</a:t>
            </a:r>
            <a:endParaRPr lang="id-ID" dirty="0">
              <a:ln>
                <a:solidFill>
                  <a:srgbClr val="00B0F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995533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3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Civic</vt:lpstr>
      <vt:lpstr>PowerPoint Presentation</vt:lpstr>
      <vt:lpstr>Memahami Subtansi dan Strategi Dakwah Rasulullah saw. di Madinah </vt:lpstr>
      <vt:lpstr>Mendeskripsikan Subtansi  Dakwah dan Strategi Dakwah Rasulullah saw. di Madinah</vt:lpstr>
      <vt:lpstr>Mendeskripsikan Subtansi Dakwah Rasulullah saw. di Madinah</vt:lpstr>
      <vt:lpstr>Mendeskripsikan SubtansiDakwah Rasulullah saw. di Madinah</vt:lpstr>
      <vt:lpstr>Mendeskripsikan Subtansi Dakwah Rasulullah saw. di Madinah</vt:lpstr>
      <vt:lpstr>Mendeskripsikan Subtansi Dakwah Rasulullah saw. di Madinah</vt:lpstr>
      <vt:lpstr>Mendeskripsikan Subtansi Dakwah Rasulullah saw. di Madinah</vt:lpstr>
      <vt:lpstr>Mendeskripsikan Subtansi Dakwah Rasulullah saw. di Madinah</vt:lpstr>
      <vt:lpstr>Mendeskripsikan Subtansi Dakwah Rasulullah saw. di Madinah</vt:lpstr>
      <vt:lpstr>Mendeskripsikan Subtansi Dakwah Rasulullah saw. di Madinah</vt:lpstr>
      <vt:lpstr>Menunjukan Semangat Ukhuwah Sebagai Implementasi dari Pemahaman Dakwah Nabi di Madinah  </vt:lpstr>
      <vt:lpstr>Menunjukan Semangat Ukhuwah Sebagai Implementasi dari Pemahaman Dakwah Nabi di Madinah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Faisol</dc:creator>
  <cp:lastModifiedBy>P0090</cp:lastModifiedBy>
  <cp:revision>1</cp:revision>
  <dcterms:created xsi:type="dcterms:W3CDTF">2006-08-16T00:00:00Z</dcterms:created>
  <dcterms:modified xsi:type="dcterms:W3CDTF">2014-05-21T03:31:06Z</dcterms:modified>
</cp:coreProperties>
</file>