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68" r:id="rId5"/>
    <p:sldId id="270" r:id="rId6"/>
    <p:sldId id="272" r:id="rId7"/>
    <p:sldId id="273" r:id="rId8"/>
    <p:sldId id="278" r:id="rId9"/>
    <p:sldId id="276" r:id="rId10"/>
    <p:sldId id="277" r:id="rId11"/>
    <p:sldId id="280" r:id="rId12"/>
    <p:sldId id="279" r:id="rId13"/>
    <p:sldId id="281" r:id="rId14"/>
    <p:sldId id="257" r:id="rId15"/>
    <p:sldId id="267" r:id="rId16"/>
    <p:sldId id="269" r:id="rId17"/>
    <p:sldId id="275" r:id="rId18"/>
  </p:sldIdLst>
  <p:sldSz cx="9144000" cy="6858000" type="screen4x3"/>
  <p:notesSz cx="6858000" cy="9144000"/>
  <p:custDataLst>
    <p:tags r:id="rId19"/>
  </p:custData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5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tags" Target="tags/tag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CDAE88-F414-4271-9344-E4019D61D7D1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1B1025-A46E-4FAA-9EFC-AAD604B724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CB9EB-FE0B-49B2-B1A8-A8BB09B8A878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8EEC9-90DF-433C-8351-4F017EB3D7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CF0E59-E280-44EF-B014-C4A80203E8E0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63B9E-39F2-4FF7-A4E7-BBE55E2EC8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EBF666-0AB8-4850-B378-4ABB181B1FAC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0D347A-7460-4B40-B7FE-53363C72D5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B91F5-DDA1-448C-B9B0-DA0FAF74FA72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37D42-3423-4EE5-A0C8-159B587990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5AD99-6E62-4674-9BDC-8856F9943284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CDF0C-4D5F-4D49-B70E-473C2B5D57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13897-0C50-485B-BEAB-2A3D054FA3BE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619F60-AE9D-4401-A27B-6F1FFF711A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8A656-4D60-4897-B601-2D465079D900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3DCE1-60E8-4EAC-B5BB-CEA8AB30B3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C02F6-27D8-481D-A384-0AC1E85B9AA6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8FF371-CBF1-40EE-A95E-1B0E02D98E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A481C-960B-494B-AE47-BC75B4D9F682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F64CA-C6A1-41DB-B346-21A55DAC89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B74AA-9260-4961-AFB4-99DF431A48D5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33B37F-4865-4F31-919F-09A86BFEDB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411E71-0F5A-408F-A117-0D2177A18AC9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05066-543D-48A6-B7E8-B09F9BF0AD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11A80-0673-497B-A92D-817C70B3104D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D6EA16-1E15-4042-8E86-11AB6926E15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16924-D821-4ABA-A170-DE8A87D17C00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1B9ED8-269F-4D5C-BE70-1AAF1D8F93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2D9119-FF14-46CF-A01E-7A289AA482FB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60418-51F8-484E-AF79-F5E6870AD9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15006-4171-4C1A-B151-317015D744F3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0AEFF-4081-4D84-95D9-39EEAC0F72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5024E-0BC0-4963-9891-DA03D91B90BD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5734F1-D2E2-47EB-8439-09AFF70B99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B67541-3ECF-44D0-B6D9-CB5E407FC4FA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C2F626-2B7D-49C3-84EF-32F17BFCCA6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D6790-A663-4B08-BB0E-F42C0109693F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C1F2F9-6926-4C43-A0F4-FD0CC45BFF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B2B69C-2AC0-4395-998B-72025BB029FD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A5AE45-5547-4D08-BFAF-29A75FF81C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DB678-16C5-4B77-A09B-714B40E60927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C7E7BF-AD22-46C2-8913-19E12C3656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ADD87-1015-4C25-B0A2-673B8FEBCAE3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D8CC6A-E6AB-46D8-8F97-D3D701BA39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CE4FA-CDCE-4FDA-8D25-06BAE175E01F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83E6AF-881F-4965-9562-6A53B0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88B12C-BE0E-4291-90D0-C288CA64F260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E80C2-3442-4B95-B3A6-22546E2E29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CAFFCB-9A2E-45FB-96D4-4C4A8F41E5BC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FACAB-81C3-467C-9475-6D675C5C5A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FD666C-89D2-447A-B593-7408369D03C2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2870BD-6C38-4A5A-B312-709917DA10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23AA56-BCFE-4271-92F2-EB678CFA21E3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AF1E28-F5FA-4CEF-9E02-01A9845B33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E63AB-6EEF-4AF5-AA90-16CE855A2BC7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362E2A-FCB4-4A4F-9568-97CCF8F0D01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6D72C-2BAE-4F39-9038-4971FC283507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6AD9BB-230F-4FB3-959E-CF2B0C573B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C24CFA-D1DA-494C-AF08-7BF50E2B9BC3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41D413-9D48-479D-9BB6-C11C9698F2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447EA9-FE28-4F05-8C78-0AA60547B65E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CF446B-6FE7-40FA-8C5B-BF32E8DCD8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D592C4-8CDA-475A-9118-A35D706905B0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8FE77-EB81-4381-88F8-C8E48E0AEE3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BD49B-1229-4B9E-B422-8DDE545177E1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B350B-70F5-45BF-BEED-A7AB978BD5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D63E6CA-89AC-4611-99D6-E4B5A302F7C1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454200B-A8C5-4542-A592-7F6378B27B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690503E-575A-444F-A0C0-3E1AE5C540A5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B0FEAC3-367E-4885-9919-02C501F787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97C0134F-4CE4-4113-B630-EE95F2997864}" type="datetimeFigureOut">
              <a:rPr lang="ru-RU"/>
              <a:pPr>
                <a:defRPr/>
              </a:pPr>
              <a:t>19.10.2012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904CBA09-AEA6-402D-B18F-D2015DF9C8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2.jpeg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://4dvor.ru/catalog.php?SECTION_ID=412&amp;ELEMENT_ID=5255&amp;PAGEN_1=2" TargetMode="External"/><Relationship Id="rId3" Type="http://schemas.openxmlformats.org/officeDocument/2006/relationships/hyperlink" Target="http://zvuki-mp3.com/category/sounds-of-nature" TargetMode="External"/><Relationship Id="rId7" Type="http://schemas.openxmlformats.org/officeDocument/2006/relationships/hyperlink" Target="http://blogs.privet.ru/community/arianija/105885626" TargetMode="External"/><Relationship Id="rId12" Type="http://schemas.openxmlformats.org/officeDocument/2006/relationships/hyperlink" Target="http://tepliysviter.net/vishivka-krestom-http:/audioteka.org/project/2011-04-14-16-10-31.html" TargetMode="External"/><Relationship Id="rId2" Type="http://schemas.openxmlformats.org/officeDocument/2006/relationships/hyperlink" Target="http://forum.detiangeli.ru/index.php?topic=32622.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drugsbrand.info/rasteniya/znachenie-berezy-v-ozelenenii-i-landshaftnom-dizajne/" TargetMode="External"/><Relationship Id="rId11" Type="http://schemas.openxmlformats.org/officeDocument/2006/relationships/hyperlink" Target="http://blazch.ru/page/5/" TargetMode="External"/><Relationship Id="rId5" Type="http://schemas.openxmlformats.org/officeDocument/2006/relationships/hyperlink" Target="http://mylove.ru/olya1537/diary/prekrasniy-vasilek/" TargetMode="External"/><Relationship Id="rId10" Type="http://schemas.openxmlformats.org/officeDocument/2006/relationships/hyperlink" Target="http://www.forum-grad.ru/forum1760/thread54517.html" TargetMode="External"/><Relationship Id="rId4" Type="http://schemas.openxmlformats.org/officeDocument/2006/relationships/hyperlink" Target="http://blog.kp.ru/users/4254443/rubric/2057009/" TargetMode="External"/><Relationship Id="rId9" Type="http://schemas.openxmlformats.org/officeDocument/2006/relationships/hyperlink" Target="http://womantalks.ru/index.php?s=4e5a9c427f5fcd227ff9d9ae329263a1&amp;showtopic=17632&amp;st=1600&amp;p=1094878&amp;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sdi-global.com.ua/?m=201006" TargetMode="External"/><Relationship Id="rId7" Type="http://schemas.openxmlformats.org/officeDocument/2006/relationships/hyperlink" Target="http://www.lenagold.ru/fon/clipart/k/klub2.html" TargetMode="External"/><Relationship Id="rId2" Type="http://schemas.openxmlformats.org/officeDocument/2006/relationships/hyperlink" Target="http://e-lib.gasu.ru/eposobia/botany/00/04/img06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foto.rambler.ru/users/fishkasposte07/albums/53342548/photo/4e0c5b4a-60c4-dd89-af35-f5b1cf48c829/" TargetMode="External"/><Relationship Id="rId5" Type="http://schemas.openxmlformats.org/officeDocument/2006/relationships/hyperlink" Target="http://sibirsad.ru/goods/all/5.html?PHPSESSID=f62695c19ac6f36967601c328f26f350" TargetMode="External"/><Relationship Id="rId4" Type="http://schemas.openxmlformats.org/officeDocument/2006/relationships/hyperlink" Target="http://honeylake.ru/flowers/806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User\Desktop\&#1053;&#1086;&#1074;&#1072;&#1103;%20&#1087;&#1072;&#1087;&#1082;&#1072;%20(4)\&#1050;&#1072;&#1082;&#1080;&#1077;%20&#1073;&#1099;&#1074;&#1072;&#1102;&#1090;%20&#1088;&#1072;&#1089;&#1090;&#1077;&#1085;&#1080;&#1103;\&#1047;&#1074;&#1091;&#1082;&#1080;%20&#1083;&#1077;&#1089;&#1072;.mp3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ctrTitle"/>
          </p:nvPr>
        </p:nvSpPr>
        <p:spPr>
          <a:xfrm>
            <a:off x="500034" y="1214422"/>
            <a:ext cx="8358246" cy="1470025"/>
          </a:xfrm>
        </p:spPr>
        <p:txBody>
          <a:bodyPr/>
          <a:lstStyle/>
          <a:p>
            <a:pPr eaLnBrk="1" hangingPunct="1"/>
            <a:r>
              <a:rPr lang="ru-RU" sz="5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бывают растения?</a:t>
            </a:r>
          </a:p>
        </p:txBody>
      </p:sp>
      <p:pic>
        <p:nvPicPr>
          <p:cNvPr id="3074" name="Picture 2" descr="C:\Documents and Settings\xxx\Рабочий стол\IMG_28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3929066"/>
            <a:ext cx="1735623" cy="189231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69800" y="4214818"/>
            <a:ext cx="491294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Автор разработки  </a:t>
            </a:r>
          </a:p>
          <a:p>
            <a:pPr algn="r"/>
            <a:r>
              <a:rPr lang="ru-RU" sz="24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r"/>
            <a:r>
              <a:rPr lang="ru-RU" sz="24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МБОУ СОШ №7 города Заринска</a:t>
            </a:r>
          </a:p>
          <a:p>
            <a:pPr algn="r"/>
            <a:r>
              <a:rPr lang="ru-RU" sz="2400" b="1" dirty="0" err="1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Добрыгина</a:t>
            </a:r>
            <a:r>
              <a:rPr lang="ru-RU" sz="24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 И.Я.</a:t>
            </a:r>
            <a:endParaRPr lang="ru-RU" sz="2400" b="1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14612" y="2357430"/>
            <a:ext cx="299325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Окружающий мир</a:t>
            </a:r>
          </a:p>
          <a:p>
            <a:pPr algn="ctr"/>
            <a:r>
              <a:rPr lang="ru-RU" sz="28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2 класс</a:t>
            </a:r>
            <a:endParaRPr lang="ru-RU" sz="28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868" y="642918"/>
            <a:ext cx="2578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Ярусы леса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xxx\Рабочий стол\img28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BE0E6"/>
              </a:clrFrom>
              <a:clrTo>
                <a:srgbClr val="DBE0E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1500174"/>
            <a:ext cx="2571750" cy="454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C:\Documents and Settings\xxx\Рабочий стол\img28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BE0E6"/>
              </a:clrFrom>
              <a:clrTo>
                <a:srgbClr val="DBE0E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26" y="1571612"/>
            <a:ext cx="2000264" cy="4477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357290" y="785794"/>
            <a:ext cx="1326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І ярус</a:t>
            </a:r>
            <a:endParaRPr lang="ru-RU" sz="36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 descr="C:\Documents and Settings\xxx\Рабочий стол\img285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E1E6EC"/>
              </a:clrFrom>
              <a:clrTo>
                <a:srgbClr val="E1E6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57752" y="3429000"/>
            <a:ext cx="2233623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5214942" y="2643182"/>
            <a:ext cx="148021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ІІ ярус</a:t>
            </a:r>
            <a:endParaRPr lang="ru-RU" sz="36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4" descr="C:\Documents and Settings\xxx\Рабочий стол\img286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BF0F6"/>
              </a:clrFrom>
              <a:clrTo>
                <a:srgbClr val="EBF0F6">
                  <a:alpha val="0"/>
                </a:srgbClr>
              </a:clrTo>
            </a:clrChange>
          </a:blip>
          <a:srcRect t="15094"/>
          <a:stretch>
            <a:fillRect/>
          </a:stretch>
        </p:blipFill>
        <p:spPr bwMode="auto">
          <a:xfrm>
            <a:off x="7429520" y="4643446"/>
            <a:ext cx="1214446" cy="1313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7215206" y="3714752"/>
            <a:ext cx="16341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ІІІ ярус</a:t>
            </a:r>
            <a:endParaRPr lang="ru-RU" sz="36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14546" y="6000768"/>
            <a:ext cx="14606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деревья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000628" y="6000768"/>
            <a:ext cx="21013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кустарники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58082" y="6000768"/>
            <a:ext cx="12197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травы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 t="25390" r="58000" b="59716"/>
          <a:stretch>
            <a:fillRect/>
          </a:stretch>
        </p:blipFill>
        <p:spPr bwMode="auto">
          <a:xfrm>
            <a:off x="1357290" y="1785926"/>
            <a:ext cx="2000264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t="9575" r="56500" b="75531"/>
          <a:stretch>
            <a:fillRect/>
          </a:stretch>
        </p:blipFill>
        <p:spPr bwMode="auto">
          <a:xfrm>
            <a:off x="214282" y="785794"/>
            <a:ext cx="207170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t="40284" r="61000" b="45886"/>
          <a:stretch>
            <a:fillRect/>
          </a:stretch>
        </p:blipFill>
        <p:spPr bwMode="auto">
          <a:xfrm>
            <a:off x="214282" y="2786058"/>
            <a:ext cx="185738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t="54255" r="64000" b="30851"/>
          <a:stretch>
            <a:fillRect/>
          </a:stretch>
        </p:blipFill>
        <p:spPr bwMode="auto">
          <a:xfrm>
            <a:off x="1571604" y="3714752"/>
            <a:ext cx="171451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2999" t="68085" r="55000" b="17021"/>
          <a:stretch>
            <a:fillRect/>
          </a:stretch>
        </p:blipFill>
        <p:spPr bwMode="auto">
          <a:xfrm>
            <a:off x="142844" y="4714884"/>
            <a:ext cx="200029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 t="82979" r="58000" b="3191"/>
          <a:stretch>
            <a:fillRect/>
          </a:stretch>
        </p:blipFill>
        <p:spPr bwMode="auto">
          <a:xfrm>
            <a:off x="1285852" y="5643578"/>
            <a:ext cx="200026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l="58000" t="10638" b="70213"/>
          <a:stretch>
            <a:fillRect/>
          </a:stretch>
        </p:blipFill>
        <p:spPr bwMode="auto">
          <a:xfrm>
            <a:off x="5715008" y="1142984"/>
            <a:ext cx="200023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l="57500" t="31915" b="48936"/>
          <a:stretch>
            <a:fillRect/>
          </a:stretch>
        </p:blipFill>
        <p:spPr bwMode="auto">
          <a:xfrm>
            <a:off x="6572264" y="2643182"/>
            <a:ext cx="202406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2"/>
          <a:srcRect l="53000" t="60638" b="25532"/>
          <a:stretch>
            <a:fillRect/>
          </a:stretch>
        </p:blipFill>
        <p:spPr bwMode="auto">
          <a:xfrm>
            <a:off x="6000760" y="4071942"/>
            <a:ext cx="2238374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/>
          <a:srcRect l="62000" t="78724" b="3191"/>
          <a:stretch>
            <a:fillRect/>
          </a:stretch>
        </p:blipFill>
        <p:spPr bwMode="auto">
          <a:xfrm>
            <a:off x="6786578" y="5143512"/>
            <a:ext cx="1809746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>
            <a:off x="214282" y="214290"/>
            <a:ext cx="41929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угрожает растениям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6314" y="214290"/>
            <a:ext cx="40631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охраняют растения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klubn08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14810" y="2143116"/>
            <a:ext cx="2847233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Группа 18"/>
          <p:cNvGrpSpPr>
            <a:grpSpLocks/>
          </p:cNvGrpSpPr>
          <p:nvPr/>
        </p:nvGrpSpPr>
        <p:grpSpPr bwMode="auto">
          <a:xfrm>
            <a:off x="357188" y="1785938"/>
            <a:ext cx="3795712" cy="4572000"/>
            <a:chOff x="357158" y="1785926"/>
            <a:chExt cx="3796263" cy="4572032"/>
          </a:xfrm>
        </p:grpSpPr>
        <p:pic>
          <p:nvPicPr>
            <p:cNvPr id="11280" name="Picture 8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57158" y="1785926"/>
              <a:ext cx="3796263" cy="4572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281" name="Picture 8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14546" y="4357694"/>
              <a:ext cx="642942" cy="2143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Прямоугольник 2"/>
          <p:cNvSpPr/>
          <p:nvPr/>
        </p:nvSpPr>
        <p:spPr>
          <a:xfrm>
            <a:off x="3357563" y="2714625"/>
            <a:ext cx="714375" cy="285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4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86125" y="3500438"/>
            <a:ext cx="857250" cy="285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6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428875" y="4071938"/>
            <a:ext cx="571500" cy="285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5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4643438"/>
            <a:ext cx="642938" cy="285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143250" y="5929313"/>
            <a:ext cx="571500" cy="285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429125" y="2071688"/>
            <a:ext cx="276383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1. Корни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429125" y="2786063"/>
            <a:ext cx="28590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2. Ствол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29125" y="3429000"/>
            <a:ext cx="32670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3. Стебель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429125" y="4071938"/>
            <a:ext cx="32861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4. Листья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429125" y="4786313"/>
            <a:ext cx="3100388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5. Цветы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429125" y="5500688"/>
            <a:ext cx="4714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latin typeface="Times New Roman" pitchFamily="18" charset="0"/>
                <a:cs typeface="Times New Roman" pitchFamily="18" charset="0"/>
              </a:rPr>
              <a:t>6. Плоды с семенами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00125" y="4643438"/>
            <a:ext cx="714375" cy="28575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1279" name="TextBox 2"/>
          <p:cNvSpPr txBox="1">
            <a:spLocks noChangeArrowheads="1"/>
          </p:cNvSpPr>
          <p:nvPr/>
        </p:nvSpPr>
        <p:spPr bwMode="auto">
          <a:xfrm>
            <a:off x="428625" y="214313"/>
            <a:ext cx="7929563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Интерактивный плакат </a:t>
            </a:r>
          </a:p>
          <a:p>
            <a:pPr algn="ctr"/>
            <a:r>
              <a:rPr lang="ru-RU" sz="32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«Части растений»</a:t>
            </a:r>
          </a:p>
          <a:p>
            <a:endParaRPr lang="ru-RU" sz="320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500063" y="1785938"/>
          <a:ext cx="8072491" cy="857256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153213"/>
                <a:gridCol w="1153213"/>
                <a:gridCol w="1153213"/>
                <a:gridCol w="1153213"/>
                <a:gridCol w="1153213"/>
                <a:gridCol w="1153213"/>
                <a:gridCol w="1153213"/>
              </a:tblGrid>
              <a:tr h="85725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6" name="Прямоугольник 35"/>
          <p:cNvSpPr/>
          <p:nvPr/>
        </p:nvSpPr>
        <p:spPr>
          <a:xfrm>
            <a:off x="4643438" y="3571876"/>
            <a:ext cx="3429024" cy="1143008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травянистые растения</a:t>
            </a:r>
          </a:p>
        </p:txBody>
      </p:sp>
      <p:grpSp>
        <p:nvGrpSpPr>
          <p:cNvPr id="2" name="Группа 37"/>
          <p:cNvGrpSpPr>
            <a:grpSpLocks/>
          </p:cNvGrpSpPr>
          <p:nvPr/>
        </p:nvGrpSpPr>
        <p:grpSpPr bwMode="auto">
          <a:xfrm>
            <a:off x="714375" y="3571875"/>
            <a:ext cx="7286625" cy="2714625"/>
            <a:chOff x="1633518" y="3133724"/>
            <a:chExt cx="7286676" cy="2714644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1633518" y="3133724"/>
              <a:ext cx="2857520" cy="1143008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кустарники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2133584" y="4919674"/>
              <a:ext cx="6786610" cy="928694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Крапива, одуванчик, ландыш, колокольчик – это</a:t>
              </a:r>
              <a:r>
                <a:rPr lang="ru-RU" sz="3200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r>
                <a:rPr lang="ru-RU" sz="3200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43" name="Прямоугольник 42"/>
          <p:cNvSpPr/>
          <p:nvPr/>
        </p:nvSpPr>
        <p:spPr>
          <a:xfrm>
            <a:off x="4643438" y="3571876"/>
            <a:ext cx="3500462" cy="1143008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хвойных растений</a:t>
            </a:r>
          </a:p>
        </p:txBody>
      </p:sp>
      <p:grpSp>
        <p:nvGrpSpPr>
          <p:cNvPr id="3" name="Группа 43"/>
          <p:cNvGrpSpPr>
            <a:grpSpLocks/>
          </p:cNvGrpSpPr>
          <p:nvPr/>
        </p:nvGrpSpPr>
        <p:grpSpPr bwMode="auto">
          <a:xfrm>
            <a:off x="714375" y="3571875"/>
            <a:ext cx="7286625" cy="2714625"/>
            <a:chOff x="1571604" y="3000372"/>
            <a:chExt cx="7286676" cy="2714644"/>
          </a:xfrm>
        </p:grpSpPr>
        <p:sp>
          <p:nvSpPr>
            <p:cNvPr id="49" name="Прямоугольник 48"/>
            <p:cNvSpPr/>
            <p:nvPr/>
          </p:nvSpPr>
          <p:spPr>
            <a:xfrm>
              <a:off x="1571604" y="3000372"/>
              <a:ext cx="2857520" cy="1143008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лиственных растений</a:t>
              </a:r>
            </a:p>
          </p:txBody>
        </p:sp>
        <p:sp>
          <p:nvSpPr>
            <p:cNvPr id="50" name="Прямоугольник 49"/>
            <p:cNvSpPr/>
            <p:nvPr/>
          </p:nvSpPr>
          <p:spPr>
            <a:xfrm>
              <a:off x="2000232" y="4786322"/>
              <a:ext cx="6858048" cy="928694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Листья в виде пластинок у</a:t>
              </a:r>
              <a:r>
                <a:rPr lang="ru-RU" sz="3200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sz="3200" b="1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:</a:t>
              </a:r>
              <a:r>
                <a:rPr lang="ru-RU" sz="3200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57" name="Прямоугольник 56"/>
          <p:cNvSpPr/>
          <p:nvPr/>
        </p:nvSpPr>
        <p:spPr>
          <a:xfrm>
            <a:off x="4643438" y="3571876"/>
            <a:ext cx="3571900" cy="1143008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много тонких,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одревесневших стеблей</a:t>
            </a:r>
          </a:p>
        </p:txBody>
      </p:sp>
      <p:grpSp>
        <p:nvGrpSpPr>
          <p:cNvPr id="4" name="Группа 57"/>
          <p:cNvGrpSpPr>
            <a:grpSpLocks/>
          </p:cNvGrpSpPr>
          <p:nvPr/>
        </p:nvGrpSpPr>
        <p:grpSpPr bwMode="auto">
          <a:xfrm>
            <a:off x="571500" y="3571875"/>
            <a:ext cx="7429500" cy="2714625"/>
            <a:chOff x="1643042" y="3286124"/>
            <a:chExt cx="7429552" cy="2714644"/>
          </a:xfrm>
        </p:grpSpPr>
        <p:sp>
          <p:nvSpPr>
            <p:cNvPr id="60" name="Прямоугольник 59"/>
            <p:cNvSpPr/>
            <p:nvPr/>
          </p:nvSpPr>
          <p:spPr>
            <a:xfrm>
              <a:off x="1643042" y="3286124"/>
              <a:ext cx="3000396" cy="1143008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меньше дерева</a:t>
              </a:r>
            </a:p>
          </p:txBody>
        </p:sp>
        <p:sp>
          <p:nvSpPr>
            <p:cNvPr id="61" name="Прямоугольник 60"/>
            <p:cNvSpPr/>
            <p:nvPr/>
          </p:nvSpPr>
          <p:spPr>
            <a:xfrm>
              <a:off x="2214546" y="5072074"/>
              <a:ext cx="6858048" cy="928694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Какой  признак является главным 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для кустарника?</a:t>
              </a:r>
              <a:r>
                <a:rPr lang="ru-RU" sz="3200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69" name="Прямоугольник 68"/>
          <p:cNvSpPr/>
          <p:nvPr/>
        </p:nvSpPr>
        <p:spPr>
          <a:xfrm>
            <a:off x="4643438" y="3571876"/>
            <a:ext cx="3571900" cy="1143008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один твердый ствол</a:t>
            </a:r>
          </a:p>
        </p:txBody>
      </p:sp>
      <p:grpSp>
        <p:nvGrpSpPr>
          <p:cNvPr id="6" name="Группа 69"/>
          <p:cNvGrpSpPr>
            <a:grpSpLocks/>
          </p:cNvGrpSpPr>
          <p:nvPr/>
        </p:nvGrpSpPr>
        <p:grpSpPr bwMode="auto">
          <a:xfrm>
            <a:off x="571500" y="3571875"/>
            <a:ext cx="7429500" cy="2714625"/>
            <a:chOff x="1643042" y="3643314"/>
            <a:chExt cx="7429552" cy="2714644"/>
          </a:xfrm>
        </p:grpSpPr>
        <p:sp>
          <p:nvSpPr>
            <p:cNvPr id="72" name="Прямоугольник 71"/>
            <p:cNvSpPr/>
            <p:nvPr/>
          </p:nvSpPr>
          <p:spPr>
            <a:xfrm>
              <a:off x="1643042" y="3643314"/>
              <a:ext cx="3000396" cy="1143008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много веток и листьев</a:t>
              </a:r>
            </a:p>
          </p:txBody>
        </p:sp>
        <p:sp>
          <p:nvSpPr>
            <p:cNvPr id="73" name="Прямоугольник 72"/>
            <p:cNvSpPr/>
            <p:nvPr/>
          </p:nvSpPr>
          <p:spPr>
            <a:xfrm>
              <a:off x="2214546" y="5357826"/>
              <a:ext cx="6858048" cy="1000132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Какой  признак является главным для дерева?</a:t>
              </a:r>
              <a:r>
                <a:rPr lang="ru-RU" sz="3200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</a:p>
          </p:txBody>
        </p:sp>
      </p:grpSp>
      <p:sp>
        <p:nvSpPr>
          <p:cNvPr id="81" name="Прямоугольник 80"/>
          <p:cNvSpPr/>
          <p:nvPr/>
        </p:nvSpPr>
        <p:spPr>
          <a:xfrm>
            <a:off x="4643438" y="3571876"/>
            <a:ext cx="3571900" cy="1143008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травянистое растение</a:t>
            </a:r>
          </a:p>
        </p:txBody>
      </p:sp>
      <p:grpSp>
        <p:nvGrpSpPr>
          <p:cNvPr id="7" name="Группа 81"/>
          <p:cNvGrpSpPr>
            <a:grpSpLocks/>
          </p:cNvGrpSpPr>
          <p:nvPr/>
        </p:nvGrpSpPr>
        <p:grpSpPr bwMode="auto">
          <a:xfrm>
            <a:off x="571500" y="3571875"/>
            <a:ext cx="7500938" cy="3071813"/>
            <a:chOff x="1785886" y="3286124"/>
            <a:chExt cx="7500990" cy="3071858"/>
          </a:xfrm>
        </p:grpSpPr>
        <p:sp>
          <p:nvSpPr>
            <p:cNvPr id="84" name="Прямоугольник 83"/>
            <p:cNvSpPr/>
            <p:nvPr/>
          </p:nvSpPr>
          <p:spPr>
            <a:xfrm>
              <a:off x="1785886" y="3286124"/>
              <a:ext cx="3000396" cy="1143008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кустарник</a:t>
              </a:r>
            </a:p>
          </p:txBody>
        </p:sp>
        <p:sp>
          <p:nvSpPr>
            <p:cNvPr id="85" name="Прямоугольник 84"/>
            <p:cNvSpPr/>
            <p:nvPr/>
          </p:nvSpPr>
          <p:spPr>
            <a:xfrm>
              <a:off x="2285952" y="4929222"/>
              <a:ext cx="7000924" cy="1428760"/>
            </a:xfrm>
            <a:prstGeom prst="rect">
              <a:avLst/>
            </a:prstGeom>
            <a:ln/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3200" b="1" dirty="0">
                  <a:solidFill>
                    <a:srgbClr val="295515"/>
                  </a:solidFill>
                  <a:latin typeface="Times New Roman" pitchFamily="18" charset="0"/>
                  <a:cs typeface="Times New Roman" pitchFamily="18" charset="0"/>
                </a:rPr>
                <a:t>Растение, у которого несколько тонких деревянистых стеблей называется:</a:t>
              </a:r>
            </a:p>
          </p:txBody>
        </p:sp>
      </p:grpSp>
      <p:pic>
        <p:nvPicPr>
          <p:cNvPr id="1026" name="Picture 2" descr="E:\Мои документы\Мои рисунки\2\124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29500" y="1643063"/>
            <a:ext cx="103028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" name="Picture 3" descr="E:\Мои документы\Мои рисунки\2\12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50" y="1643063"/>
            <a:ext cx="10001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5" name="Picture 3" descr="E:\Мои документы\Мои рисунки\2\12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50" y="1643063"/>
            <a:ext cx="10001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" name="Picture 3" descr="E:\Мои документы\Мои рисунки\2\12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1643063"/>
            <a:ext cx="10001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3" descr="E:\Мои документы\Мои рисунки\2\124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3375" y="1643063"/>
            <a:ext cx="1000125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327" name="TextBox 55"/>
          <p:cNvSpPr txBox="1">
            <a:spLocks noChangeArrowheads="1"/>
          </p:cNvSpPr>
          <p:nvPr/>
        </p:nvSpPr>
        <p:spPr bwMode="auto">
          <a:xfrm>
            <a:off x="571500" y="214313"/>
            <a:ext cx="75009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Дидактическая игра </a:t>
            </a:r>
          </a:p>
          <a:p>
            <a:pPr algn="ctr"/>
            <a:r>
              <a:rPr lang="ru-RU" sz="4000" b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«Какие бывают растения»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3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6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4" presetClass="exit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5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Прямоугольник 1"/>
          <p:cNvSpPr>
            <a:spLocks noChangeArrowheads="1"/>
          </p:cNvSpPr>
          <p:nvPr/>
        </p:nvSpPr>
        <p:spPr bwMode="auto">
          <a:xfrm>
            <a:off x="357158" y="1285875"/>
            <a:ext cx="7429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2"/>
              </a:rPr>
              <a:t>http://forum.detiangeli.ru/index.php?topic=32622.0</a:t>
            </a:r>
            <a:r>
              <a:rPr lang="ru-RU">
                <a:latin typeface="Calibri" pitchFamily="34" charset="0"/>
              </a:rPr>
              <a:t> -лес</a:t>
            </a:r>
          </a:p>
        </p:txBody>
      </p:sp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357158" y="1714500"/>
            <a:ext cx="83581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3"/>
              </a:rPr>
              <a:t>http://zvuki-mp3.com/category/sounds-of-nature</a:t>
            </a:r>
            <a:r>
              <a:rPr lang="ru-RU">
                <a:latin typeface="Calibri" pitchFamily="34" charset="0"/>
              </a:rPr>
              <a:t> - звуки леса перед закатом</a:t>
            </a:r>
          </a:p>
        </p:txBody>
      </p:sp>
      <p:sp>
        <p:nvSpPr>
          <p:cNvPr id="14340" name="Прямоугольник 3"/>
          <p:cNvSpPr>
            <a:spLocks noChangeArrowheads="1"/>
          </p:cNvSpPr>
          <p:nvPr/>
        </p:nvSpPr>
        <p:spPr bwMode="auto">
          <a:xfrm>
            <a:off x="357158" y="2214563"/>
            <a:ext cx="65008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4"/>
              </a:rPr>
              <a:t>http://blog.kp.ru/users/4254443/rubric/2057009/</a:t>
            </a:r>
            <a:r>
              <a:rPr lang="ru-RU">
                <a:latin typeface="Calibri" pitchFamily="34" charset="0"/>
              </a:rPr>
              <a:t> - одуванчик</a:t>
            </a:r>
          </a:p>
        </p:txBody>
      </p:sp>
      <p:sp>
        <p:nvSpPr>
          <p:cNvPr id="14341" name="Прямоугольник 4"/>
          <p:cNvSpPr>
            <a:spLocks noChangeArrowheads="1"/>
          </p:cNvSpPr>
          <p:nvPr/>
        </p:nvSpPr>
        <p:spPr bwMode="auto">
          <a:xfrm>
            <a:off x="357158" y="2643188"/>
            <a:ext cx="757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5"/>
              </a:rPr>
              <a:t>http://mylove.ru/olya1537/diary/prekrasniy-vasilek/#window_close</a:t>
            </a:r>
            <a:r>
              <a:rPr lang="ru-RU">
                <a:latin typeface="Calibri" pitchFamily="34" charset="0"/>
              </a:rPr>
              <a:t> -василёк</a:t>
            </a:r>
          </a:p>
        </p:txBody>
      </p:sp>
      <p:sp>
        <p:nvSpPr>
          <p:cNvPr id="14342" name="Прямоугольник 5"/>
          <p:cNvSpPr>
            <a:spLocks noChangeArrowheads="1"/>
          </p:cNvSpPr>
          <p:nvPr/>
        </p:nvSpPr>
        <p:spPr bwMode="auto">
          <a:xfrm>
            <a:off x="357158" y="2967038"/>
            <a:ext cx="81438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6"/>
              </a:rPr>
              <a:t>http://www.drugsbrand.info/rasteniya/znachenie-berezy-v-ozelenenii-i-landshaftnom-dizajne/</a:t>
            </a:r>
            <a:r>
              <a:rPr lang="ru-RU">
                <a:latin typeface="Calibri" pitchFamily="34" charset="0"/>
              </a:rPr>
              <a:t> -берёзы</a:t>
            </a:r>
          </a:p>
        </p:txBody>
      </p:sp>
      <p:sp>
        <p:nvSpPr>
          <p:cNvPr id="14343" name="Прямоугольник 6"/>
          <p:cNvSpPr>
            <a:spLocks noChangeArrowheads="1"/>
          </p:cNvSpPr>
          <p:nvPr/>
        </p:nvSpPr>
        <p:spPr bwMode="auto">
          <a:xfrm>
            <a:off x="357158" y="3643313"/>
            <a:ext cx="757237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7"/>
              </a:rPr>
              <a:t>http://blogs.privet.ru/community/arianija/105885626</a:t>
            </a:r>
            <a:r>
              <a:rPr lang="ru-RU">
                <a:latin typeface="Calibri" pitchFamily="34" charset="0"/>
              </a:rPr>
              <a:t> -ландыш</a:t>
            </a:r>
          </a:p>
        </p:txBody>
      </p:sp>
      <p:sp>
        <p:nvSpPr>
          <p:cNvPr id="14344" name="Прямоугольник 7"/>
          <p:cNvSpPr>
            <a:spLocks noChangeArrowheads="1"/>
          </p:cNvSpPr>
          <p:nvPr/>
        </p:nvSpPr>
        <p:spPr bwMode="auto">
          <a:xfrm>
            <a:off x="357158" y="4000500"/>
            <a:ext cx="842962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8"/>
              </a:rPr>
              <a:t>http://4dvor.ru/catalog.php?SECTION_ID=412&amp;ELEMENT_ID=5255&amp;PAGEN_1=2</a:t>
            </a:r>
            <a:r>
              <a:rPr lang="ru-RU">
                <a:latin typeface="Calibri" pitchFamily="34" charset="0"/>
              </a:rPr>
              <a:t> -рябина</a:t>
            </a:r>
          </a:p>
        </p:txBody>
      </p:sp>
      <p:sp>
        <p:nvSpPr>
          <p:cNvPr id="14345" name="Прямоугольник 8"/>
          <p:cNvSpPr>
            <a:spLocks noChangeArrowheads="1"/>
          </p:cNvSpPr>
          <p:nvPr/>
        </p:nvSpPr>
        <p:spPr bwMode="auto">
          <a:xfrm>
            <a:off x="357158" y="4572008"/>
            <a:ext cx="835818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  <a:hlinkClick r:id="rId9"/>
              </a:rPr>
              <a:t>http://womantalks.ru/index.php?s=4e5a9c427f5fcd227ff9d9ae329263a1&amp;showtopic=17632&amp;st=1600&amp;p=1094878&amp;</a:t>
            </a:r>
            <a:r>
              <a:rPr lang="ru-RU" dirty="0">
                <a:latin typeface="Calibri" pitchFamily="34" charset="0"/>
              </a:rPr>
              <a:t> -смородина</a:t>
            </a:r>
          </a:p>
        </p:txBody>
      </p:sp>
      <p:sp>
        <p:nvSpPr>
          <p:cNvPr id="14346" name="Прямоугольник 9"/>
          <p:cNvSpPr>
            <a:spLocks noChangeArrowheads="1"/>
          </p:cNvSpPr>
          <p:nvPr/>
        </p:nvSpPr>
        <p:spPr bwMode="auto">
          <a:xfrm>
            <a:off x="357158" y="5214938"/>
            <a:ext cx="82153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10"/>
              </a:rPr>
              <a:t>http://www.forum-grad.ru/forum1760/thread54517.html</a:t>
            </a:r>
            <a:r>
              <a:rPr lang="ru-RU">
                <a:latin typeface="Calibri" pitchFamily="34" charset="0"/>
              </a:rPr>
              <a:t> -клён</a:t>
            </a:r>
          </a:p>
        </p:txBody>
      </p:sp>
      <p:sp>
        <p:nvSpPr>
          <p:cNvPr id="14347" name="Прямоугольник 10"/>
          <p:cNvSpPr>
            <a:spLocks noChangeArrowheads="1"/>
          </p:cNvSpPr>
          <p:nvPr/>
        </p:nvSpPr>
        <p:spPr bwMode="auto">
          <a:xfrm>
            <a:off x="357158" y="5572125"/>
            <a:ext cx="33766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>
                <a:latin typeface="Calibri" pitchFamily="34" charset="0"/>
                <a:hlinkClick r:id="rId11"/>
              </a:rPr>
              <a:t>http://blazch.ru/page/5/</a:t>
            </a:r>
            <a:r>
              <a:rPr lang="ru-RU">
                <a:latin typeface="Calibri" pitchFamily="34" charset="0"/>
              </a:rPr>
              <a:t> -малина</a:t>
            </a:r>
          </a:p>
        </p:txBody>
      </p:sp>
      <p:sp>
        <p:nvSpPr>
          <p:cNvPr id="14348" name="Прямоугольник 11"/>
          <p:cNvSpPr>
            <a:spLocks noChangeArrowheads="1"/>
          </p:cNvSpPr>
          <p:nvPr/>
        </p:nvSpPr>
        <p:spPr bwMode="auto">
          <a:xfrm>
            <a:off x="357158" y="5929313"/>
            <a:ext cx="80010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>
                <a:latin typeface="Calibri" pitchFamily="34" charset="0"/>
                <a:hlinkClick r:id="rId12"/>
              </a:rPr>
              <a:t>http://tepliysviter.net/vishivka-krestom-http://audioteka.org/project/2011-04-14-16-10-31.html</a:t>
            </a:r>
            <a:r>
              <a:rPr lang="ru-RU">
                <a:latin typeface="Calibri" pitchFamily="34" charset="0"/>
              </a:rPr>
              <a:t> -рисунок дерева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42976" y="428604"/>
            <a:ext cx="19568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Ресурсы: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42844" y="714375"/>
            <a:ext cx="8643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latin typeface="Calibri" pitchFamily="34" charset="0"/>
                <a:hlinkClick r:id="rId2"/>
              </a:rPr>
              <a:t>http://e-lib.gasu.ru/eposobia/botany/00/04/img06.htm</a:t>
            </a:r>
            <a:r>
              <a:rPr lang="ru-RU" dirty="0">
                <a:latin typeface="Calibri" pitchFamily="34" charset="0"/>
              </a:rPr>
              <a:t> -схема что угрожает растениям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1142984"/>
            <a:ext cx="4439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3"/>
              </a:rPr>
              <a:t>http://sdi-global.com.ua/?m=201006</a:t>
            </a:r>
            <a:r>
              <a:rPr lang="ru-RU" dirty="0" smtClean="0"/>
              <a:t> - ель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1571612"/>
            <a:ext cx="4279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hlinkClick r:id="rId4"/>
              </a:rPr>
              <a:t>http://honeylake.ru/flowers/806</a:t>
            </a:r>
            <a:r>
              <a:rPr lang="ru-RU" dirty="0" smtClean="0"/>
              <a:t> - берёза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2000240"/>
            <a:ext cx="87154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5"/>
              </a:rPr>
              <a:t>http://sibirsad.ru/goods/all/5.html?PHPSESSID=f62695c19ac6f36967601c328f26f350</a:t>
            </a:r>
            <a:r>
              <a:rPr lang="ru-RU" dirty="0" smtClean="0"/>
              <a:t> -можжевельник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2643182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6"/>
              </a:rPr>
              <a:t>http://foto.rambler.ru/users/fishkasposte07/albums/53342548/photo/4e0c5b4a-60c4-dd89-af35-f5b1cf48c829/</a:t>
            </a:r>
            <a:r>
              <a:rPr lang="ru-RU" dirty="0" smtClean="0"/>
              <a:t> -жасмин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3357562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7"/>
              </a:rPr>
              <a:t>http://www.lenagold.ru/fon/clipart/k/klub2.html</a:t>
            </a:r>
            <a:r>
              <a:rPr lang="ru-RU" dirty="0" smtClean="0"/>
              <a:t> - земляника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6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C:\Documents and Settings\xxx\Рабочий стол\Рисунок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04788"/>
            <a:ext cx="9144000" cy="644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Звуки лес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643938" y="6357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500166" y="357166"/>
            <a:ext cx="57687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Путешествие в лес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3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0" y="428604"/>
            <a:ext cx="6112251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растения 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растут в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лесу Алтайского края?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auto">
          <a:xfrm>
            <a:off x="785786" y="285728"/>
            <a:ext cx="45720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какие группы можно разделить</a:t>
            </a:r>
            <a:b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эти растения?</a:t>
            </a:r>
          </a:p>
        </p:txBody>
      </p:sp>
      <p:pic>
        <p:nvPicPr>
          <p:cNvPr id="1026" name="Picture 2" descr="C:\Documents and Settings\xxx\Рабочий стол\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8" y="4500570"/>
            <a:ext cx="2314575" cy="2171700"/>
          </a:xfrm>
          <a:prstGeom prst="rect">
            <a:avLst/>
          </a:prstGeom>
          <a:noFill/>
        </p:spPr>
      </p:pic>
      <p:pic>
        <p:nvPicPr>
          <p:cNvPr id="1027" name="Picture 3" descr="C:\Documents and Settings\xxx\Рабочий стол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2428868"/>
            <a:ext cx="2705100" cy="1819275"/>
          </a:xfrm>
          <a:prstGeom prst="rect">
            <a:avLst/>
          </a:prstGeom>
          <a:noFill/>
        </p:spPr>
      </p:pic>
      <p:pic>
        <p:nvPicPr>
          <p:cNvPr id="1028" name="Picture 4" descr="C:\Documents and Settings\xxx\Рабочий стол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4500570"/>
            <a:ext cx="1638300" cy="2181225"/>
          </a:xfrm>
          <a:prstGeom prst="rect">
            <a:avLst/>
          </a:prstGeom>
          <a:noFill/>
        </p:spPr>
      </p:pic>
      <p:pic>
        <p:nvPicPr>
          <p:cNvPr id="1029" name="Picture 5" descr="C:\Documents and Settings\xxx\Рабочий стол\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214810" y="1928802"/>
            <a:ext cx="1781175" cy="2371725"/>
          </a:xfrm>
          <a:prstGeom prst="rect">
            <a:avLst/>
          </a:prstGeom>
          <a:noFill/>
        </p:spPr>
      </p:pic>
      <p:pic>
        <p:nvPicPr>
          <p:cNvPr id="1030" name="Picture 6" descr="C:\Documents and Settings\xxx\Рабочий стол\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143108" y="1928802"/>
            <a:ext cx="1847850" cy="2371725"/>
          </a:xfrm>
          <a:prstGeom prst="rect">
            <a:avLst/>
          </a:prstGeom>
          <a:noFill/>
        </p:spPr>
      </p:pic>
      <p:pic>
        <p:nvPicPr>
          <p:cNvPr id="1031" name="Picture 7" descr="C:\Documents and Settings\xxx\Рабочий стол\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643174" y="4500570"/>
            <a:ext cx="1600200" cy="2133600"/>
          </a:xfrm>
          <a:prstGeom prst="rect">
            <a:avLst/>
          </a:prstGeom>
          <a:noFill/>
        </p:spPr>
      </p:pic>
      <p:pic>
        <p:nvPicPr>
          <p:cNvPr id="1032" name="Picture 8" descr="C:\Documents and Settings\xxx\Рабочий стол\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93516" y="1928802"/>
            <a:ext cx="1578130" cy="2357454"/>
          </a:xfrm>
          <a:prstGeom prst="rect">
            <a:avLst/>
          </a:prstGeom>
          <a:noFill/>
        </p:spPr>
      </p:pic>
      <p:pic>
        <p:nvPicPr>
          <p:cNvPr id="1033" name="Picture 9" descr="C:\Documents and Settings\xxx\Рабочий стол\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8596" y="4500570"/>
            <a:ext cx="1914525" cy="2162175"/>
          </a:xfrm>
          <a:prstGeom prst="rect">
            <a:avLst/>
          </a:prstGeom>
          <a:noFill/>
        </p:spPr>
      </p:pic>
      <p:pic>
        <p:nvPicPr>
          <p:cNvPr id="1034" name="Picture 10" descr="C:\Documents and Settings\xxx\Рабочий стол\с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286512" y="500042"/>
            <a:ext cx="2333625" cy="174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857250" y="428625"/>
            <a:ext cx="16843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336600"/>
                </a:solidFill>
              </a:rPr>
              <a:t>деревья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500438" y="428625"/>
            <a:ext cx="21907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336600"/>
                </a:solidFill>
              </a:rPr>
              <a:t>кустарники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858000" y="428625"/>
            <a:ext cx="13081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solidFill>
                  <a:srgbClr val="336600"/>
                </a:solidFill>
              </a:rPr>
              <a:t>травы</a:t>
            </a:r>
          </a:p>
        </p:txBody>
      </p:sp>
      <p:pic>
        <p:nvPicPr>
          <p:cNvPr id="15" name="Picture 2" descr="C:\Documents and Settings\xxx\Рабочий стол\б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3071810"/>
            <a:ext cx="1751171" cy="1643074"/>
          </a:xfrm>
          <a:prstGeom prst="rect">
            <a:avLst/>
          </a:prstGeom>
          <a:noFill/>
        </p:spPr>
      </p:pic>
      <p:pic>
        <p:nvPicPr>
          <p:cNvPr id="16" name="Picture 3" descr="C:\Documents and Settings\xxx\Рабочий стол\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3214686"/>
            <a:ext cx="2357454" cy="1585470"/>
          </a:xfrm>
          <a:prstGeom prst="rect">
            <a:avLst/>
          </a:prstGeom>
          <a:noFill/>
        </p:spPr>
      </p:pic>
      <p:pic>
        <p:nvPicPr>
          <p:cNvPr id="17" name="Picture 4" descr="C:\Documents and Settings\xxx\Рабочий стол\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58016" y="1214422"/>
            <a:ext cx="1357322" cy="1807132"/>
          </a:xfrm>
          <a:prstGeom prst="rect">
            <a:avLst/>
          </a:prstGeom>
          <a:noFill/>
        </p:spPr>
      </p:pic>
      <p:pic>
        <p:nvPicPr>
          <p:cNvPr id="18" name="Picture 5" descr="C:\Documents and Settings\xxx\Рабочий стол\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00100" y="1142984"/>
            <a:ext cx="1357322" cy="1807344"/>
          </a:xfrm>
          <a:prstGeom prst="rect">
            <a:avLst/>
          </a:prstGeom>
          <a:noFill/>
        </p:spPr>
      </p:pic>
      <p:pic>
        <p:nvPicPr>
          <p:cNvPr id="19" name="Picture 6" descr="C:\Documents and Settings\xxx\Рабочий стол\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00496" y="4857760"/>
            <a:ext cx="1285884" cy="1650439"/>
          </a:xfrm>
          <a:prstGeom prst="rect">
            <a:avLst/>
          </a:prstGeom>
          <a:noFill/>
        </p:spPr>
      </p:pic>
      <p:pic>
        <p:nvPicPr>
          <p:cNvPr id="20" name="Picture 7" descr="C:\Documents and Settings\xxx\Рабочий стол\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071538" y="4929198"/>
            <a:ext cx="1225169" cy="1633558"/>
          </a:xfrm>
          <a:prstGeom prst="rect">
            <a:avLst/>
          </a:prstGeom>
          <a:noFill/>
        </p:spPr>
      </p:pic>
      <p:pic>
        <p:nvPicPr>
          <p:cNvPr id="21" name="Picture 8" descr="C:\Documents and Settings\xxx\Рабочий стол\7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29454" y="4857760"/>
            <a:ext cx="1147747" cy="1714536"/>
          </a:xfrm>
          <a:prstGeom prst="rect">
            <a:avLst/>
          </a:prstGeom>
          <a:noFill/>
        </p:spPr>
      </p:pic>
      <p:pic>
        <p:nvPicPr>
          <p:cNvPr id="22" name="Picture 9" descr="C:\Documents and Settings\xxx\Рабочий стол\0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857620" y="1142984"/>
            <a:ext cx="1571636" cy="1774932"/>
          </a:xfrm>
          <a:prstGeom prst="rect">
            <a:avLst/>
          </a:prstGeom>
          <a:noFill/>
        </p:spPr>
      </p:pic>
      <p:pic>
        <p:nvPicPr>
          <p:cNvPr id="23" name="Picture 10" descr="C:\Documents and Settings\xxx\Рабочий стол\с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571868" y="3143248"/>
            <a:ext cx="2071703" cy="15474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Documents and Settings\xxx\Рабочий стол\img28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DBE0E6"/>
              </a:clrFrom>
              <a:clrTo>
                <a:srgbClr val="DBE0E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1428750"/>
            <a:ext cx="2571750" cy="4549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>
            <a:spLocks noChangeArrowheads="1"/>
          </p:cNvSpPr>
          <p:nvPr/>
        </p:nvSpPr>
        <p:spPr bwMode="auto">
          <a:xfrm>
            <a:off x="357188" y="2571750"/>
            <a:ext cx="45720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У деревьев есть один большой ствол,</a:t>
            </a:r>
          </a:p>
          <a:p>
            <a:pPr algn="ctr"/>
            <a:r>
              <a:rPr lang="ru-RU" sz="3200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покрытый корой, </a:t>
            </a:r>
          </a:p>
          <a:p>
            <a:pPr algn="ctr"/>
            <a:r>
              <a:rPr lang="ru-RU" sz="3200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от которого отходят </a:t>
            </a:r>
          </a:p>
          <a:p>
            <a:pPr algn="ctr"/>
            <a:r>
              <a:rPr lang="ru-RU" sz="3200" b="1" dirty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ветви.</a:t>
            </a:r>
          </a:p>
        </p:txBody>
      </p:sp>
      <p:sp>
        <p:nvSpPr>
          <p:cNvPr id="8196" name="Прямоугольник 4"/>
          <p:cNvSpPr>
            <a:spLocks noChangeArrowheads="1"/>
          </p:cNvSpPr>
          <p:nvPr/>
        </p:nvSpPr>
        <p:spPr bwMode="auto">
          <a:xfrm>
            <a:off x="428596" y="357166"/>
            <a:ext cx="57864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 деревья отличаются </a:t>
            </a:r>
            <a:b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 остальных растений?</a:t>
            </a:r>
          </a:p>
        </p:txBody>
      </p:sp>
      <p:cxnSp>
        <p:nvCxnSpPr>
          <p:cNvPr id="7" name="Прямая со стрелкой 6"/>
          <p:cNvCxnSpPr>
            <a:cxnSpLocks noChangeShapeType="1"/>
          </p:cNvCxnSpPr>
          <p:nvPr/>
        </p:nvCxnSpPr>
        <p:spPr bwMode="auto">
          <a:xfrm>
            <a:off x="4357688" y="3643313"/>
            <a:ext cx="1357312" cy="357187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</p:spPr>
      </p:cxnSp>
      <p:pic>
        <p:nvPicPr>
          <p:cNvPr id="9" name="Picture 2" descr="C:\Documents and Settings\xxx\Рабочий стол\img285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DBE0E6"/>
              </a:clrFrom>
              <a:clrTo>
                <a:srgbClr val="DBE0E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00875" y="1697038"/>
            <a:ext cx="1857375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Прямая соединительная линия 12"/>
          <p:cNvCxnSpPr>
            <a:cxnSpLocks noChangeShapeType="1"/>
          </p:cNvCxnSpPr>
          <p:nvPr/>
        </p:nvCxnSpPr>
        <p:spPr bwMode="auto">
          <a:xfrm>
            <a:off x="4357688" y="3643313"/>
            <a:ext cx="1500187" cy="785812"/>
          </a:xfrm>
          <a:prstGeom prst="line">
            <a:avLst/>
          </a:prstGeom>
          <a:noFill/>
          <a:ln w="28575" algn="ctr">
            <a:solidFill>
              <a:srgbClr val="C00000"/>
            </a:solidFill>
            <a:round/>
            <a:headEnd/>
            <a:tailEnd/>
          </a:ln>
        </p:spPr>
      </p:cxnSp>
      <p:cxnSp>
        <p:nvCxnSpPr>
          <p:cNvPr id="15" name="Прямая со стрелкой 14"/>
          <p:cNvCxnSpPr>
            <a:cxnSpLocks noChangeShapeType="1"/>
          </p:cNvCxnSpPr>
          <p:nvPr/>
        </p:nvCxnSpPr>
        <p:spPr bwMode="auto">
          <a:xfrm>
            <a:off x="6143625" y="4500563"/>
            <a:ext cx="1714500" cy="785812"/>
          </a:xfrm>
          <a:prstGeom prst="straightConnector1">
            <a:avLst/>
          </a:prstGeom>
          <a:noFill/>
          <a:ln w="28575" algn="ctr">
            <a:solidFill>
              <a:srgbClr val="C0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Documents and Settings\xxx\Рабочий стол\img285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1E6EC"/>
              </a:clrFrom>
              <a:clrTo>
                <a:srgbClr val="E1E6E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2066" y="1785926"/>
            <a:ext cx="34290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714348" y="500042"/>
            <a:ext cx="57150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 кустарники отличаются от деревьев?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228599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У кустарников </a:t>
            </a:r>
          </a:p>
          <a:p>
            <a:pPr algn="ctr"/>
            <a:r>
              <a:rPr lang="ru-RU" sz="32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несколько довольно </a:t>
            </a:r>
          </a:p>
          <a:p>
            <a:pPr algn="ctr"/>
            <a:r>
              <a:rPr lang="ru-RU" sz="32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тонких одревесневших</a:t>
            </a:r>
          </a:p>
          <a:p>
            <a:pPr algn="ctr"/>
            <a:r>
              <a:rPr lang="ru-RU" sz="3200" b="1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стеблей – стволиков.</a:t>
            </a:r>
            <a:endParaRPr lang="ru-RU" sz="3200" b="1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 bwMode="auto">
          <a:xfrm>
            <a:off x="4714876" y="3357562"/>
            <a:ext cx="1500198" cy="9286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" name="Прямая со стрелкой 6"/>
          <p:cNvCxnSpPr/>
          <p:nvPr/>
        </p:nvCxnSpPr>
        <p:spPr bwMode="auto">
          <a:xfrm>
            <a:off x="4786314" y="3857628"/>
            <a:ext cx="2000264" cy="114300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xxx\Рабочий стол\e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504" y="4286256"/>
            <a:ext cx="1553055" cy="2071702"/>
          </a:xfrm>
          <a:prstGeom prst="rect">
            <a:avLst/>
          </a:prstGeom>
          <a:noFill/>
        </p:spPr>
      </p:pic>
      <p:pic>
        <p:nvPicPr>
          <p:cNvPr id="1027" name="Picture 3" descr="C:\Documents and Settings\xxx\Рабочий стол\88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4286256"/>
            <a:ext cx="1560744" cy="207170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14480" y="285728"/>
            <a:ext cx="53578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Деревья и кустарники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Documents and Settings\xxx\Рабочий стол\juniperus_media_mint_julep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4643446"/>
            <a:ext cx="2000264" cy="1245700"/>
          </a:xfrm>
          <a:prstGeom prst="rect">
            <a:avLst/>
          </a:prstGeom>
          <a:noFill/>
        </p:spPr>
      </p:pic>
      <p:pic>
        <p:nvPicPr>
          <p:cNvPr id="6" name="Picture 3" descr="C:\Documents and Settings\xxx\Рабочий стол\%EA%F3%F1%F2_%E6%E0%F1%EC%E8%ED%E0_%E2_%F1%E0%E4%F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85720" y="4643446"/>
            <a:ext cx="1928826" cy="1446619"/>
          </a:xfrm>
          <a:prstGeom prst="rect">
            <a:avLst/>
          </a:prstGeom>
          <a:noFill/>
        </p:spPr>
      </p:pic>
      <p:cxnSp>
        <p:nvCxnSpPr>
          <p:cNvPr id="8" name="Прямая со стрелкой 7"/>
          <p:cNvCxnSpPr/>
          <p:nvPr/>
        </p:nvCxnSpPr>
        <p:spPr bwMode="auto">
          <a:xfrm>
            <a:off x="5072066" y="928670"/>
            <a:ext cx="1143008" cy="7143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Прямая со стрелкой 8"/>
          <p:cNvCxnSpPr/>
          <p:nvPr/>
        </p:nvCxnSpPr>
        <p:spPr bwMode="auto">
          <a:xfrm flipH="1">
            <a:off x="3000364" y="928670"/>
            <a:ext cx="1143008" cy="71438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Прямоугольник 9"/>
          <p:cNvSpPr/>
          <p:nvPr/>
        </p:nvSpPr>
        <p:spPr>
          <a:xfrm>
            <a:off x="785786" y="1785926"/>
            <a:ext cx="2499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лиственные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429256" y="1857364"/>
            <a:ext cx="18710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хвойные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7158" y="2571744"/>
            <a:ext cx="32146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листья в виде</a:t>
            </a:r>
          </a:p>
          <a:p>
            <a:pPr algn="ctr"/>
            <a:r>
              <a:rPr lang="ru-RU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пластинок</a:t>
            </a:r>
            <a:endParaRPr lang="ru-RU" sz="36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929190" y="2571744"/>
            <a:ext cx="31432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листья в виде</a:t>
            </a:r>
          </a:p>
          <a:p>
            <a:pPr algn="ctr"/>
            <a:r>
              <a:rPr lang="ru-RU" sz="36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хвоинок</a:t>
            </a:r>
            <a:endParaRPr lang="ru-RU" sz="36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C:\Documents and Settings\xxx\Рабочий стол\img286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EBF0F6"/>
              </a:clrFrom>
              <a:clrTo>
                <a:srgbClr val="EBF0F6">
                  <a:alpha val="0"/>
                </a:srgbClr>
              </a:clrTo>
            </a:clrChange>
          </a:blip>
          <a:srcRect t="15094"/>
          <a:stretch>
            <a:fillRect/>
          </a:stretch>
        </p:blipFill>
        <p:spPr bwMode="auto">
          <a:xfrm>
            <a:off x="5429250" y="2571744"/>
            <a:ext cx="2973388" cy="3214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10" y="642918"/>
            <a:ext cx="650084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 травы отличаются от деревьев и кустарников?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348" y="307181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dirty="0" smtClean="0">
                <a:solidFill>
                  <a:srgbClr val="336600"/>
                </a:solidFill>
                <a:latin typeface="Times New Roman" pitchFamily="18" charset="0"/>
                <a:cs typeface="Times New Roman" pitchFamily="18" charset="0"/>
              </a:rPr>
              <a:t>У травянистых растений, стебли мягкие, сочные.</a:t>
            </a:r>
            <a:endParaRPr lang="ru-RU" sz="3200" dirty="0">
              <a:solidFill>
                <a:srgbClr val="33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3428992" y="2000240"/>
            <a:ext cx="1745991" cy="584775"/>
          </a:xfrm>
          <a:prstGeom prst="rect">
            <a:avLst/>
          </a:prstGeom>
          <a:solidFill>
            <a:srgbClr val="FFCCFF"/>
          </a:solidFill>
          <a:ln w="12700">
            <a:solidFill>
              <a:srgbClr val="FF33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растения</a:t>
            </a:r>
            <a:endParaRPr lang="ru-RU" sz="3200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6211880" y="3459153"/>
            <a:ext cx="1944058" cy="523220"/>
          </a:xfrm>
          <a:prstGeom prst="rect">
            <a:avLst/>
          </a:prstGeom>
          <a:solidFill>
            <a:srgbClr val="FFFF99"/>
          </a:solidFill>
          <a:ln w="12700">
            <a:solidFill>
              <a:srgbClr val="FFCC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кустарники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0" name="Text Box 6"/>
          <p:cNvSpPr txBox="1">
            <a:spLocks noChangeArrowheads="1"/>
          </p:cNvSpPr>
          <p:nvPr/>
        </p:nvSpPr>
        <p:spPr bwMode="auto">
          <a:xfrm>
            <a:off x="1195380" y="3459153"/>
            <a:ext cx="1362874" cy="523220"/>
          </a:xfrm>
          <a:prstGeom prst="rect">
            <a:avLst/>
          </a:prstGeom>
          <a:solidFill>
            <a:srgbClr val="99FF66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деревья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1" name="Text Box 7"/>
          <p:cNvSpPr txBox="1">
            <a:spLocks noChangeArrowheads="1"/>
          </p:cNvSpPr>
          <p:nvPr/>
        </p:nvSpPr>
        <p:spPr bwMode="auto">
          <a:xfrm>
            <a:off x="3851267" y="3459153"/>
            <a:ext cx="1096326" cy="523220"/>
          </a:xfrm>
          <a:prstGeom prst="rect">
            <a:avLst/>
          </a:prstGeom>
          <a:solidFill>
            <a:srgbClr val="99CCFF"/>
          </a:solidFill>
          <a:ln w="12700">
            <a:solidFill>
              <a:schemeClr val="hlink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травы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2" name="Text Box 8"/>
          <p:cNvSpPr txBox="1">
            <a:spLocks noChangeArrowheads="1"/>
          </p:cNvSpPr>
          <p:nvPr/>
        </p:nvSpPr>
        <p:spPr bwMode="auto">
          <a:xfrm>
            <a:off x="2492367" y="4745028"/>
            <a:ext cx="1309461" cy="461665"/>
          </a:xfrm>
          <a:prstGeom prst="rect">
            <a:avLst/>
          </a:prstGeom>
          <a:solidFill>
            <a:srgbClr val="CCCC00"/>
          </a:solidFill>
          <a:ln w="12700">
            <a:solidFill>
              <a:srgbClr val="6633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хвойные</a:t>
            </a:r>
          </a:p>
        </p:txBody>
      </p:sp>
      <p:sp>
        <p:nvSpPr>
          <p:cNvPr id="21513" name="Text Box 9"/>
          <p:cNvSpPr txBox="1">
            <a:spLocks noChangeArrowheads="1"/>
          </p:cNvSpPr>
          <p:nvPr/>
        </p:nvSpPr>
        <p:spPr bwMode="auto">
          <a:xfrm>
            <a:off x="331780" y="4745028"/>
            <a:ext cx="1728165" cy="461665"/>
          </a:xfrm>
          <a:prstGeom prst="rect">
            <a:avLst/>
          </a:prstGeom>
          <a:solidFill>
            <a:srgbClr val="99FFCC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лиственные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4795830" y="4745028"/>
            <a:ext cx="1728165" cy="461665"/>
          </a:xfrm>
          <a:prstGeom prst="rect">
            <a:avLst/>
          </a:prstGeom>
          <a:solidFill>
            <a:srgbClr val="FFCCFF"/>
          </a:solidFill>
          <a:ln w="12700">
            <a:solidFill>
              <a:srgbClr val="CC00CC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лиственные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7251692" y="4745028"/>
            <a:ext cx="1309461" cy="461665"/>
          </a:xfrm>
          <a:prstGeom prst="rect">
            <a:avLst/>
          </a:prstGeom>
          <a:solidFill>
            <a:srgbClr val="33CCCC"/>
          </a:solidFill>
          <a:ln w="12700">
            <a:solidFill>
              <a:srgbClr val="003399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0" dirty="0">
                <a:latin typeface="Times New Roman" pitchFamily="18" charset="0"/>
                <a:cs typeface="Times New Roman" pitchFamily="18" charset="0"/>
              </a:rPr>
              <a:t>хвойные</a:t>
            </a:r>
          </a:p>
        </p:txBody>
      </p:sp>
      <p:sp>
        <p:nvSpPr>
          <p:cNvPr id="15371" name="Line 14"/>
          <p:cNvSpPr>
            <a:spLocks noChangeShapeType="1"/>
          </p:cNvSpPr>
          <p:nvPr/>
        </p:nvSpPr>
        <p:spPr bwMode="auto">
          <a:xfrm>
            <a:off x="4508492" y="2647940"/>
            <a:ext cx="0" cy="7921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72" name="Line 15"/>
          <p:cNvSpPr>
            <a:spLocks noChangeShapeType="1"/>
          </p:cNvSpPr>
          <p:nvPr/>
        </p:nvSpPr>
        <p:spPr bwMode="auto">
          <a:xfrm flipH="1">
            <a:off x="2060567" y="2647940"/>
            <a:ext cx="1584325" cy="7921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73" name="Line 16"/>
          <p:cNvSpPr>
            <a:spLocks noChangeShapeType="1"/>
          </p:cNvSpPr>
          <p:nvPr/>
        </p:nvSpPr>
        <p:spPr bwMode="auto">
          <a:xfrm>
            <a:off x="5445117" y="2647940"/>
            <a:ext cx="1655763" cy="792163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74" name="Line 17"/>
          <p:cNvSpPr>
            <a:spLocks noChangeShapeType="1"/>
          </p:cNvSpPr>
          <p:nvPr/>
        </p:nvSpPr>
        <p:spPr bwMode="auto">
          <a:xfrm flipH="1">
            <a:off x="1195380" y="4016365"/>
            <a:ext cx="1008062" cy="7191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75" name="Line 18"/>
          <p:cNvSpPr>
            <a:spLocks noChangeShapeType="1"/>
          </p:cNvSpPr>
          <p:nvPr/>
        </p:nvSpPr>
        <p:spPr bwMode="auto">
          <a:xfrm>
            <a:off x="2205030" y="4016365"/>
            <a:ext cx="790575" cy="7191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76" name="Line 19"/>
          <p:cNvSpPr>
            <a:spLocks noChangeShapeType="1"/>
          </p:cNvSpPr>
          <p:nvPr/>
        </p:nvSpPr>
        <p:spPr bwMode="auto">
          <a:xfrm flipH="1">
            <a:off x="5948355" y="4016365"/>
            <a:ext cx="1223962" cy="7191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5377" name="Line 20"/>
          <p:cNvSpPr>
            <a:spLocks noChangeShapeType="1"/>
          </p:cNvSpPr>
          <p:nvPr/>
        </p:nvSpPr>
        <p:spPr bwMode="auto">
          <a:xfrm>
            <a:off x="7172317" y="4016365"/>
            <a:ext cx="936625" cy="7191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2643174" y="571480"/>
            <a:ext cx="3382529" cy="584775"/>
          </a:xfrm>
          <a:prstGeom prst="rec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0" dirty="0">
                <a:latin typeface="Times New Roman" pitchFamily="18" charset="0"/>
                <a:cs typeface="Times New Roman" pitchFamily="18" charset="0"/>
              </a:rPr>
              <a:t>Заполните  схему.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151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15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15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151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5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15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151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1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5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5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1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5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1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1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5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animBg="1"/>
      <p:bldP spid="21509" grpId="0" build="allAtOnce" animBg="1"/>
      <p:bldP spid="21510" grpId="0" build="allAtOnce" animBg="1"/>
      <p:bldP spid="21511" grpId="0" build="allAtOnce" animBg="1"/>
      <p:bldP spid="21512" grpId="0" build="allAtOnce" animBg="1"/>
      <p:bldP spid="21513" grpId="0" build="allAtOnce" animBg="1"/>
      <p:bldP spid="21516" grpId="0" build="allAtOnce" animBg="1"/>
      <p:bldP spid="21517" grpId="0" build="allAtOnce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ca6bf3abc8c515d48857a5c5328843bb275e6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107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125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629</TotalTime>
  <Words>341</Words>
  <Application>Microsoft Office PowerPoint</Application>
  <PresentationFormat>Экран (4:3)</PresentationFormat>
  <Paragraphs>102</Paragraphs>
  <Slides>15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Тема Office</vt:lpstr>
      <vt:lpstr>Тема107</vt:lpstr>
      <vt:lpstr>Тема125</vt:lpstr>
      <vt:lpstr>Какие бывают растения?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xxx</dc:creator>
  <cp:lastModifiedBy>User</cp:lastModifiedBy>
  <cp:revision>71</cp:revision>
  <dcterms:created xsi:type="dcterms:W3CDTF">2012-10-08T10:17:56Z</dcterms:created>
  <dcterms:modified xsi:type="dcterms:W3CDTF">2012-10-19T06:49:14Z</dcterms:modified>
</cp:coreProperties>
</file>