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4" r:id="rId3"/>
    <p:sldId id="29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00FF"/>
    <a:srgbClr val="00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7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8FD8C91-91FC-4187-AB3B-A7D5AC6A63C1}" type="datetimeFigureOut">
              <a:rPr lang="id-ID" smtClean="0"/>
              <a:pPr/>
              <a:t>09/05/2015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3FDE89-C29C-4502-BE01-7630437FB5C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8FD8C91-91FC-4187-AB3B-A7D5AC6A63C1}" type="datetimeFigureOut">
              <a:rPr lang="id-ID" smtClean="0"/>
              <a:pPr/>
              <a:t>09/05/2015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3FDE89-C29C-4502-BE01-7630437FB5C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8FD8C91-91FC-4187-AB3B-A7D5AC6A63C1}" type="datetimeFigureOut">
              <a:rPr lang="id-ID" smtClean="0"/>
              <a:pPr/>
              <a:t>09/05/2015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3FDE89-C29C-4502-BE01-7630437FB5C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8FD8C91-91FC-4187-AB3B-A7D5AC6A63C1}" type="datetimeFigureOut">
              <a:rPr lang="id-ID" smtClean="0"/>
              <a:pPr/>
              <a:t>09/05/2015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3FDE89-C29C-4502-BE01-7630437FB5C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FD8C91-91FC-4187-AB3B-A7D5AC6A63C1}" type="datetimeFigureOut">
              <a:rPr lang="id-ID" smtClean="0"/>
              <a:pPr/>
              <a:t>09/05/2015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3FDE89-C29C-4502-BE01-7630437FB5C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8FD8C91-91FC-4187-AB3B-A7D5AC6A63C1}" type="datetimeFigureOut">
              <a:rPr lang="id-ID" smtClean="0"/>
              <a:pPr/>
              <a:t>09/05/2015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D3FDE89-C29C-4502-BE01-7630437FB5C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8FD8C91-91FC-4187-AB3B-A7D5AC6A63C1}" type="datetimeFigureOut">
              <a:rPr lang="id-ID" smtClean="0"/>
              <a:pPr/>
              <a:t>09/05/2015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D3FDE89-C29C-4502-BE01-7630437FB5C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8FD8C91-91FC-4187-AB3B-A7D5AC6A63C1}" type="datetimeFigureOut">
              <a:rPr lang="id-ID" smtClean="0"/>
              <a:pPr/>
              <a:t>09/05/2015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D3FDE89-C29C-4502-BE01-7630437FB5C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D8C91-91FC-4187-AB3B-A7D5AC6A63C1}" type="datetimeFigureOut">
              <a:rPr lang="id-ID" smtClean="0"/>
              <a:pPr/>
              <a:t>09/05/2015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D3FDE89-C29C-4502-BE01-7630437FB5C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FD8C91-91FC-4187-AB3B-A7D5AC6A63C1}" type="datetimeFigureOut">
              <a:rPr lang="id-ID" smtClean="0"/>
              <a:pPr/>
              <a:t>09/05/2015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D3FDE89-C29C-4502-BE01-7630437FB5C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FD8C91-91FC-4187-AB3B-A7D5AC6A63C1}" type="datetimeFigureOut">
              <a:rPr lang="id-ID" smtClean="0"/>
              <a:pPr/>
              <a:t>09/05/2015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D3FDE89-C29C-4502-BE01-7630437FB5C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D8C91-91FC-4187-AB3B-A7D5AC6A63C1}" type="datetimeFigureOut">
              <a:rPr lang="id-ID" smtClean="0"/>
              <a:pPr/>
              <a:t>09/05/2015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FDE89-C29C-4502-BE01-7630437FB5C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l-qulub.blogspot.com/2009/06/awal-mula-pertempuran.html" TargetMode="External"/><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2"/>
          <p:cNvSpPr>
            <a:spLocks noGrp="1"/>
          </p:cNvSpPr>
          <p:nvPr>
            <p:ph type="dt" sz="quarter" idx="10"/>
          </p:nvPr>
        </p:nvSpPr>
        <p:spPr/>
        <p:txBody>
          <a:bodyPr/>
          <a:lstStyle/>
          <a:p>
            <a:pPr>
              <a:defRPr/>
            </a:pPr>
            <a:fld id="{5F0AC8A6-7479-4D64-9EFA-61BD50DB6F1B}" type="datetime1">
              <a:rPr lang="en-US" smtClean="0"/>
              <a:pPr>
                <a:defRPr/>
              </a:pPr>
              <a:t>5/9/2015</a:t>
            </a:fld>
            <a:endParaRPr lang="en-US" smtClean="0"/>
          </a:p>
        </p:txBody>
      </p:sp>
      <p:sp>
        <p:nvSpPr>
          <p:cNvPr id="4099" name="Footer Placeholder 3"/>
          <p:cNvSpPr>
            <a:spLocks noGrp="1"/>
          </p:cNvSpPr>
          <p:nvPr>
            <p:ph type="ftr" sz="quarter" idx="11"/>
          </p:nvPr>
        </p:nvSpPr>
        <p:spPr/>
        <p:txBody>
          <a:bodyPr/>
          <a:lstStyle/>
          <a:p>
            <a:pPr>
              <a:defRPr/>
            </a:pPr>
            <a:r>
              <a:rPr lang="en-US" smtClean="0"/>
              <a:t>sandy/renstra </a:t>
            </a:r>
          </a:p>
        </p:txBody>
      </p:sp>
      <p:sp>
        <p:nvSpPr>
          <p:cNvPr id="110594" name="Rectangle 2"/>
          <p:cNvSpPr>
            <a:spLocks noGrp="1" noChangeArrowheads="1"/>
          </p:cNvSpPr>
          <p:nvPr>
            <p:ph type="title"/>
          </p:nvPr>
        </p:nvSpPr>
        <p:spPr/>
        <p:txBody>
          <a:bodyPr>
            <a:normAutofit fontScale="90000"/>
          </a:bodyPr>
          <a:lstStyle/>
          <a:p>
            <a:r>
              <a:rPr lang="en-US" sz="3400" dirty="0" smtClean="0">
                <a:solidFill>
                  <a:srgbClr val="333300"/>
                </a:solidFill>
              </a:rPr>
              <a:t> </a:t>
            </a:r>
            <a:r>
              <a:rPr lang="id-ID" sz="6000" b="1" dirty="0" smtClean="0">
                <a:solidFill>
                  <a:srgbClr val="006600"/>
                </a:solidFill>
              </a:rPr>
              <a:t>PENYUSUNAN RKAS</a:t>
            </a:r>
            <a:r>
              <a:rPr lang="id-ID" sz="6000" dirty="0" smtClean="0">
                <a:solidFill>
                  <a:srgbClr val="006600"/>
                </a:solidFill>
              </a:rPr>
              <a:t/>
            </a:r>
            <a:br>
              <a:rPr lang="id-ID" sz="6000" dirty="0" smtClean="0">
                <a:solidFill>
                  <a:srgbClr val="006600"/>
                </a:solidFill>
              </a:rPr>
            </a:br>
            <a:r>
              <a:rPr lang="en-US" sz="3400" dirty="0" smtClean="0">
                <a:solidFill>
                  <a:srgbClr val="333300"/>
                </a:solidFill>
              </a:rPr>
              <a:t> </a:t>
            </a:r>
            <a:r>
              <a:rPr lang="id-ID" sz="4200" b="1" dirty="0" smtClean="0">
                <a:solidFill>
                  <a:schemeClr val="tx1"/>
                </a:solidFill>
              </a:rPr>
              <a:t> </a:t>
            </a:r>
            <a:endParaRPr lang="en-US" sz="4200" b="1" dirty="0" smtClean="0">
              <a:solidFill>
                <a:schemeClr val="tx1"/>
              </a:solidFill>
            </a:endParaRPr>
          </a:p>
        </p:txBody>
      </p:sp>
      <p:sp>
        <p:nvSpPr>
          <p:cNvPr id="110595" name="WordArt 3"/>
          <p:cNvSpPr>
            <a:spLocks noChangeArrowheads="1" noChangeShapeType="1" noTextEdit="1"/>
          </p:cNvSpPr>
          <p:nvPr/>
        </p:nvSpPr>
        <p:spPr bwMode="auto">
          <a:xfrm>
            <a:off x="3581400" y="1752600"/>
            <a:ext cx="1143000" cy="647700"/>
          </a:xfrm>
          <a:prstGeom prst="rect">
            <a:avLst/>
          </a:prstGeom>
        </p:spPr>
        <p:txBody>
          <a:bodyPr wrap="none" fromWordArt="1">
            <a:prstTxWarp prst="textPlain">
              <a:avLst>
                <a:gd name="adj" fmla="val 50000"/>
              </a:avLst>
            </a:prstTxWarp>
          </a:bodyPr>
          <a:lstStyle/>
          <a:p>
            <a:pPr algn="ctr"/>
            <a:r>
              <a:rPr lang="id-ID" sz="3600" kern="10">
                <a:ln w="12700">
                  <a:solidFill>
                    <a:schemeClr val="tx1"/>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Oleh</a:t>
            </a:r>
          </a:p>
        </p:txBody>
      </p:sp>
      <p:sp>
        <p:nvSpPr>
          <p:cNvPr id="110596" name="WordArt 4"/>
          <p:cNvSpPr>
            <a:spLocks noChangeArrowheads="1" noChangeShapeType="1" noTextEdit="1"/>
          </p:cNvSpPr>
          <p:nvPr/>
        </p:nvSpPr>
        <p:spPr bwMode="auto">
          <a:xfrm>
            <a:off x="2971800" y="2438400"/>
            <a:ext cx="2886075" cy="1143000"/>
          </a:xfrm>
          <a:prstGeom prst="rect">
            <a:avLst/>
          </a:prstGeom>
        </p:spPr>
        <p:txBody>
          <a:bodyPr wrap="none" fromWordArt="1">
            <a:prstTxWarp prst="textPlain">
              <a:avLst>
                <a:gd name="adj" fmla="val 50000"/>
              </a:avLst>
            </a:prstTxWarp>
          </a:bodyPr>
          <a:lstStyle/>
          <a:p>
            <a:pPr algn="ctr"/>
            <a:r>
              <a:rPr lang="id-ID" sz="3600" kern="10">
                <a:ln w="19050">
                  <a:solidFill>
                    <a:srgbClr val="99CCFF"/>
                  </a:solidFill>
                  <a:round/>
                  <a:headEnd/>
                  <a:tailEnd/>
                </a:ln>
                <a:solidFill>
                  <a:srgbClr val="0066CC"/>
                </a:solidFill>
                <a:effectLst>
                  <a:outerShdw dist="35921" dir="2700000" algn="ctr" rotWithShape="0">
                    <a:srgbClr val="990000"/>
                  </a:outerShdw>
                </a:effectLst>
                <a:latin typeface="Impact"/>
              </a:rPr>
              <a:t>Sandy Abdullah</a:t>
            </a:r>
          </a:p>
          <a:p>
            <a:pPr algn="ctr"/>
            <a:r>
              <a:rPr lang="id-ID" sz="3600" kern="10">
                <a:ln w="19050">
                  <a:solidFill>
                    <a:srgbClr val="99CCFF"/>
                  </a:solidFill>
                  <a:round/>
                  <a:headEnd/>
                  <a:tailEnd/>
                </a:ln>
                <a:solidFill>
                  <a:srgbClr val="0066CC"/>
                </a:solidFill>
                <a:effectLst>
                  <a:outerShdw dist="35921" dir="2700000" algn="ctr" rotWithShape="0">
                    <a:srgbClr val="990000"/>
                  </a:outerShdw>
                </a:effectLst>
                <a:latin typeface="Impact"/>
              </a:rPr>
              <a:t> </a:t>
            </a:r>
          </a:p>
        </p:txBody>
      </p:sp>
      <p:pic>
        <p:nvPicPr>
          <p:cNvPr id="110597" name="Picture 5" descr="15072007109"/>
          <p:cNvPicPr>
            <a:picLocks noChangeAspect="1" noChangeArrowheads="1"/>
          </p:cNvPicPr>
          <p:nvPr/>
        </p:nvPicPr>
        <p:blipFill>
          <a:blip r:embed="rId2" cstate="print"/>
          <a:srcRect/>
          <a:stretch>
            <a:fillRect/>
          </a:stretch>
        </p:blipFill>
        <p:spPr bwMode="auto">
          <a:xfrm>
            <a:off x="3352800" y="3429000"/>
            <a:ext cx="2217738" cy="2667000"/>
          </a:xfrm>
          <a:prstGeom prst="rect">
            <a:avLst/>
          </a:prstGeom>
          <a:noFill/>
          <a:ln w="9525">
            <a:noFill/>
            <a:miter lim="800000"/>
            <a:headEnd/>
            <a:tailEnd/>
          </a:ln>
        </p:spPr>
      </p:pic>
      <p:sp>
        <p:nvSpPr>
          <p:cNvPr id="110598" name="WordArt 6"/>
          <p:cNvSpPr>
            <a:spLocks noChangeArrowheads="1" noChangeShapeType="1" noTextEdit="1"/>
          </p:cNvSpPr>
          <p:nvPr/>
        </p:nvSpPr>
        <p:spPr bwMode="auto">
          <a:xfrm>
            <a:off x="3429000" y="2971800"/>
            <a:ext cx="2105025" cy="428625"/>
          </a:xfrm>
          <a:prstGeom prst="rect">
            <a:avLst/>
          </a:prstGeom>
        </p:spPr>
        <p:txBody>
          <a:bodyPr wrap="none" fromWordArt="1">
            <a:prstTxWarp prst="textPlain">
              <a:avLst>
                <a:gd name="adj" fmla="val 50000"/>
              </a:avLst>
            </a:prstTxWarp>
          </a:bodyPr>
          <a:lstStyle/>
          <a:p>
            <a:pPr algn="ctr"/>
            <a:r>
              <a:rPr lang="id-ID" sz="2400" kern="10">
                <a:ln w="12700">
                  <a:solidFill>
                    <a:schemeClr val="tx1"/>
                  </a:solidFill>
                  <a:round/>
                  <a:headEnd/>
                  <a:tailEnd/>
                </a:ln>
                <a:solidFill>
                  <a:srgbClr val="B2B2B2">
                    <a:alpha val="50195"/>
                  </a:srgbClr>
                </a:solidFill>
                <a:effectLst>
                  <a:outerShdw dist="45791" dir="2021404" algn="ctr" rotWithShape="0">
                    <a:srgbClr val="9999FF"/>
                  </a:outerShdw>
                </a:effectLst>
                <a:latin typeface="Arial Black"/>
              </a:rPr>
              <a:t>vedc malang</a:t>
            </a:r>
          </a:p>
        </p:txBody>
      </p:sp>
      <p:sp>
        <p:nvSpPr>
          <p:cNvPr id="110599" name="AutoShape 7"/>
          <p:cNvSpPr>
            <a:spLocks noChangeArrowheads="1"/>
          </p:cNvSpPr>
          <p:nvPr/>
        </p:nvSpPr>
        <p:spPr bwMode="auto">
          <a:xfrm rot="1278294">
            <a:off x="6781800" y="533400"/>
            <a:ext cx="1905000" cy="1905000"/>
          </a:xfrm>
          <a:prstGeom prst="star4">
            <a:avLst>
              <a:gd name="adj" fmla="val 4514"/>
            </a:avLst>
          </a:prstGeom>
          <a:solidFill>
            <a:srgbClr val="FF0066">
              <a:alpha val="20000"/>
            </a:srgbClr>
          </a:solidFill>
          <a:ln w="9525">
            <a:noFill/>
            <a:miter lim="800000"/>
            <a:headEnd/>
            <a:tailEnd/>
          </a:ln>
        </p:spPr>
        <p:txBody>
          <a:bodyPr wrap="none" anchor="ctr"/>
          <a:lstStyle/>
          <a:p>
            <a:pPr eaLnBrk="0" hangingPunct="0"/>
            <a:endParaRPr lang="id-ID"/>
          </a:p>
        </p:txBody>
      </p:sp>
      <p:sp>
        <p:nvSpPr>
          <p:cNvPr id="110600" name="AutoShape 8"/>
          <p:cNvSpPr>
            <a:spLocks noChangeArrowheads="1"/>
          </p:cNvSpPr>
          <p:nvPr/>
        </p:nvSpPr>
        <p:spPr bwMode="auto">
          <a:xfrm>
            <a:off x="685800" y="2514600"/>
            <a:ext cx="1371600" cy="1371600"/>
          </a:xfrm>
          <a:prstGeom prst="star4">
            <a:avLst>
              <a:gd name="adj" fmla="val 4514"/>
            </a:avLst>
          </a:prstGeom>
          <a:solidFill>
            <a:srgbClr val="00CC99">
              <a:alpha val="38823"/>
            </a:srgbClr>
          </a:solidFill>
          <a:ln w="9525">
            <a:noFill/>
            <a:miter lim="800000"/>
            <a:headEnd/>
            <a:tailEnd/>
          </a:ln>
        </p:spPr>
        <p:txBody>
          <a:bodyPr wrap="none" anchor="ctr"/>
          <a:lstStyle/>
          <a:p>
            <a:pPr eaLnBrk="0" hangingPunct="0"/>
            <a:endParaRPr lang="id-ID"/>
          </a:p>
        </p:txBody>
      </p:sp>
      <p:sp>
        <p:nvSpPr>
          <p:cNvPr id="110601" name="WordArt 9"/>
          <p:cNvSpPr>
            <a:spLocks noChangeArrowheads="1" noChangeShapeType="1" noTextEdit="1"/>
          </p:cNvSpPr>
          <p:nvPr/>
        </p:nvSpPr>
        <p:spPr bwMode="auto">
          <a:xfrm>
            <a:off x="1066800" y="4267200"/>
            <a:ext cx="6753225" cy="647700"/>
          </a:xfrm>
          <a:prstGeom prst="rect">
            <a:avLst/>
          </a:prstGeom>
        </p:spPr>
        <p:txBody>
          <a:bodyPr wrap="none" fromWordArt="1">
            <a:prstTxWarp prst="textPlain">
              <a:avLst>
                <a:gd name="adj" fmla="val 50000"/>
              </a:avLst>
            </a:prstTxWarp>
          </a:bodyPr>
          <a:lstStyle/>
          <a:p>
            <a:pPr algn="ctr"/>
            <a:r>
              <a:rPr lang="id-ID" sz="3600" kern="10" dirty="0" smtClean="0">
                <a:ln w="9525">
                  <a:solidFill>
                    <a:srgbClr val="000000"/>
                  </a:solidFill>
                  <a:round/>
                  <a:headEnd/>
                  <a:tailEnd/>
                </a:ln>
                <a:solidFill>
                  <a:srgbClr val="FFFFFF"/>
                </a:solidFill>
                <a:latin typeface="Arial Black"/>
              </a:rPr>
              <a:t>SMA – SMK BATAM 2015</a:t>
            </a:r>
            <a:endParaRPr lang="id-ID" sz="3600" kern="10" dirty="0">
              <a:ln w="9525">
                <a:solidFill>
                  <a:srgbClr val="000000"/>
                </a:solidFill>
                <a:round/>
                <a:headEnd/>
                <a:tailEnd/>
              </a:ln>
              <a:solidFill>
                <a:srgbClr val="FFFFFF"/>
              </a:solidFill>
              <a:latin typeface="Arial Black"/>
            </a:endParaRPr>
          </a:p>
        </p:txBody>
      </p:sp>
      <p:pic>
        <p:nvPicPr>
          <p:cNvPr id="4108" name="Picture 10" descr="flying_bird">
            <a:hlinkClick r:id="rId3" tooltip="&quot;Back to Top&quot;"/>
          </p:cNvPr>
          <p:cNvPicPr>
            <a:picLocks noChangeAspect="1" noChangeArrowheads="1"/>
          </p:cNvPicPr>
          <p:nvPr/>
        </p:nvPicPr>
        <p:blipFill>
          <a:blip r:embed="rId4" cstate="print"/>
          <a:srcRect/>
          <a:stretch>
            <a:fillRect/>
          </a:stretch>
        </p:blipFill>
        <p:spPr bwMode="auto">
          <a:xfrm>
            <a:off x="6781800" y="2514600"/>
            <a:ext cx="1304925" cy="15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nodeType="withEffect">
                                  <p:stCondLst>
                                    <p:cond delay="0"/>
                                  </p:stCondLst>
                                  <p:childTnLst>
                                    <p:animClr clrSpc="rgb" dir="cw">
                                      <p:cBhvr>
                                        <p:cTn id="6" dur="2000" fill="hold"/>
                                        <p:tgtEl>
                                          <p:spTgt spid="110594"/>
                                        </p:tgtEl>
                                        <p:attrNameLst>
                                          <p:attrName>fillcolor</p:attrName>
                                        </p:attrNameLst>
                                      </p:cBhvr>
                                      <p:to>
                                        <a:srgbClr val="00CCFF"/>
                                      </p:to>
                                    </p:animClr>
                                    <p:set>
                                      <p:cBhvr>
                                        <p:cTn id="7" dur="2000" fill="hold"/>
                                        <p:tgtEl>
                                          <p:spTgt spid="110594"/>
                                        </p:tgtEl>
                                        <p:attrNameLst>
                                          <p:attrName>fill.type</p:attrName>
                                        </p:attrNameLst>
                                      </p:cBhvr>
                                      <p:to>
                                        <p:strVal val="solid"/>
                                      </p:to>
                                    </p:set>
                                    <p:set>
                                      <p:cBhvr>
                                        <p:cTn id="8" dur="2000" fill="hold"/>
                                        <p:tgtEl>
                                          <p:spTgt spid="110594"/>
                                        </p:tgtEl>
                                        <p:attrNameLst>
                                          <p:attrName>fill.on</p:attrName>
                                        </p:attrNameLst>
                                      </p:cBhvr>
                                      <p:to>
                                        <p:strVal val="true"/>
                                      </p:to>
                                    </p:set>
                                  </p:childTnLst>
                                </p:cTn>
                              </p:par>
                              <p:par>
                                <p:cTn id="9" presetID="4" presetClass="emph" presetSubtype="2" repeatCount="indefinite" fill="hold" grpId="0" nodeType="withEffect">
                                  <p:stCondLst>
                                    <p:cond delay="0"/>
                                  </p:stCondLst>
                                  <p:childTnLst>
                                    <p:anim to="1.5" calcmode="lin" valueType="num">
                                      <p:cBhvr override="childStyle">
                                        <p:cTn id="10" dur="2000" fill="hold"/>
                                        <p:tgtEl>
                                          <p:spTgt spid="110594"/>
                                        </p:tgtEl>
                                        <p:attrNameLst>
                                          <p:attrName>style.fontSize</p:attrName>
                                        </p:attrNameLst>
                                      </p:cBhvr>
                                    </p:anim>
                                  </p:childTnLst>
                                </p:cTn>
                              </p:par>
                              <p:par>
                                <p:cTn id="11" presetID="63" presetClass="path" presetSubtype="0" repeatCount="indefinite" accel="50000" decel="50000" fill="hold" grpId="0" nodeType="withEffect">
                                  <p:stCondLst>
                                    <p:cond delay="1000"/>
                                  </p:stCondLst>
                                  <p:childTnLst>
                                    <p:animMotion origin="layout" path="M -0.48281 0.00277 L 0.51719 0.00277 " pathEditMode="relative" rAng="0" ptsTypes="AA">
                                      <p:cBhvr>
                                        <p:cTn id="12" dur="5000" fill="hold"/>
                                        <p:tgtEl>
                                          <p:spTgt spid="110596"/>
                                        </p:tgtEl>
                                        <p:attrNameLst>
                                          <p:attrName>ppt_x</p:attrName>
                                          <p:attrName>ppt_y</p:attrName>
                                        </p:attrNameLst>
                                      </p:cBhvr>
                                      <p:rCtr x="500" y="0"/>
                                    </p:animMotion>
                                  </p:childTnLst>
                                </p:cTn>
                              </p:par>
                              <p:par>
                                <p:cTn id="13" presetID="3" presetClass="emph" presetSubtype="2" repeatCount="indefinite" fill="hold" grpId="0" nodeType="withEffect">
                                  <p:stCondLst>
                                    <p:cond delay="0"/>
                                  </p:stCondLst>
                                  <p:childTnLst>
                                    <p:animClr clrSpc="rgb" dir="cw">
                                      <p:cBhvr>
                                        <p:cTn id="14" dur="2000" fill="hold"/>
                                        <p:tgtEl>
                                          <p:spTgt spid="110595"/>
                                        </p:tgtEl>
                                        <p:attrNameLst>
                                          <p:attrName>style.color</p:attrName>
                                        </p:attrNameLst>
                                      </p:cBhvr>
                                      <p:to>
                                        <a:srgbClr val="00CC00"/>
                                      </p:to>
                                    </p:animClr>
                                    <p:set>
                                      <p:cBhvr>
                                        <p:cTn id="15" dur="2000" fill="hold"/>
                                        <p:tgtEl>
                                          <p:spTgt spid="110595"/>
                                        </p:tgtEl>
                                        <p:attrNameLst>
                                          <p:attrName>fill.type</p:attrName>
                                        </p:attrNameLst>
                                      </p:cBhvr>
                                      <p:to>
                                        <p:strVal val="solid"/>
                                      </p:to>
                                    </p:set>
                                    <p:set>
                                      <p:cBhvr>
                                        <p:cTn id="16" dur="2000" fill="hold"/>
                                        <p:tgtEl>
                                          <p:spTgt spid="110595"/>
                                        </p:tgtEl>
                                        <p:attrNameLst>
                                          <p:attrName>fill.on</p:attrName>
                                        </p:attrNameLst>
                                      </p:cBhvr>
                                      <p:to>
                                        <p:strVal val="true"/>
                                      </p:to>
                                    </p:set>
                                  </p:childTnLst>
                                </p:cTn>
                              </p:par>
                              <p:par>
                                <p:cTn id="17" presetID="2" presetClass="exit" presetSubtype="4" repeatCount="indefinite" fill="hold" nodeType="withEffect">
                                  <p:stCondLst>
                                    <p:cond delay="0"/>
                                  </p:stCondLst>
                                  <p:childTnLst>
                                    <p:anim calcmode="lin" valueType="num">
                                      <p:cBhvr additive="base">
                                        <p:cTn id="18" dur="5000"/>
                                        <p:tgtEl>
                                          <p:spTgt spid="110597"/>
                                        </p:tgtEl>
                                        <p:attrNameLst>
                                          <p:attrName>ppt_x</p:attrName>
                                        </p:attrNameLst>
                                      </p:cBhvr>
                                      <p:tavLst>
                                        <p:tav tm="0">
                                          <p:val>
                                            <p:strVal val="ppt_x"/>
                                          </p:val>
                                        </p:tav>
                                        <p:tav tm="100000">
                                          <p:val>
                                            <p:strVal val="ppt_x"/>
                                          </p:val>
                                        </p:tav>
                                      </p:tavLst>
                                    </p:anim>
                                    <p:anim calcmode="lin" valueType="num">
                                      <p:cBhvr additive="base">
                                        <p:cTn id="19" dur="5000"/>
                                        <p:tgtEl>
                                          <p:spTgt spid="110597"/>
                                        </p:tgtEl>
                                        <p:attrNameLst>
                                          <p:attrName>ppt_y</p:attrName>
                                        </p:attrNameLst>
                                      </p:cBhvr>
                                      <p:tavLst>
                                        <p:tav tm="0">
                                          <p:val>
                                            <p:strVal val="ppt_y"/>
                                          </p:val>
                                        </p:tav>
                                        <p:tav tm="100000">
                                          <p:val>
                                            <p:strVal val="1+ppt_h/2"/>
                                          </p:val>
                                        </p:tav>
                                      </p:tavLst>
                                    </p:anim>
                                    <p:set>
                                      <p:cBhvr>
                                        <p:cTn id="20" dur="1" fill="hold">
                                          <p:stCondLst>
                                            <p:cond delay="4999"/>
                                          </p:stCondLst>
                                        </p:cTn>
                                        <p:tgtEl>
                                          <p:spTgt spid="110597"/>
                                        </p:tgtEl>
                                        <p:attrNameLst>
                                          <p:attrName>style.visibility</p:attrName>
                                        </p:attrNameLst>
                                      </p:cBhvr>
                                      <p:to>
                                        <p:strVal val="hidden"/>
                                      </p:to>
                                    </p:set>
                                  </p:childTnLst>
                                </p:cTn>
                              </p:par>
                              <p:par>
                                <p:cTn id="21" presetID="8" presetClass="emph" presetSubtype="0" repeatCount="indefinite" fill="hold" grpId="0" nodeType="withEffect">
                                  <p:stCondLst>
                                    <p:cond delay="0"/>
                                  </p:stCondLst>
                                  <p:childTnLst>
                                    <p:animRot by="21600000">
                                      <p:cBhvr>
                                        <p:cTn id="22" dur="2000" fill="hold"/>
                                        <p:tgtEl>
                                          <p:spTgt spid="110600"/>
                                        </p:tgtEl>
                                        <p:attrNameLst>
                                          <p:attrName>r</p:attrName>
                                        </p:attrNameLst>
                                      </p:cBhvr>
                                    </p:animRot>
                                  </p:childTnLst>
                                </p:cTn>
                              </p:par>
                              <p:par>
                                <p:cTn id="23" presetID="8" presetClass="emph" presetSubtype="0" repeatCount="indefinite" fill="hold" grpId="0" nodeType="withEffect">
                                  <p:stCondLst>
                                    <p:cond delay="0"/>
                                  </p:stCondLst>
                                  <p:childTnLst>
                                    <p:animRot by="21600000">
                                      <p:cBhvr>
                                        <p:cTn id="24" dur="5000" fill="hold"/>
                                        <p:tgtEl>
                                          <p:spTgt spid="110599"/>
                                        </p:tgtEl>
                                        <p:attrNameLst>
                                          <p:attrName>r</p:attrName>
                                        </p:attrNameLst>
                                      </p:cBhvr>
                                    </p:animRot>
                                  </p:childTnLst>
                                </p:cTn>
                              </p:par>
                              <p:par>
                                <p:cTn id="25" presetID="3" presetClass="emph" presetSubtype="2" repeatCount="indefinite" fill="hold" grpId="0" nodeType="withEffect">
                                  <p:stCondLst>
                                    <p:cond delay="0"/>
                                  </p:stCondLst>
                                  <p:childTnLst>
                                    <p:animClr clrSpc="rgb" dir="cw">
                                      <p:cBhvr>
                                        <p:cTn id="26" dur="2000" fill="hold"/>
                                        <p:tgtEl>
                                          <p:spTgt spid="110598"/>
                                        </p:tgtEl>
                                        <p:attrNameLst>
                                          <p:attrName>style.color</p:attrName>
                                        </p:attrNameLst>
                                      </p:cBhvr>
                                      <p:to>
                                        <a:srgbClr val="FFFF00"/>
                                      </p:to>
                                    </p:animClr>
                                    <p:set>
                                      <p:cBhvr>
                                        <p:cTn id="27" dur="2000" fill="hold"/>
                                        <p:tgtEl>
                                          <p:spTgt spid="110598"/>
                                        </p:tgtEl>
                                        <p:attrNameLst>
                                          <p:attrName>fill.type</p:attrName>
                                        </p:attrNameLst>
                                      </p:cBhvr>
                                      <p:to>
                                        <p:strVal val="solid"/>
                                      </p:to>
                                    </p:set>
                                    <p:set>
                                      <p:cBhvr>
                                        <p:cTn id="28" dur="2000" fill="hold"/>
                                        <p:tgtEl>
                                          <p:spTgt spid="110598"/>
                                        </p:tgtEl>
                                        <p:attrNameLst>
                                          <p:attrName>fill.on</p:attrName>
                                        </p:attrNameLst>
                                      </p:cBhvr>
                                      <p:to>
                                        <p:strVal val="true"/>
                                      </p:to>
                                    </p:set>
                                  </p:childTnLst>
                                </p:cTn>
                              </p:par>
                              <p:par>
                                <p:cTn id="29" presetID="22" presetClass="emph" presetSubtype="0" repeatCount="indefinite" fill="hold" nodeType="withEffect">
                                  <p:stCondLst>
                                    <p:cond delay="0"/>
                                  </p:stCondLst>
                                  <p:childTnLst>
                                    <p:animClr clrSpc="hsl" dir="cw">
                                      <p:cBhvr override="childStyle">
                                        <p:cTn id="30" dur="5000" fill="hold"/>
                                        <p:tgtEl>
                                          <p:spTgt spid="110597"/>
                                        </p:tgtEl>
                                        <p:attrNameLst>
                                          <p:attrName>style.color</p:attrName>
                                        </p:attrNameLst>
                                      </p:cBhvr>
                                      <p:by>
                                        <p:hsl h="-7200000" s="0" l="0"/>
                                      </p:by>
                                    </p:animClr>
                                    <p:animClr clrSpc="hsl" dir="cw">
                                      <p:cBhvr>
                                        <p:cTn id="31" dur="5000" fill="hold"/>
                                        <p:tgtEl>
                                          <p:spTgt spid="110597"/>
                                        </p:tgtEl>
                                        <p:attrNameLst>
                                          <p:attrName>fillcolor</p:attrName>
                                        </p:attrNameLst>
                                      </p:cBhvr>
                                      <p:by>
                                        <p:hsl h="-7200000" s="0" l="0"/>
                                      </p:by>
                                    </p:animClr>
                                    <p:animClr clrSpc="hsl" dir="cw">
                                      <p:cBhvr>
                                        <p:cTn id="32" dur="5000" fill="hold"/>
                                        <p:tgtEl>
                                          <p:spTgt spid="110597"/>
                                        </p:tgtEl>
                                        <p:attrNameLst>
                                          <p:attrName>stroke.color</p:attrName>
                                        </p:attrNameLst>
                                      </p:cBhvr>
                                      <p:by>
                                        <p:hsl h="-7200000" s="0" l="0"/>
                                      </p:by>
                                    </p:animClr>
                                    <p:set>
                                      <p:cBhvr>
                                        <p:cTn id="33" dur="5000" fill="hold"/>
                                        <p:tgtEl>
                                          <p:spTgt spid="110597"/>
                                        </p:tgtEl>
                                        <p:attrNameLst>
                                          <p:attrName>fill.type</p:attrName>
                                        </p:attrNameLst>
                                      </p:cBhvr>
                                      <p:to>
                                        <p:strVal val="solid"/>
                                      </p:to>
                                    </p:set>
                                  </p:childTnLst>
                                </p:cTn>
                              </p:par>
                              <p:par>
                                <p:cTn id="34" presetID="61" presetClass="path" presetSubtype="0" repeatCount="indefinite" accel="50000" decel="50000" fill="hold" grpId="0" nodeType="withEffect">
                                  <p:stCondLst>
                                    <p:cond delay="0"/>
                                  </p:stCondLst>
                                  <p:childTnLst>
                                    <p:animMotion origin="layout" path="M -0.34132 -0.21364 C -0.37031 -0.19144 -0.40278 -0.16786 -0.41719 -0.13827 C -0.4316 -0.10613 -0.43889 -0.06775 -0.44584 -0.02959 C -0.45261 0.00832 -0.44584 0.04116 -0.43889 0.07607 C -0.4316 0.1089 -0.42084 0.14358 -0.39549 0.17272 C -0.37413 0.20254 -0.33785 0.22613 -0.29809 0.24416 C -0.26198 0.2615 -0.21893 0.27306 -0.17604 0.27884 C -0.13299 0.28578 -0.08959 0.28578 -0.04948 0.27884 C -0.00643 0.27306 0.03298 0.25804 0.06545 0.23468 C 0.09774 0.2141 0.12673 0.18798 0.14097 0.15561 C 0.1592 0.12624 0.16614 0.08532 0.16614 0.05295 C 0.16979 0.02058 0.16614 -0.0178 0.14774 -0.04994 C 0.13021 -0.07954 0.09774 -0.10289 0.05451 -0.11468 C 0.01111 -0.12347 -0.03212 -0.11168 -0.06077 -0.0911 C -0.08577 -0.07075 -0.104 -0.03815 -0.10781 -0.00046 C -0.10781 0.03792 -0.104 0.0733 -0.08577 0.10243 C -0.06788 0.13225 -0.07136 0.1378 0.00052 0.17642 C 0.06545 0.21757 0.13021 0.20555 0.16979 0.20856 C 0.20903 0.20856 0.24149 0.1963 0.2809 0.18474 C 0.32465 0.16994 0.36041 0.14358 0.38611 0.12023 C 0.41094 0.09711 0.4217 0.06728 0.43611 0.02058 C 0.44739 -0.02636 0.44739 -0.04994 0.44739 -0.08578 C 0.44739 -0.12139 0.44739 -0.15607 0.44739 -0.19144 " pathEditMode="relative" rAng="0" ptsTypes="fffffffffffffffffffffff">
                                      <p:cBhvr>
                                        <p:cTn id="35" dur="5000" fill="hold"/>
                                        <p:tgtEl>
                                          <p:spTgt spid="110601"/>
                                        </p:tgtEl>
                                        <p:attrNameLst>
                                          <p:attrName>ppt_x</p:attrName>
                                          <p:attrName>ppt_y</p:attrName>
                                        </p:attrNameLst>
                                      </p:cBhvr>
                                      <p:rCtr x="339" y="25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5" grpId="0" animBg="1"/>
      <p:bldP spid="110596" grpId="0" animBg="1"/>
      <p:bldP spid="110598" grpId="0" animBg="1"/>
      <p:bldP spid="110599" grpId="0" animBg="1"/>
      <p:bldP spid="110600" grpId="0" animBg="1"/>
      <p:bldP spid="11060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rgbClr val="0000FF"/>
                </a:solidFill>
              </a:rPr>
              <a:t>B.Langkah-Langkah </a:t>
            </a:r>
            <a:r>
              <a:rPr lang="id-ID" b="1" dirty="0">
                <a:solidFill>
                  <a:srgbClr val="0000FF"/>
                </a:solidFill>
              </a:rPr>
              <a:t>Penyusunan RKAS </a:t>
            </a:r>
            <a:endParaRPr lang="id-ID" dirty="0">
              <a:solidFill>
                <a:srgbClr val="0000FF"/>
              </a:solidFill>
            </a:endParaRPr>
          </a:p>
        </p:txBody>
      </p:sp>
      <p:sp>
        <p:nvSpPr>
          <p:cNvPr id="3" name="Content Placeholder 2"/>
          <p:cNvSpPr>
            <a:spLocks noGrp="1"/>
          </p:cNvSpPr>
          <p:nvPr>
            <p:ph idx="1"/>
          </p:nvPr>
        </p:nvSpPr>
        <p:spPr/>
        <p:txBody>
          <a:bodyPr>
            <a:normAutofit fontScale="77500" lnSpcReduction="20000"/>
          </a:bodyPr>
          <a:lstStyle/>
          <a:p>
            <a:pPr marL="514350" lvl="0" indent="-514350">
              <a:buFont typeface="+mj-lt"/>
              <a:buAutoNum type="arabicPeriod"/>
            </a:pPr>
            <a:r>
              <a:rPr lang="id-ID" dirty="0">
                <a:solidFill>
                  <a:srgbClr val="006600"/>
                </a:solidFill>
              </a:rPr>
              <a:t>Melakukan analisis lingkungan operasional sekolah</a:t>
            </a:r>
          </a:p>
          <a:p>
            <a:pPr marL="514350" lvl="0" indent="-514350">
              <a:buFont typeface="+mj-lt"/>
              <a:buAutoNum type="arabicPeriod"/>
            </a:pPr>
            <a:r>
              <a:rPr lang="id-ID" dirty="0">
                <a:solidFill>
                  <a:srgbClr val="006600"/>
                </a:solidFill>
              </a:rPr>
              <a:t>Melakukan analisis pendidikan sekolah saat ini</a:t>
            </a:r>
          </a:p>
          <a:p>
            <a:pPr marL="514350" lvl="0" indent="-514350">
              <a:buFont typeface="+mj-lt"/>
              <a:buAutoNum type="arabicPeriod"/>
            </a:pPr>
            <a:r>
              <a:rPr lang="id-ID" dirty="0">
                <a:solidFill>
                  <a:srgbClr val="006600"/>
                </a:solidFill>
              </a:rPr>
              <a:t>Melakukan analisis pendidikan sekolah satu tahun ke depan (yang diharapkan)</a:t>
            </a:r>
          </a:p>
          <a:p>
            <a:pPr marL="514350" lvl="0" indent="-514350">
              <a:buFont typeface="+mj-lt"/>
              <a:buAutoNum type="arabicPeriod"/>
            </a:pPr>
            <a:r>
              <a:rPr lang="id-ID" dirty="0">
                <a:solidFill>
                  <a:srgbClr val="006600"/>
                </a:solidFill>
              </a:rPr>
              <a:t>Menentukan kesenjangan antara situasi sekolah saat ini dan yang diharapkan </a:t>
            </a:r>
            <a:r>
              <a:rPr lang="en-US" dirty="0">
                <a:solidFill>
                  <a:srgbClr val="006600"/>
                </a:solidFill>
              </a:rPr>
              <a:t>     </a:t>
            </a:r>
            <a:r>
              <a:rPr lang="id-ID" dirty="0">
                <a:solidFill>
                  <a:srgbClr val="006600"/>
                </a:solidFill>
              </a:rPr>
              <a:t>satu tahun  kedepan</a:t>
            </a:r>
          </a:p>
          <a:p>
            <a:pPr marL="514350" lvl="0" indent="-514350">
              <a:buFont typeface="+mj-lt"/>
              <a:buAutoNum type="arabicPeriod"/>
            </a:pPr>
            <a:r>
              <a:rPr lang="id-ID" dirty="0">
                <a:solidFill>
                  <a:srgbClr val="006600"/>
                </a:solidFill>
              </a:rPr>
              <a:t>Merumuskan tujuan sekolah selama satu tahun ke depan (disebut juga dengan sasaran  atau tujuan situasional satu tahun)</a:t>
            </a:r>
          </a:p>
          <a:p>
            <a:pPr marL="514350" lvl="0" indent="-514350">
              <a:buFont typeface="+mj-lt"/>
              <a:buAutoNum type="arabicPeriod"/>
            </a:pPr>
            <a:r>
              <a:rPr lang="id-ID" dirty="0">
                <a:solidFill>
                  <a:srgbClr val="006600"/>
                </a:solidFill>
              </a:rPr>
              <a:t>Mengidentifikasi fungsi-fungsi atau urusan-urusan sekolah untuk dikaji tingkat       kesiapannya</a:t>
            </a:r>
          </a:p>
          <a:p>
            <a:pPr marL="514350" lvl="0" indent="-514350">
              <a:buFont typeface="+mj-lt"/>
              <a:buAutoNum type="arabicPeriod"/>
            </a:pPr>
            <a:r>
              <a:rPr lang="id-ID" dirty="0">
                <a:solidFill>
                  <a:srgbClr val="006600"/>
                </a:solidFill>
              </a:rPr>
              <a:t>Melakukan analisis SWOT</a:t>
            </a:r>
          </a:p>
          <a:p>
            <a:pPr marL="514350" lvl="0" indent="-514350">
              <a:buFont typeface="+mj-lt"/>
              <a:buAutoNum type="arabicPeriod"/>
            </a:pPr>
            <a:endParaRPr lang="id-ID" dirty="0"/>
          </a:p>
          <a:p>
            <a:pPr>
              <a:buNone/>
            </a:pP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000FF"/>
                </a:solidFill>
              </a:rPr>
              <a:t>Lanjutan</a:t>
            </a:r>
            <a:endParaRPr lang="id-ID" dirty="0">
              <a:solidFill>
                <a:srgbClr val="0000FF"/>
              </a:solidFill>
            </a:endParaRPr>
          </a:p>
        </p:txBody>
      </p:sp>
      <p:sp>
        <p:nvSpPr>
          <p:cNvPr id="3" name="Content Placeholder 2"/>
          <p:cNvSpPr>
            <a:spLocks noGrp="1"/>
          </p:cNvSpPr>
          <p:nvPr>
            <p:ph idx="1"/>
          </p:nvPr>
        </p:nvSpPr>
        <p:spPr>
          <a:xfrm>
            <a:off x="457200" y="1412776"/>
            <a:ext cx="8229600" cy="4713387"/>
          </a:xfrm>
        </p:spPr>
        <p:txBody>
          <a:bodyPr>
            <a:normAutofit fontScale="85000" lnSpcReduction="20000"/>
          </a:bodyPr>
          <a:lstStyle/>
          <a:p>
            <a:pPr marL="514350" indent="-514350">
              <a:buNone/>
            </a:pPr>
            <a:r>
              <a:rPr lang="id-ID" dirty="0" smtClean="0"/>
              <a:t>8. </a:t>
            </a:r>
            <a:r>
              <a:rPr lang="id-ID" dirty="0" smtClean="0">
                <a:solidFill>
                  <a:srgbClr val="006600"/>
                </a:solidFill>
              </a:rPr>
              <a:t>Merumuskan dan mengidentifikasi Alternatif Langkah-langkah Pemecahan Persoalan</a:t>
            </a:r>
            <a:endParaRPr lang="id-ID" dirty="0">
              <a:solidFill>
                <a:srgbClr val="006600"/>
              </a:solidFill>
            </a:endParaRPr>
          </a:p>
          <a:p>
            <a:pPr marL="514350" indent="-514350">
              <a:buNone/>
            </a:pPr>
            <a:r>
              <a:rPr lang="id-ID" dirty="0" smtClean="0">
                <a:solidFill>
                  <a:srgbClr val="006600"/>
                </a:solidFill>
              </a:rPr>
              <a:t>9. Menyusun </a:t>
            </a:r>
            <a:r>
              <a:rPr lang="id-ID" dirty="0">
                <a:solidFill>
                  <a:srgbClr val="006600"/>
                </a:solidFill>
              </a:rPr>
              <a:t>Rencana Program </a:t>
            </a:r>
          </a:p>
          <a:p>
            <a:pPr marL="514350" indent="-514350">
              <a:buNone/>
            </a:pPr>
            <a:r>
              <a:rPr lang="id-ID" dirty="0" smtClean="0">
                <a:solidFill>
                  <a:srgbClr val="006600"/>
                </a:solidFill>
              </a:rPr>
              <a:t>10. Menentukan </a:t>
            </a:r>
            <a:r>
              <a:rPr lang="id-ID" dirty="0">
                <a:solidFill>
                  <a:srgbClr val="006600"/>
                </a:solidFill>
              </a:rPr>
              <a:t>tonggak-tonggak kunci keberhasilan/output apa dan kapan dicapai   (</a:t>
            </a:r>
            <a:r>
              <a:rPr lang="id-ID" i="1" dirty="0">
                <a:solidFill>
                  <a:srgbClr val="006600"/>
                </a:solidFill>
              </a:rPr>
              <a:t>milestone</a:t>
            </a:r>
            <a:r>
              <a:rPr lang="id-ID" dirty="0">
                <a:solidFill>
                  <a:srgbClr val="006600"/>
                </a:solidFill>
              </a:rPr>
              <a:t>) </a:t>
            </a:r>
          </a:p>
          <a:p>
            <a:pPr marL="514350" indent="-514350">
              <a:buNone/>
            </a:pPr>
            <a:r>
              <a:rPr lang="id-ID" dirty="0" smtClean="0">
                <a:solidFill>
                  <a:srgbClr val="006600"/>
                </a:solidFill>
              </a:rPr>
              <a:t>11. Menyusun </a:t>
            </a:r>
            <a:r>
              <a:rPr lang="id-ID" dirty="0">
                <a:solidFill>
                  <a:srgbClr val="006600"/>
                </a:solidFill>
              </a:rPr>
              <a:t>rencana biaya (besar dana, alokasi, sumber dana)</a:t>
            </a:r>
          </a:p>
          <a:p>
            <a:pPr marL="514350" indent="-514350">
              <a:buNone/>
            </a:pPr>
            <a:r>
              <a:rPr lang="id-ID" dirty="0" smtClean="0">
                <a:solidFill>
                  <a:srgbClr val="006600"/>
                </a:solidFill>
              </a:rPr>
              <a:t>12. Menyusun </a:t>
            </a:r>
            <a:r>
              <a:rPr lang="id-ID" dirty="0">
                <a:solidFill>
                  <a:srgbClr val="006600"/>
                </a:solidFill>
              </a:rPr>
              <a:t>rencana pelaksanaan program</a:t>
            </a:r>
          </a:p>
          <a:p>
            <a:pPr marL="514350" indent="-514350">
              <a:buNone/>
            </a:pPr>
            <a:r>
              <a:rPr lang="id-ID" dirty="0" smtClean="0">
                <a:solidFill>
                  <a:srgbClr val="006600"/>
                </a:solidFill>
              </a:rPr>
              <a:t>13. Menyusun </a:t>
            </a:r>
            <a:r>
              <a:rPr lang="id-ID" dirty="0">
                <a:solidFill>
                  <a:srgbClr val="006600"/>
                </a:solidFill>
              </a:rPr>
              <a:t>rencana pemantauan dan evaluasi</a:t>
            </a:r>
          </a:p>
          <a:p>
            <a:pPr marL="514350" indent="-514350">
              <a:buNone/>
            </a:pPr>
            <a:r>
              <a:rPr lang="id-ID" dirty="0" smtClean="0">
                <a:solidFill>
                  <a:srgbClr val="006600"/>
                </a:solidFill>
              </a:rPr>
              <a:t>14. Membuat </a:t>
            </a:r>
            <a:r>
              <a:rPr lang="id-ID" dirty="0">
                <a:solidFill>
                  <a:srgbClr val="006600"/>
                </a:solidFill>
              </a:rPr>
              <a:t>jadwal pelaksanaan program</a:t>
            </a:r>
          </a:p>
          <a:p>
            <a:pPr marL="514350" indent="-514350">
              <a:buNone/>
            </a:pPr>
            <a:r>
              <a:rPr lang="id-ID" dirty="0" smtClean="0">
                <a:solidFill>
                  <a:srgbClr val="006600"/>
                </a:solidFill>
              </a:rPr>
              <a:t>15. Menentukan </a:t>
            </a:r>
            <a:r>
              <a:rPr lang="id-ID" dirty="0">
                <a:solidFill>
                  <a:srgbClr val="006600"/>
                </a:solidFill>
              </a:rPr>
              <a:t>penanggungjawab program/kegiatan</a:t>
            </a:r>
          </a:p>
          <a:p>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1. Melakukan analisis lingkungan operasional sekolah </a:t>
            </a:r>
            <a:r>
              <a:rPr lang="id-ID" dirty="0"/>
              <a:t/>
            </a:r>
            <a:br>
              <a:rPr lang="id-ID" dirty="0"/>
            </a:br>
            <a:endParaRPr lang="id-ID" dirty="0"/>
          </a:p>
        </p:txBody>
      </p:sp>
      <p:sp>
        <p:nvSpPr>
          <p:cNvPr id="3" name="Content Placeholder 2"/>
          <p:cNvSpPr>
            <a:spLocks noGrp="1"/>
          </p:cNvSpPr>
          <p:nvPr>
            <p:ph idx="1"/>
          </p:nvPr>
        </p:nvSpPr>
        <p:spPr/>
        <p:txBody>
          <a:bodyPr>
            <a:normAutofit fontScale="85000" lnSpcReduction="20000"/>
          </a:bodyPr>
          <a:lstStyle/>
          <a:p>
            <a:r>
              <a:rPr lang="id-ID" dirty="0">
                <a:solidFill>
                  <a:srgbClr val="660066"/>
                </a:solidFill>
              </a:rPr>
              <a:t>Bagian ini pada prinsipnya sama dengan analisis lingkungan strategis pada Renstra atau RKS.  Perbedaannya adalah untuk analisis ini lebih menitik beratkan kepada lingkungan sekolah saja yang cakupannya lebih sempit dan berpengaruh langsung kepada operasional sekolah. </a:t>
            </a:r>
            <a:endParaRPr lang="id-ID" dirty="0" smtClean="0">
              <a:solidFill>
                <a:srgbClr val="660066"/>
              </a:solidFill>
            </a:endParaRPr>
          </a:p>
          <a:p>
            <a:r>
              <a:rPr lang="id-ID" dirty="0" smtClean="0">
                <a:solidFill>
                  <a:srgbClr val="660066"/>
                </a:solidFill>
              </a:rPr>
              <a:t> </a:t>
            </a:r>
            <a:r>
              <a:rPr lang="id-ID" dirty="0">
                <a:solidFill>
                  <a:srgbClr val="660066"/>
                </a:solidFill>
              </a:rPr>
              <a:t>Proses-proses ini termasuk menganalisis kebutuhan masyarakat/daerah setempat, potensi daerah, potensi sekolah, potensi masyarakat sekitar, potensi geografis sekitar sekolah, potensi ekonomi masyarakat sekitar sekolah, dan potensi lainnya. Termasuk di dalamnya juga tentang regulasi atau kebijakan daerah dan peta perpolitikan daerah setempat.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2. Melakukan analisis pendidikan sekolah saat ini</a:t>
            </a:r>
            <a:r>
              <a:rPr lang="id-ID" dirty="0"/>
              <a:t/>
            </a:r>
            <a:br>
              <a:rPr lang="id-ID" dirty="0"/>
            </a:br>
            <a:endParaRPr lang="id-ID" dirty="0"/>
          </a:p>
        </p:txBody>
      </p:sp>
      <p:sp>
        <p:nvSpPr>
          <p:cNvPr id="3" name="Content Placeholder 2"/>
          <p:cNvSpPr>
            <a:spLocks noGrp="1"/>
          </p:cNvSpPr>
          <p:nvPr>
            <p:ph idx="1"/>
          </p:nvPr>
        </p:nvSpPr>
        <p:spPr>
          <a:xfrm>
            <a:off x="457200" y="1196752"/>
            <a:ext cx="8229600" cy="5661248"/>
          </a:xfrm>
        </p:spPr>
        <p:txBody>
          <a:bodyPr>
            <a:normAutofit fontScale="85000" lnSpcReduction="10000"/>
          </a:bodyPr>
          <a:lstStyle/>
          <a:p>
            <a:r>
              <a:rPr lang="id-ID" dirty="0">
                <a:solidFill>
                  <a:srgbClr val="006600"/>
                </a:solidFill>
              </a:rPr>
              <a:t>Adalah suatu analisis atau kajian yang dilakukan oleh sekolah untuk mengetahui semua unsur internal sekolah yang akan dan telah mempengaruhi penyelenggaraan pendidikan dan hasil hasilnya.  Analisis ini lebih menitikberatkan kepada analisis situasi pendidikan di sekolah yang bersangkutan.</a:t>
            </a:r>
          </a:p>
          <a:p>
            <a:r>
              <a:rPr lang="id-ID" dirty="0">
                <a:solidFill>
                  <a:srgbClr val="660066"/>
                </a:solidFill>
              </a:rPr>
              <a:t>Aspek atau unsur-unsur sekolah yang secara internal dapat dikaji antara lain mengenai kondisi saat ini tentang: PBM, guru, kepala sekolah, tenaga TU, laboran, tenaga perpustakaan, fasilitas atau sarpras, media pengajaran, buku, peserta didik, kurikulum, manajemen sekolah, pembiayaan dan sumber dana sekolah, kelulusan, sistem penilaian/evaluasi, peran komite sekolah, dan sebaginya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3</a:t>
            </a:r>
            <a:r>
              <a:rPr lang="id-ID" b="1" dirty="0" smtClean="0">
                <a:solidFill>
                  <a:srgbClr val="C00000"/>
                </a:solidFill>
              </a:rPr>
              <a:t>. Melakukan analisis pendidikan sekolah satu tahun ke depan </a:t>
            </a:r>
            <a:endParaRPr lang="id-ID" dirty="0">
              <a:solidFill>
                <a:srgbClr val="C00000"/>
              </a:solidFill>
            </a:endParaRPr>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r>
              <a:rPr lang="id-ID" dirty="0" smtClean="0">
                <a:solidFill>
                  <a:srgbClr val="0000FF"/>
                </a:solidFill>
              </a:rPr>
              <a:t>Pada dasarnya analisis ini sama dengan yang dilakukan untuk analisis sebelumnya di RPS, bedanya di sini untuk jangka waktu satu tahun. Sekolah melakukan suatu kajian atau penelaahan tentang cita-cita potret sekolah yang ideal di masa datang (khususnya dalam satu tahun mendatang).</a:t>
            </a:r>
          </a:p>
          <a:p>
            <a:r>
              <a:rPr lang="id-ID" dirty="0" smtClean="0"/>
              <a:t> Dalam analisis ini melibatkan semua </a:t>
            </a:r>
            <a:r>
              <a:rPr lang="id-ID" i="1" dirty="0" smtClean="0"/>
              <a:t>stakeholder</a:t>
            </a:r>
            <a:r>
              <a:rPr lang="id-ID" dirty="0" smtClean="0"/>
              <a:t>  sekolah, khususnya mereka yang memiliki cara pandang yang visioner, sehingga dapat menentukan kondisi sekolah yang benar-benar ideal tetapi terukur, feasible, dan rasional.</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b="1" dirty="0" smtClean="0"/>
              <a:t>4. </a:t>
            </a:r>
            <a:r>
              <a:rPr lang="id-ID" sz="4000" b="1" dirty="0" smtClean="0">
                <a:solidFill>
                  <a:srgbClr val="006600"/>
                </a:solidFill>
              </a:rPr>
              <a:t>Menentukan kesenjangan</a:t>
            </a:r>
            <a:r>
              <a:rPr lang="id-ID" sz="4000" dirty="0" smtClean="0">
                <a:solidFill>
                  <a:srgbClr val="006600"/>
                </a:solidFill>
              </a:rPr>
              <a:t> </a:t>
            </a:r>
            <a:r>
              <a:rPr lang="id-ID" sz="4000" b="1" dirty="0" smtClean="0">
                <a:solidFill>
                  <a:srgbClr val="006600"/>
                </a:solidFill>
              </a:rPr>
              <a:t>antara situasi saat ini dengan satu tahun kedepan</a:t>
            </a:r>
            <a:r>
              <a:rPr lang="id-ID" dirty="0" smtClean="0">
                <a:solidFill>
                  <a:srgbClr val="006600"/>
                </a:solidFill>
              </a:rPr>
              <a:t/>
            </a:r>
            <a:br>
              <a:rPr lang="id-ID" dirty="0" smtClean="0">
                <a:solidFill>
                  <a:srgbClr val="006600"/>
                </a:solidFill>
              </a:rPr>
            </a:br>
            <a:endParaRPr lang="id-ID" dirty="0">
              <a:solidFill>
                <a:srgbClr val="006600"/>
              </a:solidFill>
            </a:endParaRPr>
          </a:p>
        </p:txBody>
      </p:sp>
      <p:sp>
        <p:nvSpPr>
          <p:cNvPr id="3" name="Content Placeholder 2"/>
          <p:cNvSpPr>
            <a:spLocks noGrp="1"/>
          </p:cNvSpPr>
          <p:nvPr>
            <p:ph idx="1"/>
          </p:nvPr>
        </p:nvSpPr>
        <p:spPr/>
        <p:txBody>
          <a:bodyPr>
            <a:normAutofit fontScale="92500" lnSpcReduction="10000"/>
          </a:bodyPr>
          <a:lstStyle/>
          <a:p>
            <a:r>
              <a:rPr lang="id-ID" dirty="0" smtClean="0">
                <a:solidFill>
                  <a:srgbClr val="660066"/>
                </a:solidFill>
              </a:rPr>
              <a:t>Dalam menentukan kesenjangan ini pada dasarnya sama ketika menyusun RPS. Berdasarkan pada hasil analisis sekolah saat ini dan analisis kondisi sekolah yang ideal satu tahun mendatang, maka selanjutnya sekolah dapat menentukan kesenjangan yang terjadi antara keduanya. Kesenjangan itulah merupakan sasaran yang harus dicapai atau diatasi dalam waktu satu tahun, sehingga apa yang diharapkan sekolah secara ideal dapat dicapai</a:t>
            </a:r>
            <a:endParaRPr lang="id-ID" dirty="0">
              <a:solidFill>
                <a:srgbClr val="660066"/>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0" y="548680"/>
            <a:ext cx="9144000" cy="56886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5</a:t>
            </a:r>
            <a:r>
              <a:rPr lang="id-ID" b="1" dirty="0" smtClean="0">
                <a:solidFill>
                  <a:srgbClr val="C00000"/>
                </a:solidFill>
              </a:rPr>
              <a:t>. Merumuskan tujuan sekolah selama satu tahun ke depan </a:t>
            </a:r>
            <a:endParaRPr lang="id-ID"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id-ID" dirty="0" smtClean="0">
                <a:solidFill>
                  <a:srgbClr val="006600"/>
                </a:solidFill>
              </a:rPr>
              <a:t>Rumusan tujuan satu tahun merupakan penjabaran lebih rinci, operasional, dan terukur dari tujuan empat tahunan dalam RKS. </a:t>
            </a:r>
          </a:p>
          <a:p>
            <a:r>
              <a:rPr lang="id-ID" dirty="0" smtClean="0"/>
              <a:t>Dalam perumusannya harus mengandung aspek  SMART (</a:t>
            </a:r>
            <a:r>
              <a:rPr lang="id-ID" i="1" dirty="0" smtClean="0"/>
              <a:t>spesific, measurable, achievable, realistic</a:t>
            </a:r>
            <a:r>
              <a:rPr lang="id-ID" dirty="0" smtClean="0"/>
              <a:t>, dan </a:t>
            </a:r>
            <a:r>
              <a:rPr lang="id-ID" i="1" dirty="0" smtClean="0"/>
              <a:t>time bound</a:t>
            </a:r>
            <a:r>
              <a:rPr lang="id-ID" dirty="0" smtClean="0"/>
              <a:t>). </a:t>
            </a:r>
          </a:p>
          <a:p>
            <a:r>
              <a:rPr lang="id-ID" dirty="0" smtClean="0">
                <a:solidFill>
                  <a:srgbClr val="0000FF"/>
                </a:solidFill>
              </a:rPr>
              <a:t>Secara substansi tujuan tersebut lebih menitikberatkan kepada tujuan pencapaian standar nasional dalam berbagai aspek pendidikan. </a:t>
            </a:r>
          </a:p>
          <a:p>
            <a:r>
              <a:rPr lang="id-ID" dirty="0" smtClean="0"/>
              <a:t>Tujuan satu tahun merupakan penjabaran dari tujuan sekolah yang telah dirumuskan berdasarkan pada kesenjangan  </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C00000"/>
                </a:solidFill>
              </a:rPr>
              <a:t>Lanjutan</a:t>
            </a:r>
            <a:endParaRPr lang="id-ID"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id-ID" dirty="0" smtClean="0">
                <a:solidFill>
                  <a:srgbClr val="660066"/>
                </a:solidFill>
              </a:rPr>
              <a:t>Tujuan satu tahun merupakan penjabaran dari tujuan sekolah yang telah dirumuskan berdasarkan pada kesenjangan  </a:t>
            </a:r>
          </a:p>
          <a:p>
            <a:r>
              <a:rPr lang="id-ID" dirty="0" smtClean="0"/>
              <a:t>Berdasarkan pada tantangan nyata tersebut, selanjutnya dirumuskan sasaran mutu yang akan dicapai oleh sekolah.</a:t>
            </a:r>
          </a:p>
          <a:p>
            <a:r>
              <a:rPr lang="id-ID" dirty="0" smtClean="0"/>
              <a:t> </a:t>
            </a:r>
            <a:r>
              <a:rPr lang="id-ID" dirty="0" smtClean="0">
                <a:solidFill>
                  <a:srgbClr val="0000FF"/>
                </a:solidFill>
              </a:rPr>
              <a:t>Sasaran harus menggambarkan mutu dan kuantitas berstandar nasional yang ingin dicapai dan terukur agar mudah melakukan evaluasi keberhasilannya.</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Contoh:</a:t>
            </a:r>
            <a:r>
              <a:rPr lang="id-ID" sz="3100" b="1" i="1" dirty="0" smtClean="0"/>
              <a:t>Visi sekolah empat tahun mendatang</a:t>
            </a:r>
            <a:endParaRPr lang="id-ID" sz="3100" dirty="0"/>
          </a:p>
        </p:txBody>
      </p:sp>
      <p:sp>
        <p:nvSpPr>
          <p:cNvPr id="3" name="Content Placeholder 2"/>
          <p:cNvSpPr>
            <a:spLocks noGrp="1"/>
          </p:cNvSpPr>
          <p:nvPr>
            <p:ph idx="1"/>
          </p:nvPr>
        </p:nvSpPr>
        <p:spPr>
          <a:xfrm>
            <a:off x="457200" y="1340768"/>
            <a:ext cx="8229600" cy="5256584"/>
          </a:xfrm>
        </p:spPr>
        <p:txBody>
          <a:bodyPr>
            <a:normAutofit fontScale="85000" lnSpcReduction="10000"/>
          </a:bodyPr>
          <a:lstStyle/>
          <a:p>
            <a:pPr>
              <a:buNone/>
            </a:pPr>
            <a:r>
              <a:rPr lang="id-ID" sz="3800" b="1" dirty="0" smtClean="0">
                <a:solidFill>
                  <a:srgbClr val="FF0000"/>
                </a:solidFill>
              </a:rPr>
              <a:t>Terwujudnya </a:t>
            </a:r>
            <a:r>
              <a:rPr lang="en-US" sz="3800" b="1" dirty="0" err="1" smtClean="0">
                <a:solidFill>
                  <a:srgbClr val="FF0000"/>
                </a:solidFill>
              </a:rPr>
              <a:t>sekolah</a:t>
            </a:r>
            <a:r>
              <a:rPr lang="en-US" sz="3800" b="1" dirty="0" smtClean="0">
                <a:solidFill>
                  <a:srgbClr val="FF0000"/>
                </a:solidFill>
              </a:rPr>
              <a:t> </a:t>
            </a:r>
            <a:r>
              <a:rPr lang="en-US" sz="3800" b="1" dirty="0" err="1" smtClean="0">
                <a:solidFill>
                  <a:srgbClr val="FF0000"/>
                </a:solidFill>
              </a:rPr>
              <a:t>unggul</a:t>
            </a:r>
            <a:r>
              <a:rPr lang="en-US" sz="3800" b="1" dirty="0" smtClean="0">
                <a:solidFill>
                  <a:srgbClr val="FF0000"/>
                </a:solidFill>
              </a:rPr>
              <a:t>  </a:t>
            </a:r>
            <a:r>
              <a:rPr lang="en-US" sz="3800" b="1" dirty="0" err="1" smtClean="0">
                <a:solidFill>
                  <a:srgbClr val="FF0000"/>
                </a:solidFill>
              </a:rPr>
              <a:t>dalam</a:t>
            </a:r>
            <a:r>
              <a:rPr lang="en-US" sz="3800" b="1" dirty="0" smtClean="0">
                <a:solidFill>
                  <a:srgbClr val="FF0000"/>
                </a:solidFill>
              </a:rPr>
              <a:t> </a:t>
            </a:r>
            <a:r>
              <a:rPr lang="id-ID" sz="3800" b="1" dirty="0" smtClean="0">
                <a:solidFill>
                  <a:srgbClr val="FF0000"/>
                </a:solidFill>
              </a:rPr>
              <a:t>pengembangan kurikulum  </a:t>
            </a:r>
          </a:p>
          <a:p>
            <a:pPr>
              <a:buNone/>
            </a:pPr>
            <a:r>
              <a:rPr lang="id-ID" sz="4200" dirty="0" smtClean="0">
                <a:solidFill>
                  <a:srgbClr val="0070C0"/>
                </a:solidFill>
              </a:rPr>
              <a:t>Misi sekolah untuk mencapai visi tersebut: </a:t>
            </a:r>
          </a:p>
          <a:p>
            <a:pPr marL="514350" lvl="0" indent="-514350">
              <a:buFont typeface="+mj-lt"/>
              <a:buAutoNum type="arabicPeriod"/>
            </a:pPr>
            <a:r>
              <a:rPr lang="id-ID" sz="3300" dirty="0" smtClean="0"/>
              <a:t>Mewujudkan pendidikan yang menghasilkan lulusan cerdas, terampil, beriman, </a:t>
            </a:r>
            <a:r>
              <a:rPr lang="en-US" sz="3300" dirty="0" smtClean="0"/>
              <a:t>  </a:t>
            </a:r>
            <a:r>
              <a:rPr lang="id-ID" sz="3300" dirty="0" smtClean="0"/>
              <a:t>bertaqwa, dan memiliki keunggulan kompetitif</a:t>
            </a:r>
          </a:p>
          <a:p>
            <a:pPr marL="514350" lvl="0" indent="-514350">
              <a:buFont typeface="+mj-lt"/>
              <a:buAutoNum type="arabicPeriod"/>
            </a:pPr>
            <a:r>
              <a:rPr lang="id-ID" sz="3300" dirty="0" smtClean="0">
                <a:solidFill>
                  <a:srgbClr val="006600"/>
                </a:solidFill>
              </a:rPr>
              <a:t>Mewujudkan  perangkat kurikulum yang lengkap, mutakhir, dan berwawasan kedepan</a:t>
            </a:r>
          </a:p>
          <a:p>
            <a:pPr marL="514350" lvl="0" indent="-514350">
              <a:buFont typeface="+mj-lt"/>
              <a:buAutoNum type="arabicPeriod"/>
            </a:pPr>
            <a:r>
              <a:rPr lang="id-ID" sz="3300" dirty="0" smtClean="0"/>
              <a:t>Mewujudkan sistem penilaian yang otentik</a:t>
            </a:r>
          </a:p>
          <a:p>
            <a:pPr marL="514350" lvl="0" indent="-514350">
              <a:buFont typeface="+mj-lt"/>
              <a:buAutoNum type="arabicPeriod"/>
            </a:pPr>
            <a:r>
              <a:rPr lang="id-ID" sz="3300" dirty="0" smtClean="0">
                <a:solidFill>
                  <a:srgbClr val="660066"/>
                </a:solidFill>
              </a:rPr>
              <a:t>Mewujudkan  penyelenggaraan pembelajaran aktif, kreatif, efektif, dan menyenangkan.</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AppData\Local\Temp\IMG-20150424-WA0001.jpg"/>
          <p:cNvPicPr>
            <a:picLocks noChangeAspect="1" noChangeArrowheads="1"/>
          </p:cNvPicPr>
          <p:nvPr/>
        </p:nvPicPr>
        <p:blipFill>
          <a:blip r:embed="rId2" cstate="print"/>
          <a:srcRect/>
          <a:stretch>
            <a:fillRect/>
          </a:stretch>
        </p:blipFill>
        <p:spPr bwMode="auto">
          <a:xfrm>
            <a:off x="1043608" y="188640"/>
            <a:ext cx="7128792" cy="648072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dirty="0" smtClean="0">
                <a:solidFill>
                  <a:srgbClr val="660066"/>
                </a:solidFill>
              </a:rPr>
              <a:t>Tujuan situasional satu tahun kedepan:</a:t>
            </a:r>
            <a:r>
              <a:rPr lang="id-ID" dirty="0" smtClean="0">
                <a:solidFill>
                  <a:srgbClr val="660066"/>
                </a:solidFill>
              </a:rPr>
              <a:t/>
            </a:r>
            <a:br>
              <a:rPr lang="id-ID" dirty="0" smtClean="0">
                <a:solidFill>
                  <a:srgbClr val="660066"/>
                </a:solidFill>
              </a:rPr>
            </a:br>
            <a:endParaRPr lang="id-ID" dirty="0">
              <a:solidFill>
                <a:srgbClr val="660066"/>
              </a:solidFill>
            </a:endParaRPr>
          </a:p>
        </p:txBody>
      </p:sp>
      <p:sp>
        <p:nvSpPr>
          <p:cNvPr id="3" name="Content Placeholder 2"/>
          <p:cNvSpPr>
            <a:spLocks noGrp="1"/>
          </p:cNvSpPr>
          <p:nvPr>
            <p:ph idx="1"/>
          </p:nvPr>
        </p:nvSpPr>
        <p:spPr>
          <a:xfrm>
            <a:off x="457200" y="1124744"/>
            <a:ext cx="8229600" cy="5400600"/>
          </a:xfrm>
        </p:spPr>
        <p:txBody>
          <a:bodyPr>
            <a:normAutofit fontScale="92500" lnSpcReduction="20000"/>
          </a:bodyPr>
          <a:lstStyle/>
          <a:p>
            <a:pPr marL="514350" lvl="0" indent="-514350">
              <a:buFont typeface="+mj-lt"/>
              <a:buAutoNum type="arabicPeriod"/>
            </a:pPr>
            <a:r>
              <a:rPr lang="id-ID" i="1" dirty="0" smtClean="0"/>
              <a:t>Menghasilkan pemetaan standar kompetensi, kompetensi dasar, indikator, dan aspek untuk kelas ... semua mata pelajaran  </a:t>
            </a:r>
            <a:endParaRPr lang="id-ID" dirty="0" smtClean="0"/>
          </a:p>
          <a:p>
            <a:pPr marL="514350" lvl="0" indent="-514350">
              <a:buFont typeface="+mj-lt"/>
              <a:buAutoNum type="arabicPeriod"/>
            </a:pPr>
            <a:r>
              <a:rPr lang="id-ID" i="1" dirty="0" smtClean="0">
                <a:solidFill>
                  <a:srgbClr val="C00000"/>
                </a:solidFill>
              </a:rPr>
              <a:t>Menghasilkan RPP untuk kelas .... semua mata pelajaran  </a:t>
            </a:r>
            <a:endParaRPr lang="id-ID" dirty="0" smtClean="0">
              <a:solidFill>
                <a:srgbClr val="C00000"/>
              </a:solidFill>
            </a:endParaRPr>
          </a:p>
          <a:p>
            <a:pPr marL="514350" lvl="0" indent="-514350">
              <a:buFont typeface="+mj-lt"/>
              <a:buAutoNum type="arabicPeriod"/>
            </a:pPr>
            <a:r>
              <a:rPr lang="id-ID" i="1" dirty="0" smtClean="0"/>
              <a:t>Pencapaian standar proses pembelajaran</a:t>
            </a:r>
            <a:r>
              <a:rPr lang="id-ID" dirty="0" smtClean="0"/>
              <a:t> meliputi: tercapai/telah dibuat/ditetapkan melaksanakan pembelajaran dengan strategi/metode: CTL, pendekatan belajar tuntas,dan pendekatan pembelajaran individual. </a:t>
            </a:r>
          </a:p>
          <a:p>
            <a:pPr marL="514350" lvl="0" indent="-514350">
              <a:buFont typeface="+mj-lt"/>
              <a:buAutoNum type="arabicPeriod"/>
            </a:pPr>
            <a:r>
              <a:rPr lang="id-ID" i="1" dirty="0" smtClean="0">
                <a:solidFill>
                  <a:srgbClr val="0000FF"/>
                </a:solidFill>
              </a:rPr>
              <a:t>Meraih ketuntatan/kelulusan sesuai dengan standar pencapaian ketuntasan</a:t>
            </a:r>
            <a:r>
              <a:rPr lang="id-ID" dirty="0" smtClean="0">
                <a:solidFill>
                  <a:srgbClr val="0000FF"/>
                </a:solidFill>
              </a:rPr>
              <a:t> </a:t>
            </a:r>
            <a:r>
              <a:rPr lang="id-ID" i="1" dirty="0" smtClean="0">
                <a:solidFill>
                  <a:srgbClr val="0000FF"/>
                </a:solidFill>
              </a:rPr>
              <a:t>kompetensi/prestasi/kelulusan.</a:t>
            </a:r>
            <a:r>
              <a:rPr lang="id-ID" dirty="0" smtClean="0">
                <a:solidFill>
                  <a:srgbClr val="0000FF"/>
                </a:solidFill>
              </a:rPr>
              <a:t> </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rgbClr val="C00000"/>
                </a:solidFill>
              </a:rPr>
              <a:t>6. Mengidentifikasi  fungsi,jurusan sekolah  </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Langkah ini harus dilakukan sebagai persiapan dalam melakukan analisis SWOT.</a:t>
            </a:r>
          </a:p>
          <a:p>
            <a:r>
              <a:rPr lang="id-ID" dirty="0" smtClean="0">
                <a:solidFill>
                  <a:srgbClr val="002060"/>
                </a:solidFill>
              </a:rPr>
              <a:t> Fungsi-fungsi yang dimaksud, misalnya untuk meningkatkan pencapaian ketuntasan kompetensi lulusan yang berstandar nasional adalah fungsi proses belajar mengajar (PBM) berstandar nasional dan pendukung PBM, seperti: ketenagaan, kesiswaan, kurikulum, perencanaan instruksional, sarana dan prasarana dengan standar internasional, serta hubungan sekolah dan masyarakat.</a:t>
            </a:r>
          </a:p>
          <a:p>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smtClean="0"/>
              <a:t/>
            </a:r>
            <a:br>
              <a:rPr lang="id-ID" sz="3600" dirty="0" smtClean="0"/>
            </a:br>
            <a:r>
              <a:rPr lang="id-ID" sz="3600" dirty="0" smtClean="0">
                <a:solidFill>
                  <a:srgbClr val="FF0000"/>
                </a:solidFill>
              </a:rPr>
              <a:t>contoh</a:t>
            </a:r>
            <a:r>
              <a:rPr lang="id-ID" sz="3600" dirty="0" smtClean="0"/>
              <a:t> </a:t>
            </a:r>
            <a:r>
              <a:rPr lang="id-ID" sz="3600" i="1" dirty="0" smtClean="0"/>
              <a:t>Tujuan kesatu</a:t>
            </a:r>
            <a:r>
              <a:rPr lang="id-ID" sz="3600" dirty="0" smtClean="0"/>
              <a:t>:  </a:t>
            </a:r>
            <a:r>
              <a:rPr lang="id-ID" sz="3600" b="1" dirty="0" smtClean="0"/>
              <a:t>Menghasilkan RPP untuk   semua mata pelajaran  </a:t>
            </a:r>
            <a:r>
              <a:rPr lang="id-ID" dirty="0" smtClean="0"/>
              <a:t/>
            </a:r>
            <a:br>
              <a:rPr lang="id-ID" dirty="0" smtClean="0"/>
            </a:br>
            <a:endParaRPr lang="id-ID" dirty="0"/>
          </a:p>
        </p:txBody>
      </p:sp>
      <p:sp>
        <p:nvSpPr>
          <p:cNvPr id="3" name="Content Placeholder 2"/>
          <p:cNvSpPr>
            <a:spLocks noGrp="1"/>
          </p:cNvSpPr>
          <p:nvPr>
            <p:ph idx="1"/>
          </p:nvPr>
        </p:nvSpPr>
        <p:spPr/>
        <p:txBody>
          <a:bodyPr>
            <a:normAutofit/>
          </a:bodyPr>
          <a:lstStyle/>
          <a:p>
            <a:pPr>
              <a:buNone/>
            </a:pPr>
            <a:r>
              <a:rPr lang="id-ID" dirty="0" smtClean="0"/>
              <a:t>Komponen yang diperlukan :</a:t>
            </a:r>
          </a:p>
          <a:p>
            <a:pPr lvl="0"/>
            <a:r>
              <a:rPr lang="id-ID" b="1" dirty="0" smtClean="0"/>
              <a:t>Internal </a:t>
            </a:r>
            <a:r>
              <a:rPr lang="id-ID" dirty="0" smtClean="0"/>
              <a:t>: </a:t>
            </a:r>
            <a:r>
              <a:rPr lang="id-ID" dirty="0" smtClean="0">
                <a:solidFill>
                  <a:srgbClr val="006600"/>
                </a:solidFill>
              </a:rPr>
              <a:t>Guru,Nara sumber,Fasilitas komputer, Kepala sekolah,Kurikulum ,Dana, ATK,Tenaga administrasi,Dan sebagainya </a:t>
            </a:r>
          </a:p>
          <a:p>
            <a:pPr lvl="0"/>
            <a:r>
              <a:rPr lang="id-ID" b="1" dirty="0" smtClean="0"/>
              <a:t>Eksternal </a:t>
            </a:r>
            <a:r>
              <a:rPr lang="id-ID" dirty="0" smtClean="0">
                <a:solidFill>
                  <a:srgbClr val="0070C0"/>
                </a:solidFill>
              </a:rPr>
              <a:t>: Dana ,Komite sekolah ,Dinas pendidikan Dan sebagainya </a:t>
            </a:r>
          </a:p>
          <a:p>
            <a:pPr lvl="0"/>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7. Melakukan Analisis SWOT</a:t>
            </a:r>
            <a:r>
              <a:rPr lang="id-ID" dirty="0" smtClean="0"/>
              <a:t/>
            </a:r>
            <a:br>
              <a:rPr lang="id-ID" dirty="0" smtClean="0"/>
            </a:br>
            <a:endParaRPr lang="id-ID" dirty="0"/>
          </a:p>
        </p:txBody>
      </p:sp>
      <p:pic>
        <p:nvPicPr>
          <p:cNvPr id="4" name="Content Placeholder 3"/>
          <p:cNvPicPr>
            <a:picLocks noGrp="1"/>
          </p:cNvPicPr>
          <p:nvPr>
            <p:ph idx="1"/>
          </p:nvPr>
        </p:nvPicPr>
        <p:blipFill>
          <a:blip r:embed="rId2" cstate="print"/>
          <a:srcRect/>
          <a:stretch>
            <a:fillRect/>
          </a:stretch>
        </p:blipFill>
        <p:spPr bwMode="auto">
          <a:xfrm>
            <a:off x="755576" y="1052736"/>
            <a:ext cx="7992888" cy="52565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b="1" dirty="0" smtClean="0"/>
              <a:t>8. Merumuskan  Pemecahan Persoalan</a:t>
            </a:r>
            <a:r>
              <a:rPr lang="id-ID" dirty="0" smtClean="0"/>
              <a:t/>
            </a:r>
            <a:br>
              <a:rPr lang="id-ID" dirty="0" smtClean="0"/>
            </a:br>
            <a:endParaRPr lang="id-ID" dirty="0"/>
          </a:p>
        </p:txBody>
      </p:sp>
      <p:graphicFrame>
        <p:nvGraphicFramePr>
          <p:cNvPr id="4" name="Content Placeholder 3"/>
          <p:cNvGraphicFramePr>
            <a:graphicFrameLocks noGrp="1"/>
          </p:cNvGraphicFramePr>
          <p:nvPr>
            <p:ph idx="1"/>
          </p:nvPr>
        </p:nvGraphicFramePr>
        <p:xfrm>
          <a:off x="467544" y="980728"/>
          <a:ext cx="8229600" cy="5418328"/>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just">
                        <a:lnSpc>
                          <a:spcPct val="115000"/>
                        </a:lnSpc>
                        <a:spcAft>
                          <a:spcPts val="0"/>
                        </a:spcAft>
                      </a:pPr>
                      <a:r>
                        <a:rPr lang="id-ID" sz="1200" b="1" dirty="0">
                          <a:solidFill>
                            <a:srgbClr val="000000"/>
                          </a:solidFill>
                          <a:latin typeface="Arial"/>
                          <a:ea typeface="Calibri"/>
                          <a:cs typeface="Times New Roman"/>
                        </a:rPr>
                        <a:t>Sasaran</a:t>
                      </a:r>
                      <a:endParaRPr lang="id-ID" sz="1100" dirty="0">
                        <a:latin typeface="Calibri"/>
                        <a:ea typeface="Calibri"/>
                        <a:cs typeface="Times New Roman"/>
                      </a:endParaRPr>
                    </a:p>
                  </a:txBody>
                  <a:tcPr marL="68580" marR="68580" marT="0" marB="0"/>
                </a:tc>
                <a:tc>
                  <a:txBody>
                    <a:bodyPr/>
                    <a:lstStyle/>
                    <a:p>
                      <a:pPr algn="just">
                        <a:lnSpc>
                          <a:spcPct val="115000"/>
                        </a:lnSpc>
                        <a:spcAft>
                          <a:spcPts val="0"/>
                        </a:spcAft>
                      </a:pPr>
                      <a:r>
                        <a:rPr lang="id-ID" sz="1200" b="1">
                          <a:solidFill>
                            <a:srgbClr val="000000"/>
                          </a:solidFill>
                          <a:latin typeface="Arial"/>
                          <a:ea typeface="Calibri"/>
                          <a:cs typeface="Times New Roman"/>
                        </a:rPr>
                        <a:t>Persoalan pada </a:t>
                      </a:r>
                      <a:endParaRPr lang="id-ID" sz="1100">
                        <a:latin typeface="Calibri"/>
                        <a:ea typeface="Calibri"/>
                        <a:cs typeface="Times New Roman"/>
                      </a:endParaRPr>
                    </a:p>
                    <a:p>
                      <a:pPr algn="just">
                        <a:lnSpc>
                          <a:spcPct val="115000"/>
                        </a:lnSpc>
                        <a:spcAft>
                          <a:spcPts val="0"/>
                        </a:spcAft>
                      </a:pPr>
                      <a:r>
                        <a:rPr lang="id-ID" sz="1200" b="1">
                          <a:solidFill>
                            <a:srgbClr val="000000"/>
                          </a:solidFill>
                          <a:latin typeface="Arial"/>
                          <a:ea typeface="Calibri"/>
                          <a:cs typeface="Times New Roman"/>
                        </a:rPr>
                        <a:t>komponen/faktor</a:t>
                      </a:r>
                      <a:endParaRPr lang="id-ID" sz="1100">
                        <a:latin typeface="Calibri"/>
                        <a:ea typeface="Calibri"/>
                        <a:cs typeface="Times New Roman"/>
                      </a:endParaRPr>
                    </a:p>
                  </a:txBody>
                  <a:tcPr marL="68580" marR="68580" marT="0" marB="0"/>
                </a:tc>
                <a:tc>
                  <a:txBody>
                    <a:bodyPr/>
                    <a:lstStyle/>
                    <a:p>
                      <a:pPr algn="just">
                        <a:lnSpc>
                          <a:spcPct val="115000"/>
                        </a:lnSpc>
                        <a:spcAft>
                          <a:spcPts val="0"/>
                        </a:spcAft>
                      </a:pPr>
                      <a:r>
                        <a:rPr lang="id-ID" sz="1200" b="1">
                          <a:solidFill>
                            <a:srgbClr val="000000"/>
                          </a:solidFill>
                          <a:latin typeface="Arial"/>
                          <a:ea typeface="Calibri"/>
                          <a:cs typeface="Times New Roman"/>
                        </a:rPr>
                        <a:t>Alternatif Pemecahan Persoalan</a:t>
                      </a:r>
                      <a:endParaRPr lang="id-ID" sz="11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id-ID" sz="1200">
                          <a:solidFill>
                            <a:srgbClr val="000000"/>
                          </a:solidFill>
                          <a:latin typeface="Arial"/>
                          <a:ea typeface="Calibri"/>
                          <a:cs typeface="Times New Roman"/>
                        </a:rPr>
                        <a:t>1. Guru  </a:t>
                      </a:r>
                      <a:endParaRPr lang="id-ID" sz="1100">
                        <a:latin typeface="Calibri"/>
                        <a:ea typeface="Calibri"/>
                        <a:cs typeface="Times New Roman"/>
                      </a:endParaRPr>
                    </a:p>
                  </a:txBody>
                  <a:tcPr marL="68580" marR="68580" marT="0" marB="0"/>
                </a:tc>
                <a:tc>
                  <a:txBody>
                    <a:bodyPr/>
                    <a:lstStyle/>
                    <a:p>
                      <a:pPr algn="just">
                        <a:lnSpc>
                          <a:spcPct val="115000"/>
                        </a:lnSpc>
                        <a:spcAft>
                          <a:spcPts val="0"/>
                        </a:spcAft>
                      </a:pPr>
                      <a:r>
                        <a:rPr lang="id-ID" sz="1200">
                          <a:solidFill>
                            <a:srgbClr val="000000"/>
                          </a:solidFill>
                          <a:latin typeface="Arial"/>
                          <a:ea typeface="Calibri"/>
                          <a:cs typeface="Times New Roman"/>
                        </a:rPr>
                        <a:t>pengalaman pelatihan KBK kurang (baru 1 kali)</a:t>
                      </a:r>
                      <a:endParaRPr lang="id-ID" sz="1100">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mengadakan ws KBK</a:t>
                      </a:r>
                      <a:endParaRPr lang="id-ID" sz="1100">
                        <a:latin typeface="Calibri"/>
                        <a:ea typeface="SimSun"/>
                        <a:cs typeface="Times New Roman"/>
                      </a:endParaRPr>
                    </a:p>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mengirimkan ws KBK</a:t>
                      </a:r>
                      <a:endParaRPr lang="id-ID" sz="1100">
                        <a:latin typeface="Calibri"/>
                        <a:ea typeface="SimSun"/>
                        <a:cs typeface="Times New Roman"/>
                      </a:endParaRPr>
                    </a:p>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magang di sekolah lain</a:t>
                      </a:r>
                      <a:endParaRPr lang="id-ID" sz="1100">
                        <a:latin typeface="Calibri"/>
                        <a:ea typeface="SimSun"/>
                        <a:cs typeface="Times New Roman"/>
                      </a:endParaRPr>
                    </a:p>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PTK</a:t>
                      </a:r>
                      <a:endParaRPr lang="id-ID" sz="1100">
                        <a:latin typeface="Calibri"/>
                        <a:ea typeface="SimSun"/>
                        <a:cs typeface="Times New Roman"/>
                      </a:endParaRPr>
                    </a:p>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mengikutkan guru pada MGMP</a:t>
                      </a:r>
                      <a:endParaRPr lang="id-ID" sz="1100">
                        <a:latin typeface="Calibri"/>
                        <a:ea typeface="SimSun"/>
                        <a:cs typeface="Times New Roman"/>
                      </a:endParaRPr>
                    </a:p>
                  </a:txBody>
                  <a:tcPr marL="68580" marR="68580" marT="0" marB="0"/>
                </a:tc>
              </a:tr>
              <a:tr h="370840">
                <a:tc>
                  <a:txBody>
                    <a:bodyPr/>
                    <a:lstStyle/>
                    <a:p>
                      <a:pPr algn="just">
                        <a:lnSpc>
                          <a:spcPct val="115000"/>
                        </a:lnSpc>
                        <a:spcAft>
                          <a:spcPts val="0"/>
                        </a:spcAft>
                      </a:pPr>
                      <a:endParaRPr lang="id-ID" sz="1200">
                        <a:latin typeface="Arial"/>
                        <a:ea typeface="Calibri"/>
                        <a:cs typeface="Times New Roman"/>
                      </a:endParaRPr>
                    </a:p>
                  </a:txBody>
                  <a:tcPr marL="68580" marR="68580" marT="0" marB="0"/>
                </a:tc>
                <a:tc>
                  <a:txBody>
                    <a:bodyPr/>
                    <a:lstStyle/>
                    <a:p>
                      <a:pPr algn="just">
                        <a:lnSpc>
                          <a:spcPct val="115000"/>
                        </a:lnSpc>
                        <a:spcAft>
                          <a:spcPts val="0"/>
                        </a:spcAft>
                      </a:pPr>
                      <a:r>
                        <a:rPr lang="id-ID" sz="1200">
                          <a:solidFill>
                            <a:srgbClr val="000000"/>
                          </a:solidFill>
                          <a:latin typeface="Arial"/>
                          <a:ea typeface="Calibri"/>
                          <a:cs typeface="Times New Roman"/>
                        </a:rPr>
                        <a:t>Pengalaman pelatihan CTL</a:t>
                      </a:r>
                      <a:endParaRPr lang="id-ID" sz="1100">
                        <a:latin typeface="Calibri"/>
                        <a:ea typeface="Calibri"/>
                        <a:cs typeface="Times New Roman"/>
                      </a:endParaRPr>
                    </a:p>
                    <a:p>
                      <a:pPr algn="just">
                        <a:lnSpc>
                          <a:spcPct val="115000"/>
                        </a:lnSpc>
                        <a:spcAft>
                          <a:spcPts val="0"/>
                        </a:spcAft>
                      </a:pPr>
                      <a:r>
                        <a:rPr lang="id-ID" sz="1200">
                          <a:solidFill>
                            <a:srgbClr val="000000"/>
                          </a:solidFill>
                          <a:latin typeface="Arial"/>
                          <a:ea typeface="Calibri"/>
                          <a:cs typeface="Times New Roman"/>
                        </a:rPr>
                        <a:t>kurang </a:t>
                      </a:r>
                      <a:endParaRPr lang="id-ID" sz="1100">
                        <a:latin typeface="Calibri"/>
                        <a:ea typeface="Calibri"/>
                        <a:cs typeface="Times New Roman"/>
                      </a:endParaRPr>
                    </a:p>
                    <a:p>
                      <a:pPr algn="just">
                        <a:lnSpc>
                          <a:spcPct val="115000"/>
                        </a:lnSpc>
                        <a:spcAft>
                          <a:spcPts val="0"/>
                        </a:spcAft>
                      </a:pPr>
                      <a:r>
                        <a:rPr lang="id-ID" sz="1200">
                          <a:solidFill>
                            <a:srgbClr val="000000"/>
                          </a:solidFill>
                          <a:latin typeface="Arial"/>
                          <a:ea typeface="Calibri"/>
                          <a:cs typeface="Times New Roman"/>
                        </a:rPr>
                        <a:t>(baru 1 kali)</a:t>
                      </a:r>
                      <a:endParaRPr lang="id-ID" sz="1100">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mengadakan ws CTL</a:t>
                      </a:r>
                      <a:endParaRPr lang="id-ID" sz="1100">
                        <a:latin typeface="Calibri"/>
                        <a:ea typeface="SimSun"/>
                        <a:cs typeface="Times New Roman"/>
                      </a:endParaRPr>
                    </a:p>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mengirimkan ws CTL</a:t>
                      </a:r>
                      <a:endParaRPr lang="id-ID" sz="1100">
                        <a:latin typeface="Calibri"/>
                        <a:ea typeface="SimSun"/>
                        <a:cs typeface="Times New Roman"/>
                      </a:endParaRPr>
                    </a:p>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magang di sekolah lain</a:t>
                      </a:r>
                      <a:endParaRPr lang="id-ID" sz="1100">
                        <a:latin typeface="Calibri"/>
                        <a:ea typeface="SimSun"/>
                        <a:cs typeface="Times New Roman"/>
                      </a:endParaRPr>
                    </a:p>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PTK</a:t>
                      </a:r>
                      <a:endParaRPr lang="id-ID" sz="1100">
                        <a:latin typeface="Calibri"/>
                        <a:ea typeface="SimSun"/>
                        <a:cs typeface="Times New Roman"/>
                      </a:endParaRPr>
                    </a:p>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Mengikutkan guru ke MGMP</a:t>
                      </a:r>
                      <a:endParaRPr lang="id-ID" sz="1100">
                        <a:latin typeface="Calibri"/>
                        <a:ea typeface="SimSun"/>
                        <a:cs typeface="Times New Roman"/>
                      </a:endParaRPr>
                    </a:p>
                  </a:txBody>
                  <a:tcPr marL="68580" marR="68580" marT="0" marB="0"/>
                </a:tc>
              </a:tr>
              <a:tr h="370840">
                <a:tc>
                  <a:txBody>
                    <a:bodyPr/>
                    <a:lstStyle/>
                    <a:p>
                      <a:pPr algn="just">
                        <a:lnSpc>
                          <a:spcPct val="115000"/>
                        </a:lnSpc>
                        <a:spcAft>
                          <a:spcPts val="0"/>
                        </a:spcAft>
                      </a:pPr>
                      <a:endParaRPr lang="id-ID" sz="1200">
                        <a:latin typeface="Arial"/>
                        <a:ea typeface="Calibri"/>
                        <a:cs typeface="Times New Roman"/>
                      </a:endParaRPr>
                    </a:p>
                  </a:txBody>
                  <a:tcPr marL="68580" marR="68580" marT="0" marB="0"/>
                </a:tc>
                <a:tc>
                  <a:txBody>
                    <a:bodyPr/>
                    <a:lstStyle/>
                    <a:p>
                      <a:pPr algn="just">
                        <a:lnSpc>
                          <a:spcPct val="115000"/>
                        </a:lnSpc>
                        <a:spcAft>
                          <a:spcPts val="0"/>
                        </a:spcAft>
                      </a:pPr>
                      <a:r>
                        <a:rPr lang="id-ID" sz="1200">
                          <a:solidFill>
                            <a:srgbClr val="000000"/>
                          </a:solidFill>
                          <a:latin typeface="Arial"/>
                          <a:ea typeface="Calibri"/>
                          <a:cs typeface="Times New Roman"/>
                        </a:rPr>
                        <a:t>jumlah guru kurang 3</a:t>
                      </a:r>
                      <a:endParaRPr lang="id-ID" sz="1100">
                        <a:latin typeface="Calibri"/>
                        <a:ea typeface="Calibri"/>
                        <a:cs typeface="Times New Roman"/>
                      </a:endParaRPr>
                    </a:p>
                    <a:p>
                      <a:pPr algn="just">
                        <a:lnSpc>
                          <a:spcPct val="115000"/>
                        </a:lnSpc>
                        <a:spcAft>
                          <a:spcPts val="0"/>
                        </a:spcAft>
                      </a:pPr>
                      <a:r>
                        <a:rPr lang="id-ID" sz="1200">
                          <a:solidFill>
                            <a:srgbClr val="000000"/>
                          </a:solidFill>
                          <a:latin typeface="Arial"/>
                          <a:ea typeface="Calibri"/>
                          <a:cs typeface="Times New Roman"/>
                        </a:rPr>
                        <a:t>(B.Indo, B.Ingg</a:t>
                      </a:r>
                      <a:endParaRPr lang="id-ID" sz="1100">
                        <a:latin typeface="Calibri"/>
                        <a:ea typeface="Calibri"/>
                        <a:cs typeface="Times New Roman"/>
                      </a:endParaRPr>
                    </a:p>
                    <a:p>
                      <a:pPr algn="just">
                        <a:lnSpc>
                          <a:spcPct val="115000"/>
                        </a:lnSpc>
                        <a:spcAft>
                          <a:spcPts val="0"/>
                        </a:spcAft>
                      </a:pPr>
                      <a:r>
                        <a:rPr lang="id-ID" sz="1200">
                          <a:solidFill>
                            <a:srgbClr val="000000"/>
                          </a:solidFill>
                          <a:latin typeface="Arial"/>
                          <a:ea typeface="Calibri"/>
                          <a:cs typeface="Times New Roman"/>
                        </a:rPr>
                        <a:t>,Matematika)</a:t>
                      </a:r>
                      <a:endParaRPr lang="id-ID" sz="1100">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mengusulkan ditambah PNS 3 guru dg 3 BS</a:t>
                      </a:r>
                      <a:endParaRPr lang="id-ID" sz="1100">
                        <a:latin typeface="Calibri"/>
                        <a:ea typeface="SimSun"/>
                        <a:cs typeface="Times New Roman"/>
                      </a:endParaRPr>
                    </a:p>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mengangkat GTT 3 gr 3 BS</a:t>
                      </a:r>
                      <a:endParaRPr lang="id-ID" sz="1100">
                        <a:latin typeface="Calibri"/>
                        <a:ea typeface="SimSun"/>
                        <a:cs typeface="Times New Roman"/>
                      </a:endParaRPr>
                    </a:p>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minta guru bantu kpd pemda</a:t>
                      </a:r>
                      <a:endParaRPr lang="id-ID" sz="1100">
                        <a:latin typeface="Calibri"/>
                        <a:ea typeface="SimSun"/>
                        <a:cs typeface="Times New Roman"/>
                      </a:endParaRPr>
                    </a:p>
                    <a:p>
                      <a:pPr marL="342900" lvl="0" indent="-342900" algn="just">
                        <a:lnSpc>
                          <a:spcPct val="115000"/>
                        </a:lnSpc>
                        <a:spcAft>
                          <a:spcPts val="0"/>
                        </a:spcAft>
                        <a:buFont typeface="Symbol"/>
                        <a:buChar char=""/>
                      </a:pPr>
                      <a:r>
                        <a:rPr lang="id-ID" sz="1200">
                          <a:solidFill>
                            <a:srgbClr val="000000"/>
                          </a:solidFill>
                          <a:latin typeface="Arial"/>
                          <a:ea typeface="SimSun"/>
                          <a:cs typeface="Times New Roman"/>
                        </a:rPr>
                        <a:t>memberdayakan guru yang ada</a:t>
                      </a:r>
                      <a:endParaRPr lang="id-ID" sz="1100">
                        <a:latin typeface="Calibri"/>
                        <a:ea typeface="SimSun"/>
                        <a:cs typeface="Times New Roman"/>
                      </a:endParaRPr>
                    </a:p>
                  </a:txBody>
                  <a:tcPr marL="68580" marR="68580" marT="0" marB="0"/>
                </a:tc>
              </a:tr>
              <a:tr h="370840">
                <a:tc>
                  <a:txBody>
                    <a:bodyPr/>
                    <a:lstStyle/>
                    <a:p>
                      <a:pPr algn="just">
                        <a:lnSpc>
                          <a:spcPct val="115000"/>
                        </a:lnSpc>
                        <a:spcAft>
                          <a:spcPts val="0"/>
                        </a:spcAft>
                      </a:pPr>
                      <a:r>
                        <a:rPr lang="id-ID" sz="1200">
                          <a:solidFill>
                            <a:srgbClr val="000000"/>
                          </a:solidFill>
                          <a:latin typeface="Arial"/>
                          <a:ea typeface="Calibri"/>
                          <a:cs typeface="Times New Roman"/>
                        </a:rPr>
                        <a:t>2. Fasilitas</a:t>
                      </a:r>
                      <a:endParaRPr lang="id-ID" sz="1100">
                        <a:latin typeface="Calibri"/>
                        <a:ea typeface="Calibri"/>
                        <a:cs typeface="Times New Roman"/>
                      </a:endParaRPr>
                    </a:p>
                    <a:p>
                      <a:pPr algn="just">
                        <a:lnSpc>
                          <a:spcPct val="115000"/>
                        </a:lnSpc>
                        <a:spcAft>
                          <a:spcPts val="0"/>
                        </a:spcAft>
                      </a:pPr>
                      <a:r>
                        <a:rPr lang="id-ID" sz="1200">
                          <a:solidFill>
                            <a:srgbClr val="000000"/>
                          </a:solidFill>
                          <a:latin typeface="Arial"/>
                          <a:ea typeface="Calibri"/>
                          <a:cs typeface="Times New Roman"/>
                        </a:rPr>
                        <a:t>Komputer</a:t>
                      </a:r>
                      <a:endParaRPr lang="id-ID" sz="1100">
                        <a:latin typeface="Calibri"/>
                        <a:ea typeface="Calibri"/>
                        <a:cs typeface="Times New Roman"/>
                      </a:endParaRPr>
                    </a:p>
                  </a:txBody>
                  <a:tcPr marL="68580" marR="68580" marT="0" marB="0"/>
                </a:tc>
                <a:tc>
                  <a:txBody>
                    <a:bodyPr/>
                    <a:lstStyle/>
                    <a:p>
                      <a:pPr algn="just">
                        <a:lnSpc>
                          <a:spcPct val="115000"/>
                        </a:lnSpc>
                        <a:spcAft>
                          <a:spcPts val="0"/>
                        </a:spcAft>
                      </a:pPr>
                      <a:r>
                        <a:rPr lang="id-ID" sz="1200">
                          <a:solidFill>
                            <a:srgbClr val="000000"/>
                          </a:solidFill>
                          <a:latin typeface="Arial"/>
                          <a:ea typeface="Calibri"/>
                          <a:cs typeface="Times New Roman"/>
                        </a:rPr>
                        <a:t>Jumlah komputer kurang</a:t>
                      </a:r>
                      <a:endParaRPr lang="id-ID" sz="1100">
                        <a:latin typeface="Calibri"/>
                        <a:ea typeface="Calibri"/>
                        <a:cs typeface="Times New Roman"/>
                      </a:endParaRPr>
                    </a:p>
                    <a:p>
                      <a:pPr algn="just">
                        <a:lnSpc>
                          <a:spcPct val="115000"/>
                        </a:lnSpc>
                        <a:spcAft>
                          <a:spcPts val="0"/>
                        </a:spcAft>
                      </a:pPr>
                      <a:r>
                        <a:rPr lang="id-ID" sz="1200">
                          <a:solidFill>
                            <a:srgbClr val="000000"/>
                          </a:solidFill>
                          <a:latin typeface="Arial"/>
                          <a:ea typeface="Calibri"/>
                          <a:cs typeface="Times New Roman"/>
                        </a:rPr>
                        <a:t>5 buah</a:t>
                      </a:r>
                      <a:endParaRPr lang="id-ID" sz="1100">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Symbol"/>
                        <a:buChar char=""/>
                      </a:pPr>
                      <a:r>
                        <a:rPr lang="id-ID" sz="1200" dirty="0">
                          <a:solidFill>
                            <a:srgbClr val="000000"/>
                          </a:solidFill>
                          <a:latin typeface="Arial"/>
                          <a:ea typeface="SimSun"/>
                          <a:cs typeface="Times New Roman"/>
                        </a:rPr>
                        <a:t>Mengadakan dengan cara membeli baru</a:t>
                      </a:r>
                      <a:endParaRPr lang="id-ID" sz="1100" dirty="0">
                        <a:latin typeface="Calibri"/>
                        <a:ea typeface="SimSun"/>
                        <a:cs typeface="Times New Roman"/>
                      </a:endParaRPr>
                    </a:p>
                    <a:p>
                      <a:pPr marL="342900" lvl="0" indent="-342900" algn="just">
                        <a:lnSpc>
                          <a:spcPct val="115000"/>
                        </a:lnSpc>
                        <a:spcAft>
                          <a:spcPts val="0"/>
                        </a:spcAft>
                        <a:buFont typeface="Symbol"/>
                        <a:buChar char=""/>
                      </a:pPr>
                      <a:r>
                        <a:rPr lang="id-ID" sz="1200" dirty="0">
                          <a:solidFill>
                            <a:srgbClr val="000000"/>
                          </a:solidFill>
                          <a:latin typeface="Arial"/>
                          <a:ea typeface="SimSun"/>
                          <a:cs typeface="Times New Roman"/>
                        </a:rPr>
                        <a:t>Pinjam/kerjasama dengan pihak lain</a:t>
                      </a:r>
                      <a:endParaRPr lang="id-ID" sz="1100" dirty="0">
                        <a:latin typeface="Calibri"/>
                        <a:ea typeface="SimSun"/>
                        <a:cs typeface="Times New Roman"/>
                      </a:endParaRPr>
                    </a:p>
                    <a:p>
                      <a:pPr marL="342900" lvl="0" indent="-342900" algn="just">
                        <a:lnSpc>
                          <a:spcPct val="115000"/>
                        </a:lnSpc>
                        <a:spcAft>
                          <a:spcPts val="0"/>
                        </a:spcAft>
                        <a:buFont typeface="Symbol"/>
                        <a:buChar char=""/>
                      </a:pPr>
                      <a:r>
                        <a:rPr lang="id-ID" sz="1200" dirty="0">
                          <a:solidFill>
                            <a:srgbClr val="000000"/>
                          </a:solidFill>
                          <a:latin typeface="Arial"/>
                          <a:ea typeface="SimSun"/>
                          <a:cs typeface="Times New Roman"/>
                        </a:rPr>
                        <a:t>Menyewa</a:t>
                      </a:r>
                      <a:endParaRPr lang="id-ID" sz="1100" dirty="0">
                        <a:latin typeface="Calibri"/>
                        <a:ea typeface="SimSun"/>
                        <a:cs typeface="Times New Roman"/>
                      </a:endParaRPr>
                    </a:p>
                    <a:p>
                      <a:pPr marL="342900" lvl="0" indent="-342900" algn="just">
                        <a:lnSpc>
                          <a:spcPct val="115000"/>
                        </a:lnSpc>
                        <a:spcAft>
                          <a:spcPts val="0"/>
                        </a:spcAft>
                        <a:buFont typeface="Symbol"/>
                        <a:buChar char=""/>
                      </a:pPr>
                      <a:r>
                        <a:rPr lang="id-ID" sz="1200" dirty="0">
                          <a:solidFill>
                            <a:srgbClr val="000000"/>
                          </a:solidFill>
                          <a:latin typeface="Arial"/>
                          <a:ea typeface="SimSun"/>
                          <a:cs typeface="Times New Roman"/>
                        </a:rPr>
                        <a:t>Mengajukan bantuan kepada pemda/komite</a:t>
                      </a:r>
                      <a:endParaRPr lang="id-ID" sz="1100" dirty="0">
                        <a:latin typeface="Calibri"/>
                        <a:ea typeface="SimSun"/>
                        <a:cs typeface="Times New Roman"/>
                      </a:endParaRPr>
                    </a:p>
                  </a:txBody>
                  <a:tcPr marL="68580" marR="68580" marT="0" marB="0"/>
                </a:tc>
              </a:tr>
              <a:tr h="370840">
                <a:tc>
                  <a:txBody>
                    <a:bodyPr/>
                    <a:lstStyle/>
                    <a:p>
                      <a:endParaRPr lang="id-ID"/>
                    </a:p>
                  </a:txBody>
                  <a:tcPr/>
                </a:tc>
                <a:tc>
                  <a:txBody>
                    <a:bodyPr/>
                    <a:lstStyle/>
                    <a:p>
                      <a:endParaRPr lang="id-ID"/>
                    </a:p>
                  </a:txBody>
                  <a:tcPr/>
                </a:tc>
                <a:tc>
                  <a:txBody>
                    <a:bodyPr/>
                    <a:lstStyle/>
                    <a:p>
                      <a:endParaRPr lang="id-ID"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rgbClr val="C00000"/>
                </a:solidFill>
              </a:rPr>
              <a:t>9. Menyusun Rencana Program </a:t>
            </a:r>
            <a:r>
              <a:rPr lang="id-ID" dirty="0" smtClean="0">
                <a:solidFill>
                  <a:srgbClr val="C00000"/>
                </a:solidFill>
              </a:rPr>
              <a:t/>
            </a:r>
            <a:br>
              <a:rPr lang="id-ID" dirty="0" smtClean="0">
                <a:solidFill>
                  <a:srgbClr val="C00000"/>
                </a:solidFill>
              </a:rPr>
            </a:br>
            <a:endParaRPr lang="id-ID" dirty="0">
              <a:solidFill>
                <a:srgbClr val="C00000"/>
              </a:solidFill>
            </a:endParaRPr>
          </a:p>
        </p:txBody>
      </p:sp>
      <p:sp>
        <p:nvSpPr>
          <p:cNvPr id="3" name="Content Placeholder 2"/>
          <p:cNvSpPr>
            <a:spLocks noGrp="1"/>
          </p:cNvSpPr>
          <p:nvPr>
            <p:ph idx="1"/>
          </p:nvPr>
        </p:nvSpPr>
        <p:spPr/>
        <p:txBody>
          <a:bodyPr/>
          <a:lstStyle/>
          <a:p>
            <a:r>
              <a:rPr lang="id-ID" dirty="0" smtClean="0">
                <a:solidFill>
                  <a:srgbClr val="006600"/>
                </a:solidFill>
              </a:rPr>
              <a:t>Rencana yang dibuat harus menjelaskan secara detail dan lugas tentang aspek-aspek yang ingin dicapai, kegiatan yang harus dilakukan, siapa yang harus melaksanakan, kapan dan dimana dilaksanakan, dan berapa biaya yang diperlukan.</a:t>
            </a:r>
            <a:endParaRPr lang="id-ID" dirty="0">
              <a:solidFill>
                <a:srgbClr val="0066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normAutofit fontScale="90000"/>
          </a:bodyPr>
          <a:lstStyle/>
          <a:p>
            <a:r>
              <a:rPr lang="id-ID" sz="4000" b="1" dirty="0" smtClean="0">
                <a:solidFill>
                  <a:srgbClr val="006600"/>
                </a:solidFill>
              </a:rPr>
              <a:t>LEMBAR KERJA 9 : </a:t>
            </a:r>
            <a:r>
              <a:rPr lang="id-ID" sz="4000" i="1" dirty="0" smtClean="0">
                <a:solidFill>
                  <a:srgbClr val="002060"/>
                </a:solidFill>
              </a:rPr>
              <a:t>RENCANA PROGRAM</a:t>
            </a:r>
            <a:r>
              <a:rPr lang="id-ID" dirty="0" smtClean="0"/>
              <a:t/>
            </a:r>
            <a:br>
              <a:rPr lang="id-ID" dirty="0" smtClean="0"/>
            </a:br>
            <a:endParaRPr lang="id-ID" dirty="0"/>
          </a:p>
        </p:txBody>
      </p:sp>
      <p:pic>
        <p:nvPicPr>
          <p:cNvPr id="4" name="Content Placeholder 3"/>
          <p:cNvPicPr>
            <a:picLocks noGrp="1"/>
          </p:cNvPicPr>
          <p:nvPr>
            <p:ph idx="1"/>
          </p:nvPr>
        </p:nvPicPr>
        <p:blipFill>
          <a:blip r:embed="rId2" cstate="print"/>
          <a:srcRect/>
          <a:stretch>
            <a:fillRect/>
          </a:stretch>
        </p:blipFill>
        <p:spPr bwMode="auto">
          <a:xfrm>
            <a:off x="323528" y="908720"/>
            <a:ext cx="8496944" cy="5949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rgbClr val="0000FF"/>
                </a:solidFill>
              </a:rPr>
              <a:t>10. Menentukan  Kunci Keberhasilan</a:t>
            </a:r>
            <a:endParaRPr lang="id-ID" dirty="0">
              <a:solidFill>
                <a:srgbClr val="0000FF"/>
              </a:solidFill>
            </a:endParaRPr>
          </a:p>
        </p:txBody>
      </p:sp>
      <p:pic>
        <p:nvPicPr>
          <p:cNvPr id="4" name="Content Placeholder 3"/>
          <p:cNvPicPr>
            <a:picLocks noGrp="1"/>
          </p:cNvPicPr>
          <p:nvPr>
            <p:ph idx="1"/>
          </p:nvPr>
        </p:nvPicPr>
        <p:blipFill>
          <a:blip r:embed="rId2" cstate="print"/>
          <a:srcRect/>
          <a:stretch>
            <a:fillRect/>
          </a:stretch>
        </p:blipFill>
        <p:spPr bwMode="auto">
          <a:xfrm>
            <a:off x="467544" y="1340768"/>
            <a:ext cx="8136904" cy="55172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0000FF"/>
                </a:solidFill>
              </a:rPr>
              <a:t>11. Menyusun Rencana Biaya </a:t>
            </a:r>
            <a:endParaRPr lang="id-ID" dirty="0">
              <a:solidFill>
                <a:srgbClr val="0000FF"/>
              </a:solidFill>
            </a:endParaRPr>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r>
              <a:rPr lang="id-ID" dirty="0" smtClean="0"/>
              <a:t>Dalam membuat rencana anggaran ini dari setiap besarnya alokasi dana harus dimasukkan asal semua sumber dana, misalnya dana dari rutin atau daerah  , dari pusat, dari komite sekolah, atau dari sumber dana lainnya.</a:t>
            </a:r>
          </a:p>
          <a:p>
            <a:r>
              <a:rPr lang="id-ID" dirty="0" smtClean="0">
                <a:solidFill>
                  <a:srgbClr val="C00000"/>
                </a:solidFill>
              </a:rPr>
              <a:t>Penyusunan rencana anggaran ini dituangkan ke dalam Rencana Anggaran dan Belanja Sekolah (RAPBS). </a:t>
            </a:r>
          </a:p>
          <a:p>
            <a:r>
              <a:rPr lang="id-ID" dirty="0" smtClean="0"/>
              <a:t>Besar kecilnya RAPBS sangat ditentukan oleh kepiawaian kepala sekolah dalam mengelola sekolah</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sz="2200" b="1" dirty="0" smtClean="0">
                <a:solidFill>
                  <a:srgbClr val="0000FF"/>
                </a:solidFill>
              </a:rPr>
              <a:t>RENCANA ANGGARAN PENDAPATAN DAN BELANJA SEKOLAH (RAPBS) </a:t>
            </a:r>
            <a:r>
              <a:rPr lang="id-ID" sz="3100" dirty="0" smtClean="0">
                <a:solidFill>
                  <a:srgbClr val="0000FF"/>
                </a:solidFill>
              </a:rPr>
              <a:t/>
            </a:r>
            <a:br>
              <a:rPr lang="id-ID" sz="3100" dirty="0" smtClean="0">
                <a:solidFill>
                  <a:srgbClr val="0000FF"/>
                </a:solidFill>
              </a:rPr>
            </a:br>
            <a:r>
              <a:rPr lang="id-ID" sz="3100" b="1" dirty="0" smtClean="0">
                <a:solidFill>
                  <a:srgbClr val="0000FF"/>
                </a:solidFill>
              </a:rPr>
              <a:t>TAHUN PELAJARAN 	 : </a:t>
            </a:r>
            <a:r>
              <a:rPr lang="id-ID" sz="3100" dirty="0" smtClean="0">
                <a:solidFill>
                  <a:srgbClr val="0000FF"/>
                </a:solidFill>
              </a:rPr>
              <a:t>...........................……….......</a:t>
            </a:r>
            <a:br>
              <a:rPr lang="id-ID" sz="3100" dirty="0" smtClean="0">
                <a:solidFill>
                  <a:srgbClr val="0000FF"/>
                </a:solidFill>
              </a:rPr>
            </a:br>
            <a:r>
              <a:rPr lang="id-ID" sz="3100" b="1" dirty="0" smtClean="0">
                <a:solidFill>
                  <a:srgbClr val="0000FF"/>
                </a:solidFill>
              </a:rPr>
              <a:t>SD    			</a:t>
            </a:r>
            <a:r>
              <a:rPr lang="en-US" sz="3100" b="1" dirty="0" smtClean="0">
                <a:solidFill>
                  <a:srgbClr val="0000FF"/>
                </a:solidFill>
              </a:rPr>
              <a:t>	 </a:t>
            </a:r>
            <a:r>
              <a:rPr lang="id-ID" sz="3100" dirty="0" smtClean="0">
                <a:solidFill>
                  <a:srgbClr val="0000FF"/>
                </a:solidFill>
              </a:rPr>
              <a:t>:..................................……….</a:t>
            </a:r>
            <a:endParaRPr lang="id-ID" sz="3100" dirty="0">
              <a:solidFill>
                <a:srgbClr val="0000FF"/>
              </a:solidFill>
            </a:endParaRPr>
          </a:p>
        </p:txBody>
      </p:sp>
      <p:pic>
        <p:nvPicPr>
          <p:cNvPr id="4" name="Content Placeholder 3"/>
          <p:cNvPicPr>
            <a:picLocks noGrp="1"/>
          </p:cNvPicPr>
          <p:nvPr>
            <p:ph idx="1"/>
          </p:nvPr>
        </p:nvPicPr>
        <p:blipFill>
          <a:blip r:embed="rId2" cstate="print"/>
          <a:srcRect/>
          <a:stretch>
            <a:fillRect/>
          </a:stretch>
        </p:blipFill>
        <p:spPr bwMode="auto">
          <a:xfrm>
            <a:off x="611560" y="1628800"/>
            <a:ext cx="8064895" cy="460851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2016224"/>
          </a:xfrm>
        </p:spPr>
        <p:txBody>
          <a:bodyPr>
            <a:normAutofit fontScale="90000"/>
          </a:bodyPr>
          <a:lstStyle/>
          <a:p>
            <a:r>
              <a:rPr lang="id-ID" b="1" dirty="0"/>
              <a:t>PENYUSUNAN RKAS</a:t>
            </a:r>
            <a:r>
              <a:rPr lang="id-ID" dirty="0"/>
              <a:t/>
            </a:r>
            <a:br>
              <a:rPr lang="id-ID" dirty="0"/>
            </a:br>
            <a:r>
              <a:rPr lang="id-ID" b="1" dirty="0"/>
              <a:t> </a:t>
            </a:r>
            <a:r>
              <a:rPr lang="id-ID" dirty="0"/>
              <a:t/>
            </a:r>
            <a:br>
              <a:rPr lang="id-ID" dirty="0"/>
            </a:br>
            <a:endParaRPr lang="id-ID" dirty="0"/>
          </a:p>
        </p:txBody>
      </p:sp>
      <p:sp>
        <p:nvSpPr>
          <p:cNvPr id="3" name="Subtitle 2"/>
          <p:cNvSpPr>
            <a:spLocks noGrp="1"/>
          </p:cNvSpPr>
          <p:nvPr>
            <p:ph type="subTitle" idx="1"/>
          </p:nvPr>
        </p:nvSpPr>
        <p:spPr>
          <a:xfrm>
            <a:off x="1187624" y="2060848"/>
            <a:ext cx="6760840" cy="4320480"/>
          </a:xfrm>
        </p:spPr>
        <p:txBody>
          <a:bodyPr>
            <a:normAutofit/>
          </a:bodyPr>
          <a:lstStyle/>
          <a:p>
            <a:r>
              <a:rPr lang="id-ID" sz="3600" b="1" dirty="0" smtClean="0">
                <a:solidFill>
                  <a:srgbClr val="006600"/>
                </a:solidFill>
              </a:rPr>
              <a:t>I. PENDAHULUAN</a:t>
            </a:r>
          </a:p>
          <a:p>
            <a:r>
              <a:rPr lang="id-ID" b="1" dirty="0" smtClean="0">
                <a:solidFill>
                  <a:srgbClr val="002060"/>
                </a:solidFill>
              </a:rPr>
              <a:t>II. MENGAPA </a:t>
            </a:r>
            <a:r>
              <a:rPr lang="id-ID" b="1" dirty="0">
                <a:solidFill>
                  <a:srgbClr val="002060"/>
                </a:solidFill>
              </a:rPr>
              <a:t>HARUS MENYUSUN </a:t>
            </a:r>
            <a:r>
              <a:rPr lang="id-ID" b="1" dirty="0" smtClean="0">
                <a:solidFill>
                  <a:srgbClr val="002060"/>
                </a:solidFill>
              </a:rPr>
              <a:t>RKAS</a:t>
            </a:r>
          </a:p>
          <a:p>
            <a:r>
              <a:rPr lang="id-ID" b="1" dirty="0" smtClean="0">
                <a:solidFill>
                  <a:srgbClr val="FF0000"/>
                </a:solidFill>
              </a:rPr>
              <a:t>III.   </a:t>
            </a:r>
            <a:r>
              <a:rPr lang="id-ID" b="1" dirty="0">
                <a:solidFill>
                  <a:srgbClr val="FF0000"/>
                </a:solidFill>
              </a:rPr>
              <a:t>CARA MENYUSUN </a:t>
            </a:r>
            <a:r>
              <a:rPr lang="id-ID" b="1" dirty="0" smtClean="0">
                <a:solidFill>
                  <a:srgbClr val="FF0000"/>
                </a:solidFill>
              </a:rPr>
              <a:t>RKAS</a:t>
            </a:r>
          </a:p>
          <a:p>
            <a:r>
              <a:rPr lang="id-ID" b="1" dirty="0" smtClean="0">
                <a:solidFill>
                  <a:srgbClr val="7030A0"/>
                </a:solidFill>
              </a:rPr>
              <a:t>IV. PENUTUP </a:t>
            </a:r>
          </a:p>
          <a:p>
            <a:r>
              <a:rPr lang="id-ID" b="1" dirty="0" smtClean="0"/>
              <a:t> </a:t>
            </a:r>
          </a:p>
          <a:p>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sz="2000" b="1" dirty="0" smtClean="0">
                <a:solidFill>
                  <a:srgbClr val="C00000"/>
                </a:solidFill>
              </a:rPr>
              <a:t>RENCANA ANGGARAN PENDAPATAN DAN BELANJA SEKOLAH (RAPBS) </a:t>
            </a:r>
            <a:r>
              <a:rPr lang="id-ID" sz="2000" dirty="0" smtClean="0">
                <a:solidFill>
                  <a:srgbClr val="C00000"/>
                </a:solidFill>
              </a:rPr>
              <a:t/>
            </a:r>
            <a:br>
              <a:rPr lang="id-ID" sz="2000" dirty="0" smtClean="0">
                <a:solidFill>
                  <a:srgbClr val="C00000"/>
                </a:solidFill>
              </a:rPr>
            </a:br>
            <a:r>
              <a:rPr lang="id-ID" sz="2000" b="1" dirty="0" smtClean="0">
                <a:solidFill>
                  <a:srgbClr val="C00000"/>
                </a:solidFill>
              </a:rPr>
              <a:t>TAHUN PELAJARAN 	 : </a:t>
            </a:r>
            <a:r>
              <a:rPr lang="id-ID" sz="2000" dirty="0" smtClean="0">
                <a:solidFill>
                  <a:srgbClr val="C00000"/>
                </a:solidFill>
              </a:rPr>
              <a:t>...........................……….......</a:t>
            </a:r>
            <a:br>
              <a:rPr lang="id-ID" sz="2000" dirty="0" smtClean="0">
                <a:solidFill>
                  <a:srgbClr val="C00000"/>
                </a:solidFill>
              </a:rPr>
            </a:br>
            <a:r>
              <a:rPr lang="id-ID" sz="2000" b="1" dirty="0" smtClean="0">
                <a:solidFill>
                  <a:srgbClr val="C00000"/>
                </a:solidFill>
              </a:rPr>
              <a:t>SMP	    		</a:t>
            </a:r>
            <a:r>
              <a:rPr lang="en-US" sz="2000" b="1" dirty="0" smtClean="0">
                <a:solidFill>
                  <a:srgbClr val="C00000"/>
                </a:solidFill>
              </a:rPr>
              <a:t> </a:t>
            </a:r>
            <a:r>
              <a:rPr lang="id-ID" sz="2000" dirty="0" smtClean="0">
                <a:solidFill>
                  <a:srgbClr val="C00000"/>
                </a:solidFill>
              </a:rPr>
              <a:t>:..................................……….</a:t>
            </a:r>
            <a:endParaRPr lang="id-ID" sz="2000" dirty="0">
              <a:solidFill>
                <a:srgbClr val="C00000"/>
              </a:solidFill>
            </a:endParaRPr>
          </a:p>
        </p:txBody>
      </p:sp>
      <p:pic>
        <p:nvPicPr>
          <p:cNvPr id="4" name="Content Placeholder 3"/>
          <p:cNvPicPr>
            <a:picLocks noGrp="1"/>
          </p:cNvPicPr>
          <p:nvPr>
            <p:ph idx="1"/>
          </p:nvPr>
        </p:nvPicPr>
        <p:blipFill>
          <a:blip r:embed="rId2" cstate="print"/>
          <a:srcRect/>
          <a:stretch>
            <a:fillRect/>
          </a:stretch>
        </p:blipFill>
        <p:spPr bwMode="auto">
          <a:xfrm>
            <a:off x="395536" y="1484784"/>
            <a:ext cx="8496944" cy="5112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b="1" dirty="0" smtClean="0">
                <a:solidFill>
                  <a:srgbClr val="C00000"/>
                </a:solidFill>
              </a:rPr>
              <a:t>12. Menyusun Rencana Pelaksanaan Program</a:t>
            </a:r>
            <a:r>
              <a:rPr lang="id-ID" dirty="0" smtClean="0"/>
              <a:t/>
            </a:r>
            <a:br>
              <a:rPr lang="id-ID" dirty="0" smtClean="0"/>
            </a:br>
            <a:endParaRPr lang="id-ID" dirty="0"/>
          </a:p>
        </p:txBody>
      </p:sp>
      <p:sp>
        <p:nvSpPr>
          <p:cNvPr id="3" name="Content Placeholder 2"/>
          <p:cNvSpPr>
            <a:spLocks noGrp="1"/>
          </p:cNvSpPr>
          <p:nvPr>
            <p:ph idx="1"/>
          </p:nvPr>
        </p:nvSpPr>
        <p:spPr>
          <a:xfrm>
            <a:off x="457200" y="1052736"/>
            <a:ext cx="8229600" cy="5073427"/>
          </a:xfrm>
        </p:spPr>
        <p:txBody>
          <a:bodyPr>
            <a:normAutofit fontScale="92500" lnSpcReduction="20000"/>
          </a:bodyPr>
          <a:lstStyle/>
          <a:p>
            <a:r>
              <a:rPr lang="id-ID" dirty="0" smtClean="0"/>
              <a:t>Penyusunan rencana pelaksanaan program ini lebih mengarah kepada kiat,cara, teknik, dan atau strategi yang jitu, efisien, efektif, dan feasibel untuk dilaksanakan.</a:t>
            </a:r>
          </a:p>
          <a:p>
            <a:r>
              <a:rPr lang="id-ID" dirty="0" smtClean="0">
                <a:solidFill>
                  <a:srgbClr val="0000FF"/>
                </a:solidFill>
              </a:rPr>
              <a:t>Cara bisa ditempuh dengan pelatihan atau workshop, seminar, lokakarya, temu alumni, kunjungan, </a:t>
            </a:r>
            <a:r>
              <a:rPr lang="id-ID" i="1" dirty="0" smtClean="0">
                <a:solidFill>
                  <a:srgbClr val="0000FF"/>
                </a:solidFill>
              </a:rPr>
              <a:t>in house training,</a:t>
            </a:r>
            <a:r>
              <a:rPr lang="id-ID" dirty="0" smtClean="0">
                <a:solidFill>
                  <a:srgbClr val="0000FF"/>
                </a:solidFill>
              </a:rPr>
              <a:t> matrikulasi, remedial, pengayaan, pendampingan, bimbingan teknis rutin</a:t>
            </a:r>
          </a:p>
          <a:p>
            <a:r>
              <a:rPr lang="id-ID" dirty="0" smtClean="0"/>
              <a:t>Dalam perencanaan pelaksanaan harus mempertimbangkan alokasi waktu, ketersediaan dana, SDM, fasilitas, dan sebagainya.</a:t>
            </a:r>
            <a:endParaRPr lang="id-ID"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b="1" dirty="0" smtClean="0">
                <a:solidFill>
                  <a:srgbClr val="0000FF"/>
                </a:solidFill>
              </a:rPr>
              <a:t>13. Menyusun Rencana </a:t>
            </a:r>
            <a:r>
              <a:rPr lang="en-US" sz="4000" b="1" dirty="0" smtClean="0">
                <a:solidFill>
                  <a:srgbClr val="0000FF"/>
                </a:solidFill>
              </a:rPr>
              <a:t>Mon</a:t>
            </a:r>
            <a:r>
              <a:rPr lang="id-ID" sz="4000" b="1" dirty="0" smtClean="0">
                <a:solidFill>
                  <a:srgbClr val="0000FF"/>
                </a:solidFill>
              </a:rPr>
              <a:t>ev</a:t>
            </a:r>
            <a:r>
              <a:rPr lang="id-ID" dirty="0" smtClean="0">
                <a:solidFill>
                  <a:srgbClr val="0000FF"/>
                </a:solidFill>
              </a:rPr>
              <a:t/>
            </a:r>
            <a:br>
              <a:rPr lang="id-ID" dirty="0" smtClean="0">
                <a:solidFill>
                  <a:srgbClr val="0000FF"/>
                </a:solidFill>
              </a:rPr>
            </a:br>
            <a:endParaRPr lang="id-ID" dirty="0">
              <a:solidFill>
                <a:srgbClr val="0000FF"/>
              </a:solidFill>
            </a:endParaRPr>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r>
              <a:rPr lang="id-ID" dirty="0" smtClean="0"/>
              <a:t>Sekolah merumuskan tentang rencana supervisi, monitoring internal, dan evaluasi internal sekolahnya oleh kepala sekolah dan tim yang dibentuk sekolah.</a:t>
            </a:r>
          </a:p>
          <a:p>
            <a:r>
              <a:rPr lang="id-ID" dirty="0" smtClean="0"/>
              <a:t> </a:t>
            </a:r>
            <a:r>
              <a:rPr lang="id-ID" dirty="0" smtClean="0">
                <a:solidFill>
                  <a:srgbClr val="C00000"/>
                </a:solidFill>
              </a:rPr>
              <a:t>Rencana supervisi yang akan dilakukan sekolah ke semua unsur sekolah, dirumuskan   setiap kegiatan  , dan harus dirumuskan evaluasi kinerja sekolah oleh tim. </a:t>
            </a:r>
          </a:p>
          <a:p>
            <a:r>
              <a:rPr lang="id-ID" dirty="0" smtClean="0"/>
              <a:t>Oleh siapa dan kapan dilaksanakan harus dirumuskan secara jelas selama kurun waktu satu tahun</a:t>
            </a:r>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rgbClr val="0000FF"/>
                </a:solidFill>
              </a:rPr>
              <a:t>Prinsip dalam Monev</a:t>
            </a:r>
            <a:endParaRPr lang="id-ID" sz="4000" b="1" dirty="0">
              <a:solidFill>
                <a:srgbClr val="0000FF"/>
              </a:solidFill>
            </a:endParaRPr>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pPr marL="514350" lvl="0" indent="-514350">
              <a:buFont typeface="+mj-lt"/>
              <a:buAutoNum type="arabicPeriod"/>
            </a:pPr>
            <a:r>
              <a:rPr lang="id-ID" dirty="0" smtClean="0"/>
              <a:t>Supervisi dilakukan untuk mengetahui dan mengatasi masalah2 proses pelaksanaan  </a:t>
            </a:r>
          </a:p>
          <a:p>
            <a:pPr marL="514350" lvl="0" indent="-514350">
              <a:buFont typeface="+mj-lt"/>
              <a:buAutoNum type="arabicPeriod"/>
            </a:pPr>
            <a:r>
              <a:rPr lang="id-ID" dirty="0" smtClean="0">
                <a:solidFill>
                  <a:srgbClr val="0000FF"/>
                </a:solidFill>
              </a:rPr>
              <a:t>Supervisi juga termasuk masalah gurunya, administrasi, sarana, KBM, dll</a:t>
            </a:r>
          </a:p>
          <a:p>
            <a:pPr marL="514350" lvl="0" indent="-514350">
              <a:buFont typeface="+mj-lt"/>
              <a:buAutoNum type="arabicPeriod"/>
            </a:pPr>
            <a:r>
              <a:rPr lang="id-ID" dirty="0" smtClean="0"/>
              <a:t>Monev dilakukan pada akhir program untuk mengetahui ketercapaian  tujuan</a:t>
            </a:r>
          </a:p>
          <a:p>
            <a:pPr marL="514350" lvl="0" indent="-514350">
              <a:buFont typeface="+mj-lt"/>
              <a:buAutoNum type="arabicPeriod"/>
            </a:pPr>
            <a:r>
              <a:rPr lang="id-ID" dirty="0" smtClean="0">
                <a:solidFill>
                  <a:srgbClr val="C00000"/>
                </a:solidFill>
              </a:rPr>
              <a:t>Lebih baik tiap sasaran ada evaluasi</a:t>
            </a:r>
          </a:p>
          <a:p>
            <a:pPr marL="514350" lvl="0" indent="-514350">
              <a:buFont typeface="+mj-lt"/>
              <a:buAutoNum type="arabicPeriod"/>
            </a:pPr>
            <a:r>
              <a:rPr lang="id-ID" dirty="0" smtClean="0"/>
              <a:t>Instrumen, kisi-kisi, pedoman penilaian monev bisa dikembangkan sendiri  </a:t>
            </a:r>
          </a:p>
          <a:p>
            <a:pPr marL="514350" lvl="0" indent="-514350">
              <a:buFont typeface="+mj-lt"/>
              <a:buAutoNum type="arabicPeriod"/>
            </a:pPr>
            <a:r>
              <a:rPr lang="id-ID" dirty="0" smtClean="0">
                <a:solidFill>
                  <a:srgbClr val="006600"/>
                </a:solidFill>
              </a:rPr>
              <a:t>Kegiatan supervisi dan monev dilakukan oleh intern sekolah;</a:t>
            </a:r>
          </a:p>
          <a:p>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solidFill>
                  <a:srgbClr val="006600"/>
                </a:solidFill>
              </a:rPr>
              <a:t>14. Membuat Jadwal Pelaksanaan  </a:t>
            </a:r>
            <a:endParaRPr lang="id-ID" dirty="0">
              <a:solidFill>
                <a:srgbClr val="006600"/>
              </a:solidFill>
            </a:endParaRPr>
          </a:p>
        </p:txBody>
      </p:sp>
      <p:sp>
        <p:nvSpPr>
          <p:cNvPr id="3" name="Content Placeholder 2"/>
          <p:cNvSpPr>
            <a:spLocks noGrp="1"/>
          </p:cNvSpPr>
          <p:nvPr>
            <p:ph idx="1"/>
          </p:nvPr>
        </p:nvSpPr>
        <p:spPr/>
        <p:txBody>
          <a:bodyPr>
            <a:normAutofit lnSpcReduction="10000"/>
          </a:bodyPr>
          <a:lstStyle/>
          <a:p>
            <a:r>
              <a:rPr lang="id-ID" dirty="0" smtClean="0"/>
              <a:t>Program yang telah disusun dengan baik dan pasti, selanjutnya sekolah merencanakan alokasi waktu per mingguan atau bulanan atau triwulanan dan seterusnya sesuai dengan karakteristik program  .</a:t>
            </a:r>
          </a:p>
          <a:p>
            <a:r>
              <a:rPr lang="id-ID" dirty="0" smtClean="0"/>
              <a:t> </a:t>
            </a:r>
            <a:r>
              <a:rPr lang="id-ID" dirty="0" smtClean="0">
                <a:solidFill>
                  <a:srgbClr val="0000FF"/>
                </a:solidFill>
              </a:rPr>
              <a:t>Fungsi utama dengan adanya penjadwalan ini untuk pegangan bagi para pelaksana program dan sekaligus mengontrol pelaksanaan tersebut. </a:t>
            </a:r>
            <a:endParaRPr lang="id-ID" dirty="0">
              <a:solidFill>
                <a:srgbClr val="0000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rgbClr val="0000FF"/>
                </a:solidFill>
              </a:rPr>
              <a:t>15. Menentukan Penanggungjawab Kegiatan</a:t>
            </a:r>
            <a:r>
              <a:rPr lang="id-ID" dirty="0" smtClean="0">
                <a:solidFill>
                  <a:srgbClr val="0000FF"/>
                </a:solidFill>
              </a:rPr>
              <a:t/>
            </a:r>
            <a:br>
              <a:rPr lang="id-ID" dirty="0" smtClean="0">
                <a:solidFill>
                  <a:srgbClr val="0000FF"/>
                </a:solidFill>
              </a:rPr>
            </a:br>
            <a:endParaRPr lang="id-ID" dirty="0">
              <a:solidFill>
                <a:srgbClr val="0000FF"/>
              </a:solidFill>
            </a:endParaRPr>
          </a:p>
        </p:txBody>
      </p:sp>
      <p:sp>
        <p:nvSpPr>
          <p:cNvPr id="3" name="Content Placeholder 2"/>
          <p:cNvSpPr>
            <a:spLocks noGrp="1"/>
          </p:cNvSpPr>
          <p:nvPr>
            <p:ph idx="1"/>
          </p:nvPr>
        </p:nvSpPr>
        <p:spPr/>
        <p:txBody>
          <a:bodyPr>
            <a:normAutofit fontScale="92500" lnSpcReduction="20000"/>
          </a:bodyPr>
          <a:lstStyle/>
          <a:p>
            <a:r>
              <a:rPr lang="id-ID" dirty="0" smtClean="0"/>
              <a:t>Dengan SK Kepala Sekolah, tiap orang atau kelompok orang dapat menjadi penanggung jawab kegiatan.</a:t>
            </a:r>
          </a:p>
          <a:p>
            <a:r>
              <a:rPr lang="id-ID" dirty="0" smtClean="0"/>
              <a:t> </a:t>
            </a:r>
            <a:r>
              <a:rPr lang="id-ID" dirty="0" smtClean="0">
                <a:solidFill>
                  <a:srgbClr val="660066"/>
                </a:solidFill>
              </a:rPr>
              <a:t>Pertimbangan utamanya adalah profesionalitas, kesesuaian, kewenangan, kemampuan, kesediaan, dan kesempatan yang ada.</a:t>
            </a:r>
          </a:p>
          <a:p>
            <a:r>
              <a:rPr lang="id-ID" dirty="0" smtClean="0"/>
              <a:t> Asas proporsionalitas bisa dipertimbangkan kemudian.</a:t>
            </a:r>
          </a:p>
          <a:p>
            <a:r>
              <a:rPr lang="id-ID" dirty="0" smtClean="0">
                <a:solidFill>
                  <a:srgbClr val="C00000"/>
                </a:solidFill>
              </a:rPr>
              <a:t> Keterlibatan pihak luar, seperti komite sekolah, tokoh masyarakat, dan sebagainya dapat dilibatkan sesuai dengan kepentingannya.</a:t>
            </a:r>
            <a:endParaRPr lang="id-ID" dirty="0">
              <a:solidFill>
                <a:srgbClr val="C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IV. </a:t>
            </a:r>
            <a:r>
              <a:rPr lang="id-ID" b="1" dirty="0" smtClean="0"/>
              <a:t>Penutup</a:t>
            </a:r>
            <a:r>
              <a:rPr lang="id-ID" dirty="0" smtClean="0"/>
              <a:t/>
            </a:r>
            <a:br>
              <a:rPr lang="id-ID" dirty="0" smtClean="0"/>
            </a:br>
            <a:endParaRPr lang="id-ID" dirty="0"/>
          </a:p>
        </p:txBody>
      </p:sp>
      <p:sp>
        <p:nvSpPr>
          <p:cNvPr id="3" name="Content Placeholder 2"/>
          <p:cNvSpPr>
            <a:spLocks noGrp="1"/>
          </p:cNvSpPr>
          <p:nvPr>
            <p:ph idx="1"/>
          </p:nvPr>
        </p:nvSpPr>
        <p:spPr>
          <a:xfrm>
            <a:off x="457200" y="1052736"/>
            <a:ext cx="8229600" cy="5073427"/>
          </a:xfrm>
        </p:spPr>
        <p:txBody>
          <a:bodyPr/>
          <a:lstStyle/>
          <a:p>
            <a:pPr>
              <a:buNone/>
            </a:pPr>
            <a:r>
              <a:rPr lang="id-ID" dirty="0" smtClean="0">
                <a:solidFill>
                  <a:srgbClr val="006600"/>
                </a:solidFill>
              </a:rPr>
              <a:t>	Secara keseluruhan program yang direncanakan dalam RKAS tidak boleh terlepas dari  Standar Nasional Pendidikan yang menuntut delapan elemen</a:t>
            </a:r>
            <a:r>
              <a:rPr lang="id-ID" dirty="0" smtClean="0"/>
              <a:t>, yaitu standar : </a:t>
            </a:r>
            <a:r>
              <a:rPr lang="id-ID" dirty="0" smtClean="0">
                <a:solidFill>
                  <a:srgbClr val="FF0000"/>
                </a:solidFill>
              </a:rPr>
              <a:t>kompetensi lulusan, isi (kurikulum), proses, pendidik dan tenaga kependidikan, pengelolaan,  sarana dan prasarana, pembiayaan, dan penilaian.  </a:t>
            </a:r>
          </a:p>
          <a:p>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p>
            <a:fld id="{452C7CA6-6635-4A39-8581-B8D05983E63A}" type="slidenum">
              <a:rPr lang="en-US"/>
              <a:pPr/>
              <a:t>38</a:t>
            </a:fld>
            <a:endParaRPr lang="en-US"/>
          </a:p>
        </p:txBody>
      </p:sp>
      <p:sp>
        <p:nvSpPr>
          <p:cNvPr id="58371" name="Rectangle 2" descr="SUNSET2_21"/>
          <p:cNvSpPr>
            <a:spLocks noChangeArrowheads="1"/>
          </p:cNvSpPr>
          <p:nvPr/>
        </p:nvSpPr>
        <p:spPr bwMode="auto">
          <a:xfrm>
            <a:off x="0" y="0"/>
            <a:ext cx="9144000" cy="68580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endParaRPr lang="en-US"/>
          </a:p>
        </p:txBody>
      </p:sp>
      <p:sp>
        <p:nvSpPr>
          <p:cNvPr id="95235" name="Rectangle 3"/>
          <p:cNvSpPr>
            <a:spLocks noGrp="1" noChangeArrowheads="1"/>
          </p:cNvSpPr>
          <p:nvPr>
            <p:ph type="title"/>
          </p:nvPr>
        </p:nvSpPr>
        <p:spPr>
          <a:xfrm>
            <a:off x="-1189038" y="1450975"/>
            <a:ext cx="8267701" cy="3201988"/>
          </a:xfrm>
        </p:spPr>
        <p:txBody>
          <a:bodyPr/>
          <a:lstStyle/>
          <a:p>
            <a:pPr eaLnBrk="1" hangingPunct="1"/>
            <a:r>
              <a:rPr lang="en-GB" sz="5400" b="1" smtClean="0">
                <a:solidFill>
                  <a:srgbClr val="00FF00"/>
                </a:solidFill>
              </a:rPr>
              <a:t>	</a:t>
            </a:r>
            <a:r>
              <a:rPr lang="en-GB" sz="6600" b="1" smtClean="0">
                <a:solidFill>
                  <a:srgbClr val="00FF00"/>
                </a:solidFill>
              </a:rPr>
              <a:t>S</a:t>
            </a:r>
            <a:r>
              <a:rPr lang="en-GB" sz="6600" b="1" smtClean="0">
                <a:solidFill>
                  <a:srgbClr val="0066FF"/>
                </a:solidFill>
              </a:rPr>
              <a:t>E</a:t>
            </a:r>
            <a:r>
              <a:rPr lang="en-GB" sz="6600" b="1" smtClean="0">
                <a:solidFill>
                  <a:srgbClr val="FF0000"/>
                </a:solidFill>
              </a:rPr>
              <a:t>K</a:t>
            </a:r>
            <a:r>
              <a:rPr lang="en-GB" sz="6600" b="1" smtClean="0">
                <a:solidFill>
                  <a:srgbClr val="00FF00"/>
                </a:solidFill>
              </a:rPr>
              <a:t>I</a:t>
            </a:r>
            <a:r>
              <a:rPr lang="en-GB" sz="6600" b="1" smtClean="0">
                <a:solidFill>
                  <a:srgbClr val="FFFF66"/>
                </a:solidFill>
              </a:rPr>
              <a:t>A</a:t>
            </a:r>
            <a:r>
              <a:rPr lang="en-GB" sz="6600" b="1" smtClean="0">
                <a:solidFill>
                  <a:schemeClr val="accent2"/>
                </a:solidFill>
              </a:rPr>
              <a:t>N</a:t>
            </a:r>
            <a:r>
              <a:rPr lang="en-GB" sz="6600" b="1" smtClean="0">
                <a:solidFill>
                  <a:srgbClr val="FF66FF"/>
                </a:solidFill>
              </a:rPr>
              <a:t>   </a:t>
            </a:r>
            <a:br>
              <a:rPr lang="en-GB" sz="6600" b="1" smtClean="0">
                <a:solidFill>
                  <a:srgbClr val="FF66FF"/>
                </a:solidFill>
              </a:rPr>
            </a:br>
            <a:r>
              <a:rPr lang="en-GB" sz="6600" b="1" smtClean="0">
                <a:solidFill>
                  <a:srgbClr val="FF66FF"/>
                </a:solidFill>
              </a:rPr>
              <a:t>				</a:t>
            </a:r>
            <a:r>
              <a:rPr lang="en-GB" sz="6600" b="1" smtClean="0">
                <a:solidFill>
                  <a:srgbClr val="0066FF"/>
                </a:solidFill>
              </a:rPr>
              <a:t>dan</a:t>
            </a:r>
            <a:r>
              <a:rPr lang="en-GB" sz="6600" b="1" smtClean="0">
                <a:solidFill>
                  <a:srgbClr val="FF66FF"/>
                </a:solidFill>
              </a:rPr>
              <a:t>	   		   </a:t>
            </a:r>
            <a:br>
              <a:rPr lang="en-GB" sz="6600" b="1" smtClean="0">
                <a:solidFill>
                  <a:srgbClr val="FF66FF"/>
                </a:solidFill>
              </a:rPr>
            </a:br>
            <a:r>
              <a:rPr lang="en-GB" sz="6600" b="1" smtClean="0">
                <a:solidFill>
                  <a:srgbClr val="FF66FF"/>
                </a:solidFill>
              </a:rPr>
              <a:t>		</a:t>
            </a:r>
            <a:r>
              <a:rPr lang="en-GB" sz="6600" b="1" smtClean="0">
                <a:solidFill>
                  <a:srgbClr val="FF66FF"/>
                </a:solidFill>
                <a:latin typeface="Impact" pitchFamily="34" charset="0"/>
              </a:rPr>
              <a:t>Terima Kasih</a:t>
            </a:r>
            <a:endParaRPr lang="en-GB" sz="6600" b="1" smtClean="0">
              <a:solidFill>
                <a:srgbClr val="FF66FF"/>
              </a:solidFill>
            </a:endParaRPr>
          </a:p>
        </p:txBody>
      </p:sp>
      <p:sp>
        <p:nvSpPr>
          <p:cNvPr id="95236" name="Rectangle 4"/>
          <p:cNvSpPr>
            <a:spLocks noGrp="1" noChangeArrowheads="1"/>
          </p:cNvSpPr>
          <p:nvPr>
            <p:ph type="body" idx="1"/>
          </p:nvPr>
        </p:nvSpPr>
        <p:spPr>
          <a:xfrm>
            <a:off x="895350" y="5810250"/>
            <a:ext cx="8248650" cy="1047750"/>
          </a:xfrm>
        </p:spPr>
        <p:txBody>
          <a:bodyPr/>
          <a:lstStyle/>
          <a:p>
            <a:pPr algn="ctr" eaLnBrk="1" hangingPunct="1">
              <a:buFontTx/>
              <a:buNone/>
            </a:pPr>
            <a:r>
              <a:rPr lang="en-US" sz="2000" b="1" smtClean="0">
                <a:solidFill>
                  <a:srgbClr val="66FF33"/>
                </a:solidFill>
              </a:rPr>
              <a:t> </a:t>
            </a:r>
            <a:endParaRPr lang="id-ID" sz="2000" b="1" smtClean="0">
              <a:solidFill>
                <a:srgbClr val="66FF33"/>
              </a:solidFill>
            </a:endParaRPr>
          </a:p>
        </p:txBody>
      </p:sp>
      <p:sp>
        <p:nvSpPr>
          <p:cNvPr id="95237" name="WordArt 5"/>
          <p:cNvSpPr>
            <a:spLocks noChangeArrowheads="1" noChangeShapeType="1" noTextEdit="1"/>
          </p:cNvSpPr>
          <p:nvPr/>
        </p:nvSpPr>
        <p:spPr bwMode="auto">
          <a:xfrm>
            <a:off x="900113" y="2492375"/>
            <a:ext cx="6716712" cy="1728788"/>
          </a:xfrm>
          <a:prstGeom prst="rect">
            <a:avLst/>
          </a:prstGeom>
        </p:spPr>
        <p:txBody>
          <a:bodyPr wrap="none" fromWordArt="1">
            <a:prstTxWarp prst="textPlain">
              <a:avLst>
                <a:gd name="adj" fmla="val 49519"/>
              </a:avLst>
            </a:prstTxWarp>
          </a:bodyPr>
          <a:lstStyle/>
          <a:p>
            <a:pPr algn="ctr"/>
            <a:r>
              <a:rPr lang="id-ID"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omic Sans MS"/>
              </a:rPr>
              <a:t>Selamat Bekerja</a:t>
            </a:r>
          </a:p>
        </p:txBody>
      </p:sp>
      <p:sp>
        <p:nvSpPr>
          <p:cNvPr id="95238" name="WordArt 6"/>
          <p:cNvSpPr>
            <a:spLocks noChangeArrowheads="1" noChangeShapeType="1" noTextEdit="1"/>
          </p:cNvSpPr>
          <p:nvPr/>
        </p:nvSpPr>
        <p:spPr bwMode="auto">
          <a:xfrm>
            <a:off x="1712913" y="188913"/>
            <a:ext cx="6388100" cy="2535237"/>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id-ID" sz="3600" kern="10">
                <a:ln w="9525">
                  <a:round/>
                  <a:headEnd/>
                  <a:tailEnd/>
                </a:ln>
                <a:gradFill rotWithShape="1">
                  <a:gsLst>
                    <a:gs pos="0">
                      <a:srgbClr val="FFE701"/>
                    </a:gs>
                    <a:gs pos="100000">
                      <a:srgbClr val="FE3E02"/>
                    </a:gs>
                  </a:gsLst>
                  <a:lin ang="5400000" scaled="1"/>
                </a:gradFill>
                <a:latin typeface="Impact"/>
              </a:rPr>
              <a:t>Sampai jumpa</a:t>
            </a:r>
          </a:p>
        </p:txBody>
      </p:sp>
      <p:sp>
        <p:nvSpPr>
          <p:cNvPr id="95239" name="WordArt 7"/>
          <p:cNvSpPr>
            <a:spLocks noChangeArrowheads="1" noChangeShapeType="1" noTextEdit="1"/>
          </p:cNvSpPr>
          <p:nvPr/>
        </p:nvSpPr>
        <p:spPr bwMode="auto">
          <a:xfrm>
            <a:off x="323850" y="2781300"/>
            <a:ext cx="4968875" cy="2087563"/>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defRPr/>
            </a:pPr>
            <a:r>
              <a:rPr lang="en-US" sz="3600" kern="10">
                <a:ln w="9525">
                  <a:round/>
                  <a:headEnd/>
                  <a:tailEnd/>
                </a:ln>
                <a:gradFill rotWithShape="0">
                  <a:gsLst>
                    <a:gs pos="0">
                      <a:schemeClr val="tx1"/>
                    </a:gs>
                    <a:gs pos="50000">
                      <a:schemeClr val="bg1"/>
                    </a:gs>
                    <a:gs pos="100000">
                      <a:schemeClr val="tx1"/>
                    </a:gs>
                  </a:gsLst>
                  <a:lin ang="5400000" scaled="1"/>
                </a:gradFill>
                <a:latin typeface="Impact"/>
              </a:rPr>
              <a:t> __  __ _____</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2000"/>
                                  </p:stCondLst>
                                  <p:childTnLst>
                                    <p:set>
                                      <p:cBhvr>
                                        <p:cTn id="6" dur="1" fill="hold">
                                          <p:stCondLst>
                                            <p:cond delay="0"/>
                                          </p:stCondLst>
                                        </p:cTn>
                                        <p:tgtEl>
                                          <p:spTgt spid="95235"/>
                                        </p:tgtEl>
                                        <p:attrNameLst>
                                          <p:attrName>style.visibility</p:attrName>
                                        </p:attrNameLst>
                                      </p:cBhvr>
                                      <p:to>
                                        <p:strVal val="visible"/>
                                      </p:to>
                                    </p:set>
                                    <p:anim calcmode="lin" valueType="num">
                                      <p:cBhvr>
                                        <p:cTn id="7" dur="500" fill="hold"/>
                                        <p:tgtEl>
                                          <p:spTgt spid="95235"/>
                                        </p:tgtEl>
                                        <p:attrNameLst>
                                          <p:attrName>ppt_w</p:attrName>
                                        </p:attrNameLst>
                                      </p:cBhvr>
                                      <p:tavLst>
                                        <p:tav tm="0">
                                          <p:val>
                                            <p:fltVal val="0"/>
                                          </p:val>
                                        </p:tav>
                                        <p:tav tm="100000">
                                          <p:val>
                                            <p:strVal val="#ppt_w"/>
                                          </p:val>
                                        </p:tav>
                                      </p:tavLst>
                                    </p:anim>
                                    <p:anim calcmode="lin" valueType="num">
                                      <p:cBhvr>
                                        <p:cTn id="8" dur="500" fill="hold"/>
                                        <p:tgtEl>
                                          <p:spTgt spid="95235"/>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95235"/>
                                        </p:tgtEl>
                                        <p:attrNameLst>
                                          <p:attrName>style.visibility</p:attrName>
                                        </p:attrNameLst>
                                      </p:cBhvr>
                                      <p:to>
                                        <p:strVal val="hidden"/>
                                      </p:to>
                                    </p:set>
                                  </p:subTnLst>
                                </p:cTn>
                              </p:par>
                            </p:childTnLst>
                          </p:cTn>
                        </p:par>
                        <p:par>
                          <p:cTn id="9" fill="hold">
                            <p:stCondLst>
                              <p:cond delay="2500"/>
                            </p:stCondLst>
                            <p:childTnLst>
                              <p:par>
                                <p:cTn id="10" presetID="22" presetClass="entr" presetSubtype="8" fill="hold" grpId="0" nodeType="afterEffect">
                                  <p:stCondLst>
                                    <p:cond delay="2000"/>
                                  </p:stCondLst>
                                  <p:childTnLst>
                                    <p:set>
                                      <p:cBhvr>
                                        <p:cTn id="11" dur="1" fill="hold">
                                          <p:stCondLst>
                                            <p:cond delay="0"/>
                                          </p:stCondLst>
                                        </p:cTn>
                                        <p:tgtEl>
                                          <p:spTgt spid="95237"/>
                                        </p:tgtEl>
                                        <p:attrNameLst>
                                          <p:attrName>style.visibility</p:attrName>
                                        </p:attrNameLst>
                                      </p:cBhvr>
                                      <p:to>
                                        <p:strVal val="visible"/>
                                      </p:to>
                                    </p:set>
                                    <p:animEffect transition="in" filter="wipe(left)">
                                      <p:cBhvr>
                                        <p:cTn id="12" dur="500"/>
                                        <p:tgtEl>
                                          <p:spTgt spid="95237"/>
                                        </p:tgtEl>
                                      </p:cBhvr>
                                    </p:animEffect>
                                  </p:childTnLst>
                                  <p:subTnLst>
                                    <p:set>
                                      <p:cBhvr override="childStyle">
                                        <p:cTn dur="1" fill="hold" display="0" masterRel="nextClick" afterEffect="1"/>
                                        <p:tgtEl>
                                          <p:spTgt spid="95237"/>
                                        </p:tgtEl>
                                        <p:attrNameLst>
                                          <p:attrName>style.visibility</p:attrName>
                                        </p:attrNameLst>
                                      </p:cBhvr>
                                      <p:to>
                                        <p:strVal val="hidden"/>
                                      </p:to>
                                    </p:set>
                                  </p:subTnLst>
                                </p:cTn>
                              </p:par>
                            </p:childTnLst>
                          </p:cTn>
                        </p:par>
                        <p:par>
                          <p:cTn id="13" fill="hold">
                            <p:stCondLst>
                              <p:cond delay="5000"/>
                            </p:stCondLst>
                            <p:childTnLst>
                              <p:par>
                                <p:cTn id="14" presetID="23" presetClass="entr" presetSubtype="16" fill="hold" grpId="0" nodeType="afterEffect">
                                  <p:stCondLst>
                                    <p:cond delay="2000"/>
                                  </p:stCondLst>
                                  <p:childTnLst>
                                    <p:set>
                                      <p:cBhvr>
                                        <p:cTn id="15" dur="1" fill="hold">
                                          <p:stCondLst>
                                            <p:cond delay="0"/>
                                          </p:stCondLst>
                                        </p:cTn>
                                        <p:tgtEl>
                                          <p:spTgt spid="95236">
                                            <p:txEl>
                                              <p:pRg st="0" end="0"/>
                                            </p:txEl>
                                          </p:spTgt>
                                        </p:tgtEl>
                                        <p:attrNameLst>
                                          <p:attrName>style.visibility</p:attrName>
                                        </p:attrNameLst>
                                      </p:cBhvr>
                                      <p:to>
                                        <p:strVal val="visible"/>
                                      </p:to>
                                    </p:set>
                                    <p:anim calcmode="lin" valueType="num">
                                      <p:cBhvr>
                                        <p:cTn id="16" dur="500" fill="hold"/>
                                        <p:tgtEl>
                                          <p:spTgt spid="95236">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95236">
                                            <p:txEl>
                                              <p:pRg st="0" end="0"/>
                                            </p:txEl>
                                          </p:spTgt>
                                        </p:tgtEl>
                                        <p:attrNameLst>
                                          <p:attrName>ppt_h</p:attrName>
                                        </p:attrNameLst>
                                      </p:cBhvr>
                                      <p:tavLst>
                                        <p:tav tm="0">
                                          <p:val>
                                            <p:fltVal val="0"/>
                                          </p:val>
                                        </p:tav>
                                        <p:tav tm="100000">
                                          <p:val>
                                            <p:strVal val="#ppt_h"/>
                                          </p:val>
                                        </p:tav>
                                      </p:tavLst>
                                    </p:anim>
                                  </p:childTnLst>
                                </p:cTn>
                              </p:par>
                            </p:childTnLst>
                          </p:cTn>
                        </p:par>
                        <p:par>
                          <p:cTn id="18" fill="hold">
                            <p:stCondLst>
                              <p:cond delay="7500"/>
                            </p:stCondLst>
                            <p:childTnLst>
                              <p:par>
                                <p:cTn id="19" presetID="23" presetClass="entr" presetSubtype="16" fill="hold" grpId="0" nodeType="afterEffect">
                                  <p:stCondLst>
                                    <p:cond delay="2000"/>
                                  </p:stCondLst>
                                  <p:childTnLst>
                                    <p:set>
                                      <p:cBhvr>
                                        <p:cTn id="20" dur="1" fill="hold">
                                          <p:stCondLst>
                                            <p:cond delay="0"/>
                                          </p:stCondLst>
                                        </p:cTn>
                                        <p:tgtEl>
                                          <p:spTgt spid="95238"/>
                                        </p:tgtEl>
                                        <p:attrNameLst>
                                          <p:attrName>style.visibility</p:attrName>
                                        </p:attrNameLst>
                                      </p:cBhvr>
                                      <p:to>
                                        <p:strVal val="visible"/>
                                      </p:to>
                                    </p:set>
                                    <p:anim calcmode="lin" valueType="num">
                                      <p:cBhvr>
                                        <p:cTn id="21" dur="500" fill="hold"/>
                                        <p:tgtEl>
                                          <p:spTgt spid="95238"/>
                                        </p:tgtEl>
                                        <p:attrNameLst>
                                          <p:attrName>ppt_w</p:attrName>
                                        </p:attrNameLst>
                                      </p:cBhvr>
                                      <p:tavLst>
                                        <p:tav tm="0">
                                          <p:val>
                                            <p:fltVal val="0"/>
                                          </p:val>
                                        </p:tav>
                                        <p:tav tm="100000">
                                          <p:val>
                                            <p:strVal val="#ppt_w"/>
                                          </p:val>
                                        </p:tav>
                                      </p:tavLst>
                                    </p:anim>
                                    <p:anim calcmode="lin" valueType="num">
                                      <p:cBhvr>
                                        <p:cTn id="22" dur="500" fill="hold"/>
                                        <p:tgtEl>
                                          <p:spTgt spid="95238"/>
                                        </p:tgtEl>
                                        <p:attrNameLst>
                                          <p:attrName>ppt_h</p:attrName>
                                        </p:attrNameLst>
                                      </p:cBhvr>
                                      <p:tavLst>
                                        <p:tav tm="0">
                                          <p:val>
                                            <p:fltVal val="0"/>
                                          </p:val>
                                        </p:tav>
                                        <p:tav tm="100000">
                                          <p:val>
                                            <p:strVal val="#ppt_h"/>
                                          </p:val>
                                        </p:tav>
                                      </p:tavLst>
                                    </p:anim>
                                  </p:childTnLst>
                                </p:cTn>
                              </p:par>
                            </p:childTnLst>
                          </p:cTn>
                        </p:par>
                        <p:par>
                          <p:cTn id="23" fill="hold">
                            <p:stCondLst>
                              <p:cond delay="10000"/>
                            </p:stCondLst>
                            <p:childTnLst>
                              <p:par>
                                <p:cTn id="24" presetID="23" presetClass="entr" presetSubtype="16" fill="hold" nodeType="afterEffect">
                                  <p:stCondLst>
                                    <p:cond delay="3000"/>
                                  </p:stCondLst>
                                  <p:childTnLst>
                                    <p:set>
                                      <p:cBhvr>
                                        <p:cTn id="25" dur="1" fill="hold">
                                          <p:stCondLst>
                                            <p:cond delay="0"/>
                                          </p:stCondLst>
                                        </p:cTn>
                                        <p:tgtEl>
                                          <p:spTgt spid="95239"/>
                                        </p:tgtEl>
                                        <p:attrNameLst>
                                          <p:attrName>style.visibility</p:attrName>
                                        </p:attrNameLst>
                                      </p:cBhvr>
                                      <p:to>
                                        <p:strVal val="visible"/>
                                      </p:to>
                                    </p:set>
                                    <p:anim calcmode="lin" valueType="num">
                                      <p:cBhvr>
                                        <p:cTn id="26" dur="500" fill="hold"/>
                                        <p:tgtEl>
                                          <p:spTgt spid="95239"/>
                                        </p:tgtEl>
                                        <p:attrNameLst>
                                          <p:attrName>ppt_w</p:attrName>
                                        </p:attrNameLst>
                                      </p:cBhvr>
                                      <p:tavLst>
                                        <p:tav tm="0">
                                          <p:val>
                                            <p:fltVal val="0"/>
                                          </p:val>
                                        </p:tav>
                                        <p:tav tm="100000">
                                          <p:val>
                                            <p:strVal val="#ppt_w"/>
                                          </p:val>
                                        </p:tav>
                                      </p:tavLst>
                                    </p:anim>
                                    <p:anim calcmode="lin" valueType="num">
                                      <p:cBhvr>
                                        <p:cTn id="27" dur="500" fill="hold"/>
                                        <p:tgtEl>
                                          <p:spTgt spid="9523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autoUpdateAnimBg="0"/>
      <p:bldP spid="95236" grpId="0" build="p" autoUpdateAnimBg="0" advAuto="2000"/>
      <p:bldP spid="95237" grpId="0" animBg="1"/>
      <p:bldP spid="952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I.PENDAHULUAN</a:t>
            </a:r>
            <a:endParaRPr lang="id-ID" dirty="0"/>
          </a:p>
        </p:txBody>
      </p:sp>
      <p:sp>
        <p:nvSpPr>
          <p:cNvPr id="3" name="Content Placeholder 2"/>
          <p:cNvSpPr>
            <a:spLocks noGrp="1"/>
          </p:cNvSpPr>
          <p:nvPr>
            <p:ph idx="1"/>
          </p:nvPr>
        </p:nvSpPr>
        <p:spPr>
          <a:xfrm>
            <a:off x="323528" y="1268760"/>
            <a:ext cx="8568952" cy="5589240"/>
          </a:xfrm>
        </p:spPr>
        <p:txBody>
          <a:bodyPr>
            <a:normAutofit fontScale="92500" lnSpcReduction="20000"/>
          </a:bodyPr>
          <a:lstStyle/>
          <a:p>
            <a:r>
              <a:rPr lang="id-ID" dirty="0" smtClean="0">
                <a:solidFill>
                  <a:srgbClr val="002060"/>
                </a:solidFill>
              </a:rPr>
              <a:t>Kementerian </a:t>
            </a:r>
            <a:r>
              <a:rPr lang="id-ID" dirty="0">
                <a:solidFill>
                  <a:srgbClr val="002060"/>
                </a:solidFill>
              </a:rPr>
              <a:t>Pendidikan Nasional di tahun 2006 menerbitkan Panduan Penyusunan Rencana Pengembangan Sekolah (RPS). RPS terdiri atas rencana strategis (Renstra) dan rencana operasional (Renop). Sesuai dengan </a:t>
            </a:r>
            <a:r>
              <a:rPr lang="id-ID" dirty="0" smtClean="0">
                <a:solidFill>
                  <a:srgbClr val="002060"/>
                </a:solidFill>
              </a:rPr>
              <a:t> </a:t>
            </a:r>
            <a:r>
              <a:rPr lang="id-ID" dirty="0" smtClean="0">
                <a:solidFill>
                  <a:srgbClr val="FF0000"/>
                </a:solidFill>
              </a:rPr>
              <a:t>PP </a:t>
            </a:r>
            <a:r>
              <a:rPr lang="id-ID" dirty="0" smtClean="0">
                <a:solidFill>
                  <a:srgbClr val="FF0000"/>
                </a:solidFill>
              </a:rPr>
              <a:t>Republik Indonesia Nomor 32 tahun 2013  </a:t>
            </a:r>
            <a:r>
              <a:rPr lang="id-ID" dirty="0" smtClean="0">
                <a:solidFill>
                  <a:srgbClr val="FF0000"/>
                </a:solidFill>
              </a:rPr>
              <a:t>tentang,Perubahan </a:t>
            </a:r>
            <a:r>
              <a:rPr lang="id-ID" dirty="0" smtClean="0">
                <a:solidFill>
                  <a:srgbClr val="FF0000"/>
                </a:solidFill>
              </a:rPr>
              <a:t>atas PP nomor 19 tahun 2005 tentang, Standar Nasional </a:t>
            </a:r>
            <a:r>
              <a:rPr lang="id-ID" dirty="0" smtClean="0">
                <a:solidFill>
                  <a:srgbClr val="FF0000"/>
                </a:solidFill>
              </a:rPr>
              <a:t>Pendidikan,</a:t>
            </a:r>
            <a:r>
              <a:rPr lang="id-ID" dirty="0" smtClean="0"/>
              <a:t> </a:t>
            </a:r>
            <a:r>
              <a:rPr lang="id-ID" dirty="0" smtClean="0">
                <a:solidFill>
                  <a:srgbClr val="002060"/>
                </a:solidFill>
              </a:rPr>
              <a:t>bahwa </a:t>
            </a:r>
            <a:r>
              <a:rPr lang="id-ID" dirty="0">
                <a:solidFill>
                  <a:srgbClr val="002060"/>
                </a:solidFill>
              </a:rPr>
              <a:t>“setiap satuan pendidikan dikelola atas dasar rencana kerja tahunan yang merupakan penjabaran rinci dari rencana kerja jangka menengah </a:t>
            </a:r>
            <a:r>
              <a:rPr lang="id-ID" dirty="0" smtClean="0">
                <a:solidFill>
                  <a:srgbClr val="002060"/>
                </a:solidFill>
              </a:rPr>
              <a:t> masa </a:t>
            </a:r>
            <a:r>
              <a:rPr lang="id-ID" dirty="0" smtClean="0">
                <a:solidFill>
                  <a:srgbClr val="002060"/>
                </a:solidFill>
              </a:rPr>
              <a:t>4 </a:t>
            </a:r>
            <a:r>
              <a:rPr lang="id-ID" dirty="0">
                <a:solidFill>
                  <a:srgbClr val="002060"/>
                </a:solidFill>
              </a:rPr>
              <a:t>tahun”. </a:t>
            </a:r>
            <a:r>
              <a:rPr lang="id-ID" b="1" dirty="0">
                <a:solidFill>
                  <a:srgbClr val="002060"/>
                </a:solidFill>
              </a:rPr>
              <a:t>Rencana kerja tahunan </a:t>
            </a:r>
            <a:r>
              <a:rPr lang="id-ID" dirty="0">
                <a:solidFill>
                  <a:srgbClr val="002060"/>
                </a:solidFill>
              </a:rPr>
              <a:t>dikategorikan sebagai rencana operasional, sedangkan rencana kerja jangka menengah berkategori rencana strategis. </a:t>
            </a:r>
          </a:p>
          <a:p>
            <a:pPr>
              <a:buNone/>
            </a:pP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DIAGRAM PENYUSUNAN RKAS</a:t>
            </a:r>
            <a:endParaRPr lang="id-ID" dirty="0"/>
          </a:p>
        </p:txBody>
      </p:sp>
      <p:pic>
        <p:nvPicPr>
          <p:cNvPr id="4" name="Content Placeholder 3"/>
          <p:cNvPicPr>
            <a:picLocks noGrp="1"/>
          </p:cNvPicPr>
          <p:nvPr>
            <p:ph idx="1"/>
          </p:nvPr>
        </p:nvPicPr>
        <p:blipFill>
          <a:blip r:embed="rId2" cstate="print"/>
          <a:srcRect/>
          <a:stretch>
            <a:fillRect/>
          </a:stretch>
        </p:blipFill>
        <p:spPr bwMode="auto">
          <a:xfrm>
            <a:off x="1619672" y="1700808"/>
            <a:ext cx="6134100" cy="3048000"/>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763688" y="4797152"/>
            <a:ext cx="5848350" cy="12648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smtClean="0">
                <a:solidFill>
                  <a:srgbClr val="002060"/>
                </a:solidFill>
              </a:rPr>
              <a:t>II. MENGAPA </a:t>
            </a:r>
            <a:r>
              <a:rPr lang="id-ID" sz="3600" b="1" dirty="0">
                <a:solidFill>
                  <a:srgbClr val="002060"/>
                </a:solidFill>
              </a:rPr>
              <a:t>HARUS MENYUSUN RKAS </a:t>
            </a:r>
            <a:endParaRPr lang="id-ID" sz="3600" dirty="0">
              <a:solidFill>
                <a:srgbClr val="002060"/>
              </a:solidFill>
            </a:endParaRPr>
          </a:p>
        </p:txBody>
      </p:sp>
      <p:sp>
        <p:nvSpPr>
          <p:cNvPr id="3" name="Content Placeholder 2"/>
          <p:cNvSpPr>
            <a:spLocks noGrp="1"/>
          </p:cNvSpPr>
          <p:nvPr>
            <p:ph idx="1"/>
          </p:nvPr>
        </p:nvSpPr>
        <p:spPr/>
        <p:txBody>
          <a:bodyPr>
            <a:normAutofit lnSpcReduction="10000"/>
          </a:bodyPr>
          <a:lstStyle/>
          <a:p>
            <a:pPr>
              <a:buNone/>
            </a:pPr>
            <a:r>
              <a:rPr lang="id-ID" dirty="0" smtClean="0"/>
              <a:t>    </a:t>
            </a:r>
            <a:r>
              <a:rPr lang="id-ID" dirty="0" smtClean="0">
                <a:solidFill>
                  <a:srgbClr val="006600"/>
                </a:solidFill>
              </a:rPr>
              <a:t>PP </a:t>
            </a:r>
            <a:r>
              <a:rPr lang="id-ID" dirty="0">
                <a:solidFill>
                  <a:srgbClr val="006600"/>
                </a:solidFill>
              </a:rPr>
              <a:t>No 17 tahun 2010 tentang pengelolaan dan penyelenggaraan pendidikan (pasal 50 dan 51) secara eksplisit menyatakan kewajiban satuan pendidikan merumuskan dan menetapkan kebijakan pendidikan sesuai dengan kewenangannya. Salah satu kebijakan pendidikan yang dirumuskan satuan pendidikan adalah </a:t>
            </a:r>
            <a:r>
              <a:rPr lang="id-ID" b="1" dirty="0">
                <a:solidFill>
                  <a:srgbClr val="006600"/>
                </a:solidFill>
              </a:rPr>
              <a:t>rencana kerja tahunan </a:t>
            </a:r>
            <a:r>
              <a:rPr lang="id-ID" dirty="0">
                <a:solidFill>
                  <a:srgbClr val="006600"/>
                </a:solidFill>
              </a:rPr>
              <a:t>satuan pendidikan, anggaran pendapatan dan belanja tahunan satuan pendidikan.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smtClean="0"/>
              <a:t>III.BAGAIMANA </a:t>
            </a:r>
            <a:r>
              <a:rPr lang="id-ID" sz="3600" b="1" dirty="0"/>
              <a:t>CARA MENYUSUN RKAS </a:t>
            </a:r>
            <a:endParaRPr lang="id-ID" sz="3600" dirty="0"/>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r>
              <a:rPr lang="id-ID" dirty="0">
                <a:solidFill>
                  <a:srgbClr val="006600"/>
                </a:solidFill>
              </a:rPr>
              <a:t>RKAS adalah penjabaran operasional dari RKS, artinya isi program RKAS lebih detil dan lebih berjangka waktu pendek (satu tahun). Bila RKS dibuat pada awal tahun untuk empat tahun ke depan, maka RKAS dibuat pada setiap awal tahun pertama, kedua, ketiga dan keempat.  </a:t>
            </a:r>
          </a:p>
          <a:p>
            <a:r>
              <a:rPr lang="id-ID" dirty="0">
                <a:solidFill>
                  <a:srgbClr val="C00000"/>
                </a:solidFill>
              </a:rPr>
              <a:t> Mengenai sumber dana, umumnya dapat diprediksi sebelumnya karena penyusunan RKAS pada prakteknya lebih menggunakan alokasi historis. Meskipun demikian tidak menutup kemungkinan penggalian dana yang berasal dari hibah. </a:t>
            </a:r>
          </a:p>
          <a:p>
            <a:pPr>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A.Ketentuan </a:t>
            </a:r>
            <a:r>
              <a:rPr lang="id-ID" b="1" dirty="0"/>
              <a:t>dalam Penyusunan RKAS </a:t>
            </a:r>
            <a:endParaRPr lang="id-ID"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pPr marL="514350" lvl="0" indent="-514350">
              <a:buFont typeface="+mj-lt"/>
              <a:buAutoNum type="arabicPeriod"/>
            </a:pPr>
            <a:r>
              <a:rPr lang="id-ID" dirty="0">
                <a:solidFill>
                  <a:srgbClr val="0000FF"/>
                </a:solidFill>
              </a:rPr>
              <a:t>Menggunakan strategi analisis SWOT</a:t>
            </a:r>
          </a:p>
          <a:p>
            <a:pPr marL="514350" lvl="0" indent="-514350">
              <a:buFont typeface="+mj-lt"/>
              <a:buAutoNum type="arabicPeriod"/>
            </a:pPr>
            <a:r>
              <a:rPr lang="id-ID" dirty="0">
                <a:solidFill>
                  <a:srgbClr val="0000FF"/>
                </a:solidFill>
              </a:rPr>
              <a:t>Analisis SWOT dilakukan setiap tahun</a:t>
            </a:r>
          </a:p>
          <a:p>
            <a:pPr marL="514350" lvl="0" indent="-514350">
              <a:buFont typeface="+mj-lt"/>
              <a:buAutoNum type="arabicPeriod"/>
            </a:pPr>
            <a:r>
              <a:rPr lang="id-ID" dirty="0">
                <a:solidFill>
                  <a:srgbClr val="0000FF"/>
                </a:solidFill>
              </a:rPr>
              <a:t>RKAS merupakan penjabaran dari RKS</a:t>
            </a:r>
          </a:p>
          <a:p>
            <a:pPr marL="514350" lvl="0" indent="-514350">
              <a:buFont typeface="+mj-lt"/>
              <a:buAutoNum type="arabicPeriod"/>
            </a:pPr>
            <a:r>
              <a:rPr lang="id-ID" dirty="0">
                <a:solidFill>
                  <a:srgbClr val="0000FF"/>
                </a:solidFill>
              </a:rPr>
              <a:t>Program yang direncanakan bersifat lebih operasional</a:t>
            </a:r>
          </a:p>
          <a:p>
            <a:pPr marL="514350" lvl="0" indent="-514350">
              <a:buFont typeface="+mj-lt"/>
              <a:buAutoNum type="arabicPeriod"/>
            </a:pPr>
            <a:r>
              <a:rPr lang="id-ID" dirty="0">
                <a:solidFill>
                  <a:srgbClr val="0000FF"/>
                </a:solidFill>
              </a:rPr>
              <a:t>Ada benang merah antara tujuan empat tahunan dan sasaran (tujuan situasional) </a:t>
            </a:r>
            <a:r>
              <a:rPr lang="en-US" dirty="0">
                <a:solidFill>
                  <a:srgbClr val="0000FF"/>
                </a:solidFill>
              </a:rPr>
              <a:t>        </a:t>
            </a:r>
            <a:r>
              <a:rPr lang="id-ID" dirty="0">
                <a:solidFill>
                  <a:srgbClr val="0000FF"/>
                </a:solidFill>
              </a:rPr>
              <a:t>satu tahunan</a:t>
            </a:r>
          </a:p>
          <a:p>
            <a:pPr marL="514350" lvl="0" indent="-514350">
              <a:buFont typeface="+mj-lt"/>
              <a:buAutoNum type="arabicPeriod"/>
            </a:pPr>
            <a:r>
              <a:rPr lang="id-ID" dirty="0">
                <a:solidFill>
                  <a:srgbClr val="0000FF"/>
                </a:solidFill>
              </a:rPr>
              <a:t>Rencana dan program sekolah harus memperhatikan hasil  analisis SWOT. </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lstStyle/>
          <a:p>
            <a:r>
              <a:rPr lang="id-ID" b="1" dirty="0"/>
              <a:t>Langkah Penyusunan RKAS </a:t>
            </a:r>
            <a:endParaRPr lang="id-ID" dirty="0"/>
          </a:p>
        </p:txBody>
      </p:sp>
      <p:pic>
        <p:nvPicPr>
          <p:cNvPr id="4" name="Content Placeholder 3"/>
          <p:cNvPicPr>
            <a:picLocks noGrp="1"/>
          </p:cNvPicPr>
          <p:nvPr>
            <p:ph idx="1"/>
          </p:nvPr>
        </p:nvPicPr>
        <p:blipFill>
          <a:blip r:embed="rId2" cstate="print"/>
          <a:srcRect/>
          <a:stretch>
            <a:fillRect/>
          </a:stretch>
        </p:blipFill>
        <p:spPr bwMode="auto">
          <a:xfrm>
            <a:off x="1619672" y="1340768"/>
            <a:ext cx="5686425" cy="320992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619672" y="4509120"/>
            <a:ext cx="5314947" cy="2085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1792</Words>
  <Application>Microsoft Office PowerPoint</Application>
  <PresentationFormat>On-screen Show (4:3)</PresentationFormat>
  <Paragraphs>163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 PENYUSUNAN RKAS   </vt:lpstr>
      <vt:lpstr>Slide 2</vt:lpstr>
      <vt:lpstr>PENYUSUNAN RKAS   </vt:lpstr>
      <vt:lpstr>I.PENDAHULUAN</vt:lpstr>
      <vt:lpstr>DIAGRAM PENYUSUNAN RKAS</vt:lpstr>
      <vt:lpstr>II. MENGAPA HARUS MENYUSUN RKAS </vt:lpstr>
      <vt:lpstr>III.BAGAIMANA CARA MENYUSUN RKAS </vt:lpstr>
      <vt:lpstr>A.Ketentuan dalam Penyusunan RKAS </vt:lpstr>
      <vt:lpstr>Langkah Penyusunan RKAS </vt:lpstr>
      <vt:lpstr>B.Langkah-Langkah Penyusunan RKAS </vt:lpstr>
      <vt:lpstr>Lanjutan</vt:lpstr>
      <vt:lpstr>1. Melakukan analisis lingkungan operasional sekolah  </vt:lpstr>
      <vt:lpstr>2. Melakukan analisis pendidikan sekolah saat ini </vt:lpstr>
      <vt:lpstr>3. Melakukan analisis pendidikan sekolah satu tahun ke depan </vt:lpstr>
      <vt:lpstr>4. Menentukan kesenjangan antara situasi saat ini dengan satu tahun kedepan </vt:lpstr>
      <vt:lpstr>Slide 16</vt:lpstr>
      <vt:lpstr>5. Merumuskan tujuan sekolah selama satu tahun ke depan </vt:lpstr>
      <vt:lpstr>Lanjutan</vt:lpstr>
      <vt:lpstr>Contoh:Visi sekolah empat tahun mendatang</vt:lpstr>
      <vt:lpstr>Tujuan situasional satu tahun kedepan: </vt:lpstr>
      <vt:lpstr>6. Mengidentifikasi  fungsi,jurusan sekolah   </vt:lpstr>
      <vt:lpstr> contoh Tujuan kesatu:  Menghasilkan RPP untuk   semua mata pelajaran   </vt:lpstr>
      <vt:lpstr>7. Melakukan Analisis SWOT </vt:lpstr>
      <vt:lpstr>8. Merumuskan  Pemecahan Persoalan </vt:lpstr>
      <vt:lpstr>9. Menyusun Rencana Program  </vt:lpstr>
      <vt:lpstr>LEMBAR KERJA 9 : RENCANA PROGRAM </vt:lpstr>
      <vt:lpstr>10. Menentukan  Kunci Keberhasilan</vt:lpstr>
      <vt:lpstr>11. Menyusun Rencana Biaya </vt:lpstr>
      <vt:lpstr>RENCANA ANGGARAN PENDAPATAN DAN BELANJA SEKOLAH (RAPBS)  TAHUN PELAJARAN   : ...........................………....... SD         :..................................……….</vt:lpstr>
      <vt:lpstr>RENCANA ANGGARAN PENDAPATAN DAN BELANJA SEKOLAH (RAPBS)  TAHUN PELAJARAN   : ...........................………....... SMP        :..................................……….</vt:lpstr>
      <vt:lpstr>12. Menyusun Rencana Pelaksanaan Program </vt:lpstr>
      <vt:lpstr>13. Menyusun Rencana Monev </vt:lpstr>
      <vt:lpstr>Prinsip dalam Monev</vt:lpstr>
      <vt:lpstr>14. Membuat Jadwal Pelaksanaan  </vt:lpstr>
      <vt:lpstr>15. Menentukan Penanggungjawab Kegiatan </vt:lpstr>
      <vt:lpstr>IV. Penutup </vt:lpstr>
      <vt:lpstr>Slide 37</vt:lpstr>
      <vt:lpstr> SEKIAN        dan            Terima Kasih</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PENYUSUNAN RKAS</dc:title>
  <dc:creator>User</dc:creator>
  <cp:lastModifiedBy>User</cp:lastModifiedBy>
  <cp:revision>39</cp:revision>
  <dcterms:created xsi:type="dcterms:W3CDTF">2015-04-09T06:32:08Z</dcterms:created>
  <dcterms:modified xsi:type="dcterms:W3CDTF">2015-05-09T09:11:18Z</dcterms:modified>
</cp:coreProperties>
</file>