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7" r:id="rId3"/>
    <p:sldId id="265" r:id="rId4"/>
    <p:sldId id="259" r:id="rId5"/>
    <p:sldId id="260" r:id="rId6"/>
    <p:sldId id="261" r:id="rId7"/>
    <p:sldId id="262" r:id="rId8"/>
    <p:sldId id="263" r:id="rId9"/>
    <p:sldId id="267" r:id="rId10"/>
    <p:sldId id="269" r:id="rId11"/>
    <p:sldId id="264" r:id="rId12"/>
    <p:sldId id="266" r:id="rId13"/>
    <p:sldId id="268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16" d="100"/>
          <a:sy n="116" d="100"/>
        </p:scale>
        <p:origin x="390" y="108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ru-RU"/>
              <a:t>06.12.2016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ru-RU"/>
              <a:t>06.12.2016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71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06.12.2016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06.12.2016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06.12.2016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06.12.2016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06.12.2016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06.12.2016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06.12.2016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06.12.2016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06.12.2016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t>06.12.2016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ru-RU" noProof="0" smtClean="0"/>
              <a:pPr/>
              <a:t>06.12.2016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260648"/>
            <a:ext cx="9337102" cy="3024336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4400" dirty="0">
                <a:solidFill>
                  <a:srgbClr val="FF0000"/>
                </a:solidFill>
              </a:rPr>
              <a:t>Презентация по </a:t>
            </a:r>
            <a:r>
              <a:rPr lang="ru-RU" sz="4400" dirty="0" smtClean="0">
                <a:solidFill>
                  <a:srgbClr val="FF0000"/>
                </a:solidFill>
              </a:rPr>
              <a:t>самообразованию </a:t>
            </a:r>
            <a:r>
              <a:rPr lang="ru-RU" sz="4400" b="0" i="0" dirty="0" smtClean="0">
                <a:solidFill>
                  <a:srgbClr val="FF0000"/>
                </a:solidFill>
                <a:latin typeface="Euphemia"/>
              </a:rPr>
              <a:t>на тему : «</a:t>
            </a:r>
            <a:r>
              <a:rPr lang="ru-RU" sz="4400" dirty="0" smtClean="0">
                <a:solidFill>
                  <a:srgbClr val="FF0000"/>
                </a:solidFill>
                <a:latin typeface="Euphemia"/>
              </a:rPr>
              <a:t>Групповая работа как средство формирования УУД</a:t>
            </a:r>
            <a:r>
              <a:rPr lang="ru-RU" sz="4400" b="0" i="0" dirty="0" smtClean="0">
                <a:solidFill>
                  <a:srgbClr val="FF0000"/>
                </a:solidFill>
                <a:latin typeface="Euphemia"/>
              </a:rPr>
              <a:t> на уроках окружающего мира».</a:t>
            </a:r>
            <a:endParaRPr lang="ru-RU" sz="4400" b="0" i="0" dirty="0">
              <a:solidFill>
                <a:srgbClr val="FF0000"/>
              </a:solidFill>
              <a:latin typeface="Euphemi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78389" y="4267200"/>
            <a:ext cx="5976664" cy="25908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Подготовила: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у</a:t>
            </a:r>
            <a:r>
              <a:rPr lang="ru-RU" sz="2400" b="0" i="0" dirty="0" smtClean="0">
                <a:solidFill>
                  <a:srgbClr val="002060"/>
                </a:solidFill>
              </a:rPr>
              <a:t>читель начальных классов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высшей </a:t>
            </a:r>
            <a:r>
              <a:rPr lang="ru-RU" dirty="0" smtClean="0">
                <a:solidFill>
                  <a:srgbClr val="002060"/>
                </a:solidFill>
              </a:rPr>
              <a:t>категории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МБОУ-Средней школы №9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г</a:t>
            </a:r>
            <a:r>
              <a:rPr lang="ru-RU" sz="2400" b="0" i="0" dirty="0" smtClean="0">
                <a:solidFill>
                  <a:srgbClr val="002060"/>
                </a:solidFill>
              </a:rPr>
              <a:t>. Мценска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Матвеева Светлана Владимировна</a:t>
            </a:r>
            <a:r>
              <a:rPr lang="ru-RU" dirty="0" smtClean="0">
                <a:solidFill>
                  <a:srgbClr val="164B4F"/>
                </a:solidFill>
              </a:rPr>
              <a:t>.</a:t>
            </a:r>
            <a:endParaRPr lang="ru-RU" sz="2400" b="0" i="0" dirty="0">
              <a:solidFill>
                <a:srgbClr val="164B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Алгоритм работы в группе</a:t>
            </a:r>
            <a:r>
              <a:rPr lang="ru-RU" sz="5400" dirty="0" smtClean="0"/>
              <a:t>.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Повторение задания.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Анализ условий для нахождения способа решения поставленной задачи.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Выдвижение версий каждым членом группы.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Обоснование версий, их проверка, исключение неподходящих.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Совместное принятие решения.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Анализ решения. Оформление результата.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Подготовка к выступлению.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Представление результатов деятельности.</a:t>
            </a:r>
            <a:endParaRPr lang="ru-RU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47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Элементы групповой работы.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tx2"/>
                </a:solidFill>
              </a:rPr>
              <a:t>Постановка проблемной ситуации.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tx2"/>
                </a:solidFill>
              </a:rPr>
              <a:t>Обеспечение дидактическим материалом.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tx2"/>
                </a:solidFill>
              </a:rPr>
              <a:t>Планирование работы.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tx2"/>
                </a:solidFill>
              </a:rPr>
              <a:t>Индивидуальное выполнение задания, озвучивание результата.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tx2"/>
                </a:solidFill>
              </a:rPr>
              <a:t>Совместное обсуждение работы (замечания, дополнения, уточнения).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tx2"/>
                </a:solidFill>
              </a:rPr>
              <a:t>Обобщение результатов проделанной работы.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49751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404664"/>
            <a:ext cx="9601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Критерии оценивания работы в группе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4400" dirty="0" smtClean="0">
                <a:solidFill>
                  <a:schemeClr val="tx2"/>
                </a:solidFill>
              </a:rPr>
              <a:t>Справились полностью или частично.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4400" dirty="0" smtClean="0">
                <a:solidFill>
                  <a:schemeClr val="tx2"/>
                </a:solidFill>
              </a:rPr>
              <a:t>Справились самостоятельно или понадобилась помощь.</a:t>
            </a:r>
            <a:endParaRPr lang="ru-RU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08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«Мои ученики будут узнавать новое не от меня, они будут открывать это новое сами.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Моя главная задача – помочь им раскрыться, развить собственные идеи</a:t>
            </a:r>
            <a:r>
              <a:rPr lang="ru-RU" sz="2800" dirty="0" smtClean="0"/>
              <a:t>».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И.Г. Песталоцци.</a:t>
            </a:r>
            <a:endParaRPr lang="ru-RU" sz="2800" dirty="0"/>
          </a:p>
        </p:txBody>
      </p:sp>
      <p:pic>
        <p:nvPicPr>
          <p:cNvPr id="1026" name="Picture 2" descr="http://bookz.ru/authors/vasilii-mikrukov/kratkii-_014/i_00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60" y="1665604"/>
            <a:ext cx="4368553" cy="484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91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Цель групповой работы: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а</a:t>
            </a:r>
            <a:r>
              <a:rPr lang="ru-RU" sz="4800" dirty="0" smtClean="0"/>
              <a:t>ктивное включение каждого обучающегося в процесс познания учебного материала  через умение взаимодействовать с другими участниками группы.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039336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9704" y="533400"/>
            <a:ext cx="96012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Задачи групповой работы: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ru-RU" dirty="0" smtClean="0">
                <a:solidFill>
                  <a:schemeClr val="tx2"/>
                </a:solidFill>
              </a:rPr>
              <a:t>Активизация познавательной деятельности обучающихся</a:t>
            </a:r>
          </a:p>
          <a:p>
            <a:pPr marL="342900" indent="-342900"/>
            <a:r>
              <a:rPr lang="ru-RU" dirty="0" smtClean="0">
                <a:solidFill>
                  <a:schemeClr val="tx2"/>
                </a:solidFill>
              </a:rPr>
              <a:t>Развитие навыков самостоятельной учебной деятельности </a:t>
            </a:r>
          </a:p>
          <a:p>
            <a:pPr marL="342900" indent="-342900"/>
            <a:r>
              <a:rPr lang="ru-RU" dirty="0" smtClean="0">
                <a:solidFill>
                  <a:schemeClr val="tx2"/>
                </a:solidFill>
              </a:rPr>
              <a:t>Развитие умения успешного общения между членами группы </a:t>
            </a:r>
          </a:p>
          <a:p>
            <a:pPr marL="342900" indent="-342900"/>
            <a:r>
              <a:rPr lang="ru-RU" dirty="0" smtClean="0">
                <a:solidFill>
                  <a:schemeClr val="tx2"/>
                </a:solidFill>
              </a:rPr>
              <a:t>Совершенствование межличностных отношений</a:t>
            </a:r>
          </a:p>
          <a:p>
            <a:pPr marL="342900" indent="-342900"/>
            <a:r>
              <a:rPr lang="ru-RU" dirty="0" smtClean="0">
                <a:solidFill>
                  <a:schemeClr val="tx2"/>
                </a:solidFill>
              </a:rPr>
              <a:t>Развитие умения высказывать и обосновывать свою точку зрения</a:t>
            </a:r>
          </a:p>
          <a:p>
            <a:pPr marL="342900" indent="-342900"/>
            <a:r>
              <a:rPr lang="ru-RU" dirty="0" smtClean="0">
                <a:solidFill>
                  <a:schemeClr val="tx2"/>
                </a:solidFill>
              </a:rPr>
              <a:t>Формирование самоуважения и эмоционально-положительного отношения к себе и  другим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16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Положительные и отрицательные моменты в групповой работе 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700" dirty="0" smtClean="0"/>
              <a:t>Повышение обучаемости и эффективности усвоения и актуализации знаний</a:t>
            </a:r>
          </a:p>
          <a:p>
            <a:r>
              <a:rPr lang="ru-RU" sz="2700" dirty="0" smtClean="0"/>
              <a:t>Повышение учебно-познавательной мотивации </a:t>
            </a:r>
          </a:p>
          <a:p>
            <a:r>
              <a:rPr lang="ru-RU" sz="2700" dirty="0" smtClean="0"/>
              <a:t>Снижение уровня тревожности ребенка </a:t>
            </a:r>
          </a:p>
          <a:p>
            <a:r>
              <a:rPr lang="ru-RU" sz="2700" dirty="0" smtClean="0"/>
              <a:t>Улучшение психологического климата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700" dirty="0" smtClean="0"/>
              <a:t>Организация групповой работы требует от учителя особых умений и навыков </a:t>
            </a:r>
          </a:p>
          <a:p>
            <a:r>
              <a:rPr lang="ru-RU" sz="2700" dirty="0" smtClean="0"/>
              <a:t>Групповой работе нужно учить </a:t>
            </a:r>
          </a:p>
          <a:p>
            <a:r>
              <a:rPr lang="ru-RU" sz="2700" dirty="0" smtClean="0"/>
              <a:t>Некоторые обучающиеся могут использовать результаты труда более сильных одноклассников 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14195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Принципы групповой работы 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Учитывать уровень образовательных возможностей обучающихся </a:t>
            </a:r>
          </a:p>
          <a:p>
            <a:r>
              <a:rPr lang="ru-RU" sz="3200" dirty="0" smtClean="0"/>
              <a:t>Учитывать особенности создания групп </a:t>
            </a:r>
          </a:p>
          <a:p>
            <a:r>
              <a:rPr lang="ru-RU" sz="3200" dirty="0" smtClean="0"/>
              <a:t>Подбирать задачи исключительно для совместного поиска решения </a:t>
            </a:r>
          </a:p>
          <a:p>
            <a:r>
              <a:rPr lang="ru-RU" sz="3200" dirty="0" smtClean="0"/>
              <a:t>Помогать распределять роли между участниками группы </a:t>
            </a:r>
          </a:p>
          <a:p>
            <a:r>
              <a:rPr lang="ru-RU" sz="3200" dirty="0" smtClean="0"/>
              <a:t>Анализировать работу и способ деятельности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844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Варианты создания групп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4400" dirty="0" smtClean="0"/>
              <a:t>По выбору учителя.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4400" dirty="0" smtClean="0"/>
              <a:t>По выбору «лидера».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4400" dirty="0" smtClean="0"/>
              <a:t>По желанию.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88816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C00000"/>
                </a:solidFill>
              </a:rPr>
              <a:t>Роли в группе.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7030A0"/>
                </a:solidFill>
              </a:rPr>
              <a:t>ЧТЕЦ </a:t>
            </a:r>
            <a:r>
              <a:rPr lang="ru-RU" sz="3200" dirty="0" smtClean="0"/>
              <a:t> (читает вслух задания)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7030A0"/>
                </a:solidFill>
              </a:rPr>
              <a:t>СЕКРЕТАРЬ</a:t>
            </a:r>
            <a:r>
              <a:rPr lang="ru-RU" sz="3200" dirty="0" smtClean="0"/>
              <a:t>(ведёт записи от лица всей группы)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7030A0"/>
                </a:solidFill>
              </a:rPr>
              <a:t>ДОКЛАДЧИК </a:t>
            </a:r>
            <a:r>
              <a:rPr lang="ru-RU" sz="3200" dirty="0" smtClean="0"/>
              <a:t>(рассказывает о том, что решила группа)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7030A0"/>
                </a:solidFill>
              </a:rPr>
              <a:t>ХРОНОМЕТРИСТ</a:t>
            </a:r>
            <a:r>
              <a:rPr lang="ru-RU" sz="3200" dirty="0" smtClean="0"/>
              <a:t> (следит за отведённым для работы временем)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03024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Правила работы в группе.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schemeClr val="tx2"/>
                </a:solidFill>
              </a:rPr>
              <a:t>В группе должен быть ответственный.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schemeClr val="tx2"/>
                </a:solidFill>
              </a:rPr>
              <a:t>Работать должен каждый на общий результат.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schemeClr val="tx2"/>
                </a:solidFill>
              </a:rPr>
              <a:t>Один говорит, а другие слушают.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schemeClr val="tx2"/>
                </a:solidFill>
              </a:rPr>
              <a:t>Своё несогласие высказывай вежливо.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schemeClr val="tx2"/>
                </a:solidFill>
              </a:rPr>
              <a:t>Если не </a:t>
            </a:r>
            <a:r>
              <a:rPr lang="ru-RU" sz="3600" dirty="0" smtClean="0">
                <a:solidFill>
                  <a:schemeClr val="tx2"/>
                </a:solidFill>
              </a:rPr>
              <a:t>понял - </a:t>
            </a:r>
            <a:r>
              <a:rPr lang="ru-RU" sz="3600" dirty="0" smtClean="0">
                <a:solidFill>
                  <a:schemeClr val="tx2"/>
                </a:solidFill>
              </a:rPr>
              <a:t>переспроси.</a:t>
            </a:r>
          </a:p>
          <a:p>
            <a:pPr marL="0" indent="0">
              <a:buNone/>
            </a:pPr>
            <a:endParaRPr lang="ru-RU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39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y_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7333743-6C97-419E-BA07-3CBF19F59E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аурой безмятежности (широкоэкранный формат)</Template>
  <TotalTime>0</TotalTime>
  <Words>401</Words>
  <Application>Microsoft Office PowerPoint</Application>
  <PresentationFormat>Произвольный</PresentationFormat>
  <Paragraphs>68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Euphemia</vt:lpstr>
      <vt:lpstr>Wingdings</vt:lpstr>
      <vt:lpstr>Serenity_16x9</vt:lpstr>
      <vt:lpstr>Презентация по самообразованию на тему : «Групповая работа как средство формирования УУД на уроках окружающего мира».</vt:lpstr>
      <vt:lpstr>Презентация PowerPoint</vt:lpstr>
      <vt:lpstr>Цель групповой работы:</vt:lpstr>
      <vt:lpstr>Задачи групповой работы:</vt:lpstr>
      <vt:lpstr>Положительные и отрицательные моменты в групповой работе </vt:lpstr>
      <vt:lpstr>Принципы групповой работы </vt:lpstr>
      <vt:lpstr>Варианты создания групп</vt:lpstr>
      <vt:lpstr>Роли в группе.</vt:lpstr>
      <vt:lpstr>Правила работы в группе.</vt:lpstr>
      <vt:lpstr>Алгоритм работы в группе.</vt:lpstr>
      <vt:lpstr>Элементы групповой работы.</vt:lpstr>
      <vt:lpstr>Критерии оценивания работы в группе.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2016-03-08T13:45:55Z</dcterms:created>
  <dcterms:modified xsi:type="dcterms:W3CDTF">2016-12-06T17:00:54Z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