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  <a:srgbClr val="CC00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79A4-0E83-455B-9B26-65510426423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1712A-74ED-44F4-8197-6FF21D80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atkasim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92896"/>
            <a:ext cx="4860032" cy="2952328"/>
          </a:xfrm>
          <a:solidFill>
            <a:srgbClr val="FF0066"/>
          </a:solidFill>
        </p:spPr>
        <p:txBody>
          <a:bodyPr>
            <a:noAutofit/>
          </a:bodyPr>
          <a:lstStyle/>
          <a:p>
            <a:pPr algn="r"/>
            <a: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</a:t>
            </a:r>
            <a:b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WORDS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00B0F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420888"/>
            <a:ext cx="5374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You have got two books.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3356992"/>
            <a:ext cx="5488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/>
              <a:t>h</a:t>
            </a:r>
            <a:r>
              <a:rPr lang="tr-TR" sz="4000" b="1" dirty="0" smtClean="0"/>
              <a:t>ave you got two books?</a:t>
            </a:r>
            <a:endParaRPr lang="en-US" sz="4000" b="1" dirty="0"/>
          </a:p>
        </p:txBody>
      </p:sp>
      <p:sp>
        <p:nvSpPr>
          <p:cNvPr id="10" name="Left Arrow 9"/>
          <p:cNvSpPr/>
          <p:nvPr/>
        </p:nvSpPr>
        <p:spPr>
          <a:xfrm rot="14622909">
            <a:off x="2752925" y="2957524"/>
            <a:ext cx="657068" cy="50405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5536" y="334105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5364088" y="2852936"/>
            <a:ext cx="1728192" cy="1800200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891807"/>
            <a:ext cx="7610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 books have you got?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9952" y="2420888"/>
            <a:ext cx="2376264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tuden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9828" y="836712"/>
            <a:ext cx="2254172" cy="28529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Curved Up Arrow 16"/>
          <p:cNvSpPr/>
          <p:nvPr/>
        </p:nvSpPr>
        <p:spPr>
          <a:xfrm flipH="1">
            <a:off x="2771800" y="4077072"/>
            <a:ext cx="4968552" cy="720080"/>
          </a:xfrm>
          <a:prstGeom prst="curvedUpArrow">
            <a:avLst>
              <a:gd name="adj1" fmla="val 50000"/>
              <a:gd name="adj2" fmla="val 57877"/>
              <a:gd name="adj3" fmla="val 2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11760" y="3861048"/>
            <a:ext cx="1296144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books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6516216" y="2924944"/>
            <a:ext cx="1728192" cy="1800200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0" grpId="0" animBg="1"/>
      <p:bldP spid="11" grpId="0"/>
      <p:bldP spid="12" grpId="0" animBg="1"/>
      <p:bldP spid="13" grpId="0"/>
      <p:bldP spid="15" grpId="0" animBg="1"/>
      <p:bldP spid="17" grpId="0" animBg="1"/>
      <p:bldP spid="18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00B0F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2420888"/>
            <a:ext cx="7836504" cy="3034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 books have you got?</a:t>
            </a:r>
          </a:p>
          <a:p>
            <a:pPr>
              <a:lnSpc>
                <a:spcPct val="150000"/>
              </a:lnSpc>
            </a:pPr>
            <a:r>
              <a:rPr lang="tr-T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 friends has he got?</a:t>
            </a:r>
          </a:p>
          <a:p>
            <a:pPr>
              <a:lnSpc>
                <a:spcPct val="150000"/>
              </a:lnSpc>
            </a:pPr>
            <a:r>
              <a:rPr lang="tr-T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 pencils have you got?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C00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When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420888"/>
            <a:ext cx="6303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My birthday is in September.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3284984"/>
            <a:ext cx="6654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Is my birthday in September?</a:t>
            </a:r>
            <a:endParaRPr lang="en-US" sz="4000" b="1" dirty="0"/>
          </a:p>
        </p:txBody>
      </p:sp>
      <p:sp>
        <p:nvSpPr>
          <p:cNvPr id="10" name="Left Arrow 9"/>
          <p:cNvSpPr/>
          <p:nvPr/>
        </p:nvSpPr>
        <p:spPr>
          <a:xfrm rot="20839653">
            <a:off x="2691688" y="3024071"/>
            <a:ext cx="1616153" cy="50405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3528" y="329717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5940152" y="2708920"/>
            <a:ext cx="2088232" cy="1944216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4603775"/>
            <a:ext cx="52890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is my birthday?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0" y="2420888"/>
            <a:ext cx="2808312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0" grpId="0" animBg="1"/>
      <p:bldP spid="11" grpId="0"/>
      <p:bldP spid="12" grpId="0" animBg="1"/>
      <p:bldP spid="13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C00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When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636912"/>
            <a:ext cx="684610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is my birthday?</a:t>
            </a:r>
          </a:p>
          <a:p>
            <a:r>
              <a:rPr lang="tr-T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is your party?</a:t>
            </a:r>
          </a:p>
          <a:p>
            <a:r>
              <a:rPr lang="tr-TR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does the school start?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107996"/>
          </a:xfrm>
          <a:prstGeom prst="rect">
            <a:avLst/>
          </a:prstGeom>
          <a:solidFill>
            <a:srgbClr val="FFC000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Other question words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2420888"/>
            <a:ext cx="23654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Which:</a:t>
            </a:r>
          </a:p>
          <a:p>
            <a:r>
              <a:rPr lang="tr-TR" sz="36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Whose:</a:t>
            </a:r>
          </a:p>
          <a:p>
            <a:r>
              <a:rPr lang="tr-TR" sz="36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much:</a:t>
            </a:r>
          </a:p>
          <a:p>
            <a:r>
              <a:rPr lang="tr-TR" sz="36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How:</a:t>
            </a:r>
            <a:endParaRPr lang="en-US" sz="3600" b="1" u="sng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420888"/>
            <a:ext cx="64365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pen is red?</a:t>
            </a:r>
          </a:p>
          <a:p>
            <a:r>
              <a:rPr lang="tr-TR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Whose pen is this?</a:t>
            </a:r>
          </a:p>
          <a:p>
            <a:r>
              <a:rPr lang="tr-TR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 money have you got?</a:t>
            </a:r>
          </a:p>
          <a:p>
            <a:r>
              <a:rPr lang="tr-TR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are you?</a:t>
            </a:r>
            <a:endParaRPr lang="en-US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3" grpId="0" uiExpand="1" build="allAtOnce"/>
      <p:bldP spid="5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769441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Review: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628800"/>
            <a:ext cx="212186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Where: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old: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When:</a:t>
            </a:r>
            <a:endParaRPr lang="tr-TR" sz="3200" b="1" u="sng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Whose: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much:</a:t>
            </a:r>
          </a:p>
          <a:p>
            <a:r>
              <a:rPr lang="tr-TR" sz="3200" b="1" u="sng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How:</a:t>
            </a:r>
            <a:endParaRPr lang="en-US" sz="3200" b="1" u="sng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642868"/>
            <a:ext cx="57388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your name?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Where are you from?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your friend?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old are you?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 pen have you got?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is your birthday?</a:t>
            </a:r>
            <a:endParaRPr lang="tr-TR" sz="3200" b="1" dirty="0" smtClean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pen is red?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Whose pen is this?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 money have you got?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are you?</a:t>
            </a:r>
            <a:endParaRPr lang="en-US" sz="32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3" grpId="0" uiExpand="1" build="allAtOnce"/>
      <p:bldP spid="5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769441"/>
          </a:xfrm>
          <a:prstGeom prst="rect">
            <a:avLst/>
          </a:prstGeom>
          <a:solidFill>
            <a:schemeClr val="accent4">
              <a:lumMod val="50000"/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1822" y="1628800"/>
            <a:ext cx="200805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Where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old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many</a:t>
            </a:r>
            <a:endParaRPr lang="tr-TR" sz="3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</a:t>
            </a:r>
          </a:p>
          <a:p>
            <a:r>
              <a:rPr lang="tr-TR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Whose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42868"/>
            <a:ext cx="681443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is my pen? I cannot find it.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is that man over there?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is your friend’s birthday?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is your father?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is your problem?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friends have you got?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pen is your pen?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water do you drink?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do you understand?</a:t>
            </a:r>
          </a:p>
          <a:p>
            <a:r>
              <a:rPr lang="tr-TR" sz="32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 pen is red?</a:t>
            </a:r>
          </a:p>
          <a:p>
            <a:endParaRPr lang="en-US" sz="32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13" grpId="0" uiExpand="1" build="allAtOnce"/>
      <p:bldP spid="5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157192"/>
            <a:ext cx="3765104" cy="1700808"/>
          </a:xfrm>
          <a:solidFill>
            <a:srgbClr val="FF0066"/>
          </a:solidFill>
        </p:spPr>
        <p:txBody>
          <a:bodyPr>
            <a:normAutofit/>
          </a:bodyPr>
          <a:lstStyle/>
          <a:p>
            <a:r>
              <a:rPr lang="tr-TR" sz="6600" b="1" dirty="0" smtClean="0">
                <a:solidFill>
                  <a:schemeClr val="bg1">
                    <a:lumMod val="95000"/>
                  </a:schemeClr>
                </a:solidFill>
              </a:rPr>
              <a:t>THANKS</a:t>
            </a:r>
            <a:endParaRPr lang="en-US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429000"/>
            <a:ext cx="32916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/>
              <a:t>Please visit</a:t>
            </a:r>
          </a:p>
          <a:p>
            <a:pPr algn="ctr"/>
            <a:r>
              <a:rPr lang="tr-TR" sz="2800" b="1" dirty="0" smtClean="0">
                <a:hlinkClick r:id="rId3"/>
              </a:rPr>
              <a:t>www.nihatkasim.org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f</a:t>
            </a:r>
            <a:r>
              <a:rPr lang="tr-TR" sz="2800" b="1" dirty="0" smtClean="0"/>
              <a:t>or more…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3399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5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268760"/>
            <a:ext cx="2954263" cy="2889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907704" y="2420888"/>
            <a:ext cx="3578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This is an apple.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3356992"/>
            <a:ext cx="374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Is this an apple?</a:t>
            </a:r>
            <a:endParaRPr lang="en-US" sz="4000" b="1" dirty="0"/>
          </a:p>
        </p:txBody>
      </p:sp>
      <p:sp>
        <p:nvSpPr>
          <p:cNvPr id="10" name="Left Arrow 9"/>
          <p:cNvSpPr/>
          <p:nvPr/>
        </p:nvSpPr>
        <p:spPr>
          <a:xfrm rot="19284201">
            <a:off x="2264330" y="2988738"/>
            <a:ext cx="842734" cy="50405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9512" y="335699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131840" y="2852936"/>
            <a:ext cx="2376264" cy="1800200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4789601"/>
            <a:ext cx="439344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this?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23928" y="2420888"/>
            <a:ext cx="1584176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3399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2476" y="2996952"/>
            <a:ext cx="6983900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your name?</a:t>
            </a:r>
          </a:p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on the desk?</a:t>
            </a:r>
          </a:p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chemeClr val="tx2">
              <a:lumMod val="60000"/>
              <a:lumOff val="40000"/>
              <a:alpha val="33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420888"/>
            <a:ext cx="3918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He is from Gebze.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3356992"/>
            <a:ext cx="3980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Is he from Gebze?</a:t>
            </a:r>
            <a:endParaRPr lang="en-US" sz="4000" b="1" dirty="0"/>
          </a:p>
        </p:txBody>
      </p:sp>
      <p:sp>
        <p:nvSpPr>
          <p:cNvPr id="10" name="Left Arrow 9"/>
          <p:cNvSpPr/>
          <p:nvPr/>
        </p:nvSpPr>
        <p:spPr>
          <a:xfrm rot="19284201">
            <a:off x="2116899" y="2988739"/>
            <a:ext cx="842734" cy="50405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332718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707904" y="2780928"/>
            <a:ext cx="2376264" cy="1800200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4437112"/>
            <a:ext cx="616989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is he from?</a:t>
            </a:r>
            <a:endParaRPr lang="en-US" sz="6000" b="1" spc="50" dirty="0">
              <a:ln w="11430"/>
              <a:solidFill>
                <a:srgbClr val="CC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13" descr="st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988840"/>
            <a:ext cx="2648329" cy="17623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ounded Rectangle 14"/>
          <p:cNvSpPr/>
          <p:nvPr/>
        </p:nvSpPr>
        <p:spPr>
          <a:xfrm>
            <a:off x="4211960" y="2420888"/>
            <a:ext cx="1584176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0" grpId="0" animBg="1"/>
      <p:bldP spid="11" grpId="0"/>
      <p:bldP spid="12" grpId="0" animBg="1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510894"/>
            <a:ext cx="8076313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is he from?</a:t>
            </a:r>
          </a:p>
          <a:p>
            <a:r>
              <a:rPr lang="tr-TR" sz="6000" b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are your pencils?</a:t>
            </a:r>
          </a:p>
          <a:p>
            <a:r>
              <a:rPr lang="tr-TR" sz="6000" b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is my pen?</a:t>
            </a:r>
            <a:endParaRPr lang="en-US" sz="6000" b="1" spc="50" dirty="0">
              <a:ln w="11430"/>
              <a:solidFill>
                <a:srgbClr val="CC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chemeClr val="tx2">
              <a:lumMod val="60000"/>
              <a:lumOff val="40000"/>
              <a:alpha val="33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FF00">
              <a:alpha val="1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Who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420888"/>
            <a:ext cx="340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He is a teacher.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3356992"/>
            <a:ext cx="285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/>
              <a:t>i</a:t>
            </a:r>
            <a:r>
              <a:rPr lang="tr-TR" sz="4000" b="1" dirty="0" smtClean="0"/>
              <a:t>s a teacher?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3691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Who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4573577"/>
            <a:ext cx="599580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is a teacher?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14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052736"/>
            <a:ext cx="3059650" cy="3789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ounded Rectangle 15"/>
          <p:cNvSpPr/>
          <p:nvPr/>
        </p:nvSpPr>
        <p:spPr>
          <a:xfrm>
            <a:off x="1619672" y="2420888"/>
            <a:ext cx="720080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3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FF00">
              <a:alpha val="1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Who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420888"/>
            <a:ext cx="6709529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is from Gebze?</a:t>
            </a:r>
          </a:p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are you?</a:t>
            </a:r>
          </a:p>
          <a:p>
            <a:r>
              <a:rPr lang="tr-TR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is your father?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FF00">
              <a:alpha val="33000"/>
            </a:srgbClr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/>
                <a:solidFill>
                  <a:srgbClr val="00B050"/>
                </a:solidFill>
              </a:rPr>
              <a:t>How old</a:t>
            </a:r>
            <a:endParaRPr lang="en-US" sz="8000" b="1" dirty="0">
              <a:ln/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420888"/>
            <a:ext cx="4024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He is 18 years old.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13047" y="3356992"/>
            <a:ext cx="4087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/>
              <a:t>Is he 18 years old?</a:t>
            </a:r>
            <a:endParaRPr lang="en-US" sz="4000" b="1" dirty="0"/>
          </a:p>
        </p:txBody>
      </p:sp>
      <p:sp>
        <p:nvSpPr>
          <p:cNvPr id="10" name="Left Arrow 9"/>
          <p:cNvSpPr/>
          <p:nvPr/>
        </p:nvSpPr>
        <p:spPr>
          <a:xfrm rot="17767748">
            <a:off x="2186209" y="3018197"/>
            <a:ext cx="842734" cy="50405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7504" y="334105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old</a:t>
            </a:r>
            <a:endParaRPr lang="en-US" sz="4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059832" y="2852936"/>
            <a:ext cx="2376264" cy="1800200"/>
          </a:xfrm>
          <a:prstGeom prst="mathMultiply">
            <a:avLst>
              <a:gd name="adj1" fmla="val 141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2939" y="4653136"/>
            <a:ext cx="4939301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r-TR" sz="6000" b="1" dirty="0" smtClean="0">
                <a:ln/>
                <a:solidFill>
                  <a:srgbClr val="00B050"/>
                </a:solidFill>
              </a:rPr>
              <a:t>How old is he?</a:t>
            </a:r>
            <a:endParaRPr lang="en-US" sz="6000" b="1" dirty="0">
              <a:ln/>
              <a:solidFill>
                <a:srgbClr val="00B05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59832" y="2420888"/>
            <a:ext cx="2736304" cy="7200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tu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772816"/>
            <a:ext cx="2532433" cy="2843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0" grpId="0" animBg="1"/>
      <p:bldP spid="11" grpId="0"/>
      <p:bldP spid="12" grpId="0" animBg="1"/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435280" cy="1143000"/>
          </a:xfrm>
        </p:spPr>
        <p:txBody>
          <a:bodyPr>
            <a:normAutofit/>
          </a:bodyPr>
          <a:lstStyle/>
          <a:p>
            <a:pPr algn="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 WORDS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1323439"/>
          </a:xfrm>
          <a:prstGeom prst="rect">
            <a:avLst/>
          </a:prstGeom>
          <a:solidFill>
            <a:srgbClr val="FFFF00">
              <a:alpha val="33000"/>
            </a:srgbClr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/>
                <a:solidFill>
                  <a:srgbClr val="00B050"/>
                </a:solidFill>
              </a:rPr>
              <a:t>How old</a:t>
            </a:r>
            <a:endParaRPr lang="en-US" sz="8000" b="1" dirty="0">
              <a:ln/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510894"/>
            <a:ext cx="7625421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r-TR" sz="6000" b="1" dirty="0" smtClean="0">
                <a:ln/>
                <a:solidFill>
                  <a:srgbClr val="00B050"/>
                </a:solidFill>
              </a:rPr>
              <a:t>How old is he?</a:t>
            </a:r>
          </a:p>
          <a:p>
            <a:r>
              <a:rPr lang="tr-TR" sz="6000" b="1" dirty="0" smtClean="0">
                <a:ln/>
                <a:solidFill>
                  <a:srgbClr val="00B050"/>
                </a:solidFill>
              </a:rPr>
              <a:t>How old are you?</a:t>
            </a:r>
          </a:p>
          <a:p>
            <a:r>
              <a:rPr lang="tr-TR" sz="6000" b="1" dirty="0" smtClean="0">
                <a:ln/>
                <a:solidFill>
                  <a:srgbClr val="00B050"/>
                </a:solidFill>
              </a:rPr>
              <a:t>How old is your father?</a:t>
            </a:r>
            <a:endParaRPr lang="en-US" sz="6000" b="1" dirty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443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QUESTION 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QUESTION WORDS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30</cp:revision>
  <dcterms:created xsi:type="dcterms:W3CDTF">2012-10-27T22:09:22Z</dcterms:created>
  <dcterms:modified xsi:type="dcterms:W3CDTF">2012-10-28T09:33:47Z</dcterms:modified>
</cp:coreProperties>
</file>