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7"/>
  </p:notesMasterIdLst>
  <p:sldIdLst>
    <p:sldId id="256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1" r:id="rId15"/>
    <p:sldId id="270" r:id="rId16"/>
    <p:sldId id="272" r:id="rId17"/>
    <p:sldId id="273" r:id="rId18"/>
    <p:sldId id="274" r:id="rId19"/>
    <p:sldId id="275" r:id="rId20"/>
    <p:sldId id="276" r:id="rId21"/>
    <p:sldId id="277" r:id="rId22"/>
    <p:sldId id="278" r:id="rId23"/>
    <p:sldId id="279" r:id="rId24"/>
    <p:sldId id="280" r:id="rId25"/>
    <p:sldId id="281" r:id="rId26"/>
  </p:sldIdLst>
  <p:sldSz cx="9144000" cy="6858000" type="screen4x3"/>
  <p:notesSz cx="6858000" cy="9144000"/>
  <p:custDataLst>
    <p:tags r:id="rId28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 snapToGrid="0">
      <p:cViewPr varScale="1">
        <p:scale>
          <a:sx n="64" d="100"/>
          <a:sy n="64" d="100"/>
        </p:scale>
        <p:origin x="-1260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153A13-8B18-48A7-A3F8-4C03D1D092FB}" type="datetimeFigureOut">
              <a:rPr lang="ru-RU" smtClean="0"/>
              <a:pPr/>
              <a:t>20.03.2015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64766E-FC27-438A-BA4C-4486CDC8D3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047361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64766E-FC27-438A-BA4C-4486CDC8D338}" type="slidenum">
              <a:rPr lang="ru-RU" smtClean="0"/>
              <a:pPr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6076023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6211E9-8F71-46B0-9B4A-FFAE46A008C8}" type="datetime1">
              <a:rPr lang="ru-RU" smtClean="0"/>
              <a:pPr/>
              <a:t>20.03.2015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A960B-CD0A-42FF-852C-61517DDB59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68926480"/>
      </p:ext>
    </p:extLst>
  </p:cSld>
  <p:clrMapOvr>
    <a:masterClrMapping/>
  </p:clrMapOvr>
  <p:transition spd="slow">
    <p:strips dir="ru"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FA072B-B2EB-42D4-825B-6FB37D452BA5}" type="datetime1">
              <a:rPr lang="ru-RU" smtClean="0"/>
              <a:pPr/>
              <a:t>20.03.2015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A960B-CD0A-42FF-852C-61517DDB59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574641129"/>
      </p:ext>
    </p:extLst>
  </p:cSld>
  <p:clrMapOvr>
    <a:masterClrMapping/>
  </p:clrMapOvr>
  <p:transition spd="slow">
    <p:strips dir="r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947BD6-7A8B-4AED-9836-2A146C5D7414}" type="datetime1">
              <a:rPr lang="ru-RU" smtClean="0"/>
              <a:pPr/>
              <a:t>20.03.2015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A960B-CD0A-42FF-852C-61517DDB59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57383333"/>
      </p:ext>
    </p:extLst>
  </p:cSld>
  <p:clrMapOvr>
    <a:masterClrMapping/>
  </p:clrMapOvr>
  <p:transition spd="slow">
    <p:strips dir="r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EB5994-C4F4-4F29-9ED5-00208AFB774F}" type="datetime1">
              <a:rPr lang="ru-RU" smtClean="0"/>
              <a:pPr/>
              <a:t>20.03.2015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A960B-CD0A-42FF-852C-61517DDB59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820999246"/>
      </p:ext>
    </p:extLst>
  </p:cSld>
  <p:clrMapOvr>
    <a:masterClrMapping/>
  </p:clrMapOvr>
  <p:transition spd="slow">
    <p:strips dir="r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407B80A-BE93-4660-B17E-6504CECC903F}" type="datetime1">
              <a:rPr lang="ru-RU" smtClean="0"/>
              <a:pPr/>
              <a:t>20.03.2015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A960B-CD0A-42FF-852C-61517DDB59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6039212"/>
      </p:ext>
    </p:extLst>
  </p:cSld>
  <p:clrMapOvr>
    <a:masterClrMapping/>
  </p:clrMapOvr>
  <p:transition spd="slow">
    <p:strips dir="r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EE586B-C1C0-4A2B-A8E6-FC5819AD7748}" type="datetime1">
              <a:rPr lang="ru-RU" smtClean="0"/>
              <a:pPr/>
              <a:t>20.03.2015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A960B-CD0A-42FF-852C-61517DDB59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616132069"/>
      </p:ext>
    </p:extLst>
  </p:cSld>
  <p:clrMapOvr>
    <a:masterClrMapping/>
  </p:clrMapOvr>
  <p:transition spd="slow">
    <p:strips dir="r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F138C16-6384-46E5-BDF2-D277B09C40EA}" type="datetime1">
              <a:rPr lang="ru-RU" smtClean="0"/>
              <a:pPr/>
              <a:t>20.03.2015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A960B-CD0A-42FF-852C-61517DDB59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43404245"/>
      </p:ext>
    </p:extLst>
  </p:cSld>
  <p:clrMapOvr>
    <a:masterClrMapping/>
  </p:clrMapOvr>
  <p:transition spd="slow">
    <p:strips dir="r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FDE830-0C08-4639-B352-96855297CF49}" type="datetime1">
              <a:rPr lang="ru-RU" smtClean="0"/>
              <a:pPr/>
              <a:t>20.03.2015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A960B-CD0A-42FF-852C-61517DDB59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67383005"/>
      </p:ext>
    </p:extLst>
  </p:cSld>
  <p:clrMapOvr>
    <a:masterClrMapping/>
  </p:clrMapOvr>
  <p:transition spd="slow">
    <p:strips dir="r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AEC47A-40E4-4B26-88FE-E0587782BBF4}" type="datetime1">
              <a:rPr lang="ru-RU" smtClean="0"/>
              <a:pPr/>
              <a:t>20.03.2015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A960B-CD0A-42FF-852C-61517DDB59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765269510"/>
      </p:ext>
    </p:extLst>
  </p:cSld>
  <p:clrMapOvr>
    <a:masterClrMapping/>
  </p:clrMapOvr>
  <p:transition spd="slow">
    <p:strips dir="r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5C175F1-13F2-4D4E-91CD-810DE471BB7E}" type="datetime1">
              <a:rPr lang="ru-RU" smtClean="0"/>
              <a:pPr/>
              <a:t>20.03.2015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A960B-CD0A-42FF-852C-61517DDB59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29662227"/>
      </p:ext>
    </p:extLst>
  </p:cSld>
  <p:clrMapOvr>
    <a:masterClrMapping/>
  </p:clrMapOvr>
  <p:transition spd="slow">
    <p:strips dir="r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D8351B-C1BD-4392-BFA3-5F6EC0B035B0}" type="datetime1">
              <a:rPr lang="ru-RU" smtClean="0"/>
              <a:pPr/>
              <a:t>20.03.2015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A960B-CD0A-42FF-852C-61517DDB59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029447997"/>
      </p:ext>
    </p:extLst>
  </p:cSld>
  <p:clrMapOvr>
    <a:masterClrMapping/>
  </p:clrMapOvr>
  <p:transition spd="slow">
    <p:strips dir="r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l="-13000" r="-3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978990-256B-497D-901F-419C29B18294}" type="datetime1">
              <a:rPr lang="ru-RU" smtClean="0"/>
              <a:pPr/>
              <a:t>20.03.2015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9A960B-CD0A-42FF-852C-61517DDB59C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7777018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slow">
    <p:strips dir="ru"/>
  </p:transition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Блок-схема: документ 3"/>
          <p:cNvSpPr/>
          <p:nvPr/>
        </p:nvSpPr>
        <p:spPr>
          <a:xfrm>
            <a:off x="619059" y="847659"/>
            <a:ext cx="7815942" cy="5421085"/>
          </a:xfrm>
          <a:prstGeom prst="flowChartDocument">
            <a:avLst/>
          </a:prstGeom>
          <a:blipFill dpi="0" rotWithShape="1">
            <a:blip r:embed="rId3"/>
            <a:srcRect/>
            <a:stretch>
              <a:fillRect r="-81000"/>
            </a:stretch>
          </a:blipFill>
          <a:ln w="57150">
            <a:solidFill>
              <a:schemeClr val="bg1">
                <a:lumMod val="85000"/>
              </a:schemeClr>
            </a:solidFill>
          </a:ln>
          <a:effectLst>
            <a:glow>
              <a:schemeClr val="bg1"/>
            </a:glow>
            <a:outerShdw blurRad="50800" dist="50800" dir="5400000" sx="1000" sy="1000" algn="ctr" rotWithShape="0">
              <a:srgbClr val="000000"/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-266700" y="-174176"/>
            <a:ext cx="9655628" cy="1240971"/>
          </a:xfrm>
          <a:prstGeom prst="rect">
            <a:avLst/>
          </a:prstGeom>
          <a:solidFill>
            <a:schemeClr val="bg1">
              <a:alpha val="58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0" y="6052456"/>
            <a:ext cx="9655628" cy="1240971"/>
          </a:xfrm>
          <a:prstGeom prst="rect">
            <a:avLst/>
          </a:prstGeom>
          <a:solidFill>
            <a:schemeClr val="bg1">
              <a:alpha val="58000"/>
            </a:schemeClr>
          </a:solidFill>
          <a:ln>
            <a:noFill/>
          </a:ln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/>
        </p:nvSpPr>
        <p:spPr>
          <a:xfrm>
            <a:off x="629588" y="894522"/>
            <a:ext cx="7854846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Презентация к уроку по учебному предмету «Литература»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10-11 классах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на </a:t>
            </a: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тему: </a:t>
            </a:r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3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Осип </a:t>
            </a: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Мандельштам. </a:t>
            </a:r>
            <a:endParaRPr lang="ru-RU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Жизнь </a:t>
            </a: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творчество</a:t>
            </a:r>
            <a:endParaRPr lang="ru-RU" sz="40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Номер слайда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A960B-CD0A-42FF-852C-61517DDB59C5}" type="slidenum">
              <a:rPr lang="ru-RU" smtClean="0"/>
              <a:pPr/>
              <a:t>1</a:t>
            </a:fld>
            <a:endParaRPr lang="ru-RU"/>
          </a:p>
        </p:txBody>
      </p:sp>
      <p:sp>
        <p:nvSpPr>
          <p:cNvPr id="9" name="TextBox 8"/>
          <p:cNvSpPr txBox="1"/>
          <p:nvPr/>
        </p:nvSpPr>
        <p:spPr>
          <a:xfrm>
            <a:off x="644578" y="4227226"/>
            <a:ext cx="7450112" cy="21852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2800" b="1" dirty="0" smtClean="0">
              <a:solidFill>
                <a:schemeClr val="tx1">
                  <a:lumMod val="85000"/>
                  <a:lumOff val="1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Учитель: </a:t>
            </a:r>
            <a:r>
              <a:rPr lang="ru-RU" sz="2800" b="1" dirty="0" err="1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Лобинская</a:t>
            </a:r>
            <a:r>
              <a:rPr lang="ru-RU" sz="2800" b="1" dirty="0" smtClean="0">
                <a:solidFill>
                  <a:schemeClr val="tx1">
                    <a:lumMod val="85000"/>
                    <a:lumOff val="15000"/>
                  </a:schemeClr>
                </a:solidFill>
                <a:latin typeface="Times New Roman" pitchFamily="18" charset="0"/>
                <a:cs typeface="Times New Roman" pitchFamily="18" charset="0"/>
              </a:rPr>
              <a:t> Светлана Сергеевна, учитель русского языка и литературы МАОУ СОШ №1 г. Салехард</a:t>
            </a:r>
          </a:p>
          <a:p>
            <a:endParaRPr lang="ru-RU" sz="2400" dirty="0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89482836"/>
      </p:ext>
    </p:extLst>
  </p:cSld>
  <p:clrMapOvr>
    <a:masterClrMapping/>
  </p:clrMapOvr>
  <p:transition spd="slow" advClick="0" advTm="4000">
    <p:strips dir="r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 1909 г. начинает посещать «Башню Иванова», где знакомится с будущими акмеистами.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A960B-CD0A-42FF-852C-61517DDB59C5}" type="slidenum">
              <a:rPr lang="ru-RU" smtClean="0"/>
              <a:pPr/>
              <a:t>10</a:t>
            </a:fld>
            <a:endParaRPr lang="ru-RU"/>
          </a:p>
        </p:txBody>
      </p:sp>
      <p:pic>
        <p:nvPicPr>
          <p:cNvPr id="4098" name="Picture 2" descr="D:\РАБОТА общее\ШКОЛА\КОНКУРСЫ И ОЛИМПИАДЫ\конкурс презент апр 2015\мандельштам\башня иванов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29552" y="1839426"/>
            <a:ext cx="6795248" cy="4629262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ransition spd="slow" advClick="0" advTm="4000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3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 1912 г. создается группа акмеистов, куда позже вошел О. Мандельштам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С. Городецкий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Н. Гумилев и А. Ахматова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A960B-CD0A-42FF-852C-61517DDB59C5}" type="slidenum">
              <a:rPr lang="ru-RU" smtClean="0"/>
              <a:pPr/>
              <a:t>11</a:t>
            </a:fld>
            <a:endParaRPr lang="ru-RU"/>
          </a:p>
        </p:txBody>
      </p:sp>
      <p:pic>
        <p:nvPicPr>
          <p:cNvPr id="5122" name="Picture 2" descr="D:\РАБОТА общее\ШКОЛА\КОНКУРСЫ И ОЛИМПИАДЫ\конкурс презент апр 2015\мандельштам\гумилев и ахматов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931025" y="2270312"/>
            <a:ext cx="4639235" cy="4175312"/>
          </a:xfrm>
          <a:prstGeom prst="rect">
            <a:avLst/>
          </a:prstGeom>
          <a:noFill/>
        </p:spPr>
      </p:pic>
      <p:pic>
        <p:nvPicPr>
          <p:cNvPr id="5123" name="Picture 3" descr="D:\РАБОТА общее\ШКОЛА\КОНКУРСЫ И ОЛИМПИАДЫ\конкурс презент апр 2015\мандельштам\городецкий с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99247" y="2339049"/>
            <a:ext cx="2922961" cy="4097609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4000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5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30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3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3000" fill="hold"/>
                                        <p:tgtEl>
                                          <p:spTgt spid="51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215154"/>
            <a:ext cx="7869891" cy="1475536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С 1912-1915 г. – рассвет акмеизма </a:t>
            </a:r>
            <a:br>
              <a:rPr lang="ru-RU" sz="2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2800" b="1" dirty="0" smtClean="0">
                <a:latin typeface="Times New Roman" pitchFamily="18" charset="0"/>
                <a:cs typeface="Times New Roman" pitchFamily="18" charset="0"/>
              </a:rPr>
              <a:t>О. Мандельштам пишет свои самые оптимистические стихи, выпускает первый сборник стихов.</a:t>
            </a:r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/>
        <p:txBody>
          <a:bodyPr>
            <a:normAutofit fontScale="25000" lnSpcReduction="20000"/>
          </a:bodyPr>
          <a:lstStyle/>
          <a:p>
            <a:pPr>
              <a:lnSpc>
                <a:spcPct val="120000"/>
              </a:lnSpc>
              <a:buNone/>
            </a:pPr>
            <a:r>
              <a:rPr lang="ru-RU" sz="3800" b="1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ru-RU" sz="8000" b="1" dirty="0" smtClean="0">
                <a:latin typeface="Times New Roman" pitchFamily="18" charset="0"/>
                <a:cs typeface="Times New Roman" pitchFamily="18" charset="0"/>
              </a:rPr>
              <a:t>Я не поклонник радости предвзятой, </a:t>
            </a:r>
            <a:br>
              <a:rPr lang="ru-RU" sz="8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0" b="1" dirty="0" smtClean="0">
                <a:latin typeface="Times New Roman" pitchFamily="18" charset="0"/>
                <a:cs typeface="Times New Roman" pitchFamily="18" charset="0"/>
              </a:rPr>
              <a:t>Подчас природа -- серое пятно. </a:t>
            </a:r>
            <a:br>
              <a:rPr lang="ru-RU" sz="8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0" b="1" dirty="0" smtClean="0">
                <a:latin typeface="Times New Roman" pitchFamily="18" charset="0"/>
                <a:cs typeface="Times New Roman" pitchFamily="18" charset="0"/>
              </a:rPr>
              <a:t>Мне, в </a:t>
            </a:r>
            <a:r>
              <a:rPr lang="ru-RU" sz="8000" b="1" dirty="0" err="1" smtClean="0">
                <a:latin typeface="Times New Roman" pitchFamily="18" charset="0"/>
                <a:cs typeface="Times New Roman" pitchFamily="18" charset="0"/>
              </a:rPr>
              <a:t>опьяненьи</a:t>
            </a:r>
            <a:r>
              <a:rPr lang="ru-RU" sz="8000" b="1" dirty="0" smtClean="0">
                <a:latin typeface="Times New Roman" pitchFamily="18" charset="0"/>
                <a:cs typeface="Times New Roman" pitchFamily="18" charset="0"/>
              </a:rPr>
              <a:t> легком, суждено </a:t>
            </a:r>
            <a:br>
              <a:rPr lang="ru-RU" sz="8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0" b="1" dirty="0" smtClean="0">
                <a:latin typeface="Times New Roman" pitchFamily="18" charset="0"/>
                <a:cs typeface="Times New Roman" pitchFamily="18" charset="0"/>
              </a:rPr>
              <a:t>Изведать краски жизни небогатой. </a:t>
            </a:r>
            <a:br>
              <a:rPr lang="ru-RU" sz="8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0" b="1" dirty="0" smtClean="0">
                <a:latin typeface="Times New Roman" pitchFamily="18" charset="0"/>
                <a:cs typeface="Times New Roman" pitchFamily="18" charset="0"/>
              </a:rPr>
              <a:t>Играет ветер тучею косматой, </a:t>
            </a:r>
            <a:br>
              <a:rPr lang="ru-RU" sz="8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0" b="1" dirty="0" smtClean="0">
                <a:latin typeface="Times New Roman" pitchFamily="18" charset="0"/>
                <a:cs typeface="Times New Roman" pitchFamily="18" charset="0"/>
              </a:rPr>
              <a:t>Ложится якорь на морское дно, </a:t>
            </a:r>
            <a:br>
              <a:rPr lang="ru-RU" sz="8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0" b="1" dirty="0" smtClean="0">
                <a:latin typeface="Times New Roman" pitchFamily="18" charset="0"/>
                <a:cs typeface="Times New Roman" pitchFamily="18" charset="0"/>
              </a:rPr>
              <a:t>И бездыханная, как полотно, </a:t>
            </a:r>
            <a:br>
              <a:rPr lang="ru-RU" sz="8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8000" b="1" dirty="0" smtClean="0">
                <a:latin typeface="Times New Roman" pitchFamily="18" charset="0"/>
                <a:cs typeface="Times New Roman" pitchFamily="18" charset="0"/>
              </a:rPr>
              <a:t>Душа висит над бездною проклятой</a:t>
            </a:r>
            <a:r>
              <a:rPr lang="ru-RU" sz="4800" b="1" dirty="0" smtClean="0">
                <a:latin typeface="Times New Roman" pitchFamily="18" charset="0"/>
                <a:cs typeface="Times New Roman" pitchFamily="18" charset="0"/>
              </a:rPr>
              <a:t>.  (отрывок из стих. «Казино»)</a:t>
            </a:r>
            <a:r>
              <a:rPr lang="ru-RU" sz="3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8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8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/>
        <p:txBody>
          <a:bodyPr>
            <a:normAutofit fontScale="25000" lnSpcReduction="20000"/>
          </a:bodyPr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A960B-CD0A-42FF-852C-61517DDB59C5}" type="slidenum">
              <a:rPr lang="ru-RU" smtClean="0"/>
              <a:pPr/>
              <a:t>12</a:t>
            </a:fld>
            <a:endParaRPr lang="ru-RU"/>
          </a:p>
        </p:txBody>
      </p:sp>
      <p:pic>
        <p:nvPicPr>
          <p:cNvPr id="6146" name="Picture 2" descr="D:\РАБОТА общее\ШКОЛА\КОНКУРСЫ И ОЛИМПИАДЫ\конкурс презент апр 2015\мандельштам\Обложка сборника стихов Камень 1913 г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663160" y="1882588"/>
            <a:ext cx="2535437" cy="426636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ransition spd="slow" advClick="0" advTm="4000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3000"/>
                                        <p:tgtEl>
                                          <p:spTgt spid="6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Тема </a:t>
            </a:r>
            <a:r>
              <a:rPr lang="ru-RU" sz="4000" b="1" dirty="0" err="1" smtClean="0">
                <a:latin typeface="Times New Roman" pitchFamily="18" charset="0"/>
                <a:cs typeface="Times New Roman" pitchFamily="18" charset="0"/>
              </a:rPr>
              <a:t>архитектурности</a:t>
            </a: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 в поэзии </a:t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О. Мандельштама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	Но чем внимательней, твердыня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Notre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600" dirty="0" err="1" smtClean="0">
                <a:latin typeface="Times New Roman" pitchFamily="18" charset="0"/>
                <a:cs typeface="Times New Roman" pitchFamily="18" charset="0"/>
              </a:rPr>
              <a:t>Dame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,  </a:t>
            </a:r>
          </a:p>
          <a:p>
            <a:pPr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	Я изучал твои чудовищные ребра, </a:t>
            </a:r>
          </a:p>
          <a:p>
            <a:pPr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	Тем чаще думал я: из тяжести недоброй </a:t>
            </a:r>
          </a:p>
          <a:p>
            <a:pPr>
              <a:buNone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	И я когда-нибудь прекрасное создам.</a:t>
            </a:r>
          </a:p>
          <a:p>
            <a:pPr>
              <a:buNone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	(отрывок из стих. </a:t>
            </a:r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Notre Dame</a:t>
            </a:r>
            <a:r>
              <a:rPr lang="ru-RU" sz="2400" b="1" dirty="0" smtClean="0">
                <a:latin typeface="Times New Roman" pitchFamily="18" charset="0"/>
                <a:cs typeface="Times New Roman" pitchFamily="18" charset="0"/>
              </a:rPr>
              <a:t>, 1912 г.)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A960B-CD0A-42FF-852C-61517DDB59C5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  <p:transition spd="slow" advClick="0" advTm="5000">
    <p:strips dir="r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«</a:t>
            </a:r>
            <a:r>
              <a:rPr lang="en-US" sz="3600" b="1" dirty="0" err="1" smtClean="0">
                <a:latin typeface="Times New Roman" pitchFamily="18" charset="0"/>
                <a:cs typeface="Times New Roman" pitchFamily="18" charset="0"/>
              </a:rPr>
              <a:t>Tristia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» - второй сборник стихотворений О. Мандельштама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A960B-CD0A-42FF-852C-61517DDB59C5}" type="slidenum">
              <a:rPr lang="ru-RU" smtClean="0"/>
              <a:pPr/>
              <a:t>14</a:t>
            </a:fld>
            <a:endParaRPr lang="ru-RU"/>
          </a:p>
        </p:txBody>
      </p:sp>
      <p:pic>
        <p:nvPicPr>
          <p:cNvPr id="1026" name="Picture 2" descr="D:\РАБОТА общее\ШКОЛА\КОНКУРСЫ И ОЛИМПИАДЫ\конкурс презент апр 2015\мандельштам\Обложка сбоника стихов О. Мандельштама «Тристия». 1921 г.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15371" y="1862095"/>
            <a:ext cx="3507133" cy="4496325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ransition spd="slow" advClick="0" advTm="4000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3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3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3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Тема: связь с мировой культурой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Когда октябрьский нам готовил</a:t>
            </a:r>
          </a:p>
          <a:p>
            <a:pPr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временщик </a:t>
            </a:r>
          </a:p>
          <a:p>
            <a:pPr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Ярмо насилия и злобы </a:t>
            </a:r>
          </a:p>
          <a:p>
            <a:pPr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И ощетинился убийца-броневик, </a:t>
            </a:r>
          </a:p>
          <a:p>
            <a:pPr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И пулеметчик низколобый…</a:t>
            </a:r>
          </a:p>
          <a:p>
            <a:pPr algn="r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(отрывок, 1917)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A960B-CD0A-42FF-852C-61517DDB59C5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  <p:transition spd="slow" advClick="0" advTm="4000">
    <p:strips dir="r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Вторую книгу О. Мандельштам посвящает своей жене, </a:t>
            </a:r>
            <a:br>
              <a:rPr lang="ru-RU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Надежде Яковлевне Хазиной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A960B-CD0A-42FF-852C-61517DDB59C5}" type="slidenum">
              <a:rPr lang="ru-RU" smtClean="0"/>
              <a:pPr/>
              <a:t>16</a:t>
            </a:fld>
            <a:endParaRPr lang="ru-RU"/>
          </a:p>
        </p:txBody>
      </p:sp>
      <p:pic>
        <p:nvPicPr>
          <p:cNvPr id="2051" name="Picture 3" descr="D:\РАБОТА общее\ШКОЛА\КОНКУРСЫ И ОЛИМПИАДЫ\конкурс презент апр 2015\мандельштам\file67ox5n8h6woi2o9di8g_800_48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99976" y="1927218"/>
            <a:ext cx="7090476" cy="4513830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ransition spd="slow" advClick="0" advTm="4000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3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Вторую книгу О. Мандельштам посвящает своей жене, 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Надежде Яковлевне Хазиной</a:t>
            </a:r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A960B-CD0A-42FF-852C-61517DDB59C5}" type="slidenum">
              <a:rPr lang="ru-RU" smtClean="0"/>
              <a:pPr/>
              <a:t>17</a:t>
            </a:fld>
            <a:endParaRPr lang="ru-RU"/>
          </a:p>
        </p:txBody>
      </p:sp>
      <p:pic>
        <p:nvPicPr>
          <p:cNvPr id="3074" name="Picture 2" descr="D:\РАБОТА общее\ШКОЛА\КОНКУРСЫ И ОЛИМПИАДЫ\конкурс презент апр 2015\мандельштам\04Mandelstam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38123" y="1800796"/>
            <a:ext cx="6493911" cy="4679518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ransition spd="slow" advClick="0" advTm="4000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3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3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Тема любви в творчестве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О. Мандельштама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«И море, и Гомер - всё движется любовью»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«От ереси прекрасной мы спасаться не должны. Каждый раз, когда мы любим, мы в нее впадаем вновь»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«В горячке соловьиной сердце теплое еще»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«Вернись ко мне скорее, мне страшно без тебя»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«словно преступленье, меня к тебе влечет»</a:t>
            </a:r>
          </a:p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«И столько воздуха и шелка, и ветра в шепоте твоем». 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A960B-CD0A-42FF-852C-61517DDB59C5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  <p:transition spd="slow" advClick="0" advTm="4000">
    <p:strips dir="ru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Периоды творчества 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Осипа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Мандельштама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Поэтика «Камня», архитектурная поэтика;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Ассоциативная поэтика «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Tristia</a:t>
            </a: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»;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Поэзия, где высказывается отказ от посредничества между поэтом и читателем посредством мировой культуры.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3600" dirty="0" smtClean="0">
                <a:latin typeface="Times New Roman" pitchFamily="18" charset="0"/>
                <a:cs typeface="Times New Roman" pitchFamily="18" charset="0"/>
              </a:rPr>
              <a:t>Сложные ассоциативные стихи, где поэт вообще перестает заботиться о читателе (1937 г.)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A960B-CD0A-42FF-852C-61517DDB59C5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  <p:transition spd="slow" advClick="0" advTm="4000">
    <p:strips dir="ru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463759" y="5532437"/>
            <a:ext cx="7886700" cy="1325563"/>
          </a:xfrm>
        </p:spPr>
        <p:txBody>
          <a:bodyPr>
            <a:norm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Я участвую в сумрачной жизни,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Я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не винен, что я одинок!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A960B-CD0A-42FF-852C-61517DDB59C5}" type="slidenum">
              <a:rPr lang="ru-RU" smtClean="0"/>
              <a:pPr/>
              <a:t>2</a:t>
            </a:fld>
            <a:endParaRPr lang="ru-RU"/>
          </a:p>
        </p:txBody>
      </p:sp>
      <p:pic>
        <p:nvPicPr>
          <p:cNvPr id="1027" name="Picture 3" descr="D:\РАБОТА общее\ШКОЛА\КОНКУРСЫ И ОЛИМПИАДЫ\конкурс презент апр 2015\мандельштам\Mandelshtamo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6728" y="397174"/>
            <a:ext cx="4363954" cy="5327368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ransition spd="slow" advClick="0" advTm="4000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30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Эпиграмма против Сталина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629842" y="1588957"/>
            <a:ext cx="3868340" cy="4600706"/>
          </a:xfrm>
        </p:spPr>
        <p:txBody>
          <a:bodyPr>
            <a:normAutofit fontScale="85000" lnSpcReduction="20000"/>
          </a:bodyPr>
          <a:lstStyle/>
          <a:p>
            <a:pPr marL="358775" indent="-358775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Мы живем под собою не чуя страны,</a:t>
            </a:r>
          </a:p>
          <a:p>
            <a:pPr marL="358775" indent="-358775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Наши речи за десять шагов не слышны,</a:t>
            </a:r>
          </a:p>
          <a:p>
            <a:pPr marL="358775" indent="-358775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А где хватит на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полразговорца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, -</a:t>
            </a:r>
          </a:p>
          <a:p>
            <a:pPr marL="358775" indent="-358775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Там помянут кремлевского горца.</a:t>
            </a:r>
          </a:p>
          <a:p>
            <a:pPr marL="358775" indent="-358775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Его толстые пальцы, как черви, жирны,</a:t>
            </a:r>
          </a:p>
          <a:p>
            <a:pPr marL="358775" indent="-358775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слова, как пудовые гири, верны,</a:t>
            </a:r>
          </a:p>
          <a:p>
            <a:pPr marL="358775" indent="-358775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Тараканьи смеются усища,</a:t>
            </a:r>
          </a:p>
          <a:p>
            <a:pPr marL="358775" indent="-358775">
              <a:buNone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 сияют его голенища.</a:t>
            </a:r>
          </a:p>
          <a:p>
            <a:endParaRPr lang="ru-RU" dirty="0"/>
          </a:p>
        </p:txBody>
      </p:sp>
      <p:sp>
        <p:nvSpPr>
          <p:cNvPr id="7" name="Содержимое 6"/>
          <p:cNvSpPr>
            <a:spLocks noGrp="1"/>
          </p:cNvSpPr>
          <p:nvPr>
            <p:ph sz="quarter" idx="4"/>
          </p:nvPr>
        </p:nvSpPr>
        <p:spPr>
          <a:xfrm>
            <a:off x="4629150" y="1588957"/>
            <a:ext cx="3887391" cy="4600706"/>
          </a:xfrm>
        </p:spPr>
        <p:txBody>
          <a:bodyPr>
            <a:normAutofit fontScale="92500" lnSpcReduction="10000"/>
          </a:bodyPr>
          <a:lstStyle/>
          <a:p>
            <a:pPr marL="358775" indent="-358775"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А вокруг его сброд толстокожих вождей,</a:t>
            </a:r>
          </a:p>
          <a:p>
            <a:pPr marL="358775" indent="-358775"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Он играет услугами полулюдей.</a:t>
            </a:r>
          </a:p>
          <a:p>
            <a:pPr marL="358775" indent="-358775"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Как подковы кует за указом указ -</a:t>
            </a:r>
          </a:p>
          <a:p>
            <a:pPr marL="358775" indent="-358775"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Кому в лоб, кому в бровь, кому в пах, кому в</a:t>
            </a:r>
          </a:p>
          <a:p>
            <a:pPr marL="358775" indent="-358775"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глаз.</a:t>
            </a:r>
          </a:p>
          <a:p>
            <a:pPr marL="358775" indent="-358775"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Что ни казнь у него, то малина</a:t>
            </a:r>
          </a:p>
          <a:p>
            <a:pPr marL="358775" indent="-358775">
              <a:buNone/>
            </a:pPr>
            <a:r>
              <a:rPr lang="ru-RU" sz="2600" dirty="0" smtClean="0">
                <a:latin typeface="Times New Roman" pitchFamily="18" charset="0"/>
                <a:cs typeface="Times New Roman" pitchFamily="18" charset="0"/>
              </a:rPr>
              <a:t>И широкая грудь осетина.</a:t>
            </a:r>
          </a:p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A960B-CD0A-42FF-852C-61517DDB59C5}" type="slidenum">
              <a:rPr lang="ru-RU" smtClean="0"/>
              <a:pPr/>
              <a:t>20</a:t>
            </a:fld>
            <a:endParaRPr lang="ru-RU"/>
          </a:p>
        </p:txBody>
      </p:sp>
    </p:spTree>
  </p:cSld>
  <p:clrMapOvr>
    <a:masterClrMapping/>
  </p:clrMapOvr>
  <p:transition spd="slow" advClick="0" advTm="4000">
    <p:strips dir="ru"/>
  </p:transition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Ссылка в Воронеж (1934-1937). Во время этой ссылки были написаны 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«воронежский тетради». 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A960B-CD0A-42FF-852C-61517DDB59C5}" type="slidenum">
              <a:rPr lang="ru-RU" smtClean="0"/>
              <a:pPr/>
              <a:t>21</a:t>
            </a:fld>
            <a:endParaRPr lang="ru-RU"/>
          </a:p>
        </p:txBody>
      </p:sp>
      <p:pic>
        <p:nvPicPr>
          <p:cNvPr id="4098" name="Picture 2" descr="D:\РАБОТА общее\ШКОЛА\КОНКУРСЫ И ОЛИМПИАДЫ\конкурс презент апр 2015\мандельштам\mandelstamas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13164" y="1857040"/>
            <a:ext cx="6172201" cy="4461988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ransition spd="slow" advClick="0" advTm="4000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30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48529" y="524152"/>
            <a:ext cx="7886700" cy="1325563"/>
          </a:xfrm>
        </p:spPr>
        <p:txBody>
          <a:bodyPr>
            <a:noAutofit/>
          </a:bodyPr>
          <a:lstStyle/>
          <a:p>
            <a:pPr algn="ctr"/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В ночь с 1 на 2 мая 1938 года поэт был арестован вторично.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A960B-CD0A-42FF-852C-61517DDB59C5}" type="slidenum">
              <a:rPr lang="ru-RU" smtClean="0"/>
              <a:pPr/>
              <a:t>22</a:t>
            </a:fld>
            <a:endParaRPr lang="ru-RU"/>
          </a:p>
        </p:txBody>
      </p:sp>
      <p:pic>
        <p:nvPicPr>
          <p:cNvPr id="5122" name="Picture 2" descr="D:\РАБОТА общее\ШКОЛА\КОНКУРСЫ И ОЛИМПИАДЫ\конкурс презент апр 2015\мандельштам\4578a1fe34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83578" y="1929530"/>
            <a:ext cx="5998322" cy="4143655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ransition spd="slow" advClick="0" advTm="4000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1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7" dur="3000"/>
                                        <p:tgtEl>
                                          <p:spTgt spid="5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A960B-CD0A-42FF-852C-61517DDB59C5}" type="slidenum">
              <a:rPr lang="ru-RU" smtClean="0"/>
              <a:pPr/>
              <a:t>23</a:t>
            </a:fld>
            <a:endParaRPr lang="ru-RU"/>
          </a:p>
        </p:txBody>
      </p:sp>
      <p:pic>
        <p:nvPicPr>
          <p:cNvPr id="6146" name="Picture 2" descr="D:\РАБОТА общее\ШКОЛА\КОНКУРСЫ И ОЛИМПИАДЫ\конкурс презент апр 2015\мандельштам\Выписка из протокола Особого совещания при НКВД СССР. 2 августа 1938 г.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14349" y="417445"/>
            <a:ext cx="8079937" cy="5724938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ransition spd="slow" advClick="0" advTm="4000">
    <p:strips dir="ru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49" y="365126"/>
            <a:ext cx="7958759" cy="6194700"/>
          </a:xfrm>
        </p:spPr>
        <p:txBody>
          <a:bodyPr>
            <a:normAutofit/>
          </a:bodyPr>
          <a:lstStyle/>
          <a:p>
            <a:pPr algn="just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Осип Мандельштам скончался 27 декабря 1938 года от тифа в пересыльном лагере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Владперпункт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(Владивосток). Тело Мандельштама до весны вместе с другими усопшими лежало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непогребённым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Затем весь «зимний штабель» был захоронен в братской могиле</a:t>
            </a:r>
            <a:r>
              <a:rPr lang="ru-RU" baseline="300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A960B-CD0A-42FF-852C-61517DDB59C5}" type="slidenum">
              <a:rPr lang="ru-RU" smtClean="0"/>
              <a:pPr/>
              <a:t>24</a:t>
            </a:fld>
            <a:endParaRPr lang="ru-RU"/>
          </a:p>
        </p:txBody>
      </p:sp>
    </p:spTree>
  </p:cSld>
  <p:clrMapOvr>
    <a:masterClrMapping/>
  </p:clrMapOvr>
  <p:transition spd="slow" advClick="0" advTm="4000">
    <p:strips dir="ru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5638109"/>
          </a:xfrm>
        </p:spPr>
        <p:txBody>
          <a:bodyPr>
            <a:normAutofit/>
          </a:bodyPr>
          <a:lstStyle/>
          <a:p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Использованные материалы:</a:t>
            </a:r>
            <a:br>
              <a:rPr lang="ru-RU" sz="40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Лекция Олега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Лекманова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на тему: «Жизнь и творчество Осипа Мандельштама»// 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http://intellect-video.com/2550/Lektsiya-53---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Osip-Mandelshtam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000" dirty="0" smtClean="0">
                <a:latin typeface="Times New Roman" pitchFamily="18" charset="0"/>
                <a:cs typeface="Times New Roman" pitchFamily="18" charset="0"/>
              </a:rPr>
            </a:b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A960B-CD0A-42FF-852C-61517DDB59C5}" type="slidenum">
              <a:rPr lang="ru-RU" smtClean="0"/>
              <a:pPr/>
              <a:t>25</a:t>
            </a:fld>
            <a:endParaRPr lang="ru-RU"/>
          </a:p>
        </p:txBody>
      </p:sp>
    </p:spTree>
  </p:cSld>
  <p:clrMapOvr>
    <a:masterClrMapping/>
  </p:clrMapOvr>
  <p:transition spd="slow" advClick="0" advTm="4000">
    <p:strips dir="r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Осип Мандельштам – «виртуоз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противочувствия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» (С.С. </a:t>
            </a:r>
            <a:r>
              <a:rPr lang="ru-RU" sz="3600" b="1" dirty="0" err="1" smtClean="0">
                <a:latin typeface="Times New Roman" pitchFamily="18" charset="0"/>
                <a:cs typeface="Times New Roman" pitchFamily="18" charset="0"/>
              </a:rPr>
              <a:t>Аверенцев</a:t>
            </a:r>
            <a:r>
              <a:rPr lang="ru-RU" sz="3600" b="1" dirty="0" smtClean="0">
                <a:latin typeface="Times New Roman" pitchFamily="18" charset="0"/>
                <a:cs typeface="Times New Roman" pitchFamily="18" charset="0"/>
              </a:rPr>
              <a:t>)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sz="half" idx="1"/>
          </p:nvPr>
        </p:nvSpPr>
        <p:spPr>
          <a:xfrm>
            <a:off x="628649" y="1825625"/>
            <a:ext cx="3979209" cy="4395881"/>
          </a:xfrm>
        </p:spPr>
        <p:txBody>
          <a:bodyPr>
            <a:normAutofit lnSpcReduction="10000"/>
          </a:bodyPr>
          <a:lstStyle/>
          <a:p>
            <a:pPr>
              <a:spcBef>
                <a:spcPts val="0"/>
              </a:spcBef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	Осип Мандельштам родился в ночь</a:t>
            </a:r>
          </a:p>
          <a:p>
            <a:pPr>
              <a:spcBef>
                <a:spcPts val="0"/>
              </a:spcBef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	 с 13 на 14 января </a:t>
            </a:r>
          </a:p>
          <a:p>
            <a:pPr>
              <a:spcBef>
                <a:spcPts val="0"/>
              </a:spcBef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	(с 2 на 3 января) 1891 г. в Варшаве в еврейской  семье, в которой было трое сыновей: Осип, Александр и Евгений. </a:t>
            </a:r>
            <a:endParaRPr lang="ru-RU"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Содержимое 7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A960B-CD0A-42FF-852C-61517DDB59C5}" type="slidenum">
              <a:rPr lang="ru-RU" smtClean="0"/>
              <a:pPr/>
              <a:t>3</a:t>
            </a:fld>
            <a:endParaRPr lang="ru-RU"/>
          </a:p>
        </p:txBody>
      </p:sp>
      <p:pic>
        <p:nvPicPr>
          <p:cNvPr id="2050" name="Picture 2" descr="D:\РАБОТА общее\ШКОЛА\КОНКУРСЫ И ОЛИМПИАДЫ\конкурс презент апр 2015\мандельштам\20325_html_7bc24a4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959927" y="1884218"/>
            <a:ext cx="3325091" cy="4218423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  <a:softEdge rad="12700"/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ransition spd="slow" advClick="0" advTm="4000">
    <p:split orient="vert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685800" y="4937126"/>
            <a:ext cx="7886700" cy="1325563"/>
          </a:xfrm>
        </p:spPr>
        <p:txBody>
          <a:bodyPr>
            <a:noAutofit/>
          </a:bodyPr>
          <a:lstStyle/>
          <a:p>
            <a:pPr algn="just"/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Отец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Эмилий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Вениаминович Мандельштам (1856—1938), был мастером перчаточного дела, состоял в купцах первой гильдии.</a:t>
            </a:r>
            <a:r>
              <a:rPr lang="ru-RU" sz="2200" b="1" dirty="0" smtClean="0">
                <a:latin typeface="Times New Roman" pitchFamily="18" charset="0"/>
                <a:cs typeface="Times New Roman" pitchFamily="18" charset="0"/>
              </a:rPr>
              <a:t> Мать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, Флора Осиповна </a:t>
            </a:r>
            <a:r>
              <a:rPr lang="ru-RU" sz="2200" dirty="0" err="1" smtClean="0">
                <a:latin typeface="Times New Roman" pitchFamily="18" charset="0"/>
                <a:cs typeface="Times New Roman" pitchFamily="18" charset="0"/>
              </a:rPr>
              <a:t>Вербловская</a:t>
            </a:r>
            <a:r>
              <a:rPr lang="ru-RU" sz="2200" dirty="0" smtClean="0">
                <a:latin typeface="Times New Roman" pitchFamily="18" charset="0"/>
                <a:cs typeface="Times New Roman" pitchFamily="18" charset="0"/>
              </a:rPr>
              <a:t> (1866—1916), была музыкантом.</a:t>
            </a:r>
            <a:endParaRPr lang="ru-RU" sz="2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A960B-CD0A-42FF-852C-61517DDB59C5}" type="slidenum">
              <a:rPr lang="ru-RU" smtClean="0"/>
              <a:pPr/>
              <a:t>4</a:t>
            </a:fld>
            <a:endParaRPr lang="ru-RU"/>
          </a:p>
        </p:txBody>
      </p:sp>
      <p:pic>
        <p:nvPicPr>
          <p:cNvPr id="3074" name="Picture 2" descr="D:\РАБОТА общее\ШКОЛА\КОНКУРСЫ И ОЛИМПИАДЫ\конкурс презент апр 2015\мандельштам\20325_html_m17908498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85824" y="464693"/>
            <a:ext cx="7400925" cy="4307332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ransition spd="slow" advClick="0" advTm="4000">
    <p:split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«…хаос иудейский…»</a:t>
            </a:r>
            <a:br>
              <a:rPr lang="ru-RU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О.Мандельштам, 1923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Из омута злого и вязкого</a:t>
            </a:r>
          </a:p>
          <a:p>
            <a:pPr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Я вырос, тростинкой шурша,</a:t>
            </a:r>
          </a:p>
          <a:p>
            <a:pPr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И страстно, и томно, и ласково</a:t>
            </a:r>
          </a:p>
          <a:p>
            <a:pPr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Запретною жизнью дыша.</a:t>
            </a:r>
          </a:p>
          <a:p>
            <a:pPr>
              <a:buNone/>
            </a:pP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                                         1910 г.</a:t>
            </a:r>
          </a:p>
          <a:p>
            <a:pPr>
              <a:buNone/>
            </a:pPr>
            <a:endParaRPr lang="ru-RU" dirty="0"/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A960B-CD0A-42FF-852C-61517DDB59C5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  <p:transition spd="slow" advClick="0" advTm="4000">
    <p:strips dir="ru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 1899 г. О.Мандельштама отдают в одно из самых прогрессивных заведений того времени – в </a:t>
            </a:r>
            <a:r>
              <a:rPr lang="ru-RU" sz="2800" dirty="0" err="1" smtClean="0">
                <a:latin typeface="Times New Roman" pitchFamily="18" charset="0"/>
                <a:cs typeface="Times New Roman" pitchFamily="18" charset="0"/>
              </a:rPr>
              <a:t>Тенешевское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 училище в Санкт-Петербурге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A960B-CD0A-42FF-852C-61517DDB59C5}" type="slidenum">
              <a:rPr lang="ru-RU" smtClean="0"/>
              <a:pPr/>
              <a:t>6</a:t>
            </a:fld>
            <a:endParaRPr lang="ru-RU"/>
          </a:p>
        </p:txBody>
      </p:sp>
      <p:pic>
        <p:nvPicPr>
          <p:cNvPr id="1026" name="Picture 2" descr="D:\РАБОТА общее\ШКОЛА\КОНКУРСЫ И ОЛИМПИАДЫ\конкурс презент апр 2015\мандельштам\73836404_universpb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46107" y="1854947"/>
            <a:ext cx="6524905" cy="4371686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ransition spd="slow" advClick="0" advTm="4000">
    <p:strips dir="r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ntr" presetSubtype="3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7" dur="3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645458" y="502025"/>
            <a:ext cx="7865129" cy="4060452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/>
            <a:r>
              <a:rPr lang="ru-RU" sz="4000" b="1" dirty="0" smtClean="0">
                <a:latin typeface="Times New Roman" pitchFamily="18" charset="0"/>
                <a:cs typeface="Times New Roman" pitchFamily="18" charset="0"/>
              </a:rPr>
              <a:t>Владимир Васильевич Гиппиус 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– преподаватель литературы в </a:t>
            </a:r>
            <a:r>
              <a:rPr lang="ru-RU" sz="4000" dirty="0" err="1" smtClean="0">
                <a:latin typeface="Times New Roman" pitchFamily="18" charset="0"/>
                <a:cs typeface="Times New Roman" pitchFamily="18" charset="0"/>
              </a:rPr>
              <a:t>Тенешевском</a:t>
            </a:r>
            <a:r>
              <a:rPr lang="ru-RU" sz="4000" dirty="0" smtClean="0">
                <a:latin typeface="Times New Roman" pitchFamily="18" charset="0"/>
                <a:cs typeface="Times New Roman" pitchFamily="18" charset="0"/>
              </a:rPr>
              <a:t> училище.</a:t>
            </a:r>
            <a:endParaRPr lang="ru-RU" sz="4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A960B-CD0A-42FF-852C-61517DDB59C5}" type="slidenum">
              <a:rPr lang="ru-RU" smtClean="0"/>
              <a:pPr/>
              <a:t>7</a:t>
            </a:fld>
            <a:endParaRPr lang="ru-RU"/>
          </a:p>
        </p:txBody>
      </p:sp>
      <p:pic>
        <p:nvPicPr>
          <p:cNvPr id="2050" name="Picture 2" descr="D:\РАБОТА общее\ШКОЛА\КОНКУРСЫ И ОЛИМПИАДЫ\конкурс презент апр 2015\мандельштам\Гиппиус вл вас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656167" y="592043"/>
            <a:ext cx="3350185" cy="3758220"/>
          </a:xfrm>
          <a:prstGeom prst="rect">
            <a:avLst/>
          </a:prstGeom>
          <a:noFill/>
        </p:spPr>
      </p:pic>
    </p:spTree>
  </p:cSld>
  <p:clrMapOvr>
    <a:masterClrMapping/>
  </p:clrMapOvr>
  <p:transition spd="slow" advClick="0" advTm="4000">
    <p:wedg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Влияние революционной поэзии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Содержимое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Содержимое 6"/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	Синие пики обнимутся с вилами </a:t>
            </a:r>
          </a:p>
          <a:p>
            <a:pPr>
              <a:buNone/>
            </a:pPr>
            <a:r>
              <a:rPr lang="ru-RU" sz="4400" dirty="0" smtClean="0">
                <a:latin typeface="Times New Roman" pitchFamily="18" charset="0"/>
                <a:cs typeface="Times New Roman" pitchFamily="18" charset="0"/>
              </a:rPr>
              <a:t>	И обагрятся в крови!</a:t>
            </a:r>
            <a:endParaRPr lang="ru-RU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A960B-CD0A-42FF-852C-61517DDB59C5}" type="slidenum">
              <a:rPr lang="ru-RU" smtClean="0"/>
              <a:pPr/>
              <a:t>8</a:t>
            </a:fld>
            <a:endParaRPr lang="ru-RU"/>
          </a:p>
        </p:txBody>
      </p:sp>
      <p:pic>
        <p:nvPicPr>
          <p:cNvPr id="3074" name="Picture 2" descr="D:\РАБОТА общее\ШКОЛА\КОНКУРСЫ И ОЛИМПИАДЫ\конкурс презент апр 2015\мандельштам\191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37129" y="1888664"/>
            <a:ext cx="2848627" cy="4279054"/>
          </a:xfrm>
          <a:prstGeom prst="rect">
            <a:avLst/>
          </a:prstGeom>
          <a:noFill/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</p:spTree>
  </p:cSld>
  <p:clrMapOvr>
    <a:masterClrMapping/>
  </p:clrMapOvr>
  <p:transition spd="slow" advClick="0" advTm="4000"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Влияние В. Брюсова, Ф. Сологуба и 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Ф. Тютчева на раннюю поэзию </a:t>
            </a:r>
            <a:br>
              <a:rPr lang="ru-RU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О. Мандельштама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Содержимое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	Сусальным золотом горят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 лесах рождественские ёлки,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 кустах игрушечные волки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Глазами страшными глядят.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О, вещая моя печаль,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О, тихая моя свобода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И неживого небосвода</a:t>
            </a:r>
            <a:br>
              <a:rPr lang="ru-RU" sz="3200" dirty="0" smtClean="0">
                <a:latin typeface="Times New Roman" pitchFamily="18" charset="0"/>
                <a:cs typeface="Times New Roman" pitchFamily="18" charset="0"/>
              </a:rPr>
            </a:br>
            <a:r>
              <a:rPr lang="ru-RU" sz="3200" dirty="0" smtClean="0">
                <a:latin typeface="Times New Roman" pitchFamily="18" charset="0"/>
                <a:cs typeface="Times New Roman" pitchFamily="18" charset="0"/>
              </a:rPr>
              <a:t>Всегда смеющийся хрусталь!</a:t>
            </a:r>
          </a:p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9A960B-CD0A-42FF-852C-61517DDB59C5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  <p:transition spd="slow" advClick="0" advTm="4000">
    <p:strips dir="ru"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2" val="1a4e329e18de146b5c6989bf928d77db879176e0"/>
</p:tagLst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447</TotalTime>
  <Words>590</Words>
  <Application>Microsoft Office PowerPoint</Application>
  <PresentationFormat>Экран (4:3)</PresentationFormat>
  <Paragraphs>105</Paragraphs>
  <Slides>25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25</vt:i4>
      </vt:variant>
    </vt:vector>
  </HeadingPairs>
  <TitlesOfParts>
    <vt:vector size="26" baseType="lpstr">
      <vt:lpstr>Тема Office</vt:lpstr>
      <vt:lpstr>Слайд 1</vt:lpstr>
      <vt:lpstr>Я участвую в сумрачной жизни,  Я не винен, что я одинок! </vt:lpstr>
      <vt:lpstr>Осип Мандельштам – «виртуоз противочувствия» (С.С. Аверенцев)</vt:lpstr>
      <vt:lpstr>Отец, Эмилий Вениаминович Мандельштам (1856—1938), был мастером перчаточного дела, состоял в купцах первой гильдии. Мать, Флора Осиповна Вербловская (1866—1916), была музыкантом.</vt:lpstr>
      <vt:lpstr>«…хаос иудейский…» О.Мандельштам, 1923</vt:lpstr>
      <vt:lpstr>В 1899 г. О.Мандельштама отдают в одно из самых прогрессивных заведений того времени – в Тенешевское училище в Санкт-Петербурге</vt:lpstr>
      <vt:lpstr>Слайд 7</vt:lpstr>
      <vt:lpstr>Влияние революционной поэзии</vt:lpstr>
      <vt:lpstr>Влияние В. Брюсова, Ф. Сологуба и  Ф. Тютчева на раннюю поэзию  О. Мандельштама</vt:lpstr>
      <vt:lpstr>В 1909 г. начинает посещать «Башню Иванова», где знакомится с будущими акмеистами.</vt:lpstr>
      <vt:lpstr>В 1912 г. создается группа акмеистов, куда позже вошел О. Мандельштам</vt:lpstr>
      <vt:lpstr>С 1912-1915 г. – рассвет акмеизма  О. Мандельштам пишет свои самые оптимистические стихи, выпускает первый сборник стихов.</vt:lpstr>
      <vt:lpstr>Тема архитектурности в поэзии  О. Мандельштама</vt:lpstr>
      <vt:lpstr>«Tristia» - второй сборник стихотворений О. Мандельштама</vt:lpstr>
      <vt:lpstr>Тема: связь с мировой культурой</vt:lpstr>
      <vt:lpstr>Вторую книгу О. Мандельштам посвящает своей жене,  Надежде Яковлевне Хазиной</vt:lpstr>
      <vt:lpstr>Вторую книгу О. Мандельштам посвящает своей жене,  Надежде Яковлевне Хазиной</vt:lpstr>
      <vt:lpstr>Тема любви в творчестве  О. Мандельштама</vt:lpstr>
      <vt:lpstr>Периоды творчества  Осипа Мандельштама</vt:lpstr>
      <vt:lpstr>Эпиграмма против Сталина</vt:lpstr>
      <vt:lpstr>Ссылка в Воронеж (1934-1937). Во время этой ссылки были написаны  «воронежский тетради». </vt:lpstr>
      <vt:lpstr>В ночь с 1 на 2 мая 1938 года поэт был арестован вторично.</vt:lpstr>
      <vt:lpstr>Слайд 23</vt:lpstr>
      <vt:lpstr>Осип Мандельштам скончался 27 декабря 1938 года от тифа в пересыльном лагере Владперпункт (Владивосток). Тело Мандельштама до весны вместе с другими усопшими лежало непогребённым. Затем весь «зимний штабель» был захоронен в братской могиле.</vt:lpstr>
      <vt:lpstr>Использованные материалы: Лекция Олега Лекманова на тему: «Жизнь и творчество Осипа Мандельштама»// http://intellect-video.com/2550/Lektsiya-53---Osip-Mandelshtam </vt:lpstr>
    </vt:vector>
  </TitlesOfParts>
  <Company>DNS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Олег Грибан</dc:creator>
  <cp:lastModifiedBy>User</cp:lastModifiedBy>
  <cp:revision>61</cp:revision>
  <dcterms:created xsi:type="dcterms:W3CDTF">2013-01-23T05:00:32Z</dcterms:created>
  <dcterms:modified xsi:type="dcterms:W3CDTF">2015-03-20T06:28:00Z</dcterms:modified>
</cp:coreProperties>
</file>