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261" r:id="rId4"/>
    <p:sldId id="258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5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52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EC9A0-FC9A-49FA-975C-9CC25E3B2B61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A8168-F680-4056-B9CD-244418BEE0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878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A8168-F680-4056-B9CD-244418BEE0E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349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A8168-F680-4056-B9CD-244418BEE0E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276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6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7.png"/><Relationship Id="rId7" Type="http://schemas.openxmlformats.org/officeDocument/2006/relationships/image" Target="../media/image32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5660" y="2265528"/>
            <a:ext cx="7925482" cy="4285399"/>
          </a:xfrm>
        </p:spPr>
        <p:txBody>
          <a:bodyPr>
            <a:noAutofit/>
          </a:bodyPr>
          <a:lstStyle/>
          <a:p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Презентация к уроку по </a:t>
            </a:r>
            <a:r>
              <a:rPr lang="ru-RU" sz="3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</a:t>
            </a:r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чебному предмету «</a:t>
            </a:r>
            <a:r>
              <a:rPr lang="ru-RU" sz="3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алгебрА</a:t>
            </a:r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» в 9 классе на тему:</a:t>
            </a:r>
            <a:b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3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«Элементарные </a:t>
            </a:r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преобразования графиков </a:t>
            </a:r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функций»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09382" y="351218"/>
            <a:ext cx="6461760" cy="2064436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Дрозд </a:t>
            </a:r>
            <a:r>
              <a:rPr lang="ru-RU" dirty="0" smtClean="0">
                <a:solidFill>
                  <a:schemeClr val="tx1"/>
                </a:solidFill>
              </a:rPr>
              <a:t>Екатерина Георгиевна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учитель </a:t>
            </a:r>
            <a:r>
              <a:rPr lang="ru-RU" dirty="0" smtClean="0">
                <a:solidFill>
                  <a:schemeClr val="tx1"/>
                </a:solidFill>
              </a:rPr>
              <a:t>математики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МБОУ «Окуневская </a:t>
            </a:r>
            <a:r>
              <a:rPr lang="ru-RU" dirty="0" smtClean="0">
                <a:solidFill>
                  <a:schemeClr val="tx1"/>
                </a:solidFill>
              </a:rPr>
              <a:t>средняя школа</a:t>
            </a:r>
            <a:r>
              <a:rPr lang="ru-RU" dirty="0" smtClean="0"/>
              <a:t>»</a:t>
            </a:r>
          </a:p>
          <a:p>
            <a:pPr algn="r"/>
            <a:r>
              <a:rPr lang="ru-RU" dirty="0">
                <a:solidFill>
                  <a:schemeClr val="tx1"/>
                </a:solidFill>
              </a:rPr>
              <a:t>Муниципального образования</a:t>
            </a:r>
          </a:p>
          <a:p>
            <a:pPr algn="r"/>
            <a:r>
              <a:rPr lang="ru-RU" dirty="0">
                <a:solidFill>
                  <a:schemeClr val="tx1"/>
                </a:solidFill>
              </a:rPr>
              <a:t>Черноморский район Республики Крым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70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Симметричное отражение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27"/>
          <a:stretch/>
        </p:blipFill>
        <p:spPr>
          <a:xfrm>
            <a:off x="0" y="1554622"/>
            <a:ext cx="8471537" cy="530337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 rot="5400000">
            <a:off x="5519997" y="1254771"/>
            <a:ext cx="1232375" cy="467070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 rot="5400000" flipV="1">
            <a:off x="1322687" y="1728166"/>
            <a:ext cx="1155460" cy="380083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892325" y="2678442"/>
                <a:ext cx="954749" cy="372410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2325" y="2678442"/>
                <a:ext cx="954749" cy="372410"/>
              </a:xfrm>
              <a:prstGeom prst="rect">
                <a:avLst/>
              </a:prstGeom>
              <a:blipFill rotWithShape="1">
                <a:blip r:embed="rId4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190714" y="2678442"/>
                <a:ext cx="1127873" cy="372410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0714" y="2678442"/>
                <a:ext cx="1127873" cy="372410"/>
              </a:xfrm>
              <a:prstGeom prst="rect">
                <a:avLst/>
              </a:prstGeom>
              <a:blipFill rotWithShape="1">
                <a:blip r:embed="rId5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131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257 -0.00763 L 3.05556E-6 -1.89914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28" y="37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570" y="153257"/>
            <a:ext cx="76200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Симметричное отражение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93"/>
          <a:stretch/>
        </p:blipFill>
        <p:spPr>
          <a:xfrm>
            <a:off x="-1" y="1367327"/>
            <a:ext cx="8465143" cy="5490673"/>
          </a:xfrm>
          <a:prstGeom prst="rect">
            <a:avLst/>
          </a:prstGeom>
        </p:spPr>
      </p:pic>
      <p:pic>
        <p:nvPicPr>
          <p:cNvPr id="5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742" y="1367327"/>
            <a:ext cx="1982624" cy="2745336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439397" y="2261294"/>
                <a:ext cx="916148" cy="3693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9397" y="2261294"/>
                <a:ext cx="916148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439397" y="5114165"/>
                <a:ext cx="1140569" cy="3693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latin typeface="Cambria Math"/>
                            </a:rPr>
                            <m:t>−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9397" y="5114165"/>
                <a:ext cx="1140569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Объект 3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664864" y="4112662"/>
            <a:ext cx="1982624" cy="274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25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-0.40296 L 3.33333E-6 -4.26324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20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Сжатие и растяжение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3177" y="1417638"/>
            <a:ext cx="19880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i="1" dirty="0"/>
              <a:t>y</a:t>
            </a:r>
            <a:r>
              <a:rPr lang="en-US" sz="4400" i="1" dirty="0" smtClean="0"/>
              <a:t> = f(</a:t>
            </a:r>
            <a:r>
              <a:rPr lang="en-US" sz="4400" i="1" dirty="0" err="1" smtClean="0"/>
              <a:t>kx</a:t>
            </a:r>
            <a:r>
              <a:rPr lang="en-US" sz="4400" i="1" dirty="0" smtClean="0"/>
              <a:t>)</a:t>
            </a:r>
            <a:endParaRPr lang="ru-RU" sz="4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2560638"/>
            <a:ext cx="707065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ru-RU" sz="4000" i="1" dirty="0" smtClean="0"/>
              <a:t>При </a:t>
            </a:r>
            <a:r>
              <a:rPr lang="en-US" sz="4000" b="1" i="1" dirty="0" smtClean="0">
                <a:solidFill>
                  <a:srgbClr val="002060"/>
                </a:solidFill>
              </a:rPr>
              <a:t>k &gt; 1 </a:t>
            </a:r>
            <a:r>
              <a:rPr lang="en-US" sz="4000" i="1" dirty="0" smtClean="0"/>
              <a:t>– </a:t>
            </a:r>
            <a:r>
              <a:rPr lang="ru-RU" sz="4000" i="1" dirty="0" smtClean="0"/>
              <a:t>сжатие графика </a:t>
            </a:r>
            <a:br>
              <a:rPr lang="ru-RU" sz="4000" i="1" dirty="0" smtClean="0"/>
            </a:br>
            <a:r>
              <a:rPr lang="ru-RU" sz="4000" i="1" dirty="0" smtClean="0"/>
              <a:t>к оси ординат в </a:t>
            </a:r>
            <a:r>
              <a:rPr lang="en-US" sz="4000" b="1" i="1" dirty="0" smtClean="0">
                <a:solidFill>
                  <a:srgbClr val="002060"/>
                </a:solidFill>
              </a:rPr>
              <a:t>k</a:t>
            </a:r>
            <a:r>
              <a:rPr lang="en-US" sz="4000" i="1" dirty="0" smtClean="0"/>
              <a:t> </a:t>
            </a:r>
            <a:r>
              <a:rPr lang="ru-RU" sz="4000" i="1" dirty="0" smtClean="0"/>
              <a:t>раз</a:t>
            </a:r>
            <a:endParaRPr lang="ru-RU" sz="40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4257636"/>
            <a:ext cx="688021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ru-RU" sz="4000" i="1" dirty="0" smtClean="0"/>
              <a:t>При </a:t>
            </a:r>
            <a:r>
              <a:rPr lang="ru-RU" sz="4000" b="1" i="1" dirty="0" smtClean="0">
                <a:solidFill>
                  <a:srgbClr val="002060"/>
                </a:solidFill>
              </a:rPr>
              <a:t>0 </a:t>
            </a:r>
            <a:r>
              <a:rPr lang="en-US" sz="4000" b="1" i="1" dirty="0" smtClean="0">
                <a:solidFill>
                  <a:srgbClr val="002060"/>
                </a:solidFill>
              </a:rPr>
              <a:t>&lt; k </a:t>
            </a:r>
            <a:r>
              <a:rPr lang="en-US" sz="4000" b="1" i="1" dirty="0">
                <a:solidFill>
                  <a:srgbClr val="002060"/>
                </a:solidFill>
              </a:rPr>
              <a:t>&lt;</a:t>
            </a:r>
            <a:r>
              <a:rPr lang="en-US" sz="4000" b="1" i="1" dirty="0" smtClean="0">
                <a:solidFill>
                  <a:srgbClr val="002060"/>
                </a:solidFill>
              </a:rPr>
              <a:t> 1 </a:t>
            </a:r>
            <a:r>
              <a:rPr lang="en-US" sz="4000" i="1" dirty="0" smtClean="0"/>
              <a:t>– </a:t>
            </a:r>
            <a:r>
              <a:rPr lang="ru-RU" sz="4000" i="1" dirty="0" smtClean="0"/>
              <a:t>растяжение </a:t>
            </a:r>
            <a:br>
              <a:rPr lang="ru-RU" sz="4000" i="1" dirty="0" smtClean="0"/>
            </a:br>
            <a:r>
              <a:rPr lang="ru-RU" sz="4000" i="1" dirty="0" smtClean="0"/>
              <a:t>графика от оси ординат</a:t>
            </a:r>
            <a:br>
              <a:rPr lang="ru-RU" sz="4000" i="1" dirty="0" smtClean="0"/>
            </a:br>
            <a:r>
              <a:rPr lang="ru-RU" sz="4000" i="1" dirty="0" smtClean="0"/>
              <a:t>в </a:t>
            </a:r>
            <a:r>
              <a:rPr lang="en-US" sz="4000" b="1" i="1" dirty="0" smtClean="0">
                <a:solidFill>
                  <a:srgbClr val="002060"/>
                </a:solidFill>
              </a:rPr>
              <a:t>1/k</a:t>
            </a:r>
            <a:r>
              <a:rPr lang="en-US" sz="4000" i="1" dirty="0" smtClean="0"/>
              <a:t> </a:t>
            </a:r>
            <a:r>
              <a:rPr lang="ru-RU" sz="4000" i="1" dirty="0" smtClean="0"/>
              <a:t>раз</a:t>
            </a:r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val="171612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342" y="141218"/>
            <a:ext cx="76200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Сжатие и растяжение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26"/>
          <a:stretch/>
        </p:blipFill>
        <p:spPr>
          <a:xfrm>
            <a:off x="0" y="1285461"/>
            <a:ext cx="8460685" cy="55725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295" y="1284218"/>
            <a:ext cx="2014330" cy="27875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504" y="1284218"/>
            <a:ext cx="993913" cy="27875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765" y="1284218"/>
            <a:ext cx="3909390" cy="278751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72000" y="4711978"/>
                <a:ext cx="1182247" cy="3693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1.  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711978"/>
                <a:ext cx="1182247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572000" y="5858844"/>
                <a:ext cx="1673535" cy="369332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3.  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(0.5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858844"/>
                <a:ext cx="1673535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572000" y="5285411"/>
                <a:ext cx="1497205" cy="369332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2.  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285411"/>
                <a:ext cx="1497205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6763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Сжатие и растяжение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560638"/>
            <a:ext cx="82243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ru-RU" sz="4000" i="1" dirty="0" smtClean="0"/>
              <a:t>При </a:t>
            </a:r>
            <a:r>
              <a:rPr lang="en-US" sz="4000" b="1" i="1" dirty="0" smtClean="0">
                <a:solidFill>
                  <a:srgbClr val="002060"/>
                </a:solidFill>
              </a:rPr>
              <a:t>k &gt; 1 </a:t>
            </a:r>
            <a:r>
              <a:rPr lang="en-US" sz="4000" i="1" dirty="0" smtClean="0"/>
              <a:t>– </a:t>
            </a:r>
            <a:r>
              <a:rPr lang="ru-RU" sz="4000" i="1" dirty="0" smtClean="0"/>
              <a:t>растяжение графика </a:t>
            </a:r>
            <a:br>
              <a:rPr lang="ru-RU" sz="4000" i="1" dirty="0" smtClean="0"/>
            </a:br>
            <a:r>
              <a:rPr lang="ru-RU" sz="4000" i="1" dirty="0" smtClean="0"/>
              <a:t>от оси абсцисс в </a:t>
            </a:r>
            <a:r>
              <a:rPr lang="en-US" sz="4000" b="1" i="1" dirty="0" smtClean="0">
                <a:solidFill>
                  <a:srgbClr val="002060"/>
                </a:solidFill>
              </a:rPr>
              <a:t>k</a:t>
            </a:r>
            <a:r>
              <a:rPr lang="en-US" sz="4000" i="1" dirty="0" smtClean="0"/>
              <a:t> </a:t>
            </a:r>
            <a:r>
              <a:rPr lang="ru-RU" sz="4000" i="1" dirty="0" smtClean="0"/>
              <a:t>раз</a:t>
            </a:r>
            <a:endParaRPr lang="ru-RU" sz="40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081059" y="1417638"/>
            <a:ext cx="18229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i="1" dirty="0"/>
              <a:t>y</a:t>
            </a:r>
            <a:r>
              <a:rPr lang="en-US" sz="4000" i="1" dirty="0" smtClean="0"/>
              <a:t> = </a:t>
            </a:r>
            <a:r>
              <a:rPr lang="en-US" sz="4000" i="1" dirty="0" err="1" smtClean="0"/>
              <a:t>kf</a:t>
            </a:r>
            <a:r>
              <a:rPr lang="en-US" sz="4000" i="1" dirty="0" smtClean="0"/>
              <a:t>(x)</a:t>
            </a:r>
            <a:endParaRPr lang="ru-RU" sz="40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93612" y="4178123"/>
            <a:ext cx="771506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ru-RU" sz="4000" i="1" dirty="0" smtClean="0"/>
              <a:t>При </a:t>
            </a:r>
            <a:r>
              <a:rPr lang="ru-RU" sz="4000" b="1" i="1" dirty="0" smtClean="0">
                <a:solidFill>
                  <a:srgbClr val="002060"/>
                </a:solidFill>
              </a:rPr>
              <a:t>0 </a:t>
            </a:r>
            <a:r>
              <a:rPr lang="en-US" sz="4000" b="1" i="1" dirty="0" smtClean="0">
                <a:solidFill>
                  <a:srgbClr val="002060"/>
                </a:solidFill>
              </a:rPr>
              <a:t>&lt; k </a:t>
            </a:r>
            <a:r>
              <a:rPr lang="en-US" sz="4000" b="1" i="1" dirty="0">
                <a:solidFill>
                  <a:srgbClr val="002060"/>
                </a:solidFill>
              </a:rPr>
              <a:t>&lt;</a:t>
            </a:r>
            <a:r>
              <a:rPr lang="en-US" sz="4000" b="1" i="1" dirty="0" smtClean="0">
                <a:solidFill>
                  <a:srgbClr val="002060"/>
                </a:solidFill>
              </a:rPr>
              <a:t> 1 </a:t>
            </a:r>
            <a:r>
              <a:rPr lang="en-US" sz="4000" i="1" dirty="0" smtClean="0"/>
              <a:t>– </a:t>
            </a:r>
            <a:r>
              <a:rPr lang="ru-RU" sz="4000" i="1" dirty="0" smtClean="0"/>
              <a:t>сжатие графика</a:t>
            </a:r>
            <a:br>
              <a:rPr lang="ru-RU" sz="4000" i="1" dirty="0" smtClean="0"/>
            </a:br>
            <a:r>
              <a:rPr lang="ru-RU" sz="4000" i="1" dirty="0" smtClean="0"/>
              <a:t>к оси абсцисс в </a:t>
            </a:r>
            <a:r>
              <a:rPr lang="ru-RU" sz="4000" b="1" i="1" dirty="0" smtClean="0">
                <a:solidFill>
                  <a:srgbClr val="002060"/>
                </a:solidFill>
              </a:rPr>
              <a:t>1</a:t>
            </a:r>
            <a:r>
              <a:rPr lang="en-US" sz="4000" b="1" i="1" dirty="0" smtClean="0">
                <a:solidFill>
                  <a:srgbClr val="002060"/>
                </a:solidFill>
              </a:rPr>
              <a:t>/k</a:t>
            </a:r>
            <a:r>
              <a:rPr lang="en-US" sz="4000" i="1" dirty="0" smtClean="0">
                <a:solidFill>
                  <a:srgbClr val="002060"/>
                </a:solidFill>
              </a:rPr>
              <a:t> </a:t>
            </a:r>
            <a:r>
              <a:rPr lang="ru-RU" sz="4000" i="1" dirty="0" smtClean="0"/>
              <a:t>раз</a:t>
            </a:r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val="426271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Сжатие и растяжение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68" b="-119"/>
          <a:stretch/>
        </p:blipFill>
        <p:spPr>
          <a:xfrm>
            <a:off x="0" y="1285461"/>
            <a:ext cx="8460685" cy="557916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85" r="14505"/>
          <a:stretch/>
        </p:blipFill>
        <p:spPr>
          <a:xfrm>
            <a:off x="-30947" y="3697356"/>
            <a:ext cx="8465128" cy="75537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85" r="14505"/>
          <a:stretch/>
        </p:blipFill>
        <p:spPr>
          <a:xfrm>
            <a:off x="1" y="3865337"/>
            <a:ext cx="8434180" cy="39710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85" r="14505"/>
          <a:stretch/>
        </p:blipFill>
        <p:spPr>
          <a:xfrm>
            <a:off x="-30947" y="3338442"/>
            <a:ext cx="8465128" cy="14732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851400" y="5170556"/>
                <a:ext cx="1553374" cy="3693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1.  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1400" y="5170556"/>
                <a:ext cx="1553374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851400" y="6287569"/>
                <a:ext cx="1832296" cy="369332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b="0" i="1" smtClean="0">
                        <a:latin typeface="Cambria Math" panose="02040503050406030204" pitchFamily="18" charset="0"/>
                      </a:rPr>
                      <m:t>3.  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∗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1400" y="6287569"/>
                <a:ext cx="1832296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851400" y="5714136"/>
                <a:ext cx="2072747" cy="369332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2.  </m:t>
                      </m:r>
                      <m:r>
                        <a:rPr lang="en-US" i="1">
                          <a:latin typeface="Cambria Math"/>
                        </a:rPr>
                        <m:t>𝑦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0.5∗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1400" y="5714136"/>
                <a:ext cx="2072747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923613" y="1693936"/>
            <a:ext cx="31183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 графиком функции </a:t>
            </a:r>
            <a:r>
              <a:rPr lang="en-US" dirty="0" smtClean="0"/>
              <a:t>y=sin(x)</a:t>
            </a:r>
            <a:r>
              <a:rPr lang="ru-RU" dirty="0" smtClean="0"/>
              <a:t>, </a:t>
            </a:r>
          </a:p>
          <a:p>
            <a:r>
              <a:rPr lang="ru-RU" dirty="0" smtClean="0"/>
              <a:t>«синусоидой», скоро</a:t>
            </a:r>
          </a:p>
          <a:p>
            <a:r>
              <a:rPr lang="ru-RU" dirty="0" smtClean="0"/>
              <a:t>познакомимся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617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3" grpId="0"/>
      <p:bldP spid="3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Симметричное отражение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7200" y="2560638"/>
                <a:ext cx="6648551" cy="1323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571500" indent="-571500">
                  <a:buClr>
                    <a:schemeClr val="accent2">
                      <a:lumMod val="75000"/>
                    </a:schemeClr>
                  </a:buClr>
                  <a:buFont typeface="Arial" panose="020B0604020202020204" pitchFamily="34" charset="0"/>
                  <a:buChar char="•"/>
                </a:pPr>
                <a:r>
                  <a:rPr lang="ru-RU" sz="4000" i="1" dirty="0" smtClean="0"/>
                  <a:t>При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40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4000" b="1" i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  <a:r>
                  <a:rPr lang="en-US" sz="4000" i="1" dirty="0" smtClean="0"/>
                  <a:t>–</a:t>
                </a:r>
                <a:r>
                  <a:rPr lang="en-US" sz="4000" b="1" i="1" dirty="0" smtClean="0"/>
                  <a:t> </a:t>
                </a:r>
                <a:r>
                  <a:rPr lang="ru-RU" sz="4000" i="1" dirty="0" smtClean="0"/>
                  <a:t>график без</a:t>
                </a:r>
                <a:br>
                  <a:rPr lang="ru-RU" sz="4000" i="1" dirty="0" smtClean="0"/>
                </a:br>
                <a:r>
                  <a:rPr lang="ru-RU" sz="4000" i="1" dirty="0" smtClean="0"/>
                  <a:t>изменений</a:t>
                </a:r>
                <a:endParaRPr lang="ru-RU" sz="4000" b="1" i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560638"/>
                <a:ext cx="6648551" cy="1323439"/>
              </a:xfrm>
              <a:prstGeom prst="rect">
                <a:avLst/>
              </a:prstGeom>
              <a:blipFill rotWithShape="1">
                <a:blip r:embed="rId2"/>
                <a:stretch>
                  <a:fillRect l="-2841" t="-8295" r="-2200" b="-188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961635" y="1417638"/>
            <a:ext cx="20617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 smtClean="0"/>
              <a:t>y = </a:t>
            </a:r>
            <a:r>
              <a:rPr lang="en-US" sz="4000" dirty="0" smtClean="0"/>
              <a:t>|</a:t>
            </a:r>
            <a:r>
              <a:rPr lang="en-US" sz="4000" i="1" dirty="0" smtClean="0"/>
              <a:t>f(x)</a:t>
            </a:r>
            <a:r>
              <a:rPr lang="en-US" sz="4000" dirty="0" smtClean="0"/>
              <a:t>|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57199" y="4319191"/>
                <a:ext cx="7091750" cy="1938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571500" indent="-571500">
                  <a:buClr>
                    <a:schemeClr val="accent2">
                      <a:lumMod val="75000"/>
                    </a:schemeClr>
                  </a:buClr>
                  <a:buFont typeface="Arial" panose="020B0604020202020204" pitchFamily="34" charset="0"/>
                  <a:buChar char="•"/>
                </a:pPr>
                <a:r>
                  <a:rPr lang="ru-RU" sz="4000" i="1" dirty="0" smtClean="0"/>
                  <a:t>При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40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4000" b="1" i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  <a:r>
                  <a:rPr lang="en-US" sz="4000" i="1" dirty="0" smtClean="0"/>
                  <a:t>–</a:t>
                </a:r>
                <a:r>
                  <a:rPr lang="en-US" sz="4000" b="1" i="1" dirty="0" smtClean="0"/>
                  <a:t> </a:t>
                </a:r>
                <a:r>
                  <a:rPr lang="ru-RU" sz="4000" i="1" dirty="0" smtClean="0"/>
                  <a:t>график</a:t>
                </a:r>
                <a:br>
                  <a:rPr lang="ru-RU" sz="4000" i="1" dirty="0" smtClean="0"/>
                </a:br>
                <a:r>
                  <a:rPr lang="ru-RU" sz="4000" i="1" dirty="0" smtClean="0"/>
                  <a:t>симметрично отражается</a:t>
                </a:r>
                <a:br>
                  <a:rPr lang="ru-RU" sz="4000" i="1" dirty="0" smtClean="0"/>
                </a:br>
                <a:r>
                  <a:rPr lang="ru-RU" sz="4000" i="1" dirty="0" smtClean="0"/>
                  <a:t>относительно оси ординат</a:t>
                </a:r>
                <a:endParaRPr lang="ru-RU" sz="4000" b="1" i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" y="4319191"/>
                <a:ext cx="7091750" cy="1938992"/>
              </a:xfrm>
              <a:prstGeom prst="rect">
                <a:avLst/>
              </a:prstGeom>
              <a:blipFill rotWithShape="1">
                <a:blip r:embed="rId3"/>
                <a:stretch>
                  <a:fillRect l="-2666" t="-5660" r="-2150" b="-125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446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9238"/>
            <a:ext cx="76200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Симметричное отражение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68" b="-119"/>
          <a:stretch/>
        </p:blipFill>
        <p:spPr>
          <a:xfrm>
            <a:off x="0" y="1278835"/>
            <a:ext cx="8460685" cy="5579165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H="1">
            <a:off x="685800" y="1278835"/>
            <a:ext cx="5653125" cy="55683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300" y="1268053"/>
            <a:ext cx="1993900" cy="279497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842478" y="4521478"/>
                <a:ext cx="1182247" cy="3693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1.  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2478" y="4521478"/>
                <a:ext cx="1182247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42478" y="5080278"/>
                <a:ext cx="1329723" cy="3693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. 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2478" y="5080278"/>
                <a:ext cx="1329723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842477" y="5658922"/>
                <a:ext cx="1120563" cy="3693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. 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2477" y="5658922"/>
                <a:ext cx="1120563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 flipH="1" flipV="1">
            <a:off x="751720" y="1225112"/>
            <a:ext cx="2784190" cy="28265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3533634" y="1266106"/>
            <a:ext cx="2821625" cy="27793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842477" y="6269141"/>
                <a:ext cx="1268039" cy="3693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. 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=|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2477" y="6269141"/>
                <a:ext cx="1268039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103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Симметричное отражение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61635" y="1417638"/>
            <a:ext cx="20617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 smtClean="0"/>
              <a:t>y = f(</a:t>
            </a:r>
            <a:r>
              <a:rPr lang="en-US" sz="4000" dirty="0" smtClean="0"/>
              <a:t>|</a:t>
            </a:r>
            <a:r>
              <a:rPr lang="en-US" sz="4000" i="1" dirty="0" smtClean="0"/>
              <a:t>x</a:t>
            </a:r>
            <a:r>
              <a:rPr lang="en-US" sz="4000" dirty="0" smtClean="0"/>
              <a:t>|</a:t>
            </a:r>
            <a:r>
              <a:rPr lang="en-US" sz="4000" i="1" dirty="0" smtClean="0"/>
              <a:t>)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42924" y="2471738"/>
                <a:ext cx="6107378" cy="1323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742950" indent="-742950">
                  <a:buClr>
                    <a:schemeClr val="accent2">
                      <a:lumMod val="75000"/>
                    </a:schemeClr>
                  </a:buClr>
                  <a:buFont typeface="Arial" pitchFamily="34" charset="0"/>
                  <a:buChar char="•"/>
                </a:pPr>
                <a:r>
                  <a:rPr lang="ru-RU" sz="4000" i="1" dirty="0" smtClean="0"/>
                  <a:t>При</a:t>
                </a:r>
                <a:r>
                  <a:rPr lang="en-US" sz="4000" i="1" dirty="0"/>
                  <a:t>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40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40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4000" b="1" i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  <a:r>
                  <a:rPr lang="en-US" sz="4000" i="1" dirty="0" smtClean="0"/>
                  <a:t>–</a:t>
                </a:r>
                <a:r>
                  <a:rPr lang="en-US" sz="4000" b="1" i="1" dirty="0" smtClean="0"/>
                  <a:t> </a:t>
                </a:r>
                <a:r>
                  <a:rPr lang="ru-RU" sz="4000" i="1" dirty="0" smtClean="0"/>
                  <a:t>график без</a:t>
                </a:r>
                <a:br>
                  <a:rPr lang="ru-RU" sz="4000" i="1" dirty="0" smtClean="0"/>
                </a:br>
                <a:r>
                  <a:rPr lang="ru-RU" sz="4000" i="1" dirty="0" smtClean="0"/>
                  <a:t>изменений</a:t>
                </a:r>
                <a:endParaRPr lang="ru-RU" sz="4000" b="1" i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924" y="2471738"/>
                <a:ext cx="6107378" cy="1323439"/>
              </a:xfrm>
              <a:prstGeom prst="rect">
                <a:avLst/>
              </a:prstGeom>
              <a:blipFill rotWithShape="1">
                <a:blip r:embed="rId2"/>
                <a:stretch>
                  <a:fillRect l="-3194" t="-8257" r="-2495" b="-183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42923" y="4141391"/>
                <a:ext cx="7091750" cy="1938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571500" indent="-571500">
                  <a:buClr>
                    <a:schemeClr val="accent2">
                      <a:lumMod val="75000"/>
                    </a:schemeClr>
                  </a:buClr>
                  <a:buFont typeface="Arial" panose="020B0604020202020204" pitchFamily="34" charset="0"/>
                  <a:buChar char="•"/>
                </a:pPr>
                <a:r>
                  <a:rPr lang="ru-RU" sz="4000" i="1" dirty="0" smtClean="0"/>
                  <a:t>При</a:t>
                </a:r>
                <a:r>
                  <a:rPr lang="en-US" sz="4000" i="1" dirty="0"/>
                  <a:t>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40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40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4000" b="1" i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  <a:r>
                  <a:rPr lang="en-US" sz="4000" i="1" dirty="0" smtClean="0"/>
                  <a:t>–</a:t>
                </a:r>
                <a:r>
                  <a:rPr lang="en-US" sz="4000" b="1" i="1" dirty="0" smtClean="0"/>
                  <a:t> </a:t>
                </a:r>
                <a:r>
                  <a:rPr lang="ru-RU" sz="4000" i="1" dirty="0" smtClean="0"/>
                  <a:t>график</a:t>
                </a:r>
                <a:br>
                  <a:rPr lang="ru-RU" sz="4000" i="1" dirty="0" smtClean="0"/>
                </a:br>
                <a:r>
                  <a:rPr lang="ru-RU" sz="4000" i="1" dirty="0" smtClean="0"/>
                  <a:t>симметрично отражается</a:t>
                </a:r>
                <a:br>
                  <a:rPr lang="ru-RU" sz="4000" i="1" dirty="0" smtClean="0"/>
                </a:br>
                <a:r>
                  <a:rPr lang="ru-RU" sz="4000" i="1" dirty="0" smtClean="0"/>
                  <a:t>относительно оси ординат</a:t>
                </a:r>
                <a:endParaRPr lang="ru-RU" sz="4000" b="1" i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923" y="4141391"/>
                <a:ext cx="7091750" cy="1938992"/>
              </a:xfrm>
              <a:prstGeom prst="rect">
                <a:avLst/>
              </a:prstGeom>
              <a:blipFill rotWithShape="1">
                <a:blip r:embed="rId3"/>
                <a:stretch>
                  <a:fillRect l="-2752" t="-5660" r="-2150" b="-125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038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940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Симметричное отражение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68" b="-119"/>
          <a:stretch/>
        </p:blipFill>
        <p:spPr>
          <a:xfrm>
            <a:off x="0" y="1278835"/>
            <a:ext cx="8460685" cy="55791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80" r="14233"/>
          <a:stretch/>
        </p:blipFill>
        <p:spPr>
          <a:xfrm>
            <a:off x="12700" y="3670300"/>
            <a:ext cx="8420100" cy="787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77" r="14233"/>
          <a:stretch/>
        </p:blipFill>
        <p:spPr>
          <a:xfrm>
            <a:off x="3516657" y="3670300"/>
            <a:ext cx="4916143" cy="787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77" r="24152"/>
          <a:stretch/>
        </p:blipFill>
        <p:spPr>
          <a:xfrm flipH="1">
            <a:off x="22035" y="3670300"/>
            <a:ext cx="3510687" cy="787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690078" y="4664805"/>
                <a:ext cx="1182247" cy="3693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1.  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0078" y="4664805"/>
                <a:ext cx="1182247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690078" y="5223605"/>
                <a:ext cx="1324080" cy="3693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. 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0078" y="5223605"/>
                <a:ext cx="1324080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690077" y="5802249"/>
                <a:ext cx="1604670" cy="3693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. 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0077" y="5802249"/>
                <a:ext cx="1604670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690077" y="6358842"/>
                <a:ext cx="1750736" cy="3693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. 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⁡(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0077" y="6358842"/>
                <a:ext cx="1750736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832" y="1270000"/>
            <a:ext cx="1932449" cy="27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82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Цели урока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Закрепление навыков построения графиков функций</a:t>
            </a:r>
          </a:p>
          <a:p>
            <a:r>
              <a:rPr lang="ru-RU" sz="2800" dirty="0" smtClean="0"/>
              <a:t>Приобретение умения манипулировать формулами функций с помощью элементарных способов преобразования</a:t>
            </a:r>
          </a:p>
          <a:p>
            <a:r>
              <a:rPr lang="ru-RU" sz="2800" dirty="0" smtClean="0"/>
              <a:t>Систематизация и обобщение знаний о функциях и их графических представлениях</a:t>
            </a:r>
          </a:p>
          <a:p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306811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1687" y="105196"/>
            <a:ext cx="7620000" cy="640801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Итоги урока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421" y="3832684"/>
            <a:ext cx="2201034" cy="223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3965" y="1383738"/>
            <a:ext cx="2225490" cy="2217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252" y="3900361"/>
            <a:ext cx="2162615" cy="2166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507" y="1394074"/>
            <a:ext cx="2182360" cy="2206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681" y="882032"/>
            <a:ext cx="40429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Установите соответствие:</a:t>
            </a:r>
            <a:endParaRPr lang="ru-RU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23681" y="2020084"/>
                <a:ext cx="2569221" cy="477430"/>
              </a:xfrm>
            </p:spPr>
            <p:txBody>
              <a:bodyPr>
                <a:normAutofit/>
              </a:bodyPr>
              <a:lstStyle/>
              <a:p>
                <a:pPr>
                  <a:buClr>
                    <a:schemeClr val="accent2">
                      <a:lumMod val="75000"/>
                    </a:schemeClr>
                  </a:buClr>
                </a:pP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𝑦</m:t>
                    </m:r>
                    <m:r>
                      <a:rPr lang="ru-RU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i="1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ru-RU" dirty="0" smtClean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681" y="2020084"/>
                <a:ext cx="2569221" cy="477430"/>
              </a:xfrm>
              <a:blipFill rotWithShape="0">
                <a:blip r:embed="rId6"/>
                <a:stretch>
                  <a:fillRect t="-5063" b="-113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Объект 2"/>
              <p:cNvSpPr txBox="1">
                <a:spLocks/>
              </p:cNvSpPr>
              <p:nvPr/>
            </p:nvSpPr>
            <p:spPr>
              <a:xfrm>
                <a:off x="323681" y="2662278"/>
                <a:ext cx="2569221" cy="5178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2860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05840" indent="-228600" algn="l" defTabSz="914400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80160" indent="-228600" algn="l" defTabSz="914400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54480" indent="-228600" algn="l" defTabSz="914400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03120" indent="-182880" algn="l" defTabSz="914400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286000" indent="-182880" algn="l" defTabSz="914400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chemeClr val="accent2">
                      <a:lumMod val="75000"/>
                    </a:schemeClr>
                  </a:buClr>
                </a:pP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</a:rPr>
                      <m:t>𝑦</m:t>
                    </m:r>
                    <m:r>
                      <a:rPr lang="ru-RU" i="1" smtClean="0">
                        <a:latin typeface="Cambria Math"/>
                      </a:rPr>
                      <m:t>=−</m:t>
                    </m:r>
                    <m:rad>
                      <m:radPr>
                        <m:degHide m:val="on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i="1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ru-RU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10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681" y="2662278"/>
                <a:ext cx="2569221" cy="517891"/>
              </a:xfrm>
              <a:prstGeom prst="rect">
                <a:avLst/>
              </a:prstGeom>
              <a:blipFill rotWithShape="0">
                <a:blip r:embed="rId7"/>
                <a:stretch>
                  <a:fillRect t="-4706" b="-35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Объект 2"/>
              <p:cNvSpPr txBox="1">
                <a:spLocks/>
              </p:cNvSpPr>
              <p:nvPr/>
            </p:nvSpPr>
            <p:spPr>
              <a:xfrm>
                <a:off x="323681" y="3390562"/>
                <a:ext cx="2569221" cy="5097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2860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05840" indent="-228600" algn="l" defTabSz="914400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80160" indent="-228600" algn="l" defTabSz="914400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54480" indent="-228600" algn="l" defTabSz="914400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03120" indent="-182880" algn="l" defTabSz="914400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286000" indent="-182880" algn="l" defTabSz="914400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chemeClr val="accent2">
                      <a:lumMod val="75000"/>
                    </a:schemeClr>
                  </a:buClr>
                </a:pP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𝑦</m:t>
                    </m:r>
                    <m:r>
                      <a:rPr lang="ru-RU" i="1">
                        <a:latin typeface="Cambria Math"/>
                      </a:rPr>
                      <m:t>=2</m:t>
                    </m:r>
                    <m:rad>
                      <m:radPr>
                        <m:degHide m:val="on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i="1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ru-RU" dirty="0" smtClean="0"/>
              </a:p>
            </p:txBody>
          </p:sp>
        </mc:Choice>
        <mc:Fallback>
          <p:sp>
            <p:nvSpPr>
              <p:cNvPr id="11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681" y="3390562"/>
                <a:ext cx="2569221" cy="509799"/>
              </a:xfrm>
              <a:prstGeom prst="rect">
                <a:avLst/>
              </a:prstGeom>
              <a:blipFill rotWithShape="0">
                <a:blip r:embed="rId8"/>
                <a:stretch>
                  <a:fillRect t="-4762" b="-47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Объект 2"/>
              <p:cNvSpPr txBox="1">
                <a:spLocks/>
              </p:cNvSpPr>
              <p:nvPr/>
            </p:nvSpPr>
            <p:spPr>
              <a:xfrm>
                <a:off x="323680" y="4070295"/>
                <a:ext cx="2569221" cy="68782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2860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05840" indent="-228600" algn="l" defTabSz="914400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80160" indent="-228600" algn="l" defTabSz="914400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54480" indent="-228600" algn="l" defTabSz="914400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03120" indent="-182880" algn="l" defTabSz="914400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286000" indent="-182880" algn="l" defTabSz="914400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chemeClr val="accent2">
                      <a:lumMod val="75000"/>
                    </a:schemeClr>
                  </a:buClr>
                </a:pP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</a:rPr>
                      <m:t>𝑦</m:t>
                    </m:r>
                    <m:r>
                      <a:rPr lang="ru-RU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i="1" smtClean="0">
                            <a:latin typeface="Cambria Math"/>
                          </a:rPr>
                          <m:t>2</m:t>
                        </m:r>
                      </m:den>
                    </m:f>
                    <m:rad>
                      <m:radPr>
                        <m:degHide m:val="on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i="1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ru-RU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12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680" y="4070295"/>
                <a:ext cx="2569221" cy="68782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692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57529E-6 L 0.66285 0.512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42" y="25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49294E-7 L 0.63003 0.061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93" y="30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65325E-6 L 0.36996 0.3196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90" y="159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94078E-6 L 0.36632 -0.16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16" y="-82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840" y="1613339"/>
            <a:ext cx="2105049" cy="2108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304" y="3892837"/>
            <a:ext cx="2112991" cy="2112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Итоги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урока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827" y="3892837"/>
            <a:ext cx="2105062" cy="2112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304" y="1613339"/>
            <a:ext cx="2101143" cy="2108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310777"/>
                <a:ext cx="2107975" cy="487544"/>
              </a:xfrm>
            </p:spPr>
            <p:txBody>
              <a:bodyPr/>
              <a:lstStyle/>
              <a:p>
                <a:pPr>
                  <a:buClr>
                    <a:schemeClr val="accent2">
                      <a:lumMod val="75000"/>
                    </a:schemeClr>
                  </a:buClr>
                </a:pPr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</a:rPr>
                      <m:t>𝑦</m:t>
                    </m:r>
                    <m:r>
                      <a:rPr lang="ru-RU" b="0" i="1" smtClean="0">
                        <a:latin typeface="Cambria Math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ru-RU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b="0" i="1" smtClean="0">
                            <a:latin typeface="Cambria Math"/>
                          </a:rPr>
                          <m:t>𝑥</m:t>
                        </m:r>
                      </m:e>
                    </m:rad>
                    <m:r>
                      <a:rPr lang="ru-RU" b="0" i="1" smtClean="0">
                        <a:latin typeface="Cambria Math"/>
                      </a:rPr>
                      <m:t>+3</m:t>
                    </m:r>
                  </m:oMath>
                </a14:m>
                <a:r>
                  <a:rPr lang="ru-RU" dirty="0" smtClean="0"/>
                  <a:t> </a:t>
                </a:r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310777"/>
                <a:ext cx="2107975" cy="487544"/>
              </a:xfrm>
              <a:blipFill rotWithShape="0">
                <a:blip r:embed="rId6"/>
                <a:stretch>
                  <a:fillRect t="-5000" b="-1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Объект 2"/>
              <p:cNvSpPr txBox="1">
                <a:spLocks/>
              </p:cNvSpPr>
              <p:nvPr/>
            </p:nvSpPr>
            <p:spPr>
              <a:xfrm>
                <a:off x="457200" y="3065965"/>
                <a:ext cx="2107973" cy="50216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2860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05840" indent="-228600" algn="l" defTabSz="914400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80160" indent="-228600" algn="l" defTabSz="914400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54480" indent="-228600" algn="l" defTabSz="914400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03120" indent="-182880" algn="l" defTabSz="914400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286000" indent="-182880" algn="l" defTabSz="914400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chemeClr val="accent2">
                      <a:lumMod val="75000"/>
                    </a:schemeClr>
                  </a:buClr>
                </a:pP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𝑦</m:t>
                    </m:r>
                    <m:r>
                      <a:rPr lang="ru-RU" i="1">
                        <a:latin typeface="Cambria Math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i="1">
                            <a:latin typeface="Cambria Math"/>
                          </a:rPr>
                          <m:t>𝑥</m:t>
                        </m:r>
                        <m:r>
                          <a:rPr lang="ru-RU" i="1" smtClean="0">
                            <a:latin typeface="Cambria Math"/>
                          </a:rPr>
                          <m:t>+3</m:t>
                        </m:r>
                      </m:e>
                    </m:rad>
                  </m:oMath>
                </a14:m>
                <a:endParaRPr lang="ru-RU" dirty="0" smtClean="0"/>
              </a:p>
              <a:p>
                <a:pPr marL="11430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8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065965"/>
                <a:ext cx="2107973" cy="502165"/>
              </a:xfrm>
              <a:prstGeom prst="rect">
                <a:avLst/>
              </a:prstGeom>
              <a:blipFill rotWithShape="0">
                <a:blip r:embed="rId7"/>
                <a:stretch>
                  <a:fillRect b="-121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Объект 2"/>
              <p:cNvSpPr txBox="1">
                <a:spLocks/>
              </p:cNvSpPr>
              <p:nvPr/>
            </p:nvSpPr>
            <p:spPr>
              <a:xfrm>
                <a:off x="457200" y="3892837"/>
                <a:ext cx="2107974" cy="50016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2860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05840" indent="-228600" algn="l" defTabSz="914400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80160" indent="-228600" algn="l" defTabSz="914400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54480" indent="-228600" algn="l" defTabSz="914400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03120" indent="-182880" algn="l" defTabSz="914400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286000" indent="-182880" algn="l" defTabSz="914400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chemeClr val="accent2">
                      <a:lumMod val="75000"/>
                    </a:schemeClr>
                  </a:buClr>
                </a:pP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𝑦</m:t>
                    </m:r>
                    <m:r>
                      <a:rPr lang="ru-RU" i="1">
                        <a:latin typeface="Cambria Math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i="1">
                            <a:latin typeface="Cambria Math"/>
                          </a:rPr>
                          <m:t>𝑥</m:t>
                        </m:r>
                      </m:e>
                    </m:rad>
                    <m:r>
                      <a:rPr lang="ru-RU" i="1" smtClean="0">
                        <a:latin typeface="Cambria Math"/>
                      </a:rPr>
                      <m:t>−4</m:t>
                    </m:r>
                  </m:oMath>
                </a14:m>
                <a:endParaRPr lang="ru-RU" dirty="0" smtClean="0"/>
              </a:p>
              <a:p>
                <a:endParaRPr lang="ru-RU" dirty="0"/>
              </a:p>
            </p:txBody>
          </p:sp>
        </mc:Choice>
        <mc:Fallback>
          <p:sp>
            <p:nvSpPr>
              <p:cNvPr id="9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92837"/>
                <a:ext cx="2107974" cy="500169"/>
              </a:xfrm>
              <a:prstGeom prst="rect">
                <a:avLst/>
              </a:prstGeom>
              <a:blipFill rotWithShape="0">
                <a:blip r:embed="rId8"/>
                <a:stretch>
                  <a:fillRect t="-4878" b="-73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Объект 2"/>
              <p:cNvSpPr txBox="1">
                <a:spLocks/>
              </p:cNvSpPr>
              <p:nvPr/>
            </p:nvSpPr>
            <p:spPr>
              <a:xfrm>
                <a:off x="457200" y="4700460"/>
                <a:ext cx="2107975" cy="51085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2860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05840" indent="-228600" algn="l" defTabSz="914400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80160" indent="-228600" algn="l" defTabSz="914400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54480" indent="-228600" algn="l" defTabSz="914400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03120" indent="-182880" algn="l" defTabSz="914400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286000" indent="-182880" algn="l" defTabSz="914400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Clr>
                    <a:schemeClr val="accent2">
                      <a:lumMod val="75000"/>
                    </a:schemeClr>
                  </a:buClr>
                </a:pP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</a:rPr>
                      <m:t>𝑦</m:t>
                    </m:r>
                    <m:r>
                      <a:rPr lang="ru-RU" i="1">
                        <a:latin typeface="Cambria Math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i="1">
                            <a:latin typeface="Cambria Math"/>
                          </a:rPr>
                          <m:t>𝑥</m:t>
                        </m:r>
                        <m:r>
                          <a:rPr lang="ru-RU" i="1" smtClean="0">
                            <a:latin typeface="Cambria Math"/>
                          </a:rPr>
                          <m:t>−4</m:t>
                        </m:r>
                      </m:e>
                    </m:rad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10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700460"/>
                <a:ext cx="2107975" cy="510851"/>
              </a:xfrm>
              <a:prstGeom prst="rect">
                <a:avLst/>
              </a:prstGeom>
              <a:blipFill rotWithShape="0">
                <a:blip r:embed="rId9"/>
                <a:stretch>
                  <a:fillRect b="-95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454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45963E-6 L 0.27517 0.470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50" y="235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7.61046E-7 L 0.57882 0.0131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41" y="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9232E-6 L 0.57205 0.2239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94" y="111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66875E-6 L 0.29149 -0.2144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66" y="-107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016" y="1860676"/>
            <a:ext cx="76200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37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rgbClr val="0070C0"/>
                </a:solidFill>
              </a:rPr>
              <a:t>Основные способы преобразований</a:t>
            </a:r>
            <a:endParaRPr lang="ru-RU" sz="6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496" y="1938648"/>
            <a:ext cx="8229600" cy="1039222"/>
          </a:xfrm>
        </p:spPr>
        <p:txBody>
          <a:bodyPr>
            <a:noAutofit/>
          </a:bodyPr>
          <a:lstStyle/>
          <a:p>
            <a:pPr>
              <a:buClr>
                <a:srgbClr val="0070C0"/>
              </a:buClr>
            </a:pPr>
            <a:r>
              <a:rPr lang="ru-RU" sz="4800" i="1" dirty="0" smtClean="0"/>
              <a:t>Параллельный перенос</a:t>
            </a:r>
            <a:endParaRPr lang="ru-RU" sz="4800" i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12496" y="3050698"/>
            <a:ext cx="8229600" cy="10162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70C0"/>
              </a:buClr>
            </a:pPr>
            <a:r>
              <a:rPr lang="ru-RU" sz="4800" i="1" dirty="0" smtClean="0"/>
              <a:t>Симметричное отражение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12496" y="4243530"/>
            <a:ext cx="8229600" cy="8868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70C0"/>
              </a:buClr>
            </a:pPr>
            <a:r>
              <a:rPr lang="ru-RU" sz="4800" i="1" dirty="0" smtClean="0"/>
              <a:t>Сжатие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12496" y="5360835"/>
            <a:ext cx="8229600" cy="6061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70C0"/>
              </a:buClr>
            </a:pPr>
            <a:r>
              <a:rPr lang="ru-RU" sz="4800" i="1" dirty="0" smtClean="0"/>
              <a:t>Растяжение</a:t>
            </a:r>
          </a:p>
        </p:txBody>
      </p:sp>
    </p:spTree>
    <p:extLst>
      <p:ext uri="{BB962C8B-B14F-4D97-AF65-F5344CB8AC3E}">
        <p14:creationId xmlns:p14="http://schemas.microsoft.com/office/powerpoint/2010/main" val="198721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6213" y="177535"/>
            <a:ext cx="76200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Давайте освежим память!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059" y="1593713"/>
            <a:ext cx="2674640" cy="6766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i="1" dirty="0" smtClean="0">
                <a:solidFill>
                  <a:srgbClr val="FF0000"/>
                </a:solidFill>
              </a:rPr>
              <a:t>Функция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>– это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29112" y="3363772"/>
            <a:ext cx="2674640" cy="6766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i="1" dirty="0" smtClean="0">
                <a:solidFill>
                  <a:srgbClr val="FF0000"/>
                </a:solidFill>
              </a:rPr>
              <a:t>Формула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– это</a:t>
            </a:r>
          </a:p>
          <a:p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07504" y="4604339"/>
            <a:ext cx="2674640" cy="676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i="1" dirty="0" smtClean="0">
                <a:solidFill>
                  <a:srgbClr val="FF0000"/>
                </a:solidFill>
              </a:rPr>
              <a:t>График</a:t>
            </a:r>
            <a:r>
              <a:rPr lang="ru-RU" dirty="0" smtClean="0"/>
              <a:t> – это 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1596946"/>
            <a:ext cx="56126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переменная </a:t>
            </a:r>
            <a:r>
              <a:rPr lang="ru-RU" sz="3200" dirty="0" smtClean="0"/>
              <a:t>величина,</a:t>
            </a:r>
            <a:br>
              <a:rPr lang="ru-RU" sz="3200" dirty="0" smtClean="0"/>
            </a:br>
            <a:r>
              <a:rPr lang="ru-RU" sz="3200" dirty="0" smtClean="0"/>
              <a:t>меняющаяся </a:t>
            </a:r>
            <a:r>
              <a:rPr lang="ru-RU" sz="3200" dirty="0"/>
              <a:t>в зависимости от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изменений </a:t>
            </a:r>
            <a:r>
              <a:rPr lang="ru-RU" sz="3200" dirty="0"/>
              <a:t>другой величины.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27784" y="3363772"/>
            <a:ext cx="534409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с</a:t>
            </a:r>
            <a:r>
              <a:rPr lang="ru-RU" sz="3200" dirty="0" smtClean="0"/>
              <a:t>имвольное описание закона</a:t>
            </a:r>
            <a:br>
              <a:rPr lang="ru-RU" sz="3200" dirty="0" smtClean="0"/>
            </a:br>
            <a:r>
              <a:rPr lang="ru-RU" sz="3200" dirty="0" smtClean="0"/>
              <a:t> зависимости величин.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329940" y="4606766"/>
            <a:ext cx="55871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множество </a:t>
            </a:r>
            <a:r>
              <a:rPr lang="ru-RU" sz="3200" dirty="0"/>
              <a:t>точек </a:t>
            </a:r>
            <a:r>
              <a:rPr lang="ru-RU" sz="3200" dirty="0" smtClean="0"/>
              <a:t>плоскости,</a:t>
            </a:r>
            <a:br>
              <a:rPr lang="ru-RU" sz="3200" dirty="0" smtClean="0"/>
            </a:br>
            <a:r>
              <a:rPr lang="ru-RU" sz="3200" dirty="0" smtClean="0"/>
              <a:t>абсциссы </a:t>
            </a:r>
            <a:r>
              <a:rPr lang="ru-RU" sz="3200" dirty="0"/>
              <a:t>и </a:t>
            </a:r>
            <a:r>
              <a:rPr lang="ru-RU" sz="3200" dirty="0" smtClean="0"/>
              <a:t>ординаты которых</a:t>
            </a:r>
            <a:br>
              <a:rPr lang="ru-RU" sz="3200" dirty="0" smtClean="0"/>
            </a:br>
            <a:r>
              <a:rPr lang="ru-RU" sz="3200" dirty="0" smtClean="0"/>
              <a:t>связаны </a:t>
            </a:r>
            <a:r>
              <a:rPr lang="ru-RU" sz="3200" dirty="0"/>
              <a:t>указанной функцией</a:t>
            </a:r>
          </a:p>
        </p:txBody>
      </p:sp>
    </p:spTree>
    <p:extLst>
      <p:ext uri="{BB962C8B-B14F-4D97-AF65-F5344CB8AC3E}">
        <p14:creationId xmlns:p14="http://schemas.microsoft.com/office/powerpoint/2010/main" val="269326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Параллельный перенос</a:t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y = f(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x+a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4317626"/>
            <a:ext cx="7620000" cy="1606818"/>
          </a:xfrm>
        </p:spPr>
        <p:txBody>
          <a:bodyPr>
            <a:noAutofit/>
          </a:bodyPr>
          <a:lstStyle/>
          <a:p>
            <a:pPr>
              <a:buClr>
                <a:schemeClr val="accent5">
                  <a:lumMod val="75000"/>
                </a:schemeClr>
              </a:buClr>
            </a:pPr>
            <a:r>
              <a:rPr lang="ru-RU" sz="4400" dirty="0" smtClean="0"/>
              <a:t> Вправо, если а </a:t>
            </a:r>
            <a:r>
              <a:rPr lang="en-US" sz="4400" dirty="0" smtClean="0"/>
              <a:t>&lt; 0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2060848"/>
            <a:ext cx="536063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i="1" dirty="0" smtClean="0"/>
              <a:t>Перемещение графика</a:t>
            </a: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ru-RU" sz="4000" i="1" dirty="0" smtClean="0"/>
              <a:t> </a:t>
            </a:r>
            <a:r>
              <a:rPr lang="ru-RU" sz="4000" i="1" dirty="0"/>
              <a:t>вдоль оси </a:t>
            </a:r>
            <a:r>
              <a:rPr lang="ru-RU" sz="4000" i="1" dirty="0" smtClean="0"/>
              <a:t>абсцисс</a:t>
            </a:r>
          </a:p>
          <a:p>
            <a:r>
              <a:rPr lang="ru-RU" sz="4000" i="1" dirty="0" smtClean="0"/>
              <a:t>на </a:t>
            </a:r>
            <a:r>
              <a:rPr lang="ru-RU" sz="4000" dirty="0"/>
              <a:t>|</a:t>
            </a:r>
            <a:r>
              <a:rPr lang="ru-RU" sz="4000" i="1" dirty="0"/>
              <a:t>a</a:t>
            </a:r>
            <a:r>
              <a:rPr lang="ru-RU" sz="4000" dirty="0"/>
              <a:t>|</a:t>
            </a:r>
            <a:r>
              <a:rPr lang="ru-RU" sz="4000" i="1" dirty="0"/>
              <a:t> </a:t>
            </a:r>
            <a:r>
              <a:rPr lang="ru-RU" sz="4000" i="1" dirty="0" smtClean="0"/>
              <a:t>единиц:</a:t>
            </a:r>
            <a:endParaRPr lang="ru-RU" sz="4000" i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971600" y="5237695"/>
            <a:ext cx="7620000" cy="904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5">
                  <a:lumMod val="75000"/>
                </a:schemeClr>
              </a:buClr>
            </a:pPr>
            <a:r>
              <a:rPr lang="ru-RU" sz="4400" dirty="0" smtClean="0"/>
              <a:t> Влево, если а </a:t>
            </a:r>
            <a:r>
              <a:rPr lang="en-US" sz="4400" dirty="0" smtClean="0"/>
              <a:t>&gt; 0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58833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allAtOnce" rev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Параллельный перенос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r="-155" b="10211"/>
          <a:stretch/>
        </p:blipFill>
        <p:spPr>
          <a:xfrm>
            <a:off x="-1" y="1551549"/>
            <a:ext cx="8449749" cy="5306452"/>
          </a:xfrm>
          <a:prstGeom prst="rect">
            <a:avLst/>
          </a:prstGeom>
        </p:spPr>
      </p:pic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0381" y="1551549"/>
            <a:ext cx="1994492" cy="2970941"/>
          </a:xfrm>
        </p:spPr>
      </p:pic>
      <p:pic>
        <p:nvPicPr>
          <p:cNvPr id="7" name="Объект 3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030" y="1546401"/>
            <a:ext cx="2023560" cy="2970941"/>
          </a:xfrm>
          <a:prstGeom prst="rect">
            <a:avLst/>
          </a:prstGeom>
        </p:spPr>
      </p:pic>
      <p:pic>
        <p:nvPicPr>
          <p:cNvPr id="8" name="Объект 3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1806" y="1546400"/>
            <a:ext cx="1969672" cy="297094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438174" y="4948015"/>
                <a:ext cx="1558119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+4)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8174" y="4948015"/>
                <a:ext cx="1558119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892751" y="4948015"/>
                <a:ext cx="916148" cy="3693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2751" y="4948015"/>
                <a:ext cx="916148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401935" y="4948015"/>
                <a:ext cx="1609415" cy="369332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−8)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1935" y="4948015"/>
                <a:ext cx="1609415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7735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059 -2.80824E-6 L -0.00052 -2.80824E-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56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292 0.00116 L 4.16667E-6 -2.80824E-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46" y="-69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Параллельный перенос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0344" y="1821566"/>
            <a:ext cx="536063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i="1" dirty="0" smtClean="0"/>
              <a:t>Перемещение графика</a:t>
            </a: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ru-RU" sz="4000" i="1" dirty="0" smtClean="0"/>
              <a:t> </a:t>
            </a:r>
            <a:r>
              <a:rPr lang="ru-RU" sz="4000" i="1" dirty="0"/>
              <a:t>вдоль оси </a:t>
            </a:r>
            <a:r>
              <a:rPr lang="ru-RU" sz="4000" i="1" dirty="0" smtClean="0"/>
              <a:t>ординат</a:t>
            </a:r>
          </a:p>
          <a:p>
            <a:r>
              <a:rPr lang="ru-RU" sz="4000" i="1" dirty="0" smtClean="0"/>
              <a:t>на </a:t>
            </a:r>
            <a:r>
              <a:rPr lang="ru-RU" sz="4000" dirty="0"/>
              <a:t>|</a:t>
            </a:r>
            <a:r>
              <a:rPr lang="ru-RU" sz="4000" i="1" dirty="0"/>
              <a:t>a</a:t>
            </a:r>
            <a:r>
              <a:rPr lang="ru-RU" sz="4000" dirty="0"/>
              <a:t>|</a:t>
            </a:r>
            <a:r>
              <a:rPr lang="ru-RU" sz="4000" i="1" dirty="0"/>
              <a:t> </a:t>
            </a:r>
            <a:r>
              <a:rPr lang="ru-RU" sz="4000" i="1" dirty="0" smtClean="0"/>
              <a:t>единиц:</a:t>
            </a:r>
            <a:endParaRPr lang="ru-RU" sz="4000" i="1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390344" y="5057921"/>
            <a:ext cx="7620000" cy="1113204"/>
          </a:xfrm>
        </p:spPr>
        <p:txBody>
          <a:bodyPr>
            <a:noAutofit/>
          </a:bodyPr>
          <a:lstStyle/>
          <a:p>
            <a:pPr>
              <a:buClr>
                <a:schemeClr val="accent2">
                  <a:lumMod val="50000"/>
                </a:schemeClr>
              </a:buClr>
            </a:pPr>
            <a:r>
              <a:rPr lang="ru-RU" sz="4400" dirty="0" smtClean="0"/>
              <a:t> Вниз, если а </a:t>
            </a:r>
            <a:r>
              <a:rPr lang="en-US" sz="4400" dirty="0"/>
              <a:t>&lt;</a:t>
            </a:r>
            <a:r>
              <a:rPr lang="en-US" sz="4400" dirty="0" smtClean="0"/>
              <a:t> 0</a:t>
            </a:r>
            <a:endParaRPr lang="ru-RU" sz="44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390344" y="4177638"/>
            <a:ext cx="7620000" cy="791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2">
                  <a:lumMod val="50000"/>
                </a:schemeClr>
              </a:buClr>
            </a:pPr>
            <a:r>
              <a:rPr lang="ru-RU" sz="4400" dirty="0" smtClean="0"/>
              <a:t> Вверх, если а</a:t>
            </a:r>
            <a:r>
              <a:rPr lang="en-US" sz="4400" dirty="0" smtClean="0"/>
              <a:t> &gt; 0</a:t>
            </a:r>
          </a:p>
        </p:txBody>
      </p:sp>
    </p:spTree>
    <p:extLst>
      <p:ext uri="{BB962C8B-B14F-4D97-AF65-F5344CB8AC3E}">
        <p14:creationId xmlns:p14="http://schemas.microsoft.com/office/powerpoint/2010/main" val="294497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026" y="121778"/>
            <a:ext cx="76200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Параллельный перенос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75"/>
          <a:stretch/>
        </p:blipFill>
        <p:spPr>
          <a:xfrm>
            <a:off x="0" y="1264778"/>
            <a:ext cx="8448052" cy="559322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71742" y="3700602"/>
                <a:ext cx="916148" cy="36933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742" y="3700602"/>
                <a:ext cx="916148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Объект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376" y="1264778"/>
            <a:ext cx="1935234" cy="2808234"/>
          </a:xfrm>
        </p:spPr>
      </p:pic>
      <p:pic>
        <p:nvPicPr>
          <p:cNvPr id="16" name="Объект 3"/>
          <p:cNvPicPr>
            <a:picLocks noChangeAspect="1"/>
          </p:cNvPicPr>
          <p:nvPr/>
        </p:nvPicPr>
        <p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177"/>
          <a:stretch/>
        </p:blipFill>
        <p:spPr>
          <a:xfrm>
            <a:off x="2606468" y="1264778"/>
            <a:ext cx="1933810" cy="1764222"/>
          </a:xfrm>
          <a:prstGeom prst="rect">
            <a:avLst/>
          </a:prstGeom>
        </p:spPr>
      </p:pic>
      <p:pic>
        <p:nvPicPr>
          <p:cNvPr id="17" name="Объект 3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135" y="1264778"/>
            <a:ext cx="2461188" cy="457245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71742" y="2659668"/>
                <a:ext cx="1254382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+ 3</a:t>
                </a:r>
                <a:r>
                  <a:rPr lang="ru-RU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742" y="2659668"/>
                <a:ext cx="1254382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4615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71742" y="5467902"/>
                <a:ext cx="1156599" cy="369332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 </a:t>
                </a:r>
                <a:r>
                  <a:rPr lang="en-US" dirty="0" smtClean="0"/>
                  <a:t>- 5</a:t>
                </a:r>
                <a:endParaRPr lang="ru-RU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742" y="5467902"/>
                <a:ext cx="1156599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4615" r="-2062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293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Симметричное отражение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4429" y="1599375"/>
            <a:ext cx="722960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Clr>
                <a:srgbClr val="7030A0"/>
              </a:buClr>
              <a:buFont typeface="Arial" pitchFamily="34" charset="0"/>
              <a:buChar char="•"/>
            </a:pPr>
            <a:r>
              <a:rPr lang="ru-RU" sz="4000" i="1" dirty="0"/>
              <a:t>Симметричное отражение</a:t>
            </a:r>
            <a:br>
              <a:rPr lang="ru-RU" sz="4000" i="1" dirty="0"/>
            </a:br>
            <a:r>
              <a:rPr lang="ru-RU" sz="4000" i="1" dirty="0"/>
              <a:t>относительно оси </a:t>
            </a:r>
            <a:r>
              <a:rPr lang="ru-RU" sz="4000" i="1" dirty="0" smtClean="0"/>
              <a:t>ординат:</a:t>
            </a:r>
            <a:endParaRPr lang="en-US" sz="4000" i="1" dirty="0" smtClean="0"/>
          </a:p>
          <a:p>
            <a:r>
              <a:rPr lang="en-US" sz="4000" i="1" dirty="0"/>
              <a:t>	</a:t>
            </a:r>
            <a:r>
              <a:rPr lang="en-US" sz="4000" i="1" dirty="0" smtClean="0"/>
              <a:t>y = f(-x)</a:t>
            </a:r>
            <a:endParaRPr lang="ru-RU" sz="40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94429" y="4058309"/>
            <a:ext cx="693843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Clr>
                <a:srgbClr val="7030A0"/>
              </a:buClr>
              <a:buFont typeface="Arial" pitchFamily="34" charset="0"/>
              <a:buChar char="•"/>
            </a:pPr>
            <a:r>
              <a:rPr lang="ru-RU" sz="4000" i="1" dirty="0"/>
              <a:t>Симметричное </a:t>
            </a:r>
            <a:r>
              <a:rPr lang="ru-RU" sz="4000" i="1" dirty="0" smtClean="0"/>
              <a:t>отражение</a:t>
            </a:r>
            <a:br>
              <a:rPr lang="ru-RU" sz="4000" i="1" dirty="0" smtClean="0"/>
            </a:br>
            <a:r>
              <a:rPr lang="ru-RU" sz="4000" i="1" dirty="0" smtClean="0"/>
              <a:t>относительно </a:t>
            </a:r>
            <a:r>
              <a:rPr lang="ru-RU" sz="4000" i="1" dirty="0"/>
              <a:t>оси </a:t>
            </a:r>
            <a:r>
              <a:rPr lang="ru-RU" sz="4000" i="1" dirty="0" smtClean="0"/>
              <a:t>абсцисс:</a:t>
            </a:r>
            <a:r>
              <a:rPr lang="ru-RU" sz="4000" i="1" dirty="0"/>
              <a:t/>
            </a:r>
            <a:br>
              <a:rPr lang="ru-RU" sz="4000" i="1" dirty="0"/>
            </a:br>
            <a:r>
              <a:rPr lang="en-US" sz="4000" i="1" dirty="0" smtClean="0"/>
              <a:t>y = </a:t>
            </a:r>
            <a:r>
              <a:rPr lang="ru-RU" sz="4000" i="1" dirty="0" smtClean="0"/>
              <a:t>-</a:t>
            </a:r>
            <a:r>
              <a:rPr lang="en-US" sz="4000" i="1" dirty="0" smtClean="0"/>
              <a:t>f(x)</a:t>
            </a:r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val="146268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738</TotalTime>
  <Words>423</Words>
  <Application>Microsoft Office PowerPoint</Application>
  <PresentationFormat>Экран (4:3)</PresentationFormat>
  <Paragraphs>101</Paragraphs>
  <Slides>22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Cambria</vt:lpstr>
      <vt:lpstr>Cambria Math</vt:lpstr>
      <vt:lpstr>Соседство</vt:lpstr>
      <vt:lpstr>Презентация к уроку по учебному предмету «алгебрА» в 9 классе на тему:   «Элементарные преобразования графиков функций»</vt:lpstr>
      <vt:lpstr>Цели урока</vt:lpstr>
      <vt:lpstr>Основные способы преобразований</vt:lpstr>
      <vt:lpstr>Давайте освежим память!</vt:lpstr>
      <vt:lpstr>Параллельный перенос y = f(x+a)</vt:lpstr>
      <vt:lpstr>Параллельный перенос</vt:lpstr>
      <vt:lpstr>Параллельный перенос</vt:lpstr>
      <vt:lpstr>Параллельный перенос</vt:lpstr>
      <vt:lpstr>Симметричное отражение</vt:lpstr>
      <vt:lpstr>Симметричное отражение</vt:lpstr>
      <vt:lpstr>Симметричное отражение</vt:lpstr>
      <vt:lpstr>Сжатие и растяжение</vt:lpstr>
      <vt:lpstr>Сжатие и растяжение</vt:lpstr>
      <vt:lpstr>Сжатие и растяжение</vt:lpstr>
      <vt:lpstr>Сжатие и растяжение</vt:lpstr>
      <vt:lpstr>Симметричное отражение</vt:lpstr>
      <vt:lpstr>Симметричное отражение</vt:lpstr>
      <vt:lpstr>Симметричное отражение</vt:lpstr>
      <vt:lpstr>Презентация PowerPoint</vt:lpstr>
      <vt:lpstr>Итоги урока</vt:lpstr>
      <vt:lpstr>Итоги урока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Элементарные преобразования графиков функций</dc:title>
  <dc:creator>Дрозды</dc:creator>
  <cp:lastModifiedBy>User</cp:lastModifiedBy>
  <cp:revision>55</cp:revision>
  <dcterms:created xsi:type="dcterms:W3CDTF">2015-11-07T10:14:49Z</dcterms:created>
  <dcterms:modified xsi:type="dcterms:W3CDTF">2015-11-22T10:49:18Z</dcterms:modified>
</cp:coreProperties>
</file>