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92" r:id="rId1"/>
  </p:sldMasterIdLst>
  <p:notesMasterIdLst>
    <p:notesMasterId r:id="rId72"/>
  </p:notesMasterIdLst>
  <p:handoutMasterIdLst>
    <p:handoutMasterId r:id="rId73"/>
  </p:handoutMasterIdLst>
  <p:sldIdLst>
    <p:sldId id="256" r:id="rId2"/>
    <p:sldId id="434" r:id="rId3"/>
    <p:sldId id="428" r:id="rId4"/>
    <p:sldId id="419" r:id="rId5"/>
    <p:sldId id="420" r:id="rId6"/>
    <p:sldId id="423" r:id="rId7"/>
    <p:sldId id="424" r:id="rId8"/>
    <p:sldId id="425" r:id="rId9"/>
    <p:sldId id="426" r:id="rId10"/>
    <p:sldId id="427" r:id="rId11"/>
    <p:sldId id="421" r:id="rId12"/>
    <p:sldId id="422" r:id="rId13"/>
    <p:sldId id="340" r:id="rId14"/>
    <p:sldId id="338" r:id="rId15"/>
    <p:sldId id="327" r:id="rId16"/>
    <p:sldId id="355" r:id="rId17"/>
    <p:sldId id="337" r:id="rId18"/>
    <p:sldId id="380" r:id="rId19"/>
    <p:sldId id="352" r:id="rId20"/>
    <p:sldId id="349" r:id="rId21"/>
    <p:sldId id="374" r:id="rId22"/>
    <p:sldId id="370" r:id="rId23"/>
    <p:sldId id="372" r:id="rId24"/>
    <p:sldId id="373" r:id="rId25"/>
    <p:sldId id="375" r:id="rId26"/>
    <p:sldId id="376" r:id="rId27"/>
    <p:sldId id="378" r:id="rId28"/>
    <p:sldId id="377" r:id="rId29"/>
    <p:sldId id="379" r:id="rId30"/>
    <p:sldId id="351" r:id="rId31"/>
    <p:sldId id="384" r:id="rId32"/>
    <p:sldId id="386" r:id="rId33"/>
    <p:sldId id="387" r:id="rId34"/>
    <p:sldId id="390" r:id="rId35"/>
    <p:sldId id="410" r:id="rId36"/>
    <p:sldId id="411" r:id="rId37"/>
    <p:sldId id="412" r:id="rId38"/>
    <p:sldId id="413" r:id="rId39"/>
    <p:sldId id="414" r:id="rId40"/>
    <p:sldId id="442" r:id="rId41"/>
    <p:sldId id="430" r:id="rId42"/>
    <p:sldId id="441" r:id="rId43"/>
    <p:sldId id="321" r:id="rId44"/>
    <p:sldId id="322" r:id="rId45"/>
    <p:sldId id="440" r:id="rId46"/>
    <p:sldId id="429" r:id="rId47"/>
    <p:sldId id="417" r:id="rId48"/>
    <p:sldId id="418" r:id="rId49"/>
    <p:sldId id="431" r:id="rId50"/>
    <p:sldId id="432" r:id="rId51"/>
    <p:sldId id="433" r:id="rId52"/>
    <p:sldId id="400" r:id="rId53"/>
    <p:sldId id="344" r:id="rId54"/>
    <p:sldId id="395" r:id="rId55"/>
    <p:sldId id="396" r:id="rId56"/>
    <p:sldId id="397" r:id="rId57"/>
    <p:sldId id="398" r:id="rId58"/>
    <p:sldId id="399" r:id="rId59"/>
    <p:sldId id="401" r:id="rId60"/>
    <p:sldId id="359" r:id="rId61"/>
    <p:sldId id="403" r:id="rId62"/>
    <p:sldId id="404" r:id="rId63"/>
    <p:sldId id="405" r:id="rId64"/>
    <p:sldId id="406" r:id="rId65"/>
    <p:sldId id="388" r:id="rId66"/>
    <p:sldId id="389" r:id="rId67"/>
    <p:sldId id="391" r:id="rId68"/>
    <p:sldId id="392" r:id="rId69"/>
    <p:sldId id="393" r:id="rId70"/>
    <p:sldId id="394" r:id="rId71"/>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A120D"/>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6" autoAdjust="0"/>
    <p:restoredTop sz="79338" autoAdjust="0"/>
  </p:normalViewPr>
  <p:slideViewPr>
    <p:cSldViewPr snapToGrid="0" showGuides="1">
      <p:cViewPr varScale="1">
        <p:scale>
          <a:sx n="99" d="100"/>
          <a:sy n="99" d="100"/>
        </p:scale>
        <p:origin x="918" y="90"/>
      </p:cViewPr>
      <p:guideLst/>
    </p:cSldViewPr>
  </p:slideViewPr>
  <p:notesTextViewPr>
    <p:cViewPr>
      <p:scale>
        <a:sx n="3" d="2"/>
        <a:sy n="3" d="2"/>
      </p:scale>
      <p:origin x="0" y="0"/>
    </p:cViewPr>
  </p:notesTextViewPr>
  <p:sorterViewPr>
    <p:cViewPr varScale="1">
      <p:scale>
        <a:sx n="1" d="1"/>
        <a:sy n="1" d="1"/>
      </p:scale>
      <p:origin x="0" y="-8538"/>
    </p:cViewPr>
  </p:sorterViewPr>
  <p:notesViewPr>
    <p:cSldViewPr snapToGrid="0">
      <p:cViewPr varScale="1">
        <p:scale>
          <a:sx n="106" d="100"/>
          <a:sy n="106" d="100"/>
        </p:scale>
        <p:origin x="3390"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tx>
            <c:strRef>
              <c:f>Sheet1!$B$1</c:f>
              <c:strCache>
                <c:ptCount val="1"/>
                <c:pt idx="0">
                  <c:v>2010</c:v>
                </c:pt>
              </c:strCache>
            </c:strRef>
          </c:tx>
          <c:spPr>
            <a:solidFill>
              <a:schemeClr val="accent2">
                <a:shade val="76000"/>
                <a:alpha val="85000"/>
              </a:schemeClr>
            </a:solidFill>
            <a:ln w="9525" cap="flat" cmpd="sng" algn="ctr">
              <a:solidFill>
                <a:schemeClr val="tx1">
                  <a:lumMod val="75000"/>
                  <a:lumOff val="25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Sheet1!$A$2:$A$7</c:f>
              <c:strCache>
                <c:ptCount val="6"/>
                <c:pt idx="0">
                  <c:v>Race</c:v>
                </c:pt>
                <c:pt idx="1">
                  <c:v>Sex</c:v>
                </c:pt>
                <c:pt idx="2">
                  <c:v>National Origin</c:v>
                </c:pt>
                <c:pt idx="3">
                  <c:v>Religion</c:v>
                </c:pt>
                <c:pt idx="4">
                  <c:v>Age</c:v>
                </c:pt>
                <c:pt idx="5">
                  <c:v>Disability</c:v>
                </c:pt>
              </c:strCache>
            </c:strRef>
          </c:cat>
          <c:val>
            <c:numRef>
              <c:f>Sheet1!$B$2:$B$7</c:f>
              <c:numCache>
                <c:formatCode>General</c:formatCode>
                <c:ptCount val="6"/>
                <c:pt idx="0">
                  <c:v>35.9</c:v>
                </c:pt>
                <c:pt idx="1">
                  <c:v>29.1</c:v>
                </c:pt>
                <c:pt idx="2">
                  <c:v>11.3</c:v>
                </c:pt>
                <c:pt idx="3">
                  <c:v>3.8</c:v>
                </c:pt>
                <c:pt idx="4">
                  <c:v>23.3</c:v>
                </c:pt>
                <c:pt idx="5">
                  <c:v>25.2</c:v>
                </c:pt>
              </c:numCache>
            </c:numRef>
          </c:val>
          <c:extLst>
            <c:ext xmlns:c16="http://schemas.microsoft.com/office/drawing/2014/chart" uri="{C3380CC4-5D6E-409C-BE32-E72D297353CC}">
              <c16:uniqueId val="{00000000-5F32-4D47-B876-09DB9FF8E48D}"/>
            </c:ext>
          </c:extLst>
        </c:ser>
        <c:ser>
          <c:idx val="1"/>
          <c:order val="1"/>
          <c:tx>
            <c:strRef>
              <c:f>Sheet1!$C$1</c:f>
              <c:strCache>
                <c:ptCount val="1"/>
                <c:pt idx="0">
                  <c:v>2016</c:v>
                </c:pt>
              </c:strCache>
            </c:strRef>
          </c:tx>
          <c:spPr>
            <a:solidFill>
              <a:schemeClr val="accent2">
                <a:tint val="77000"/>
                <a:alpha val="85000"/>
              </a:schemeClr>
            </a:solidFill>
            <a:ln w="9525" cap="flat" cmpd="sng" algn="ctr">
              <a:solidFill>
                <a:schemeClr val="tx1">
                  <a:lumMod val="75000"/>
                  <a:lumOff val="25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Sheet1!$A$2:$A$7</c:f>
              <c:strCache>
                <c:ptCount val="6"/>
                <c:pt idx="0">
                  <c:v>Race</c:v>
                </c:pt>
                <c:pt idx="1">
                  <c:v>Sex</c:v>
                </c:pt>
                <c:pt idx="2">
                  <c:v>National Origin</c:v>
                </c:pt>
                <c:pt idx="3">
                  <c:v>Religion</c:v>
                </c:pt>
                <c:pt idx="4">
                  <c:v>Age</c:v>
                </c:pt>
                <c:pt idx="5">
                  <c:v>Disability</c:v>
                </c:pt>
              </c:strCache>
            </c:strRef>
          </c:cat>
          <c:val>
            <c:numRef>
              <c:f>Sheet1!$C$2:$C$7</c:f>
              <c:numCache>
                <c:formatCode>General</c:formatCode>
                <c:ptCount val="6"/>
                <c:pt idx="0">
                  <c:v>35.299999999999997</c:v>
                </c:pt>
                <c:pt idx="1">
                  <c:v>29.4</c:v>
                </c:pt>
                <c:pt idx="2">
                  <c:v>10.8</c:v>
                </c:pt>
                <c:pt idx="3">
                  <c:v>4.2</c:v>
                </c:pt>
                <c:pt idx="4">
                  <c:v>22.8</c:v>
                </c:pt>
                <c:pt idx="5">
                  <c:v>30.7</c:v>
                </c:pt>
              </c:numCache>
            </c:numRef>
          </c:val>
          <c:extLst>
            <c:ext xmlns:c16="http://schemas.microsoft.com/office/drawing/2014/chart" uri="{C3380CC4-5D6E-409C-BE32-E72D297353CC}">
              <c16:uniqueId val="{00000001-5F32-4D47-B876-09DB9FF8E48D}"/>
            </c:ext>
          </c:extLst>
        </c:ser>
        <c:dLbls>
          <c:dLblPos val="inEnd"/>
          <c:showLegendKey val="0"/>
          <c:showVal val="1"/>
          <c:showCatName val="0"/>
          <c:showSerName val="0"/>
          <c:showPercent val="0"/>
          <c:showBubbleSize val="0"/>
        </c:dLbls>
        <c:gapWidth val="65"/>
        <c:axId val="734825920"/>
        <c:axId val="734824936"/>
      </c:barChart>
      <c:catAx>
        <c:axId val="73482592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734824936"/>
        <c:crosses val="autoZero"/>
        <c:auto val="1"/>
        <c:lblAlgn val="ctr"/>
        <c:lblOffset val="100"/>
        <c:noMultiLvlLbl val="0"/>
      </c:catAx>
      <c:valAx>
        <c:axId val="734824936"/>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73482592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legendEntry>
      <c:layout>
        <c:manualLayout>
          <c:xMode val="edge"/>
          <c:yMode val="edge"/>
          <c:x val="0.37970166772240943"/>
          <c:y val="0.92776574110097287"/>
          <c:w val="0.22445401517999725"/>
          <c:h val="5.8654012205469501E-2"/>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_rels/drawing2.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9.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9630F2-4680-4A5C-8470-3C3819FAE488}" type="doc">
      <dgm:prSet loTypeId="urn:microsoft.com/office/officeart/2005/8/layout/default" loCatId="Inbox" qsTypeId="urn:microsoft.com/office/officeart/2005/8/quickstyle/simple2" qsCatId="simple" csTypeId="urn:microsoft.com/office/officeart/2005/8/colors/ColorSchemeForSuggestions" csCatId="other"/>
      <dgm:spPr/>
      <dgm:t>
        <a:bodyPr/>
        <a:lstStyle/>
        <a:p>
          <a:endParaRPr lang="en-US"/>
        </a:p>
      </dgm:t>
    </dgm:pt>
    <dgm:pt modelId="{21929CB5-1E05-4791-B0BE-87DA68CB1D8A}">
      <dgm:prSet/>
      <dgm:spPr/>
      <dgm:t>
        <a:bodyPr/>
        <a:lstStyle/>
        <a:p>
          <a:r>
            <a:rPr lang="en-US" dirty="0"/>
            <a:t>Timing and location</a:t>
          </a:r>
        </a:p>
      </dgm:t>
    </dgm:pt>
    <dgm:pt modelId="{4C89EEEB-32C7-4E59-9AFB-DFB433B94F36}" type="parTrans" cxnId="{5042DD0A-DDBC-49F2-8D13-91CC63E1F433}">
      <dgm:prSet/>
      <dgm:spPr/>
      <dgm:t>
        <a:bodyPr/>
        <a:lstStyle/>
        <a:p>
          <a:endParaRPr lang="en-US"/>
        </a:p>
      </dgm:t>
    </dgm:pt>
    <dgm:pt modelId="{B3A94B57-6A80-45AF-8C0E-3D47A278E838}" type="sibTrans" cxnId="{5042DD0A-DDBC-49F2-8D13-91CC63E1F433}">
      <dgm:prSet phldrT="01"/>
      <dgm:spPr/>
      <dgm:t>
        <a:bodyPr/>
        <a:lstStyle/>
        <a:p>
          <a:endParaRPr lang="en-US"/>
        </a:p>
      </dgm:t>
    </dgm:pt>
    <dgm:pt modelId="{4A6F6974-78F5-4292-B144-B0307239A23D}">
      <dgm:prSet/>
      <dgm:spPr/>
      <dgm:t>
        <a:bodyPr/>
        <a:lstStyle/>
        <a:p>
          <a:r>
            <a:rPr lang="en-US"/>
            <a:t>Employer representatives</a:t>
          </a:r>
        </a:p>
      </dgm:t>
    </dgm:pt>
    <dgm:pt modelId="{BBC9B017-037E-4FF3-A833-719BF0C1418F}" type="parTrans" cxnId="{88C2E5AC-8B54-497F-B103-46950C4C9AF8}">
      <dgm:prSet/>
      <dgm:spPr/>
      <dgm:t>
        <a:bodyPr/>
        <a:lstStyle/>
        <a:p>
          <a:endParaRPr lang="en-US"/>
        </a:p>
      </dgm:t>
    </dgm:pt>
    <dgm:pt modelId="{1B240106-BF35-4293-BDA7-F32C1CFCC89B}" type="sibTrans" cxnId="{88C2E5AC-8B54-497F-B103-46950C4C9AF8}">
      <dgm:prSet phldrT="02"/>
      <dgm:spPr/>
      <dgm:t>
        <a:bodyPr/>
        <a:lstStyle/>
        <a:p>
          <a:endParaRPr lang="en-US"/>
        </a:p>
      </dgm:t>
    </dgm:pt>
    <dgm:pt modelId="{9E87685F-4868-4090-8A24-0AAA8CBCEDD7}">
      <dgm:prSet/>
      <dgm:spPr/>
      <dgm:t>
        <a:bodyPr/>
        <a:lstStyle/>
        <a:p>
          <a:r>
            <a:rPr lang="en-US" dirty="0"/>
            <a:t>Concise and clear message</a:t>
          </a:r>
        </a:p>
      </dgm:t>
    </dgm:pt>
    <dgm:pt modelId="{F11AA917-A9F1-4637-85FE-40AC9E23CC4F}" type="parTrans" cxnId="{4C91ECEC-73BE-4A9C-B68E-FB39A6AA4A2B}">
      <dgm:prSet/>
      <dgm:spPr/>
      <dgm:t>
        <a:bodyPr/>
        <a:lstStyle/>
        <a:p>
          <a:endParaRPr lang="en-US"/>
        </a:p>
      </dgm:t>
    </dgm:pt>
    <dgm:pt modelId="{198BF1AC-8431-42C5-A4F2-7BBD438CDA8E}" type="sibTrans" cxnId="{4C91ECEC-73BE-4A9C-B68E-FB39A6AA4A2B}">
      <dgm:prSet phldrT="03"/>
      <dgm:spPr/>
      <dgm:t>
        <a:bodyPr/>
        <a:lstStyle/>
        <a:p>
          <a:endParaRPr lang="en-US"/>
        </a:p>
      </dgm:t>
    </dgm:pt>
    <dgm:pt modelId="{CB8B544B-E24E-4C93-A5B7-E7A4CCDCD735}">
      <dgm:prSet/>
      <dgm:spPr/>
      <dgm:t>
        <a:bodyPr/>
        <a:lstStyle/>
        <a:p>
          <a:r>
            <a:rPr lang="en-US"/>
            <a:t>Manage employee’s expectations</a:t>
          </a:r>
        </a:p>
      </dgm:t>
    </dgm:pt>
    <dgm:pt modelId="{DFA323E9-55C9-402F-A221-1ECE4F856907}" type="parTrans" cxnId="{1EE34AE7-4A8B-4407-BE85-8333E0428599}">
      <dgm:prSet/>
      <dgm:spPr/>
      <dgm:t>
        <a:bodyPr/>
        <a:lstStyle/>
        <a:p>
          <a:endParaRPr lang="en-US"/>
        </a:p>
      </dgm:t>
    </dgm:pt>
    <dgm:pt modelId="{D9FFCA62-72A5-40AF-8667-C8AB2C6FCD45}" type="sibTrans" cxnId="{1EE34AE7-4A8B-4407-BE85-8333E0428599}">
      <dgm:prSet phldrT="04"/>
      <dgm:spPr/>
      <dgm:t>
        <a:bodyPr/>
        <a:lstStyle/>
        <a:p>
          <a:endParaRPr lang="en-US"/>
        </a:p>
      </dgm:t>
    </dgm:pt>
    <dgm:pt modelId="{9209B9C2-805A-4443-AB68-EDA957DF847C}">
      <dgm:prSet/>
      <dgm:spPr/>
      <dgm:t>
        <a:bodyPr/>
        <a:lstStyle/>
        <a:p>
          <a:r>
            <a:rPr lang="en-US"/>
            <a:t>Anticipate security risks</a:t>
          </a:r>
        </a:p>
      </dgm:t>
    </dgm:pt>
    <dgm:pt modelId="{7425F0A8-654B-4100-8DF8-50276C44E877}" type="parTrans" cxnId="{0D633D13-6565-480A-9EC0-E5B62F128EB5}">
      <dgm:prSet/>
      <dgm:spPr/>
      <dgm:t>
        <a:bodyPr/>
        <a:lstStyle/>
        <a:p>
          <a:endParaRPr lang="en-US"/>
        </a:p>
      </dgm:t>
    </dgm:pt>
    <dgm:pt modelId="{174F457F-184A-4509-925C-8442553516CE}" type="sibTrans" cxnId="{0D633D13-6565-480A-9EC0-E5B62F128EB5}">
      <dgm:prSet phldrT="05"/>
      <dgm:spPr/>
      <dgm:t>
        <a:bodyPr/>
        <a:lstStyle/>
        <a:p>
          <a:endParaRPr lang="en-US"/>
        </a:p>
      </dgm:t>
    </dgm:pt>
    <dgm:pt modelId="{4540FCB9-5D3A-408E-9A6E-489B3D5D8974}">
      <dgm:prSet/>
      <dgm:spPr/>
      <dgm:t>
        <a:bodyPr/>
        <a:lstStyle/>
        <a:p>
          <a:r>
            <a:rPr lang="en-US"/>
            <a:t>Transition of job duties</a:t>
          </a:r>
        </a:p>
      </dgm:t>
    </dgm:pt>
    <dgm:pt modelId="{792D340F-AC0F-43C9-99CC-3A5FF76CAB42}" type="parTrans" cxnId="{DC76859B-8CF0-4901-9DAA-5FB3297696CC}">
      <dgm:prSet/>
      <dgm:spPr/>
      <dgm:t>
        <a:bodyPr/>
        <a:lstStyle/>
        <a:p>
          <a:endParaRPr lang="en-US"/>
        </a:p>
      </dgm:t>
    </dgm:pt>
    <dgm:pt modelId="{27D8C9BE-1D68-4AE3-9F3A-95CDE6119415}" type="sibTrans" cxnId="{DC76859B-8CF0-4901-9DAA-5FB3297696CC}">
      <dgm:prSet phldrT="06"/>
      <dgm:spPr/>
      <dgm:t>
        <a:bodyPr/>
        <a:lstStyle/>
        <a:p>
          <a:endParaRPr lang="en-US"/>
        </a:p>
      </dgm:t>
    </dgm:pt>
    <dgm:pt modelId="{B848C1B7-44C9-4392-9E2F-1699F9799FD1}" type="pres">
      <dgm:prSet presAssocID="{C49630F2-4680-4A5C-8470-3C3819FAE488}" presName="diagram" presStyleCnt="0">
        <dgm:presLayoutVars>
          <dgm:dir/>
          <dgm:resizeHandles val="exact"/>
        </dgm:presLayoutVars>
      </dgm:prSet>
      <dgm:spPr/>
    </dgm:pt>
    <dgm:pt modelId="{E7041AC1-FFAB-455C-8FB2-13743F3A3E2B}" type="pres">
      <dgm:prSet presAssocID="{21929CB5-1E05-4791-B0BE-87DA68CB1D8A}" presName="node" presStyleLbl="node1" presStyleIdx="0" presStyleCnt="6">
        <dgm:presLayoutVars>
          <dgm:bulletEnabled val="1"/>
        </dgm:presLayoutVars>
      </dgm:prSet>
      <dgm:spPr/>
    </dgm:pt>
    <dgm:pt modelId="{CAC5B0EC-DEC2-4C63-9051-4B747EB40F78}" type="pres">
      <dgm:prSet presAssocID="{B3A94B57-6A80-45AF-8C0E-3D47A278E838}" presName="sibTrans" presStyleCnt="0"/>
      <dgm:spPr/>
    </dgm:pt>
    <dgm:pt modelId="{BE6894EE-6605-491E-A4EF-ACB40EC74058}" type="pres">
      <dgm:prSet presAssocID="{4A6F6974-78F5-4292-B144-B0307239A23D}" presName="node" presStyleLbl="node1" presStyleIdx="1" presStyleCnt="6">
        <dgm:presLayoutVars>
          <dgm:bulletEnabled val="1"/>
        </dgm:presLayoutVars>
      </dgm:prSet>
      <dgm:spPr/>
    </dgm:pt>
    <dgm:pt modelId="{B5CD3175-8D8C-4E4B-B867-7C1AE9CD1A93}" type="pres">
      <dgm:prSet presAssocID="{1B240106-BF35-4293-BDA7-F32C1CFCC89B}" presName="sibTrans" presStyleCnt="0"/>
      <dgm:spPr/>
    </dgm:pt>
    <dgm:pt modelId="{1AD0D62E-8FC0-4FA0-9A89-ED69C8E57A3D}" type="pres">
      <dgm:prSet presAssocID="{9E87685F-4868-4090-8A24-0AAA8CBCEDD7}" presName="node" presStyleLbl="node1" presStyleIdx="2" presStyleCnt="6">
        <dgm:presLayoutVars>
          <dgm:bulletEnabled val="1"/>
        </dgm:presLayoutVars>
      </dgm:prSet>
      <dgm:spPr/>
    </dgm:pt>
    <dgm:pt modelId="{447E558C-A763-4B56-9598-CC1C3F39835E}" type="pres">
      <dgm:prSet presAssocID="{198BF1AC-8431-42C5-A4F2-7BBD438CDA8E}" presName="sibTrans" presStyleCnt="0"/>
      <dgm:spPr/>
    </dgm:pt>
    <dgm:pt modelId="{608666C0-820D-4C18-97AA-F229DE2F792D}" type="pres">
      <dgm:prSet presAssocID="{CB8B544B-E24E-4C93-A5B7-E7A4CCDCD735}" presName="node" presStyleLbl="node1" presStyleIdx="3" presStyleCnt="6">
        <dgm:presLayoutVars>
          <dgm:bulletEnabled val="1"/>
        </dgm:presLayoutVars>
      </dgm:prSet>
      <dgm:spPr/>
    </dgm:pt>
    <dgm:pt modelId="{72FCCC6C-A3AF-4856-AFA9-753197270933}" type="pres">
      <dgm:prSet presAssocID="{D9FFCA62-72A5-40AF-8667-C8AB2C6FCD45}" presName="sibTrans" presStyleCnt="0"/>
      <dgm:spPr/>
    </dgm:pt>
    <dgm:pt modelId="{2E851AE5-C1C3-47EE-962A-E9610F08822A}" type="pres">
      <dgm:prSet presAssocID="{9209B9C2-805A-4443-AB68-EDA957DF847C}" presName="node" presStyleLbl="node1" presStyleIdx="4" presStyleCnt="6">
        <dgm:presLayoutVars>
          <dgm:bulletEnabled val="1"/>
        </dgm:presLayoutVars>
      </dgm:prSet>
      <dgm:spPr/>
    </dgm:pt>
    <dgm:pt modelId="{64745DB8-6444-4D4C-BF42-3C8F3FA0C847}" type="pres">
      <dgm:prSet presAssocID="{174F457F-184A-4509-925C-8442553516CE}" presName="sibTrans" presStyleCnt="0"/>
      <dgm:spPr/>
    </dgm:pt>
    <dgm:pt modelId="{B74BF7DC-92C1-4B25-9AEC-BB4A0ABCE2E1}" type="pres">
      <dgm:prSet presAssocID="{4540FCB9-5D3A-408E-9A6E-489B3D5D8974}" presName="node" presStyleLbl="node1" presStyleIdx="5" presStyleCnt="6">
        <dgm:presLayoutVars>
          <dgm:bulletEnabled val="1"/>
        </dgm:presLayoutVars>
      </dgm:prSet>
      <dgm:spPr/>
    </dgm:pt>
  </dgm:ptLst>
  <dgm:cxnLst>
    <dgm:cxn modelId="{D98A3202-16D7-4E57-AC49-818562C68F49}" type="presOf" srcId="{CB8B544B-E24E-4C93-A5B7-E7A4CCDCD735}" destId="{608666C0-820D-4C18-97AA-F229DE2F792D}" srcOrd="0" destOrd="0" presId="urn:microsoft.com/office/officeart/2005/8/layout/default"/>
    <dgm:cxn modelId="{5042DD0A-DDBC-49F2-8D13-91CC63E1F433}" srcId="{C49630F2-4680-4A5C-8470-3C3819FAE488}" destId="{21929CB5-1E05-4791-B0BE-87DA68CB1D8A}" srcOrd="0" destOrd="0" parTransId="{4C89EEEB-32C7-4E59-9AFB-DFB433B94F36}" sibTransId="{B3A94B57-6A80-45AF-8C0E-3D47A278E838}"/>
    <dgm:cxn modelId="{0D633D13-6565-480A-9EC0-E5B62F128EB5}" srcId="{C49630F2-4680-4A5C-8470-3C3819FAE488}" destId="{9209B9C2-805A-4443-AB68-EDA957DF847C}" srcOrd="4" destOrd="0" parTransId="{7425F0A8-654B-4100-8DF8-50276C44E877}" sibTransId="{174F457F-184A-4509-925C-8442553516CE}"/>
    <dgm:cxn modelId="{E8B7801C-71A2-4D26-9F52-1E98FF53DD36}" type="presOf" srcId="{9209B9C2-805A-4443-AB68-EDA957DF847C}" destId="{2E851AE5-C1C3-47EE-962A-E9610F08822A}" srcOrd="0" destOrd="0" presId="urn:microsoft.com/office/officeart/2005/8/layout/default"/>
    <dgm:cxn modelId="{EDBA444B-1EE6-4B35-A735-C00A3D2DCE0A}" type="presOf" srcId="{4A6F6974-78F5-4292-B144-B0307239A23D}" destId="{BE6894EE-6605-491E-A4EF-ACB40EC74058}" srcOrd="0" destOrd="0" presId="urn:microsoft.com/office/officeart/2005/8/layout/default"/>
    <dgm:cxn modelId="{CA071A75-86C3-4FB7-9529-EBCE4A4088B1}" type="presOf" srcId="{C49630F2-4680-4A5C-8470-3C3819FAE488}" destId="{B848C1B7-44C9-4392-9E2F-1699F9799FD1}" srcOrd="0" destOrd="0" presId="urn:microsoft.com/office/officeart/2005/8/layout/default"/>
    <dgm:cxn modelId="{DA6ED65A-446C-413E-864A-B4BB053CBC62}" type="presOf" srcId="{4540FCB9-5D3A-408E-9A6E-489B3D5D8974}" destId="{B74BF7DC-92C1-4B25-9AEC-BB4A0ABCE2E1}" srcOrd="0" destOrd="0" presId="urn:microsoft.com/office/officeart/2005/8/layout/default"/>
    <dgm:cxn modelId="{DC76859B-8CF0-4901-9DAA-5FB3297696CC}" srcId="{C49630F2-4680-4A5C-8470-3C3819FAE488}" destId="{4540FCB9-5D3A-408E-9A6E-489B3D5D8974}" srcOrd="5" destOrd="0" parTransId="{792D340F-AC0F-43C9-99CC-3A5FF76CAB42}" sibTransId="{27D8C9BE-1D68-4AE3-9F3A-95CDE6119415}"/>
    <dgm:cxn modelId="{88C2E5AC-8B54-497F-B103-46950C4C9AF8}" srcId="{C49630F2-4680-4A5C-8470-3C3819FAE488}" destId="{4A6F6974-78F5-4292-B144-B0307239A23D}" srcOrd="1" destOrd="0" parTransId="{BBC9B017-037E-4FF3-A833-719BF0C1418F}" sibTransId="{1B240106-BF35-4293-BDA7-F32C1CFCC89B}"/>
    <dgm:cxn modelId="{23B5D2BC-9EBF-45D9-A3C6-FD1DDD50B7CF}" type="presOf" srcId="{21929CB5-1E05-4791-B0BE-87DA68CB1D8A}" destId="{E7041AC1-FFAB-455C-8FB2-13743F3A3E2B}" srcOrd="0" destOrd="0" presId="urn:microsoft.com/office/officeart/2005/8/layout/default"/>
    <dgm:cxn modelId="{984919C2-211C-4748-B975-E978CC7765D7}" type="presOf" srcId="{9E87685F-4868-4090-8A24-0AAA8CBCEDD7}" destId="{1AD0D62E-8FC0-4FA0-9A89-ED69C8E57A3D}" srcOrd="0" destOrd="0" presId="urn:microsoft.com/office/officeart/2005/8/layout/default"/>
    <dgm:cxn modelId="{1EE34AE7-4A8B-4407-BE85-8333E0428599}" srcId="{C49630F2-4680-4A5C-8470-3C3819FAE488}" destId="{CB8B544B-E24E-4C93-A5B7-E7A4CCDCD735}" srcOrd="3" destOrd="0" parTransId="{DFA323E9-55C9-402F-A221-1ECE4F856907}" sibTransId="{D9FFCA62-72A5-40AF-8667-C8AB2C6FCD45}"/>
    <dgm:cxn modelId="{4C91ECEC-73BE-4A9C-B68E-FB39A6AA4A2B}" srcId="{C49630F2-4680-4A5C-8470-3C3819FAE488}" destId="{9E87685F-4868-4090-8A24-0AAA8CBCEDD7}" srcOrd="2" destOrd="0" parTransId="{F11AA917-A9F1-4637-85FE-40AC9E23CC4F}" sibTransId="{198BF1AC-8431-42C5-A4F2-7BBD438CDA8E}"/>
    <dgm:cxn modelId="{D261C50D-95E5-4656-9169-29ECE781F648}" type="presParOf" srcId="{B848C1B7-44C9-4392-9E2F-1699F9799FD1}" destId="{E7041AC1-FFAB-455C-8FB2-13743F3A3E2B}" srcOrd="0" destOrd="0" presId="urn:microsoft.com/office/officeart/2005/8/layout/default"/>
    <dgm:cxn modelId="{90D9CEE1-CFD6-48CA-847B-B9B8FC9FFAB1}" type="presParOf" srcId="{B848C1B7-44C9-4392-9E2F-1699F9799FD1}" destId="{CAC5B0EC-DEC2-4C63-9051-4B747EB40F78}" srcOrd="1" destOrd="0" presId="urn:microsoft.com/office/officeart/2005/8/layout/default"/>
    <dgm:cxn modelId="{0F8B2F20-3E39-4AE4-BF55-5C05ECFB924F}" type="presParOf" srcId="{B848C1B7-44C9-4392-9E2F-1699F9799FD1}" destId="{BE6894EE-6605-491E-A4EF-ACB40EC74058}" srcOrd="2" destOrd="0" presId="urn:microsoft.com/office/officeart/2005/8/layout/default"/>
    <dgm:cxn modelId="{7FE3E9FC-DB66-4151-80E6-FB32F3077E5A}" type="presParOf" srcId="{B848C1B7-44C9-4392-9E2F-1699F9799FD1}" destId="{B5CD3175-8D8C-4E4B-B867-7C1AE9CD1A93}" srcOrd="3" destOrd="0" presId="urn:microsoft.com/office/officeart/2005/8/layout/default"/>
    <dgm:cxn modelId="{E533E34B-D1A6-451C-9A43-3D1206C26DD6}" type="presParOf" srcId="{B848C1B7-44C9-4392-9E2F-1699F9799FD1}" destId="{1AD0D62E-8FC0-4FA0-9A89-ED69C8E57A3D}" srcOrd="4" destOrd="0" presId="urn:microsoft.com/office/officeart/2005/8/layout/default"/>
    <dgm:cxn modelId="{7245B868-7304-4127-8ABB-F8B49162DF69}" type="presParOf" srcId="{B848C1B7-44C9-4392-9E2F-1699F9799FD1}" destId="{447E558C-A763-4B56-9598-CC1C3F39835E}" srcOrd="5" destOrd="0" presId="urn:microsoft.com/office/officeart/2005/8/layout/default"/>
    <dgm:cxn modelId="{B33D9216-35F4-4392-812C-8535A7635754}" type="presParOf" srcId="{B848C1B7-44C9-4392-9E2F-1699F9799FD1}" destId="{608666C0-820D-4C18-97AA-F229DE2F792D}" srcOrd="6" destOrd="0" presId="urn:microsoft.com/office/officeart/2005/8/layout/default"/>
    <dgm:cxn modelId="{8915AC29-F3BD-4A49-8CE0-4B61D45D6BE3}" type="presParOf" srcId="{B848C1B7-44C9-4392-9E2F-1699F9799FD1}" destId="{72FCCC6C-A3AF-4856-AFA9-753197270933}" srcOrd="7" destOrd="0" presId="urn:microsoft.com/office/officeart/2005/8/layout/default"/>
    <dgm:cxn modelId="{9464D091-308F-4AFD-A94B-B9CD44FF04C6}" type="presParOf" srcId="{B848C1B7-44C9-4392-9E2F-1699F9799FD1}" destId="{2E851AE5-C1C3-47EE-962A-E9610F08822A}" srcOrd="8" destOrd="0" presId="urn:microsoft.com/office/officeart/2005/8/layout/default"/>
    <dgm:cxn modelId="{0B0B2659-7B5A-4EBE-B8C3-5AD1C30F19E1}" type="presParOf" srcId="{B848C1B7-44C9-4392-9E2F-1699F9799FD1}" destId="{64745DB8-6444-4D4C-BF42-3C8F3FA0C847}" srcOrd="9" destOrd="0" presId="urn:microsoft.com/office/officeart/2005/8/layout/default"/>
    <dgm:cxn modelId="{42A7DF82-62DB-4A63-A92C-EF846B59AC8E}" type="presParOf" srcId="{B848C1B7-44C9-4392-9E2F-1699F9799FD1}" destId="{B74BF7DC-92C1-4B25-9AEC-BB4A0ABCE2E1}"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5C9B3E-7713-4DC0-A8FB-68E934E9297F}" type="doc">
      <dgm:prSet loTypeId="urn:microsoft.com/office/officeart/2008/layout/LinedList" loCatId="Inbox" qsTypeId="urn:microsoft.com/office/officeart/2005/8/quickstyle/simple5" qsCatId="simple" csTypeId="urn:microsoft.com/office/officeart/2005/8/colors/colorful2" csCatId="colorful" phldr="1"/>
      <dgm:spPr/>
      <dgm:t>
        <a:bodyPr/>
        <a:lstStyle/>
        <a:p>
          <a:endParaRPr lang="en-US"/>
        </a:p>
      </dgm:t>
    </dgm:pt>
    <dgm:pt modelId="{173B39C7-F881-41CB-8B31-893DBFFF650F}">
      <dgm:prSet/>
      <dgm:spPr/>
      <dgm:t>
        <a:bodyPr/>
        <a:lstStyle/>
        <a:p>
          <a:r>
            <a:rPr lang="en-US" dirty="0">
              <a:solidFill>
                <a:srgbClr val="9A120D"/>
              </a:solidFill>
            </a:rPr>
            <a:t>Public relations strategy</a:t>
          </a:r>
        </a:p>
      </dgm:t>
    </dgm:pt>
    <dgm:pt modelId="{F4E8005D-1BE0-4BEE-8C70-5DC838C8057E}" type="parTrans" cxnId="{B0B354A0-7635-4790-8344-47B642AD1650}">
      <dgm:prSet/>
      <dgm:spPr/>
      <dgm:t>
        <a:bodyPr/>
        <a:lstStyle/>
        <a:p>
          <a:endParaRPr lang="en-US"/>
        </a:p>
      </dgm:t>
    </dgm:pt>
    <dgm:pt modelId="{B101FB98-7146-4526-B3B8-042D0460D484}" type="sibTrans" cxnId="{B0B354A0-7635-4790-8344-47B642AD1650}">
      <dgm:prSet/>
      <dgm:spPr/>
      <dgm:t>
        <a:bodyPr/>
        <a:lstStyle/>
        <a:p>
          <a:endParaRPr lang="en-US"/>
        </a:p>
      </dgm:t>
    </dgm:pt>
    <dgm:pt modelId="{76E13502-3EFD-42FF-9C8C-DB04A2B93137}">
      <dgm:prSet/>
      <dgm:spPr/>
      <dgm:t>
        <a:bodyPr/>
        <a:lstStyle/>
        <a:p>
          <a:r>
            <a:rPr lang="en-US" dirty="0">
              <a:solidFill>
                <a:srgbClr val="9A120D"/>
              </a:solidFill>
            </a:rPr>
            <a:t>Responding to reference checks</a:t>
          </a:r>
        </a:p>
      </dgm:t>
    </dgm:pt>
    <dgm:pt modelId="{38E389DF-2429-4BBD-A23B-1651249BD216}" type="parTrans" cxnId="{05EAFC76-0D46-4820-988D-B97FB83F894B}">
      <dgm:prSet/>
      <dgm:spPr/>
      <dgm:t>
        <a:bodyPr/>
        <a:lstStyle/>
        <a:p>
          <a:endParaRPr lang="en-US"/>
        </a:p>
      </dgm:t>
    </dgm:pt>
    <dgm:pt modelId="{5396D02D-F49B-43B2-A556-830BCFFF1982}" type="sibTrans" cxnId="{05EAFC76-0D46-4820-988D-B97FB83F894B}">
      <dgm:prSet/>
      <dgm:spPr/>
      <dgm:t>
        <a:bodyPr/>
        <a:lstStyle/>
        <a:p>
          <a:endParaRPr lang="en-US"/>
        </a:p>
      </dgm:t>
    </dgm:pt>
    <dgm:pt modelId="{0FCA8224-ABF9-4B5B-95BA-663F33C96EEB}">
      <dgm:prSet/>
      <dgm:spPr/>
      <dgm:t>
        <a:bodyPr/>
        <a:lstStyle/>
        <a:p>
          <a:r>
            <a:rPr lang="en-US" dirty="0">
              <a:solidFill>
                <a:srgbClr val="9A120D"/>
              </a:solidFill>
            </a:rPr>
            <a:t>Disable access to technology</a:t>
          </a:r>
        </a:p>
      </dgm:t>
    </dgm:pt>
    <dgm:pt modelId="{B9559BE4-DE0B-4904-8658-459667B07561}" type="parTrans" cxnId="{57D1D890-2E8D-44BE-A5E4-E85DA6BF708A}">
      <dgm:prSet/>
      <dgm:spPr/>
      <dgm:t>
        <a:bodyPr/>
        <a:lstStyle/>
        <a:p>
          <a:endParaRPr lang="en-US"/>
        </a:p>
      </dgm:t>
    </dgm:pt>
    <dgm:pt modelId="{D964F10D-52C8-42F9-B79F-873469ECF34B}" type="sibTrans" cxnId="{57D1D890-2E8D-44BE-A5E4-E85DA6BF708A}">
      <dgm:prSet/>
      <dgm:spPr/>
      <dgm:t>
        <a:bodyPr/>
        <a:lstStyle/>
        <a:p>
          <a:endParaRPr lang="en-US"/>
        </a:p>
      </dgm:t>
    </dgm:pt>
    <dgm:pt modelId="{8732C10B-BB50-421E-A6A8-16C3A0B8B4B2}">
      <dgm:prSet/>
      <dgm:spPr/>
      <dgm:t>
        <a:bodyPr/>
        <a:lstStyle/>
        <a:p>
          <a:r>
            <a:rPr lang="en-US" dirty="0">
              <a:solidFill>
                <a:srgbClr val="9A120D"/>
              </a:solidFill>
            </a:rPr>
            <a:t>Return of property</a:t>
          </a:r>
        </a:p>
      </dgm:t>
    </dgm:pt>
    <dgm:pt modelId="{5A279316-CD57-484B-B541-18C443AD0252}" type="parTrans" cxnId="{71C008EC-B04C-4B2E-A3CF-8C088E1BC4F0}">
      <dgm:prSet/>
      <dgm:spPr/>
      <dgm:t>
        <a:bodyPr/>
        <a:lstStyle/>
        <a:p>
          <a:endParaRPr lang="en-US"/>
        </a:p>
      </dgm:t>
    </dgm:pt>
    <dgm:pt modelId="{248D3D5A-EB5B-48D3-A336-3A86F610AD1C}" type="sibTrans" cxnId="{71C008EC-B04C-4B2E-A3CF-8C088E1BC4F0}">
      <dgm:prSet/>
      <dgm:spPr/>
      <dgm:t>
        <a:bodyPr/>
        <a:lstStyle/>
        <a:p>
          <a:endParaRPr lang="en-US"/>
        </a:p>
      </dgm:t>
    </dgm:pt>
    <dgm:pt modelId="{B6EAF671-7781-4CDA-8739-404F43394404}">
      <dgm:prSet/>
      <dgm:spPr/>
      <dgm:t>
        <a:bodyPr/>
        <a:lstStyle/>
        <a:p>
          <a:r>
            <a:rPr lang="en-US" dirty="0">
              <a:solidFill>
                <a:srgbClr val="9A120D"/>
              </a:solidFill>
            </a:rPr>
            <a:t>Anticipate security risks</a:t>
          </a:r>
        </a:p>
      </dgm:t>
    </dgm:pt>
    <dgm:pt modelId="{FCE53F66-7B6A-4D05-91D2-932A5671B5F0}" type="parTrans" cxnId="{F62A3C80-124B-4AF9-B1E6-6FF356978CE6}">
      <dgm:prSet/>
      <dgm:spPr/>
      <dgm:t>
        <a:bodyPr/>
        <a:lstStyle/>
        <a:p>
          <a:endParaRPr lang="en-US"/>
        </a:p>
      </dgm:t>
    </dgm:pt>
    <dgm:pt modelId="{A5711060-0850-49BA-88E4-CB7E9C08E361}" type="sibTrans" cxnId="{F62A3C80-124B-4AF9-B1E6-6FF356978CE6}">
      <dgm:prSet/>
      <dgm:spPr/>
      <dgm:t>
        <a:bodyPr/>
        <a:lstStyle/>
        <a:p>
          <a:endParaRPr lang="en-US"/>
        </a:p>
      </dgm:t>
    </dgm:pt>
    <dgm:pt modelId="{D49C001D-93A7-476D-AE29-AFA4D8E94554}">
      <dgm:prSet/>
      <dgm:spPr/>
      <dgm:t>
        <a:bodyPr/>
        <a:lstStyle/>
        <a:p>
          <a:r>
            <a:rPr lang="en-US" dirty="0">
              <a:solidFill>
                <a:srgbClr val="9A120D"/>
              </a:solidFill>
            </a:rPr>
            <a:t>Transition of job duties</a:t>
          </a:r>
        </a:p>
      </dgm:t>
    </dgm:pt>
    <dgm:pt modelId="{0302FBEB-B50F-46AE-8E92-F96C485A4CBA}" type="parTrans" cxnId="{A06B2D77-829E-443F-8952-518CD325E83E}">
      <dgm:prSet/>
      <dgm:spPr/>
      <dgm:t>
        <a:bodyPr/>
        <a:lstStyle/>
        <a:p>
          <a:endParaRPr lang="en-US"/>
        </a:p>
      </dgm:t>
    </dgm:pt>
    <dgm:pt modelId="{0A9AC5CB-5FAD-4240-B9EE-99BF7BD95E12}" type="sibTrans" cxnId="{A06B2D77-829E-443F-8952-518CD325E83E}">
      <dgm:prSet/>
      <dgm:spPr/>
      <dgm:t>
        <a:bodyPr/>
        <a:lstStyle/>
        <a:p>
          <a:endParaRPr lang="en-US"/>
        </a:p>
      </dgm:t>
    </dgm:pt>
    <dgm:pt modelId="{91507D39-C810-47A3-8BAA-06CAEDB298F8}">
      <dgm:prSet/>
      <dgm:spPr/>
      <dgm:t>
        <a:bodyPr/>
        <a:lstStyle/>
        <a:p>
          <a:r>
            <a:rPr lang="en-US" dirty="0">
              <a:solidFill>
                <a:srgbClr val="9A120D"/>
              </a:solidFill>
            </a:rPr>
            <a:t>Notify co-workers of transition</a:t>
          </a:r>
        </a:p>
      </dgm:t>
    </dgm:pt>
    <dgm:pt modelId="{47DF7BED-5666-4B06-A4D8-E267DD1F4179}" type="parTrans" cxnId="{E42913D3-F18D-4E1E-98A8-A2B4E5B69A05}">
      <dgm:prSet/>
      <dgm:spPr/>
      <dgm:t>
        <a:bodyPr/>
        <a:lstStyle/>
        <a:p>
          <a:endParaRPr lang="en-US"/>
        </a:p>
      </dgm:t>
    </dgm:pt>
    <dgm:pt modelId="{773521CE-F838-4F68-A269-CC01FB30700D}" type="sibTrans" cxnId="{E42913D3-F18D-4E1E-98A8-A2B4E5B69A05}">
      <dgm:prSet/>
      <dgm:spPr/>
      <dgm:t>
        <a:bodyPr/>
        <a:lstStyle/>
        <a:p>
          <a:endParaRPr lang="en-US"/>
        </a:p>
      </dgm:t>
    </dgm:pt>
    <dgm:pt modelId="{DE960505-84A8-4E65-9F69-BB3C2AEFD822}" type="pres">
      <dgm:prSet presAssocID="{5D5C9B3E-7713-4DC0-A8FB-68E934E9297F}" presName="vert0" presStyleCnt="0">
        <dgm:presLayoutVars>
          <dgm:dir/>
          <dgm:animOne val="branch"/>
          <dgm:animLvl val="lvl"/>
        </dgm:presLayoutVars>
      </dgm:prSet>
      <dgm:spPr/>
    </dgm:pt>
    <dgm:pt modelId="{1C4FF4CC-0C9D-4644-80D9-5DBD89D68F7A}" type="pres">
      <dgm:prSet presAssocID="{173B39C7-F881-41CB-8B31-893DBFFF650F}" presName="thickLine" presStyleLbl="alignNode1" presStyleIdx="0" presStyleCnt="7"/>
      <dgm:spPr/>
    </dgm:pt>
    <dgm:pt modelId="{C1BB8756-6CC1-469B-94FB-984CF36DB069}" type="pres">
      <dgm:prSet presAssocID="{173B39C7-F881-41CB-8B31-893DBFFF650F}" presName="horz1" presStyleCnt="0"/>
      <dgm:spPr/>
    </dgm:pt>
    <dgm:pt modelId="{4DBB4E8B-94F3-4D11-97CE-FD7C534707A2}" type="pres">
      <dgm:prSet presAssocID="{173B39C7-F881-41CB-8B31-893DBFFF650F}" presName="tx1" presStyleLbl="revTx" presStyleIdx="0" presStyleCnt="7"/>
      <dgm:spPr/>
    </dgm:pt>
    <dgm:pt modelId="{B8EE50B7-4732-481A-8D36-161C3FB75270}" type="pres">
      <dgm:prSet presAssocID="{173B39C7-F881-41CB-8B31-893DBFFF650F}" presName="vert1" presStyleCnt="0"/>
      <dgm:spPr/>
    </dgm:pt>
    <dgm:pt modelId="{4F21FD34-D97C-4D91-B7FA-44656D0123D9}" type="pres">
      <dgm:prSet presAssocID="{76E13502-3EFD-42FF-9C8C-DB04A2B93137}" presName="thickLine" presStyleLbl="alignNode1" presStyleIdx="1" presStyleCnt="7"/>
      <dgm:spPr/>
    </dgm:pt>
    <dgm:pt modelId="{5401C6D2-1CCF-42D2-9894-2CB8995B2277}" type="pres">
      <dgm:prSet presAssocID="{76E13502-3EFD-42FF-9C8C-DB04A2B93137}" presName="horz1" presStyleCnt="0"/>
      <dgm:spPr/>
    </dgm:pt>
    <dgm:pt modelId="{86E79B8C-5D09-4991-909D-A29FF373F2E2}" type="pres">
      <dgm:prSet presAssocID="{76E13502-3EFD-42FF-9C8C-DB04A2B93137}" presName="tx1" presStyleLbl="revTx" presStyleIdx="1" presStyleCnt="7"/>
      <dgm:spPr/>
    </dgm:pt>
    <dgm:pt modelId="{21B48B0E-9EFB-4FD1-B23F-31113F4F62DF}" type="pres">
      <dgm:prSet presAssocID="{76E13502-3EFD-42FF-9C8C-DB04A2B93137}" presName="vert1" presStyleCnt="0"/>
      <dgm:spPr/>
    </dgm:pt>
    <dgm:pt modelId="{7DDB46D8-313E-4504-8E7E-843439915A9A}" type="pres">
      <dgm:prSet presAssocID="{0FCA8224-ABF9-4B5B-95BA-663F33C96EEB}" presName="thickLine" presStyleLbl="alignNode1" presStyleIdx="2" presStyleCnt="7"/>
      <dgm:spPr/>
    </dgm:pt>
    <dgm:pt modelId="{2D2B5B29-620E-472B-B890-214B57EA2E2A}" type="pres">
      <dgm:prSet presAssocID="{0FCA8224-ABF9-4B5B-95BA-663F33C96EEB}" presName="horz1" presStyleCnt="0"/>
      <dgm:spPr/>
    </dgm:pt>
    <dgm:pt modelId="{9E31F65B-1175-4A7F-B871-9C19ED7F0F99}" type="pres">
      <dgm:prSet presAssocID="{0FCA8224-ABF9-4B5B-95BA-663F33C96EEB}" presName="tx1" presStyleLbl="revTx" presStyleIdx="2" presStyleCnt="7"/>
      <dgm:spPr/>
    </dgm:pt>
    <dgm:pt modelId="{FDC3398E-FEB9-447F-B709-90B657CDF33C}" type="pres">
      <dgm:prSet presAssocID="{0FCA8224-ABF9-4B5B-95BA-663F33C96EEB}" presName="vert1" presStyleCnt="0"/>
      <dgm:spPr/>
    </dgm:pt>
    <dgm:pt modelId="{49F0E2AA-D590-44D4-B52E-0FE76030BF18}" type="pres">
      <dgm:prSet presAssocID="{8732C10B-BB50-421E-A6A8-16C3A0B8B4B2}" presName="thickLine" presStyleLbl="alignNode1" presStyleIdx="3" presStyleCnt="7"/>
      <dgm:spPr/>
    </dgm:pt>
    <dgm:pt modelId="{7A2FE556-D22F-40DC-8FCF-5A4E666BF528}" type="pres">
      <dgm:prSet presAssocID="{8732C10B-BB50-421E-A6A8-16C3A0B8B4B2}" presName="horz1" presStyleCnt="0"/>
      <dgm:spPr/>
    </dgm:pt>
    <dgm:pt modelId="{A16C2E7B-6F65-462F-B4C4-0181D872C308}" type="pres">
      <dgm:prSet presAssocID="{8732C10B-BB50-421E-A6A8-16C3A0B8B4B2}" presName="tx1" presStyleLbl="revTx" presStyleIdx="3" presStyleCnt="7"/>
      <dgm:spPr/>
    </dgm:pt>
    <dgm:pt modelId="{76C82AB5-DB5E-43F0-8C03-856CB0CACE25}" type="pres">
      <dgm:prSet presAssocID="{8732C10B-BB50-421E-A6A8-16C3A0B8B4B2}" presName="vert1" presStyleCnt="0"/>
      <dgm:spPr/>
    </dgm:pt>
    <dgm:pt modelId="{B8075DF5-CDA9-4616-99D1-59E172AEEB19}" type="pres">
      <dgm:prSet presAssocID="{B6EAF671-7781-4CDA-8739-404F43394404}" presName="thickLine" presStyleLbl="alignNode1" presStyleIdx="4" presStyleCnt="7"/>
      <dgm:spPr/>
    </dgm:pt>
    <dgm:pt modelId="{7E5FAE6E-971C-44E4-B7D6-3179E2E77B90}" type="pres">
      <dgm:prSet presAssocID="{B6EAF671-7781-4CDA-8739-404F43394404}" presName="horz1" presStyleCnt="0"/>
      <dgm:spPr/>
    </dgm:pt>
    <dgm:pt modelId="{5D9F8D32-46D4-482B-BD1D-9DBAAFDF8292}" type="pres">
      <dgm:prSet presAssocID="{B6EAF671-7781-4CDA-8739-404F43394404}" presName="tx1" presStyleLbl="revTx" presStyleIdx="4" presStyleCnt="7"/>
      <dgm:spPr/>
    </dgm:pt>
    <dgm:pt modelId="{D2BF6F0F-8171-4825-A10C-A528C866F112}" type="pres">
      <dgm:prSet presAssocID="{B6EAF671-7781-4CDA-8739-404F43394404}" presName="vert1" presStyleCnt="0"/>
      <dgm:spPr/>
    </dgm:pt>
    <dgm:pt modelId="{4423B190-AB30-492E-AE53-91DF7BE88808}" type="pres">
      <dgm:prSet presAssocID="{D49C001D-93A7-476D-AE29-AFA4D8E94554}" presName="thickLine" presStyleLbl="alignNode1" presStyleIdx="5" presStyleCnt="7"/>
      <dgm:spPr/>
    </dgm:pt>
    <dgm:pt modelId="{5CC19224-D677-4EC6-906C-16F2FB1D19F8}" type="pres">
      <dgm:prSet presAssocID="{D49C001D-93A7-476D-AE29-AFA4D8E94554}" presName="horz1" presStyleCnt="0"/>
      <dgm:spPr/>
    </dgm:pt>
    <dgm:pt modelId="{D7F44CE1-327E-4260-909E-6D1C69491D7B}" type="pres">
      <dgm:prSet presAssocID="{D49C001D-93A7-476D-AE29-AFA4D8E94554}" presName="tx1" presStyleLbl="revTx" presStyleIdx="5" presStyleCnt="7"/>
      <dgm:spPr/>
    </dgm:pt>
    <dgm:pt modelId="{988C7E17-CB6B-4D9D-9929-39969981D422}" type="pres">
      <dgm:prSet presAssocID="{D49C001D-93A7-476D-AE29-AFA4D8E94554}" presName="vert1" presStyleCnt="0"/>
      <dgm:spPr/>
    </dgm:pt>
    <dgm:pt modelId="{E1307F59-8DDD-4B88-B9C4-D1D557B76A73}" type="pres">
      <dgm:prSet presAssocID="{91507D39-C810-47A3-8BAA-06CAEDB298F8}" presName="thickLine" presStyleLbl="alignNode1" presStyleIdx="6" presStyleCnt="7"/>
      <dgm:spPr/>
    </dgm:pt>
    <dgm:pt modelId="{F38EFE90-8FC7-4F69-B771-7A34B74B42E7}" type="pres">
      <dgm:prSet presAssocID="{91507D39-C810-47A3-8BAA-06CAEDB298F8}" presName="horz1" presStyleCnt="0"/>
      <dgm:spPr/>
    </dgm:pt>
    <dgm:pt modelId="{B75C3917-55F5-478E-BE23-06C31DC71A75}" type="pres">
      <dgm:prSet presAssocID="{91507D39-C810-47A3-8BAA-06CAEDB298F8}" presName="tx1" presStyleLbl="revTx" presStyleIdx="6" presStyleCnt="7"/>
      <dgm:spPr/>
    </dgm:pt>
    <dgm:pt modelId="{DEAC1B8E-DF12-4066-9629-E7296B5891D1}" type="pres">
      <dgm:prSet presAssocID="{91507D39-C810-47A3-8BAA-06CAEDB298F8}" presName="vert1" presStyleCnt="0"/>
      <dgm:spPr/>
    </dgm:pt>
  </dgm:ptLst>
  <dgm:cxnLst>
    <dgm:cxn modelId="{F8D05969-97CC-4085-A69D-570B254241AF}" type="presOf" srcId="{76E13502-3EFD-42FF-9C8C-DB04A2B93137}" destId="{86E79B8C-5D09-4991-909D-A29FF373F2E2}" srcOrd="0" destOrd="0" presId="urn:microsoft.com/office/officeart/2008/layout/LinedList"/>
    <dgm:cxn modelId="{05EAFC76-0D46-4820-988D-B97FB83F894B}" srcId="{5D5C9B3E-7713-4DC0-A8FB-68E934E9297F}" destId="{76E13502-3EFD-42FF-9C8C-DB04A2B93137}" srcOrd="1" destOrd="0" parTransId="{38E389DF-2429-4BBD-A23B-1651249BD216}" sibTransId="{5396D02D-F49B-43B2-A556-830BCFFF1982}"/>
    <dgm:cxn modelId="{A06B2D77-829E-443F-8952-518CD325E83E}" srcId="{5D5C9B3E-7713-4DC0-A8FB-68E934E9297F}" destId="{D49C001D-93A7-476D-AE29-AFA4D8E94554}" srcOrd="5" destOrd="0" parTransId="{0302FBEB-B50F-46AE-8E92-F96C485A4CBA}" sibTransId="{0A9AC5CB-5FAD-4240-B9EE-99BF7BD95E12}"/>
    <dgm:cxn modelId="{981C6779-0519-4D24-9819-79F2D56380A9}" type="presOf" srcId="{173B39C7-F881-41CB-8B31-893DBFFF650F}" destId="{4DBB4E8B-94F3-4D11-97CE-FD7C534707A2}" srcOrd="0" destOrd="0" presId="urn:microsoft.com/office/officeart/2008/layout/LinedList"/>
    <dgm:cxn modelId="{F62A3C80-124B-4AF9-B1E6-6FF356978CE6}" srcId="{5D5C9B3E-7713-4DC0-A8FB-68E934E9297F}" destId="{B6EAF671-7781-4CDA-8739-404F43394404}" srcOrd="4" destOrd="0" parTransId="{FCE53F66-7B6A-4D05-91D2-932A5671B5F0}" sibTransId="{A5711060-0850-49BA-88E4-CB7E9C08E361}"/>
    <dgm:cxn modelId="{57D1D890-2E8D-44BE-A5E4-E85DA6BF708A}" srcId="{5D5C9B3E-7713-4DC0-A8FB-68E934E9297F}" destId="{0FCA8224-ABF9-4B5B-95BA-663F33C96EEB}" srcOrd="2" destOrd="0" parTransId="{B9559BE4-DE0B-4904-8658-459667B07561}" sibTransId="{D964F10D-52C8-42F9-B79F-873469ECF34B}"/>
    <dgm:cxn modelId="{B0B354A0-7635-4790-8344-47B642AD1650}" srcId="{5D5C9B3E-7713-4DC0-A8FB-68E934E9297F}" destId="{173B39C7-F881-41CB-8B31-893DBFFF650F}" srcOrd="0" destOrd="0" parTransId="{F4E8005D-1BE0-4BEE-8C70-5DC838C8057E}" sibTransId="{B101FB98-7146-4526-B3B8-042D0460D484}"/>
    <dgm:cxn modelId="{098B0FA3-66BF-436C-B9C6-60230A202652}" type="presOf" srcId="{0FCA8224-ABF9-4B5B-95BA-663F33C96EEB}" destId="{9E31F65B-1175-4A7F-B871-9C19ED7F0F99}" srcOrd="0" destOrd="0" presId="urn:microsoft.com/office/officeart/2008/layout/LinedList"/>
    <dgm:cxn modelId="{15DBC6A6-313B-4684-9912-72A7E35752A2}" type="presOf" srcId="{D49C001D-93A7-476D-AE29-AFA4D8E94554}" destId="{D7F44CE1-327E-4260-909E-6D1C69491D7B}" srcOrd="0" destOrd="0" presId="urn:microsoft.com/office/officeart/2008/layout/LinedList"/>
    <dgm:cxn modelId="{46C8DFA8-DBE0-4682-B813-76F704A09BF8}" type="presOf" srcId="{91507D39-C810-47A3-8BAA-06CAEDB298F8}" destId="{B75C3917-55F5-478E-BE23-06C31DC71A75}" srcOrd="0" destOrd="0" presId="urn:microsoft.com/office/officeart/2008/layout/LinedList"/>
    <dgm:cxn modelId="{38D5EEAC-1BD8-4962-913C-96B05DD622AB}" type="presOf" srcId="{8732C10B-BB50-421E-A6A8-16C3A0B8B4B2}" destId="{A16C2E7B-6F65-462F-B4C4-0181D872C308}" srcOrd="0" destOrd="0" presId="urn:microsoft.com/office/officeart/2008/layout/LinedList"/>
    <dgm:cxn modelId="{D7534AB1-E043-4F12-AB42-6BFF82205122}" type="presOf" srcId="{B6EAF671-7781-4CDA-8739-404F43394404}" destId="{5D9F8D32-46D4-482B-BD1D-9DBAAFDF8292}" srcOrd="0" destOrd="0" presId="urn:microsoft.com/office/officeart/2008/layout/LinedList"/>
    <dgm:cxn modelId="{E42913D3-F18D-4E1E-98A8-A2B4E5B69A05}" srcId="{5D5C9B3E-7713-4DC0-A8FB-68E934E9297F}" destId="{91507D39-C810-47A3-8BAA-06CAEDB298F8}" srcOrd="6" destOrd="0" parTransId="{47DF7BED-5666-4B06-A4D8-E267DD1F4179}" sibTransId="{773521CE-F838-4F68-A269-CC01FB30700D}"/>
    <dgm:cxn modelId="{BC73AEE3-A787-4109-9CFB-6DEF97222352}" type="presOf" srcId="{5D5C9B3E-7713-4DC0-A8FB-68E934E9297F}" destId="{DE960505-84A8-4E65-9F69-BB3C2AEFD822}" srcOrd="0" destOrd="0" presId="urn:microsoft.com/office/officeart/2008/layout/LinedList"/>
    <dgm:cxn modelId="{71C008EC-B04C-4B2E-A3CF-8C088E1BC4F0}" srcId="{5D5C9B3E-7713-4DC0-A8FB-68E934E9297F}" destId="{8732C10B-BB50-421E-A6A8-16C3A0B8B4B2}" srcOrd="3" destOrd="0" parTransId="{5A279316-CD57-484B-B541-18C443AD0252}" sibTransId="{248D3D5A-EB5B-48D3-A336-3A86F610AD1C}"/>
    <dgm:cxn modelId="{8B874A21-35F2-4B74-9288-340B90E63DAB}" type="presParOf" srcId="{DE960505-84A8-4E65-9F69-BB3C2AEFD822}" destId="{1C4FF4CC-0C9D-4644-80D9-5DBD89D68F7A}" srcOrd="0" destOrd="0" presId="urn:microsoft.com/office/officeart/2008/layout/LinedList"/>
    <dgm:cxn modelId="{2C2C4285-9ACC-4E5A-BEDD-BC7722094B69}" type="presParOf" srcId="{DE960505-84A8-4E65-9F69-BB3C2AEFD822}" destId="{C1BB8756-6CC1-469B-94FB-984CF36DB069}" srcOrd="1" destOrd="0" presId="urn:microsoft.com/office/officeart/2008/layout/LinedList"/>
    <dgm:cxn modelId="{1670F04B-9ECA-48BC-96D6-084D343454DC}" type="presParOf" srcId="{C1BB8756-6CC1-469B-94FB-984CF36DB069}" destId="{4DBB4E8B-94F3-4D11-97CE-FD7C534707A2}" srcOrd="0" destOrd="0" presId="urn:microsoft.com/office/officeart/2008/layout/LinedList"/>
    <dgm:cxn modelId="{F88654E0-C50C-4C08-9446-23EF147A9AE3}" type="presParOf" srcId="{C1BB8756-6CC1-469B-94FB-984CF36DB069}" destId="{B8EE50B7-4732-481A-8D36-161C3FB75270}" srcOrd="1" destOrd="0" presId="urn:microsoft.com/office/officeart/2008/layout/LinedList"/>
    <dgm:cxn modelId="{588639AF-0319-4259-82FC-F3D44426EB5E}" type="presParOf" srcId="{DE960505-84A8-4E65-9F69-BB3C2AEFD822}" destId="{4F21FD34-D97C-4D91-B7FA-44656D0123D9}" srcOrd="2" destOrd="0" presId="urn:microsoft.com/office/officeart/2008/layout/LinedList"/>
    <dgm:cxn modelId="{EA5CAD87-B5B3-400D-A2E3-E2D085C155F8}" type="presParOf" srcId="{DE960505-84A8-4E65-9F69-BB3C2AEFD822}" destId="{5401C6D2-1CCF-42D2-9894-2CB8995B2277}" srcOrd="3" destOrd="0" presId="urn:microsoft.com/office/officeart/2008/layout/LinedList"/>
    <dgm:cxn modelId="{1BD35C0B-A834-4CF6-9747-020F66C927D4}" type="presParOf" srcId="{5401C6D2-1CCF-42D2-9894-2CB8995B2277}" destId="{86E79B8C-5D09-4991-909D-A29FF373F2E2}" srcOrd="0" destOrd="0" presId="urn:microsoft.com/office/officeart/2008/layout/LinedList"/>
    <dgm:cxn modelId="{05787385-6BE0-4B34-83DA-0E6E980A89F3}" type="presParOf" srcId="{5401C6D2-1CCF-42D2-9894-2CB8995B2277}" destId="{21B48B0E-9EFB-4FD1-B23F-31113F4F62DF}" srcOrd="1" destOrd="0" presId="urn:microsoft.com/office/officeart/2008/layout/LinedList"/>
    <dgm:cxn modelId="{BA45504E-83AB-4BBC-B944-E081A9A41014}" type="presParOf" srcId="{DE960505-84A8-4E65-9F69-BB3C2AEFD822}" destId="{7DDB46D8-313E-4504-8E7E-843439915A9A}" srcOrd="4" destOrd="0" presId="urn:microsoft.com/office/officeart/2008/layout/LinedList"/>
    <dgm:cxn modelId="{7241F62E-F9D8-4F51-855C-D2D7A73F1C37}" type="presParOf" srcId="{DE960505-84A8-4E65-9F69-BB3C2AEFD822}" destId="{2D2B5B29-620E-472B-B890-214B57EA2E2A}" srcOrd="5" destOrd="0" presId="urn:microsoft.com/office/officeart/2008/layout/LinedList"/>
    <dgm:cxn modelId="{12430297-6C81-43BB-ADA9-F70EA5713E92}" type="presParOf" srcId="{2D2B5B29-620E-472B-B890-214B57EA2E2A}" destId="{9E31F65B-1175-4A7F-B871-9C19ED7F0F99}" srcOrd="0" destOrd="0" presId="urn:microsoft.com/office/officeart/2008/layout/LinedList"/>
    <dgm:cxn modelId="{CDD70416-5B86-4C14-87C2-9CCC274B7A1E}" type="presParOf" srcId="{2D2B5B29-620E-472B-B890-214B57EA2E2A}" destId="{FDC3398E-FEB9-447F-B709-90B657CDF33C}" srcOrd="1" destOrd="0" presId="urn:microsoft.com/office/officeart/2008/layout/LinedList"/>
    <dgm:cxn modelId="{573D6386-7C54-410F-B959-33CF138F5655}" type="presParOf" srcId="{DE960505-84A8-4E65-9F69-BB3C2AEFD822}" destId="{49F0E2AA-D590-44D4-B52E-0FE76030BF18}" srcOrd="6" destOrd="0" presId="urn:microsoft.com/office/officeart/2008/layout/LinedList"/>
    <dgm:cxn modelId="{B693A215-AAD4-4848-9024-2E875DD7F06D}" type="presParOf" srcId="{DE960505-84A8-4E65-9F69-BB3C2AEFD822}" destId="{7A2FE556-D22F-40DC-8FCF-5A4E666BF528}" srcOrd="7" destOrd="0" presId="urn:microsoft.com/office/officeart/2008/layout/LinedList"/>
    <dgm:cxn modelId="{3BD63034-0C63-442B-B0C6-D0D2BE56DE9A}" type="presParOf" srcId="{7A2FE556-D22F-40DC-8FCF-5A4E666BF528}" destId="{A16C2E7B-6F65-462F-B4C4-0181D872C308}" srcOrd="0" destOrd="0" presId="urn:microsoft.com/office/officeart/2008/layout/LinedList"/>
    <dgm:cxn modelId="{01578186-B5DB-4B1A-B23E-54A26AE51837}" type="presParOf" srcId="{7A2FE556-D22F-40DC-8FCF-5A4E666BF528}" destId="{76C82AB5-DB5E-43F0-8C03-856CB0CACE25}" srcOrd="1" destOrd="0" presId="urn:microsoft.com/office/officeart/2008/layout/LinedList"/>
    <dgm:cxn modelId="{5A8CA115-981B-4676-AE38-C1F07682662F}" type="presParOf" srcId="{DE960505-84A8-4E65-9F69-BB3C2AEFD822}" destId="{B8075DF5-CDA9-4616-99D1-59E172AEEB19}" srcOrd="8" destOrd="0" presId="urn:microsoft.com/office/officeart/2008/layout/LinedList"/>
    <dgm:cxn modelId="{0961D3B9-A9A5-44BA-9F17-BD7E81C674F6}" type="presParOf" srcId="{DE960505-84A8-4E65-9F69-BB3C2AEFD822}" destId="{7E5FAE6E-971C-44E4-B7D6-3179E2E77B90}" srcOrd="9" destOrd="0" presId="urn:microsoft.com/office/officeart/2008/layout/LinedList"/>
    <dgm:cxn modelId="{B8BAA516-B37C-4353-9022-0EF41E77E17F}" type="presParOf" srcId="{7E5FAE6E-971C-44E4-B7D6-3179E2E77B90}" destId="{5D9F8D32-46D4-482B-BD1D-9DBAAFDF8292}" srcOrd="0" destOrd="0" presId="urn:microsoft.com/office/officeart/2008/layout/LinedList"/>
    <dgm:cxn modelId="{4D8D42DA-037D-471A-82C1-833CFE6F7244}" type="presParOf" srcId="{7E5FAE6E-971C-44E4-B7D6-3179E2E77B90}" destId="{D2BF6F0F-8171-4825-A10C-A528C866F112}" srcOrd="1" destOrd="0" presId="urn:microsoft.com/office/officeart/2008/layout/LinedList"/>
    <dgm:cxn modelId="{721364DC-0F50-45D9-B3B1-505761233E0B}" type="presParOf" srcId="{DE960505-84A8-4E65-9F69-BB3C2AEFD822}" destId="{4423B190-AB30-492E-AE53-91DF7BE88808}" srcOrd="10" destOrd="0" presId="urn:microsoft.com/office/officeart/2008/layout/LinedList"/>
    <dgm:cxn modelId="{13BDE22F-37B0-4D5A-BF8E-0DA28CCBFA39}" type="presParOf" srcId="{DE960505-84A8-4E65-9F69-BB3C2AEFD822}" destId="{5CC19224-D677-4EC6-906C-16F2FB1D19F8}" srcOrd="11" destOrd="0" presId="urn:microsoft.com/office/officeart/2008/layout/LinedList"/>
    <dgm:cxn modelId="{29BEEFF3-9F65-4AF3-8A98-D460137A61E1}" type="presParOf" srcId="{5CC19224-D677-4EC6-906C-16F2FB1D19F8}" destId="{D7F44CE1-327E-4260-909E-6D1C69491D7B}" srcOrd="0" destOrd="0" presId="urn:microsoft.com/office/officeart/2008/layout/LinedList"/>
    <dgm:cxn modelId="{F5AD0950-D30F-413D-99E0-91A1C5371D1E}" type="presParOf" srcId="{5CC19224-D677-4EC6-906C-16F2FB1D19F8}" destId="{988C7E17-CB6B-4D9D-9929-39969981D422}" srcOrd="1" destOrd="0" presId="urn:microsoft.com/office/officeart/2008/layout/LinedList"/>
    <dgm:cxn modelId="{B118B719-9C61-4C23-A670-56259F118A58}" type="presParOf" srcId="{DE960505-84A8-4E65-9F69-BB3C2AEFD822}" destId="{E1307F59-8DDD-4B88-B9C4-D1D557B76A73}" srcOrd="12" destOrd="0" presId="urn:microsoft.com/office/officeart/2008/layout/LinedList"/>
    <dgm:cxn modelId="{38331092-C23A-49F4-BAF3-19081625B2A7}" type="presParOf" srcId="{DE960505-84A8-4E65-9F69-BB3C2AEFD822}" destId="{F38EFE90-8FC7-4F69-B771-7A34B74B42E7}" srcOrd="13" destOrd="0" presId="urn:microsoft.com/office/officeart/2008/layout/LinedList"/>
    <dgm:cxn modelId="{3D8AA463-A3FA-4FC1-AB2D-95D464F5C3A0}" type="presParOf" srcId="{F38EFE90-8FC7-4F69-B771-7A34B74B42E7}" destId="{B75C3917-55F5-478E-BE23-06C31DC71A75}" srcOrd="0" destOrd="0" presId="urn:microsoft.com/office/officeart/2008/layout/LinedList"/>
    <dgm:cxn modelId="{BF88F590-9986-44BD-A124-C3FDB372431E}" type="presParOf" srcId="{F38EFE90-8FC7-4F69-B771-7A34B74B42E7}" destId="{DEAC1B8E-DF12-4066-9629-E7296B5891D1}"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EB9D7A9-68BF-4D44-B54D-BE3ED7596DF4}" type="doc">
      <dgm:prSet loTypeId="urn:microsoft.com/office/officeart/2016/7/layout/RepeatingBendingProcessNew" loCatId="process" qsTypeId="urn:microsoft.com/office/officeart/2005/8/quickstyle/simple4" qsCatId="simple" csTypeId="urn:microsoft.com/office/officeart/2005/8/colors/ColorSchemeForSuggestions" csCatId="other" phldr="1"/>
      <dgm:spPr/>
    </dgm:pt>
    <dgm:pt modelId="{56BEEF5A-0B1C-4C06-8D9D-7A4491CAD53E}">
      <dgm:prSet phldrT="[Text]" custT="1"/>
      <dgm:spPr/>
      <dgm:t>
        <a:bodyPr/>
        <a:lstStyle/>
        <a:p>
          <a:r>
            <a:rPr lang="en-US" sz="2400" b="1" dirty="0"/>
            <a:t>Employee (Plaintiff) must establish a </a:t>
          </a:r>
          <a:r>
            <a:rPr lang="en-US" sz="2400" b="1" i="1" dirty="0"/>
            <a:t>prima facie*</a:t>
          </a:r>
          <a:r>
            <a:rPr lang="en-US" sz="2400" b="1" dirty="0"/>
            <a:t> case.</a:t>
          </a:r>
          <a:endParaRPr lang="en-US" sz="1900" b="1" dirty="0"/>
        </a:p>
        <a:p>
          <a:r>
            <a:rPr lang="en-US" sz="1900" b="1" dirty="0"/>
            <a:t>* </a:t>
          </a:r>
          <a:r>
            <a:rPr lang="en-US" sz="1900" b="0" dirty="0"/>
            <a:t>Sufficient evidence</a:t>
          </a:r>
        </a:p>
      </dgm:t>
    </dgm:pt>
    <dgm:pt modelId="{6FFCF889-7542-47D1-A9F1-240D9EA16542}" type="parTrans" cxnId="{895239EF-8EE2-46D5-BF9C-6CEC388F732F}">
      <dgm:prSet/>
      <dgm:spPr/>
      <dgm:t>
        <a:bodyPr/>
        <a:lstStyle/>
        <a:p>
          <a:endParaRPr lang="en-US"/>
        </a:p>
      </dgm:t>
    </dgm:pt>
    <dgm:pt modelId="{E85AED5D-66DE-459A-B512-068B3195ADB0}" type="sibTrans" cxnId="{895239EF-8EE2-46D5-BF9C-6CEC388F732F}">
      <dgm:prSet phldrT="01"/>
      <dgm:spPr/>
      <dgm:t>
        <a:bodyPr/>
        <a:lstStyle/>
        <a:p>
          <a:endParaRPr lang="en-US"/>
        </a:p>
      </dgm:t>
    </dgm:pt>
    <dgm:pt modelId="{82612EB7-8A94-43A2-BC17-7E2F0A0A466B}">
      <dgm:prSet phldrT="[Text]" custT="1"/>
      <dgm:spPr/>
      <dgm:t>
        <a:bodyPr/>
        <a:lstStyle/>
        <a:p>
          <a:r>
            <a:rPr lang="en-US" sz="2400" b="1" dirty="0"/>
            <a:t>Employer (Defendant) must establish a legitimate business reason for the action taken.</a:t>
          </a:r>
        </a:p>
      </dgm:t>
    </dgm:pt>
    <dgm:pt modelId="{43B39A2C-07EA-425C-94E3-D0F15FBCCD23}" type="parTrans" cxnId="{E8110BAE-9E15-4548-8B98-8AC6B2040658}">
      <dgm:prSet/>
      <dgm:spPr/>
      <dgm:t>
        <a:bodyPr/>
        <a:lstStyle/>
        <a:p>
          <a:endParaRPr lang="en-US"/>
        </a:p>
      </dgm:t>
    </dgm:pt>
    <dgm:pt modelId="{6003218F-0632-4119-92E4-C9DE674B5695}" type="sibTrans" cxnId="{E8110BAE-9E15-4548-8B98-8AC6B2040658}">
      <dgm:prSet phldrT="02"/>
      <dgm:spPr/>
      <dgm:t>
        <a:bodyPr/>
        <a:lstStyle/>
        <a:p>
          <a:endParaRPr lang="en-US" dirty="0"/>
        </a:p>
      </dgm:t>
    </dgm:pt>
    <dgm:pt modelId="{BEF33E39-90A9-429B-99F6-429DC746EC35}">
      <dgm:prSet phldrT="[Text]"/>
      <dgm:spPr/>
      <dgm:t>
        <a:bodyPr/>
        <a:lstStyle/>
        <a:p>
          <a:r>
            <a:rPr lang="en-US" b="1" dirty="0"/>
            <a:t>Employee (Plaintiff) must prove the legitimate business reason was a pretext (not true). </a:t>
          </a:r>
        </a:p>
      </dgm:t>
    </dgm:pt>
    <dgm:pt modelId="{6597B988-3350-4C53-84CA-2C94E9F4A883}" type="parTrans" cxnId="{B171A5F4-DE41-4D89-8D88-46EB49796F08}">
      <dgm:prSet/>
      <dgm:spPr/>
      <dgm:t>
        <a:bodyPr/>
        <a:lstStyle/>
        <a:p>
          <a:endParaRPr lang="en-US"/>
        </a:p>
      </dgm:t>
    </dgm:pt>
    <dgm:pt modelId="{A6779866-F034-4B68-A91C-2CCC0605B343}" type="sibTrans" cxnId="{B171A5F4-DE41-4D89-8D88-46EB49796F08}">
      <dgm:prSet phldrT="03"/>
      <dgm:spPr/>
      <dgm:t>
        <a:bodyPr/>
        <a:lstStyle/>
        <a:p>
          <a:endParaRPr lang="en-US" dirty="0"/>
        </a:p>
      </dgm:t>
    </dgm:pt>
    <dgm:pt modelId="{2B3098B5-7DBD-4E4B-8736-D993F0F3C9B4}" type="pres">
      <dgm:prSet presAssocID="{AEB9D7A9-68BF-4D44-B54D-BE3ED7596DF4}" presName="Name0" presStyleCnt="0">
        <dgm:presLayoutVars>
          <dgm:dir/>
          <dgm:resizeHandles val="exact"/>
        </dgm:presLayoutVars>
      </dgm:prSet>
      <dgm:spPr/>
    </dgm:pt>
    <dgm:pt modelId="{64320314-8082-42F3-8CDB-2D3DC1651009}" type="pres">
      <dgm:prSet presAssocID="{56BEEF5A-0B1C-4C06-8D9D-7A4491CAD53E}" presName="node" presStyleLbl="node1" presStyleIdx="0" presStyleCnt="3" custScaleY="135797">
        <dgm:presLayoutVars>
          <dgm:bulletEnabled val="1"/>
        </dgm:presLayoutVars>
      </dgm:prSet>
      <dgm:spPr/>
    </dgm:pt>
    <dgm:pt modelId="{B3FCD2A2-FC3A-40D6-AC2D-A7E46E1C7827}" type="pres">
      <dgm:prSet presAssocID="{E85AED5D-66DE-459A-B512-068B3195ADB0}" presName="sibTrans" presStyleLbl="sibTrans1D1" presStyleIdx="0" presStyleCnt="2"/>
      <dgm:spPr/>
    </dgm:pt>
    <dgm:pt modelId="{4B180610-813D-4DDC-97F8-B11DA57D0F23}" type="pres">
      <dgm:prSet presAssocID="{E85AED5D-66DE-459A-B512-068B3195ADB0}" presName="connectorText" presStyleLbl="sibTrans1D1" presStyleIdx="0" presStyleCnt="2"/>
      <dgm:spPr/>
    </dgm:pt>
    <dgm:pt modelId="{6F9D9FE8-6FC0-4238-B3A8-6AC92C8E0421}" type="pres">
      <dgm:prSet presAssocID="{82612EB7-8A94-43A2-BC17-7E2F0A0A466B}" presName="node" presStyleLbl="node1" presStyleIdx="1" presStyleCnt="3" custScaleX="121413" custScaleY="132256">
        <dgm:presLayoutVars>
          <dgm:bulletEnabled val="1"/>
        </dgm:presLayoutVars>
      </dgm:prSet>
      <dgm:spPr/>
    </dgm:pt>
    <dgm:pt modelId="{888E6C57-E896-4BEF-A1C1-07B76C917792}" type="pres">
      <dgm:prSet presAssocID="{6003218F-0632-4119-92E4-C9DE674B5695}" presName="sibTrans" presStyleLbl="sibTrans1D1" presStyleIdx="1" presStyleCnt="2"/>
      <dgm:spPr/>
    </dgm:pt>
    <dgm:pt modelId="{F267AD81-2F90-4743-963B-2EB7DC864AB6}" type="pres">
      <dgm:prSet presAssocID="{6003218F-0632-4119-92E4-C9DE674B5695}" presName="connectorText" presStyleLbl="sibTrans1D1" presStyleIdx="1" presStyleCnt="2"/>
      <dgm:spPr/>
    </dgm:pt>
    <dgm:pt modelId="{25894646-1B3F-4B8C-B4A7-30739613882F}" type="pres">
      <dgm:prSet presAssocID="{BEF33E39-90A9-429B-99F6-429DC746EC35}" presName="node" presStyleLbl="node1" presStyleIdx="2" presStyleCnt="3" custScaleX="122967" custScaleY="121111" custLinFactNeighborX="57855" custLinFactNeighborY="-11974">
        <dgm:presLayoutVars>
          <dgm:bulletEnabled val="1"/>
        </dgm:presLayoutVars>
      </dgm:prSet>
      <dgm:spPr/>
    </dgm:pt>
  </dgm:ptLst>
  <dgm:cxnLst>
    <dgm:cxn modelId="{6F35F85E-9009-47D5-A79A-49563277B36F}" type="presOf" srcId="{6003218F-0632-4119-92E4-C9DE674B5695}" destId="{F267AD81-2F90-4743-963B-2EB7DC864AB6}" srcOrd="1" destOrd="0" presId="urn:microsoft.com/office/officeart/2016/7/layout/RepeatingBendingProcessNew"/>
    <dgm:cxn modelId="{93D00F47-A44A-470F-835A-AB333185C37B}" type="presOf" srcId="{E85AED5D-66DE-459A-B512-068B3195ADB0}" destId="{4B180610-813D-4DDC-97F8-B11DA57D0F23}" srcOrd="1" destOrd="0" presId="urn:microsoft.com/office/officeart/2016/7/layout/RepeatingBendingProcessNew"/>
    <dgm:cxn modelId="{0DEC3B87-CA95-4670-A511-85E162D897F9}" type="presOf" srcId="{6003218F-0632-4119-92E4-C9DE674B5695}" destId="{888E6C57-E896-4BEF-A1C1-07B76C917792}" srcOrd="0" destOrd="0" presId="urn:microsoft.com/office/officeart/2016/7/layout/RepeatingBendingProcessNew"/>
    <dgm:cxn modelId="{3B1FFD94-EC76-4A26-A7D9-65736C082594}" type="presOf" srcId="{82612EB7-8A94-43A2-BC17-7E2F0A0A466B}" destId="{6F9D9FE8-6FC0-4238-B3A8-6AC92C8E0421}" srcOrd="0" destOrd="0" presId="urn:microsoft.com/office/officeart/2016/7/layout/RepeatingBendingProcessNew"/>
    <dgm:cxn modelId="{1F1E7B9D-C5E2-4B5D-96D8-27EA3DC5F795}" type="presOf" srcId="{56BEEF5A-0B1C-4C06-8D9D-7A4491CAD53E}" destId="{64320314-8082-42F3-8CDB-2D3DC1651009}" srcOrd="0" destOrd="0" presId="urn:microsoft.com/office/officeart/2016/7/layout/RepeatingBendingProcessNew"/>
    <dgm:cxn modelId="{E8110BAE-9E15-4548-8B98-8AC6B2040658}" srcId="{AEB9D7A9-68BF-4D44-B54D-BE3ED7596DF4}" destId="{82612EB7-8A94-43A2-BC17-7E2F0A0A466B}" srcOrd="1" destOrd="0" parTransId="{43B39A2C-07EA-425C-94E3-D0F15FBCCD23}" sibTransId="{6003218F-0632-4119-92E4-C9DE674B5695}"/>
    <dgm:cxn modelId="{9A8EC6C6-A3A4-4EF1-B2D6-18BEA303CA9F}" type="presOf" srcId="{E85AED5D-66DE-459A-B512-068B3195ADB0}" destId="{B3FCD2A2-FC3A-40D6-AC2D-A7E46E1C7827}" srcOrd="0" destOrd="0" presId="urn:microsoft.com/office/officeart/2016/7/layout/RepeatingBendingProcessNew"/>
    <dgm:cxn modelId="{2A9A90D2-F08C-498C-BC72-519E4582C9E6}" type="presOf" srcId="{BEF33E39-90A9-429B-99F6-429DC746EC35}" destId="{25894646-1B3F-4B8C-B4A7-30739613882F}" srcOrd="0" destOrd="0" presId="urn:microsoft.com/office/officeart/2016/7/layout/RepeatingBendingProcessNew"/>
    <dgm:cxn modelId="{E1B356E1-55C0-43CB-95B7-6A4B1E7EBA7A}" type="presOf" srcId="{AEB9D7A9-68BF-4D44-B54D-BE3ED7596DF4}" destId="{2B3098B5-7DBD-4E4B-8736-D993F0F3C9B4}" srcOrd="0" destOrd="0" presId="urn:microsoft.com/office/officeart/2016/7/layout/RepeatingBendingProcessNew"/>
    <dgm:cxn modelId="{895239EF-8EE2-46D5-BF9C-6CEC388F732F}" srcId="{AEB9D7A9-68BF-4D44-B54D-BE3ED7596DF4}" destId="{56BEEF5A-0B1C-4C06-8D9D-7A4491CAD53E}" srcOrd="0" destOrd="0" parTransId="{6FFCF889-7542-47D1-A9F1-240D9EA16542}" sibTransId="{E85AED5D-66DE-459A-B512-068B3195ADB0}"/>
    <dgm:cxn modelId="{B171A5F4-DE41-4D89-8D88-46EB49796F08}" srcId="{AEB9D7A9-68BF-4D44-B54D-BE3ED7596DF4}" destId="{BEF33E39-90A9-429B-99F6-429DC746EC35}" srcOrd="2" destOrd="0" parTransId="{6597B988-3350-4C53-84CA-2C94E9F4A883}" sibTransId="{A6779866-F034-4B68-A91C-2CCC0605B343}"/>
    <dgm:cxn modelId="{C0499D9C-AFA2-4B51-A0CE-4999B773456D}" type="presParOf" srcId="{2B3098B5-7DBD-4E4B-8736-D993F0F3C9B4}" destId="{64320314-8082-42F3-8CDB-2D3DC1651009}" srcOrd="0" destOrd="0" presId="urn:microsoft.com/office/officeart/2016/7/layout/RepeatingBendingProcessNew"/>
    <dgm:cxn modelId="{F2C9B6E2-9098-4419-9993-85C3FFD51B25}" type="presParOf" srcId="{2B3098B5-7DBD-4E4B-8736-D993F0F3C9B4}" destId="{B3FCD2A2-FC3A-40D6-AC2D-A7E46E1C7827}" srcOrd="1" destOrd="0" presId="urn:microsoft.com/office/officeart/2016/7/layout/RepeatingBendingProcessNew"/>
    <dgm:cxn modelId="{CDF44281-5E82-45E2-98BD-24F29CB85295}" type="presParOf" srcId="{B3FCD2A2-FC3A-40D6-AC2D-A7E46E1C7827}" destId="{4B180610-813D-4DDC-97F8-B11DA57D0F23}" srcOrd="0" destOrd="0" presId="urn:microsoft.com/office/officeart/2016/7/layout/RepeatingBendingProcessNew"/>
    <dgm:cxn modelId="{7EC8E1D1-0B3F-4A39-881D-23F5E7D147BB}" type="presParOf" srcId="{2B3098B5-7DBD-4E4B-8736-D993F0F3C9B4}" destId="{6F9D9FE8-6FC0-4238-B3A8-6AC92C8E0421}" srcOrd="2" destOrd="0" presId="urn:microsoft.com/office/officeart/2016/7/layout/RepeatingBendingProcessNew"/>
    <dgm:cxn modelId="{02ECF855-7095-4107-8969-7FE73C9D62D3}" type="presParOf" srcId="{2B3098B5-7DBD-4E4B-8736-D993F0F3C9B4}" destId="{888E6C57-E896-4BEF-A1C1-07B76C917792}" srcOrd="3" destOrd="0" presId="urn:microsoft.com/office/officeart/2016/7/layout/RepeatingBendingProcessNew"/>
    <dgm:cxn modelId="{3A0083FB-4B24-4C0A-9A04-6597A68C0FE6}" type="presParOf" srcId="{888E6C57-E896-4BEF-A1C1-07B76C917792}" destId="{F267AD81-2F90-4743-963B-2EB7DC864AB6}" srcOrd="0" destOrd="0" presId="urn:microsoft.com/office/officeart/2016/7/layout/RepeatingBendingProcessNew"/>
    <dgm:cxn modelId="{1B695D51-6CEF-45FC-A3EC-8DD751086E3E}" type="presParOf" srcId="{2B3098B5-7DBD-4E4B-8736-D993F0F3C9B4}" destId="{25894646-1B3F-4B8C-B4A7-30739613882F}" srcOrd="4" destOrd="0" presId="urn:microsoft.com/office/officeart/2016/7/layout/RepeatingBendingProcessNew"/>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0A2812AB-6BFD-4473-85B6-BE51DDE089F7}" type="doc">
      <dgm:prSet loTypeId="urn:microsoft.com/office/officeart/2016/7/layout/BasicLinearProcessNumbered" loCatId="process" qsTypeId="urn:microsoft.com/office/officeart/2005/8/quickstyle/simple1" qsCatId="simple" csTypeId="urn:microsoft.com/office/officeart/2005/8/colors/colorful1" csCatId="colorful" phldr="1"/>
      <dgm:spPr/>
      <dgm:t>
        <a:bodyPr/>
        <a:lstStyle/>
        <a:p>
          <a:endParaRPr lang="en-US"/>
        </a:p>
      </dgm:t>
    </dgm:pt>
    <dgm:pt modelId="{5F9E2DF8-C170-41F1-9BD8-81DF627B2514}">
      <dgm:prSet/>
      <dgm:spPr/>
      <dgm:t>
        <a:bodyPr/>
        <a:lstStyle/>
        <a:p>
          <a:pPr algn="ctr"/>
          <a:r>
            <a:rPr lang="en-US" dirty="0"/>
            <a:t>Position statements</a:t>
          </a:r>
        </a:p>
      </dgm:t>
    </dgm:pt>
    <dgm:pt modelId="{0F1F4CC2-060F-4EC3-B6B8-7D948696E439}" type="parTrans" cxnId="{48DD63B2-64E7-4880-BD47-3A94DA716CA0}">
      <dgm:prSet/>
      <dgm:spPr/>
      <dgm:t>
        <a:bodyPr/>
        <a:lstStyle/>
        <a:p>
          <a:endParaRPr lang="en-US"/>
        </a:p>
      </dgm:t>
    </dgm:pt>
    <dgm:pt modelId="{D6F70E1E-9952-48BA-9CFE-874B8684CDB9}" type="sibTrans" cxnId="{48DD63B2-64E7-4880-BD47-3A94DA716CA0}">
      <dgm:prSet phldrT="1" phldr="0"/>
      <dgm:spPr/>
      <dgm:t>
        <a:bodyPr/>
        <a:lstStyle/>
        <a:p>
          <a:r>
            <a:rPr lang="en-US"/>
            <a:t>1</a:t>
          </a:r>
        </a:p>
      </dgm:t>
    </dgm:pt>
    <dgm:pt modelId="{F065015C-F6EF-4E7F-B602-8D4FD12638D2}">
      <dgm:prSet/>
      <dgm:spPr/>
      <dgm:t>
        <a:bodyPr/>
        <a:lstStyle/>
        <a:p>
          <a:pPr algn="ctr"/>
          <a:r>
            <a:rPr lang="en-US" dirty="0"/>
            <a:t>Request for Interrogatories and Production of Documents</a:t>
          </a:r>
        </a:p>
      </dgm:t>
    </dgm:pt>
    <dgm:pt modelId="{C745A29D-A29C-400A-B441-6E0A8890ADAD}" type="parTrans" cxnId="{06AF2FF2-73CB-4D57-B609-9B80BB70ADE2}">
      <dgm:prSet/>
      <dgm:spPr/>
      <dgm:t>
        <a:bodyPr/>
        <a:lstStyle/>
        <a:p>
          <a:endParaRPr lang="en-US"/>
        </a:p>
      </dgm:t>
    </dgm:pt>
    <dgm:pt modelId="{C5FF01E0-A074-4E0E-930F-A01005305119}" type="sibTrans" cxnId="{06AF2FF2-73CB-4D57-B609-9B80BB70ADE2}">
      <dgm:prSet phldrT="2" phldr="0"/>
      <dgm:spPr/>
      <dgm:t>
        <a:bodyPr/>
        <a:lstStyle/>
        <a:p>
          <a:r>
            <a:rPr lang="en-US"/>
            <a:t>2</a:t>
          </a:r>
        </a:p>
      </dgm:t>
    </dgm:pt>
    <dgm:pt modelId="{2DDADB89-F4BD-4338-B191-3AE93F09C512}">
      <dgm:prSet/>
      <dgm:spPr/>
      <dgm:t>
        <a:bodyPr/>
        <a:lstStyle/>
        <a:p>
          <a:pPr algn="ctr"/>
          <a:r>
            <a:rPr lang="en-US" dirty="0"/>
            <a:t>On-site Interviews</a:t>
          </a:r>
        </a:p>
      </dgm:t>
    </dgm:pt>
    <dgm:pt modelId="{DC3A5322-C434-4848-835D-4A94F26E53B5}" type="parTrans" cxnId="{75A06697-6F89-4401-857E-49F34F95A644}">
      <dgm:prSet/>
      <dgm:spPr/>
      <dgm:t>
        <a:bodyPr/>
        <a:lstStyle/>
        <a:p>
          <a:endParaRPr lang="en-US"/>
        </a:p>
      </dgm:t>
    </dgm:pt>
    <dgm:pt modelId="{A4D347F3-6B4A-4BFF-839E-E3E2DE9B81F8}" type="sibTrans" cxnId="{75A06697-6F89-4401-857E-49F34F95A644}">
      <dgm:prSet phldrT="3" phldr="0"/>
      <dgm:spPr/>
      <dgm:t>
        <a:bodyPr/>
        <a:lstStyle/>
        <a:p>
          <a:r>
            <a:rPr lang="en-US"/>
            <a:t>3</a:t>
          </a:r>
        </a:p>
      </dgm:t>
    </dgm:pt>
    <dgm:pt modelId="{086290CE-A10B-4F3F-BF26-73F6A55B9592}">
      <dgm:prSet/>
      <dgm:spPr/>
      <dgm:t>
        <a:bodyPr/>
        <a:lstStyle/>
        <a:p>
          <a:pPr algn="ctr"/>
          <a:r>
            <a:rPr lang="en-US" dirty="0"/>
            <a:t>Mediation</a:t>
          </a:r>
        </a:p>
      </dgm:t>
    </dgm:pt>
    <dgm:pt modelId="{FA2A625D-7FA1-4031-93F5-D2822C30D88F}" type="parTrans" cxnId="{7746985C-2723-42AF-9FCD-F9CD23666F81}">
      <dgm:prSet/>
      <dgm:spPr/>
      <dgm:t>
        <a:bodyPr/>
        <a:lstStyle/>
        <a:p>
          <a:endParaRPr lang="en-US"/>
        </a:p>
      </dgm:t>
    </dgm:pt>
    <dgm:pt modelId="{71FE8CD0-B1CA-49D2-8DBD-EAC026B4C9F5}" type="sibTrans" cxnId="{7746985C-2723-42AF-9FCD-F9CD23666F81}">
      <dgm:prSet phldrT="4" phldr="0"/>
      <dgm:spPr/>
      <dgm:t>
        <a:bodyPr/>
        <a:lstStyle/>
        <a:p>
          <a:r>
            <a:rPr lang="en-US"/>
            <a:t>4</a:t>
          </a:r>
        </a:p>
      </dgm:t>
    </dgm:pt>
    <dgm:pt modelId="{B0096530-0A84-4BB9-8820-2EF46A4A13D5}" type="pres">
      <dgm:prSet presAssocID="{0A2812AB-6BFD-4473-85B6-BE51DDE089F7}" presName="Name0" presStyleCnt="0">
        <dgm:presLayoutVars>
          <dgm:animLvl val="lvl"/>
          <dgm:resizeHandles val="exact"/>
        </dgm:presLayoutVars>
      </dgm:prSet>
      <dgm:spPr/>
    </dgm:pt>
    <dgm:pt modelId="{980EB437-4D72-4326-A348-754A50E11C46}" type="pres">
      <dgm:prSet presAssocID="{5F9E2DF8-C170-41F1-9BD8-81DF627B2514}" presName="compositeNode" presStyleCnt="0">
        <dgm:presLayoutVars>
          <dgm:bulletEnabled val="1"/>
        </dgm:presLayoutVars>
      </dgm:prSet>
      <dgm:spPr/>
    </dgm:pt>
    <dgm:pt modelId="{DEE67CE7-9A2E-4743-A1BE-0C8AA43AF6E8}" type="pres">
      <dgm:prSet presAssocID="{5F9E2DF8-C170-41F1-9BD8-81DF627B2514}" presName="bgRect" presStyleLbl="bgAccFollowNode1" presStyleIdx="0" presStyleCnt="4"/>
      <dgm:spPr/>
    </dgm:pt>
    <dgm:pt modelId="{A0B55798-08DA-4E4D-90FB-172F9327CD23}" type="pres">
      <dgm:prSet presAssocID="{D6F70E1E-9952-48BA-9CFE-874B8684CDB9}" presName="sibTransNodeCircle" presStyleLbl="alignNode1" presStyleIdx="0" presStyleCnt="8">
        <dgm:presLayoutVars>
          <dgm:chMax val="0"/>
          <dgm:bulletEnabled/>
        </dgm:presLayoutVars>
      </dgm:prSet>
      <dgm:spPr/>
    </dgm:pt>
    <dgm:pt modelId="{6B8C82B4-443A-4D5A-A27B-97E8B022A4D9}" type="pres">
      <dgm:prSet presAssocID="{5F9E2DF8-C170-41F1-9BD8-81DF627B2514}" presName="bottomLine" presStyleLbl="alignNode1" presStyleIdx="1" presStyleCnt="8">
        <dgm:presLayoutVars/>
      </dgm:prSet>
      <dgm:spPr/>
    </dgm:pt>
    <dgm:pt modelId="{1F0B087D-4D51-4E51-BA48-AE058C30B858}" type="pres">
      <dgm:prSet presAssocID="{5F9E2DF8-C170-41F1-9BD8-81DF627B2514}" presName="nodeText" presStyleLbl="bgAccFollowNode1" presStyleIdx="0" presStyleCnt="4">
        <dgm:presLayoutVars>
          <dgm:bulletEnabled val="1"/>
        </dgm:presLayoutVars>
      </dgm:prSet>
      <dgm:spPr/>
    </dgm:pt>
    <dgm:pt modelId="{6C648755-7C02-4624-911F-ECC1D1FD26E5}" type="pres">
      <dgm:prSet presAssocID="{D6F70E1E-9952-48BA-9CFE-874B8684CDB9}" presName="sibTrans" presStyleCnt="0"/>
      <dgm:spPr/>
    </dgm:pt>
    <dgm:pt modelId="{214FDC40-BCF4-4C81-9E6C-F601A3746F39}" type="pres">
      <dgm:prSet presAssocID="{F065015C-F6EF-4E7F-B602-8D4FD12638D2}" presName="compositeNode" presStyleCnt="0">
        <dgm:presLayoutVars>
          <dgm:bulletEnabled val="1"/>
        </dgm:presLayoutVars>
      </dgm:prSet>
      <dgm:spPr/>
    </dgm:pt>
    <dgm:pt modelId="{1FD5F7F6-1D41-4D08-B65A-CA2B7170449E}" type="pres">
      <dgm:prSet presAssocID="{F065015C-F6EF-4E7F-B602-8D4FD12638D2}" presName="bgRect" presStyleLbl="bgAccFollowNode1" presStyleIdx="1" presStyleCnt="4"/>
      <dgm:spPr/>
    </dgm:pt>
    <dgm:pt modelId="{CF54F7F1-DB2F-434F-9DA9-548340ADDBB8}" type="pres">
      <dgm:prSet presAssocID="{C5FF01E0-A074-4E0E-930F-A01005305119}" presName="sibTransNodeCircle" presStyleLbl="alignNode1" presStyleIdx="2" presStyleCnt="8">
        <dgm:presLayoutVars>
          <dgm:chMax val="0"/>
          <dgm:bulletEnabled/>
        </dgm:presLayoutVars>
      </dgm:prSet>
      <dgm:spPr/>
    </dgm:pt>
    <dgm:pt modelId="{4FAB5D3F-7E08-4707-B69A-3924C909FEC0}" type="pres">
      <dgm:prSet presAssocID="{F065015C-F6EF-4E7F-B602-8D4FD12638D2}" presName="bottomLine" presStyleLbl="alignNode1" presStyleIdx="3" presStyleCnt="8">
        <dgm:presLayoutVars/>
      </dgm:prSet>
      <dgm:spPr/>
    </dgm:pt>
    <dgm:pt modelId="{493C3EAC-3337-4262-92CB-029113473EE8}" type="pres">
      <dgm:prSet presAssocID="{F065015C-F6EF-4E7F-B602-8D4FD12638D2}" presName="nodeText" presStyleLbl="bgAccFollowNode1" presStyleIdx="1" presStyleCnt="4">
        <dgm:presLayoutVars>
          <dgm:bulletEnabled val="1"/>
        </dgm:presLayoutVars>
      </dgm:prSet>
      <dgm:spPr/>
    </dgm:pt>
    <dgm:pt modelId="{97A9E7FF-6CC8-4964-A041-E96CF76B20AA}" type="pres">
      <dgm:prSet presAssocID="{C5FF01E0-A074-4E0E-930F-A01005305119}" presName="sibTrans" presStyleCnt="0"/>
      <dgm:spPr/>
    </dgm:pt>
    <dgm:pt modelId="{1B6D03B0-CE4E-4A96-BBD0-CAB44454EF8F}" type="pres">
      <dgm:prSet presAssocID="{2DDADB89-F4BD-4338-B191-3AE93F09C512}" presName="compositeNode" presStyleCnt="0">
        <dgm:presLayoutVars>
          <dgm:bulletEnabled val="1"/>
        </dgm:presLayoutVars>
      </dgm:prSet>
      <dgm:spPr/>
    </dgm:pt>
    <dgm:pt modelId="{7774AB4B-2E4F-428F-B0A8-BF1983D5CE85}" type="pres">
      <dgm:prSet presAssocID="{2DDADB89-F4BD-4338-B191-3AE93F09C512}" presName="bgRect" presStyleLbl="bgAccFollowNode1" presStyleIdx="2" presStyleCnt="4"/>
      <dgm:spPr/>
    </dgm:pt>
    <dgm:pt modelId="{7DE26002-C0EC-4B71-8EF4-5B550D33469A}" type="pres">
      <dgm:prSet presAssocID="{A4D347F3-6B4A-4BFF-839E-E3E2DE9B81F8}" presName="sibTransNodeCircle" presStyleLbl="alignNode1" presStyleIdx="4" presStyleCnt="8">
        <dgm:presLayoutVars>
          <dgm:chMax val="0"/>
          <dgm:bulletEnabled/>
        </dgm:presLayoutVars>
      </dgm:prSet>
      <dgm:spPr/>
    </dgm:pt>
    <dgm:pt modelId="{113CE39E-EA99-459E-B02F-7B2D11115587}" type="pres">
      <dgm:prSet presAssocID="{2DDADB89-F4BD-4338-B191-3AE93F09C512}" presName="bottomLine" presStyleLbl="alignNode1" presStyleIdx="5" presStyleCnt="8">
        <dgm:presLayoutVars/>
      </dgm:prSet>
      <dgm:spPr/>
    </dgm:pt>
    <dgm:pt modelId="{E8610720-FD52-4672-B9D7-90EF224B0126}" type="pres">
      <dgm:prSet presAssocID="{2DDADB89-F4BD-4338-B191-3AE93F09C512}" presName="nodeText" presStyleLbl="bgAccFollowNode1" presStyleIdx="2" presStyleCnt="4">
        <dgm:presLayoutVars>
          <dgm:bulletEnabled val="1"/>
        </dgm:presLayoutVars>
      </dgm:prSet>
      <dgm:spPr/>
    </dgm:pt>
    <dgm:pt modelId="{35119323-125C-4020-A609-720C201B6625}" type="pres">
      <dgm:prSet presAssocID="{A4D347F3-6B4A-4BFF-839E-E3E2DE9B81F8}" presName="sibTrans" presStyleCnt="0"/>
      <dgm:spPr/>
    </dgm:pt>
    <dgm:pt modelId="{20F61E06-A732-4C6A-B78E-951442EA74FC}" type="pres">
      <dgm:prSet presAssocID="{086290CE-A10B-4F3F-BF26-73F6A55B9592}" presName="compositeNode" presStyleCnt="0">
        <dgm:presLayoutVars>
          <dgm:bulletEnabled val="1"/>
        </dgm:presLayoutVars>
      </dgm:prSet>
      <dgm:spPr/>
    </dgm:pt>
    <dgm:pt modelId="{319A594C-D42A-4FAB-B474-CEDBE3C613EF}" type="pres">
      <dgm:prSet presAssocID="{086290CE-A10B-4F3F-BF26-73F6A55B9592}" presName="bgRect" presStyleLbl="bgAccFollowNode1" presStyleIdx="3" presStyleCnt="4"/>
      <dgm:spPr/>
    </dgm:pt>
    <dgm:pt modelId="{564C408F-324A-4FAD-99B8-18E6A1586ED3}" type="pres">
      <dgm:prSet presAssocID="{71FE8CD0-B1CA-49D2-8DBD-EAC026B4C9F5}" presName="sibTransNodeCircle" presStyleLbl="alignNode1" presStyleIdx="6" presStyleCnt="8">
        <dgm:presLayoutVars>
          <dgm:chMax val="0"/>
          <dgm:bulletEnabled/>
        </dgm:presLayoutVars>
      </dgm:prSet>
      <dgm:spPr/>
    </dgm:pt>
    <dgm:pt modelId="{954099B0-1950-42CC-AE8A-9F2BF41BE271}" type="pres">
      <dgm:prSet presAssocID="{086290CE-A10B-4F3F-BF26-73F6A55B9592}" presName="bottomLine" presStyleLbl="alignNode1" presStyleIdx="7" presStyleCnt="8">
        <dgm:presLayoutVars/>
      </dgm:prSet>
      <dgm:spPr/>
    </dgm:pt>
    <dgm:pt modelId="{42757A31-452A-417A-BDD6-CD2EE6B639A4}" type="pres">
      <dgm:prSet presAssocID="{086290CE-A10B-4F3F-BF26-73F6A55B9592}" presName="nodeText" presStyleLbl="bgAccFollowNode1" presStyleIdx="3" presStyleCnt="4">
        <dgm:presLayoutVars>
          <dgm:bulletEnabled val="1"/>
        </dgm:presLayoutVars>
      </dgm:prSet>
      <dgm:spPr/>
    </dgm:pt>
  </dgm:ptLst>
  <dgm:cxnLst>
    <dgm:cxn modelId="{3D048C08-4EF7-4A2C-8412-EFF73F15FB69}" type="presOf" srcId="{086290CE-A10B-4F3F-BF26-73F6A55B9592}" destId="{42757A31-452A-417A-BDD6-CD2EE6B639A4}" srcOrd="1" destOrd="0" presId="urn:microsoft.com/office/officeart/2016/7/layout/BasicLinearProcessNumbered"/>
    <dgm:cxn modelId="{D8494C11-833B-430A-863E-9E532A2AD870}" type="presOf" srcId="{5F9E2DF8-C170-41F1-9BD8-81DF627B2514}" destId="{1F0B087D-4D51-4E51-BA48-AE058C30B858}" srcOrd="1" destOrd="0" presId="urn:microsoft.com/office/officeart/2016/7/layout/BasicLinearProcessNumbered"/>
    <dgm:cxn modelId="{A4F07E11-D081-445A-A183-BEB6E407DA7E}" type="presOf" srcId="{F065015C-F6EF-4E7F-B602-8D4FD12638D2}" destId="{493C3EAC-3337-4262-92CB-029113473EE8}" srcOrd="1" destOrd="0" presId="urn:microsoft.com/office/officeart/2016/7/layout/BasicLinearProcessNumbered"/>
    <dgm:cxn modelId="{30164616-C46D-45EF-9E1E-4FBD7D86FE41}" type="presOf" srcId="{2DDADB89-F4BD-4338-B191-3AE93F09C512}" destId="{7774AB4B-2E4F-428F-B0A8-BF1983D5CE85}" srcOrd="0" destOrd="0" presId="urn:microsoft.com/office/officeart/2016/7/layout/BasicLinearProcessNumbered"/>
    <dgm:cxn modelId="{7746985C-2723-42AF-9FCD-F9CD23666F81}" srcId="{0A2812AB-6BFD-4473-85B6-BE51DDE089F7}" destId="{086290CE-A10B-4F3F-BF26-73F6A55B9592}" srcOrd="3" destOrd="0" parTransId="{FA2A625D-7FA1-4031-93F5-D2822C30D88F}" sibTransId="{71FE8CD0-B1CA-49D2-8DBD-EAC026B4C9F5}"/>
    <dgm:cxn modelId="{0B921B62-E6F7-4A37-91E2-F6623ABB56D2}" type="presOf" srcId="{C5FF01E0-A074-4E0E-930F-A01005305119}" destId="{CF54F7F1-DB2F-434F-9DA9-548340ADDBB8}" srcOrd="0" destOrd="0" presId="urn:microsoft.com/office/officeart/2016/7/layout/BasicLinearProcessNumbered"/>
    <dgm:cxn modelId="{0056A763-BF32-4073-BBCB-E609327FEDFB}" type="presOf" srcId="{0A2812AB-6BFD-4473-85B6-BE51DDE089F7}" destId="{B0096530-0A84-4BB9-8820-2EF46A4A13D5}" srcOrd="0" destOrd="0" presId="urn:microsoft.com/office/officeart/2016/7/layout/BasicLinearProcessNumbered"/>
    <dgm:cxn modelId="{13EFC670-172B-4154-BF9A-0F4C3EECA344}" type="presOf" srcId="{71FE8CD0-B1CA-49D2-8DBD-EAC026B4C9F5}" destId="{564C408F-324A-4FAD-99B8-18E6A1586ED3}" srcOrd="0" destOrd="0" presId="urn:microsoft.com/office/officeart/2016/7/layout/BasicLinearProcessNumbered"/>
    <dgm:cxn modelId="{47786653-B211-47DC-9195-494566618486}" type="presOf" srcId="{A4D347F3-6B4A-4BFF-839E-E3E2DE9B81F8}" destId="{7DE26002-C0EC-4B71-8EF4-5B550D33469A}" srcOrd="0" destOrd="0" presId="urn:microsoft.com/office/officeart/2016/7/layout/BasicLinearProcessNumbered"/>
    <dgm:cxn modelId="{75A06697-6F89-4401-857E-49F34F95A644}" srcId="{0A2812AB-6BFD-4473-85B6-BE51DDE089F7}" destId="{2DDADB89-F4BD-4338-B191-3AE93F09C512}" srcOrd="2" destOrd="0" parTransId="{DC3A5322-C434-4848-835D-4A94F26E53B5}" sibTransId="{A4D347F3-6B4A-4BFF-839E-E3E2DE9B81F8}"/>
    <dgm:cxn modelId="{A61496A2-154D-4F00-91F5-66EBE94B49DF}" type="presOf" srcId="{D6F70E1E-9952-48BA-9CFE-874B8684CDB9}" destId="{A0B55798-08DA-4E4D-90FB-172F9327CD23}" srcOrd="0" destOrd="0" presId="urn:microsoft.com/office/officeart/2016/7/layout/BasicLinearProcessNumbered"/>
    <dgm:cxn modelId="{1A817FA6-9872-48A3-8DAE-C45F85D3ED97}" type="presOf" srcId="{2DDADB89-F4BD-4338-B191-3AE93F09C512}" destId="{E8610720-FD52-4672-B9D7-90EF224B0126}" srcOrd="1" destOrd="0" presId="urn:microsoft.com/office/officeart/2016/7/layout/BasicLinearProcessNumbered"/>
    <dgm:cxn modelId="{48DD63B2-64E7-4880-BD47-3A94DA716CA0}" srcId="{0A2812AB-6BFD-4473-85B6-BE51DDE089F7}" destId="{5F9E2DF8-C170-41F1-9BD8-81DF627B2514}" srcOrd="0" destOrd="0" parTransId="{0F1F4CC2-060F-4EC3-B6B8-7D948696E439}" sibTransId="{D6F70E1E-9952-48BA-9CFE-874B8684CDB9}"/>
    <dgm:cxn modelId="{12FDB9B8-3BA3-4D7D-8A98-A91057A84259}" type="presOf" srcId="{086290CE-A10B-4F3F-BF26-73F6A55B9592}" destId="{319A594C-D42A-4FAB-B474-CEDBE3C613EF}" srcOrd="0" destOrd="0" presId="urn:microsoft.com/office/officeart/2016/7/layout/BasicLinearProcessNumbered"/>
    <dgm:cxn modelId="{FE97CEC8-75D3-4F80-9CF8-D662BD016001}" type="presOf" srcId="{5F9E2DF8-C170-41F1-9BD8-81DF627B2514}" destId="{DEE67CE7-9A2E-4743-A1BE-0C8AA43AF6E8}" srcOrd="0" destOrd="0" presId="urn:microsoft.com/office/officeart/2016/7/layout/BasicLinearProcessNumbered"/>
    <dgm:cxn modelId="{06AF2FF2-73CB-4D57-B609-9B80BB70ADE2}" srcId="{0A2812AB-6BFD-4473-85B6-BE51DDE089F7}" destId="{F065015C-F6EF-4E7F-B602-8D4FD12638D2}" srcOrd="1" destOrd="0" parTransId="{C745A29D-A29C-400A-B441-6E0A8890ADAD}" sibTransId="{C5FF01E0-A074-4E0E-930F-A01005305119}"/>
    <dgm:cxn modelId="{32C111FB-289B-4462-84D7-4C4FB4574CD4}" type="presOf" srcId="{F065015C-F6EF-4E7F-B602-8D4FD12638D2}" destId="{1FD5F7F6-1D41-4D08-B65A-CA2B7170449E}" srcOrd="0" destOrd="0" presId="urn:microsoft.com/office/officeart/2016/7/layout/BasicLinearProcessNumbered"/>
    <dgm:cxn modelId="{481D16EF-8D0D-4CB0-B8FE-FB10B1FB4D63}" type="presParOf" srcId="{B0096530-0A84-4BB9-8820-2EF46A4A13D5}" destId="{980EB437-4D72-4326-A348-754A50E11C46}" srcOrd="0" destOrd="0" presId="urn:microsoft.com/office/officeart/2016/7/layout/BasicLinearProcessNumbered"/>
    <dgm:cxn modelId="{DCDB4CD9-1AFE-467C-B830-741C03B3A72A}" type="presParOf" srcId="{980EB437-4D72-4326-A348-754A50E11C46}" destId="{DEE67CE7-9A2E-4743-A1BE-0C8AA43AF6E8}" srcOrd="0" destOrd="0" presId="urn:microsoft.com/office/officeart/2016/7/layout/BasicLinearProcessNumbered"/>
    <dgm:cxn modelId="{0AA38683-64F4-47BE-A2B3-14201DEA441A}" type="presParOf" srcId="{980EB437-4D72-4326-A348-754A50E11C46}" destId="{A0B55798-08DA-4E4D-90FB-172F9327CD23}" srcOrd="1" destOrd="0" presId="urn:microsoft.com/office/officeart/2016/7/layout/BasicLinearProcessNumbered"/>
    <dgm:cxn modelId="{A4AB4DD5-4B85-4307-A289-A7C19DF90F2D}" type="presParOf" srcId="{980EB437-4D72-4326-A348-754A50E11C46}" destId="{6B8C82B4-443A-4D5A-A27B-97E8B022A4D9}" srcOrd="2" destOrd="0" presId="urn:microsoft.com/office/officeart/2016/7/layout/BasicLinearProcessNumbered"/>
    <dgm:cxn modelId="{D6270A16-9E0A-4021-B210-31B0435139A4}" type="presParOf" srcId="{980EB437-4D72-4326-A348-754A50E11C46}" destId="{1F0B087D-4D51-4E51-BA48-AE058C30B858}" srcOrd="3" destOrd="0" presId="urn:microsoft.com/office/officeart/2016/7/layout/BasicLinearProcessNumbered"/>
    <dgm:cxn modelId="{B373E16F-FD39-470F-99E4-307FE3514AD9}" type="presParOf" srcId="{B0096530-0A84-4BB9-8820-2EF46A4A13D5}" destId="{6C648755-7C02-4624-911F-ECC1D1FD26E5}" srcOrd="1" destOrd="0" presId="urn:microsoft.com/office/officeart/2016/7/layout/BasicLinearProcessNumbered"/>
    <dgm:cxn modelId="{D2AA09A5-D5FC-4E93-93D5-AAE662D77A6C}" type="presParOf" srcId="{B0096530-0A84-4BB9-8820-2EF46A4A13D5}" destId="{214FDC40-BCF4-4C81-9E6C-F601A3746F39}" srcOrd="2" destOrd="0" presId="urn:microsoft.com/office/officeart/2016/7/layout/BasicLinearProcessNumbered"/>
    <dgm:cxn modelId="{04A5F2D9-10BA-41C6-B347-A0BD82E8073C}" type="presParOf" srcId="{214FDC40-BCF4-4C81-9E6C-F601A3746F39}" destId="{1FD5F7F6-1D41-4D08-B65A-CA2B7170449E}" srcOrd="0" destOrd="0" presId="urn:microsoft.com/office/officeart/2016/7/layout/BasicLinearProcessNumbered"/>
    <dgm:cxn modelId="{9B42D9DD-602F-4C02-A172-66649954DB05}" type="presParOf" srcId="{214FDC40-BCF4-4C81-9E6C-F601A3746F39}" destId="{CF54F7F1-DB2F-434F-9DA9-548340ADDBB8}" srcOrd="1" destOrd="0" presId="urn:microsoft.com/office/officeart/2016/7/layout/BasicLinearProcessNumbered"/>
    <dgm:cxn modelId="{404F5C15-1320-40B5-A08E-798825F438F1}" type="presParOf" srcId="{214FDC40-BCF4-4C81-9E6C-F601A3746F39}" destId="{4FAB5D3F-7E08-4707-B69A-3924C909FEC0}" srcOrd="2" destOrd="0" presId="urn:microsoft.com/office/officeart/2016/7/layout/BasicLinearProcessNumbered"/>
    <dgm:cxn modelId="{58A9ADF8-1C01-4BFA-959C-09EB47222EF6}" type="presParOf" srcId="{214FDC40-BCF4-4C81-9E6C-F601A3746F39}" destId="{493C3EAC-3337-4262-92CB-029113473EE8}" srcOrd="3" destOrd="0" presId="urn:microsoft.com/office/officeart/2016/7/layout/BasicLinearProcessNumbered"/>
    <dgm:cxn modelId="{0CAA6D7D-1E55-45C3-B009-A37C28C1A281}" type="presParOf" srcId="{B0096530-0A84-4BB9-8820-2EF46A4A13D5}" destId="{97A9E7FF-6CC8-4964-A041-E96CF76B20AA}" srcOrd="3" destOrd="0" presId="urn:microsoft.com/office/officeart/2016/7/layout/BasicLinearProcessNumbered"/>
    <dgm:cxn modelId="{CB3FC8BA-44D5-450B-9291-50F6DEAD9E90}" type="presParOf" srcId="{B0096530-0A84-4BB9-8820-2EF46A4A13D5}" destId="{1B6D03B0-CE4E-4A96-BBD0-CAB44454EF8F}" srcOrd="4" destOrd="0" presId="urn:microsoft.com/office/officeart/2016/7/layout/BasicLinearProcessNumbered"/>
    <dgm:cxn modelId="{F7065644-FDCD-4B00-A58A-0B9AF9E7965F}" type="presParOf" srcId="{1B6D03B0-CE4E-4A96-BBD0-CAB44454EF8F}" destId="{7774AB4B-2E4F-428F-B0A8-BF1983D5CE85}" srcOrd="0" destOrd="0" presId="urn:microsoft.com/office/officeart/2016/7/layout/BasicLinearProcessNumbered"/>
    <dgm:cxn modelId="{D1F0EA0E-6E6E-4772-87AF-CDD6B1CAB020}" type="presParOf" srcId="{1B6D03B0-CE4E-4A96-BBD0-CAB44454EF8F}" destId="{7DE26002-C0EC-4B71-8EF4-5B550D33469A}" srcOrd="1" destOrd="0" presId="urn:microsoft.com/office/officeart/2016/7/layout/BasicLinearProcessNumbered"/>
    <dgm:cxn modelId="{A63070BA-7617-49E7-B7BB-7B2882B44D33}" type="presParOf" srcId="{1B6D03B0-CE4E-4A96-BBD0-CAB44454EF8F}" destId="{113CE39E-EA99-459E-B02F-7B2D11115587}" srcOrd="2" destOrd="0" presId="urn:microsoft.com/office/officeart/2016/7/layout/BasicLinearProcessNumbered"/>
    <dgm:cxn modelId="{7F1711FF-C835-43BF-AC12-8A62EC842100}" type="presParOf" srcId="{1B6D03B0-CE4E-4A96-BBD0-CAB44454EF8F}" destId="{E8610720-FD52-4672-B9D7-90EF224B0126}" srcOrd="3" destOrd="0" presId="urn:microsoft.com/office/officeart/2016/7/layout/BasicLinearProcessNumbered"/>
    <dgm:cxn modelId="{0488EE7B-D485-4F34-8D90-91C59EAA5C24}" type="presParOf" srcId="{B0096530-0A84-4BB9-8820-2EF46A4A13D5}" destId="{35119323-125C-4020-A609-720C201B6625}" srcOrd="5" destOrd="0" presId="urn:microsoft.com/office/officeart/2016/7/layout/BasicLinearProcessNumbered"/>
    <dgm:cxn modelId="{1BF9ED11-9547-4FAA-8A51-055C8CF6D8C6}" type="presParOf" srcId="{B0096530-0A84-4BB9-8820-2EF46A4A13D5}" destId="{20F61E06-A732-4C6A-B78E-951442EA74FC}" srcOrd="6" destOrd="0" presId="urn:microsoft.com/office/officeart/2016/7/layout/BasicLinearProcessNumbered"/>
    <dgm:cxn modelId="{4138A842-A601-4926-ACFA-0EB7836A53BA}" type="presParOf" srcId="{20F61E06-A732-4C6A-B78E-951442EA74FC}" destId="{319A594C-D42A-4FAB-B474-CEDBE3C613EF}" srcOrd="0" destOrd="0" presId="urn:microsoft.com/office/officeart/2016/7/layout/BasicLinearProcessNumbered"/>
    <dgm:cxn modelId="{F2E1FA28-76EF-4A70-A187-A8B448481E14}" type="presParOf" srcId="{20F61E06-A732-4C6A-B78E-951442EA74FC}" destId="{564C408F-324A-4FAD-99B8-18E6A1586ED3}" srcOrd="1" destOrd="0" presId="urn:microsoft.com/office/officeart/2016/7/layout/BasicLinearProcessNumbered"/>
    <dgm:cxn modelId="{52DF6C7C-F62C-4D09-BC98-008E78FD6AED}" type="presParOf" srcId="{20F61E06-A732-4C6A-B78E-951442EA74FC}" destId="{954099B0-1950-42CC-AE8A-9F2BF41BE271}" srcOrd="2" destOrd="0" presId="urn:microsoft.com/office/officeart/2016/7/layout/BasicLinearProcessNumbered"/>
    <dgm:cxn modelId="{2BB6F75A-9699-4F61-BAD8-6417B25A0F16}" type="presParOf" srcId="{20F61E06-A732-4C6A-B78E-951442EA74FC}" destId="{42757A31-452A-417A-BDD6-CD2EE6B639A4}"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93B6EE2-7448-4FC4-B449-B41C15E2F5DC}" type="doc">
      <dgm:prSet loTypeId="urn:microsoft.com/office/officeart/2005/8/layout/bProcess3" loCatId="process" qsTypeId="urn:microsoft.com/office/officeart/2005/8/quickstyle/simple2" qsCatId="simple" csTypeId="urn:microsoft.com/office/officeart/2005/8/colors/colorful1" csCatId="colorful" phldr="1"/>
      <dgm:spPr/>
      <dgm:t>
        <a:bodyPr/>
        <a:lstStyle/>
        <a:p>
          <a:endParaRPr lang="en-US"/>
        </a:p>
      </dgm:t>
    </dgm:pt>
    <dgm:pt modelId="{6F05093E-DE6F-482D-BE48-E550708C45CA}">
      <dgm:prSet phldrT="[Text]"/>
      <dgm:spPr/>
      <dgm:t>
        <a:bodyPr/>
        <a:lstStyle/>
        <a:p>
          <a:r>
            <a:rPr lang="en-US" dirty="0"/>
            <a:t>EEOC Charge filed by Claimant</a:t>
          </a:r>
        </a:p>
      </dgm:t>
    </dgm:pt>
    <dgm:pt modelId="{A2E0474D-804A-423B-A8A8-13E7AD8638E3}" type="parTrans" cxnId="{7229FE0D-B866-47B7-9F22-E5E196C648C7}">
      <dgm:prSet/>
      <dgm:spPr/>
      <dgm:t>
        <a:bodyPr/>
        <a:lstStyle/>
        <a:p>
          <a:endParaRPr lang="en-US"/>
        </a:p>
      </dgm:t>
    </dgm:pt>
    <dgm:pt modelId="{D8A36C06-6AAB-4930-899F-EAD75E24B2A4}" type="sibTrans" cxnId="{7229FE0D-B866-47B7-9F22-E5E196C648C7}">
      <dgm:prSet/>
      <dgm:spPr/>
      <dgm:t>
        <a:bodyPr/>
        <a:lstStyle/>
        <a:p>
          <a:endParaRPr lang="en-US"/>
        </a:p>
      </dgm:t>
    </dgm:pt>
    <dgm:pt modelId="{2900980E-911C-48A2-B3E7-5F40441C0CA0}">
      <dgm:prSet phldrT="[Text]"/>
      <dgm:spPr/>
      <dgm:t>
        <a:bodyPr/>
        <a:lstStyle/>
        <a:p>
          <a:r>
            <a:rPr lang="en-US" dirty="0"/>
            <a:t>EEOC emails charge to Employer</a:t>
          </a:r>
        </a:p>
      </dgm:t>
    </dgm:pt>
    <dgm:pt modelId="{FA9F36E1-6414-4B99-B7DB-53FFDE6626D5}" type="parTrans" cxnId="{AB404F9A-7518-4D39-81CD-A8EF12840E5E}">
      <dgm:prSet/>
      <dgm:spPr/>
      <dgm:t>
        <a:bodyPr/>
        <a:lstStyle/>
        <a:p>
          <a:endParaRPr lang="en-US"/>
        </a:p>
      </dgm:t>
    </dgm:pt>
    <dgm:pt modelId="{8A9F1E30-7B6E-43D5-9955-33BDBCED69F5}" type="sibTrans" cxnId="{AB404F9A-7518-4D39-81CD-A8EF12840E5E}">
      <dgm:prSet/>
      <dgm:spPr/>
      <dgm:t>
        <a:bodyPr/>
        <a:lstStyle/>
        <a:p>
          <a:endParaRPr lang="en-US"/>
        </a:p>
      </dgm:t>
    </dgm:pt>
    <dgm:pt modelId="{E3FF13FB-5667-4500-A482-38684C92C1AD}">
      <dgm:prSet phldrT="[Text]"/>
      <dgm:spPr/>
      <dgm:t>
        <a:bodyPr/>
        <a:lstStyle/>
        <a:p>
          <a:r>
            <a:rPr lang="en-US" dirty="0"/>
            <a:t>EEOC investigates</a:t>
          </a:r>
        </a:p>
      </dgm:t>
    </dgm:pt>
    <dgm:pt modelId="{0914173B-0B34-4674-AE45-7DAA03FA6D59}" type="parTrans" cxnId="{EAED6502-C604-444C-8C6C-AE506224AC0F}">
      <dgm:prSet/>
      <dgm:spPr/>
      <dgm:t>
        <a:bodyPr/>
        <a:lstStyle/>
        <a:p>
          <a:endParaRPr lang="en-US"/>
        </a:p>
      </dgm:t>
    </dgm:pt>
    <dgm:pt modelId="{3595B7CB-D16B-4AAA-85D5-A173BB03E131}" type="sibTrans" cxnId="{EAED6502-C604-444C-8C6C-AE506224AC0F}">
      <dgm:prSet/>
      <dgm:spPr/>
      <dgm:t>
        <a:bodyPr/>
        <a:lstStyle/>
        <a:p>
          <a:endParaRPr lang="en-US"/>
        </a:p>
      </dgm:t>
    </dgm:pt>
    <dgm:pt modelId="{A57E616A-F07F-4E82-81B4-A9AFEDA607A9}">
      <dgm:prSet phldrT="[Text]"/>
      <dgm:spPr/>
      <dgm:t>
        <a:bodyPr/>
        <a:lstStyle/>
        <a:p>
          <a:r>
            <a:rPr lang="en-US" dirty="0"/>
            <a:t>EEOC urges mediation</a:t>
          </a:r>
        </a:p>
      </dgm:t>
    </dgm:pt>
    <dgm:pt modelId="{796D5B0D-6079-427C-BF83-279E5997B005}" type="parTrans" cxnId="{6A17647A-6C9A-47E5-ADF4-C31BE32C5F13}">
      <dgm:prSet/>
      <dgm:spPr/>
      <dgm:t>
        <a:bodyPr/>
        <a:lstStyle/>
        <a:p>
          <a:endParaRPr lang="en-US"/>
        </a:p>
      </dgm:t>
    </dgm:pt>
    <dgm:pt modelId="{3F375DFE-33E6-42D7-A49B-CA5A3E1764DF}" type="sibTrans" cxnId="{6A17647A-6C9A-47E5-ADF4-C31BE32C5F13}">
      <dgm:prSet/>
      <dgm:spPr/>
      <dgm:t>
        <a:bodyPr/>
        <a:lstStyle/>
        <a:p>
          <a:endParaRPr lang="en-US"/>
        </a:p>
      </dgm:t>
    </dgm:pt>
    <dgm:pt modelId="{708A5988-6BBD-4AF1-8A59-F3D9B509BC16}">
      <dgm:prSet phldrT="[Text]"/>
      <dgm:spPr/>
      <dgm:t>
        <a:bodyPr/>
        <a:lstStyle/>
        <a:p>
          <a:endParaRPr lang="en-US"/>
        </a:p>
        <a:p>
          <a:r>
            <a:rPr lang="en-US"/>
            <a:t>EEOC issues right to sue</a:t>
          </a:r>
        </a:p>
      </dgm:t>
    </dgm:pt>
    <dgm:pt modelId="{71E7D4F9-6321-40C9-B471-DFCC089A4FFF}" type="parTrans" cxnId="{07A8E25B-EDEC-4168-9500-7C8CCE4BD58E}">
      <dgm:prSet/>
      <dgm:spPr/>
      <dgm:t>
        <a:bodyPr/>
        <a:lstStyle/>
        <a:p>
          <a:endParaRPr lang="en-US"/>
        </a:p>
      </dgm:t>
    </dgm:pt>
    <dgm:pt modelId="{D17C985F-92C0-418A-9754-C1DC0F5CEA69}" type="sibTrans" cxnId="{07A8E25B-EDEC-4168-9500-7C8CCE4BD58E}">
      <dgm:prSet/>
      <dgm:spPr/>
      <dgm:t>
        <a:bodyPr/>
        <a:lstStyle/>
        <a:p>
          <a:endParaRPr lang="en-US"/>
        </a:p>
      </dgm:t>
    </dgm:pt>
    <dgm:pt modelId="{78E875D9-8021-47E2-BF39-E2F48B6166CC}">
      <dgm:prSet/>
      <dgm:spPr/>
      <dgm:t>
        <a:bodyPr/>
        <a:lstStyle/>
        <a:p>
          <a:r>
            <a:rPr lang="en-US" dirty="0"/>
            <a:t>Claimant has 90 days to file suit</a:t>
          </a:r>
        </a:p>
      </dgm:t>
    </dgm:pt>
    <dgm:pt modelId="{427A97D9-950E-46FC-B738-82C99AAA3F8D}" type="parTrans" cxnId="{0B6AAF73-B519-4CF4-A274-FA94A43D73FB}">
      <dgm:prSet/>
      <dgm:spPr/>
      <dgm:t>
        <a:bodyPr/>
        <a:lstStyle/>
        <a:p>
          <a:endParaRPr lang="en-US"/>
        </a:p>
      </dgm:t>
    </dgm:pt>
    <dgm:pt modelId="{080307E0-3D77-4E91-B06A-9CAC3F6F62F6}" type="sibTrans" cxnId="{0B6AAF73-B519-4CF4-A274-FA94A43D73FB}">
      <dgm:prSet/>
      <dgm:spPr/>
      <dgm:t>
        <a:bodyPr/>
        <a:lstStyle/>
        <a:p>
          <a:endParaRPr lang="en-US"/>
        </a:p>
      </dgm:t>
    </dgm:pt>
    <dgm:pt modelId="{E03D1B72-0AEB-4309-AC46-3DD1FA86671B}">
      <dgm:prSet/>
      <dgm:spPr/>
      <dgm:t>
        <a:bodyPr/>
        <a:lstStyle/>
        <a:p>
          <a:r>
            <a:rPr lang="en-US" dirty="0"/>
            <a:t>Employer contacts attorney (or OMAG)</a:t>
          </a:r>
        </a:p>
      </dgm:t>
    </dgm:pt>
    <dgm:pt modelId="{7CB6E643-CE76-4534-8BE1-08DC2F6F5359}" type="parTrans" cxnId="{051DA563-DBC7-492F-9171-4FFBF6174468}">
      <dgm:prSet/>
      <dgm:spPr/>
      <dgm:t>
        <a:bodyPr/>
        <a:lstStyle/>
        <a:p>
          <a:endParaRPr lang="en-US"/>
        </a:p>
      </dgm:t>
    </dgm:pt>
    <dgm:pt modelId="{19C3ACC4-65A0-4E74-90C1-2134336EA159}" type="sibTrans" cxnId="{051DA563-DBC7-492F-9171-4FFBF6174468}">
      <dgm:prSet/>
      <dgm:spPr/>
      <dgm:t>
        <a:bodyPr/>
        <a:lstStyle/>
        <a:p>
          <a:endParaRPr lang="en-US"/>
        </a:p>
      </dgm:t>
    </dgm:pt>
    <dgm:pt modelId="{AA01FF74-E4C9-492D-986C-9B50FB3EBB5E}">
      <dgm:prSet/>
      <dgm:spPr/>
      <dgm:t>
        <a:bodyPr/>
        <a:lstStyle/>
        <a:p>
          <a:r>
            <a:rPr lang="en-US" dirty="0"/>
            <a:t>Employer submits a position statement</a:t>
          </a:r>
        </a:p>
      </dgm:t>
    </dgm:pt>
    <dgm:pt modelId="{65BEF0D8-0D04-4C9F-BE60-F46C6BA09A18}" type="parTrans" cxnId="{B568B69C-5E81-45CF-B33C-BFD15AEBDD2A}">
      <dgm:prSet/>
      <dgm:spPr/>
      <dgm:t>
        <a:bodyPr/>
        <a:lstStyle/>
        <a:p>
          <a:endParaRPr lang="en-US"/>
        </a:p>
      </dgm:t>
    </dgm:pt>
    <dgm:pt modelId="{A9466096-7F24-4466-A37E-DA53BAE49B28}" type="sibTrans" cxnId="{B568B69C-5E81-45CF-B33C-BFD15AEBDD2A}">
      <dgm:prSet/>
      <dgm:spPr/>
      <dgm:t>
        <a:bodyPr/>
        <a:lstStyle/>
        <a:p>
          <a:endParaRPr lang="en-US"/>
        </a:p>
      </dgm:t>
    </dgm:pt>
    <dgm:pt modelId="{1F7ED457-43E3-463A-B6EA-79239E460300}">
      <dgm:prSet/>
      <dgm:spPr/>
      <dgm:t>
        <a:bodyPr/>
        <a:lstStyle/>
        <a:p>
          <a:endParaRPr lang="en-US"/>
        </a:p>
      </dgm:t>
    </dgm:pt>
    <dgm:pt modelId="{FD2F667E-EB4A-4AED-80F7-F2033650090D}" type="parTrans" cxnId="{E5077AEB-D619-4D07-9D92-17A7787ECBF6}">
      <dgm:prSet/>
      <dgm:spPr/>
      <dgm:t>
        <a:bodyPr/>
        <a:lstStyle/>
        <a:p>
          <a:endParaRPr lang="en-US"/>
        </a:p>
      </dgm:t>
    </dgm:pt>
    <dgm:pt modelId="{54598521-89D8-462E-9CBD-EA6B6F89183F}" type="sibTrans" cxnId="{E5077AEB-D619-4D07-9D92-17A7787ECBF6}">
      <dgm:prSet/>
      <dgm:spPr/>
      <dgm:t>
        <a:bodyPr/>
        <a:lstStyle/>
        <a:p>
          <a:endParaRPr lang="en-US"/>
        </a:p>
      </dgm:t>
    </dgm:pt>
    <dgm:pt modelId="{039D6B3C-9349-4B2D-ADDE-9B78301E3044}" type="pres">
      <dgm:prSet presAssocID="{A93B6EE2-7448-4FC4-B449-B41C15E2F5DC}" presName="Name0" presStyleCnt="0">
        <dgm:presLayoutVars>
          <dgm:dir/>
          <dgm:resizeHandles val="exact"/>
        </dgm:presLayoutVars>
      </dgm:prSet>
      <dgm:spPr/>
    </dgm:pt>
    <dgm:pt modelId="{DAB3D785-747F-46C7-B186-CBA8807DD6C8}" type="pres">
      <dgm:prSet presAssocID="{6F05093E-DE6F-482D-BE48-E550708C45CA}" presName="node" presStyleLbl="node1" presStyleIdx="0" presStyleCnt="8">
        <dgm:presLayoutVars>
          <dgm:bulletEnabled val="1"/>
        </dgm:presLayoutVars>
      </dgm:prSet>
      <dgm:spPr/>
    </dgm:pt>
    <dgm:pt modelId="{99D79983-4632-4AED-A5F0-650183C1DB96}" type="pres">
      <dgm:prSet presAssocID="{D8A36C06-6AAB-4930-899F-EAD75E24B2A4}" presName="sibTrans" presStyleLbl="sibTrans1D1" presStyleIdx="0" presStyleCnt="7"/>
      <dgm:spPr/>
    </dgm:pt>
    <dgm:pt modelId="{46514F2E-D84B-4D9A-B01A-AFB4910442A0}" type="pres">
      <dgm:prSet presAssocID="{D8A36C06-6AAB-4930-899F-EAD75E24B2A4}" presName="connectorText" presStyleLbl="sibTrans1D1" presStyleIdx="0" presStyleCnt="7"/>
      <dgm:spPr/>
    </dgm:pt>
    <dgm:pt modelId="{F2387765-EF66-4CD5-BCC6-BD36C5551DDB}" type="pres">
      <dgm:prSet presAssocID="{2900980E-911C-48A2-B3E7-5F40441C0CA0}" presName="node" presStyleLbl="node1" presStyleIdx="1" presStyleCnt="8">
        <dgm:presLayoutVars>
          <dgm:bulletEnabled val="1"/>
        </dgm:presLayoutVars>
      </dgm:prSet>
      <dgm:spPr/>
    </dgm:pt>
    <dgm:pt modelId="{9073145B-B977-4FC1-A542-51370A9FB528}" type="pres">
      <dgm:prSet presAssocID="{8A9F1E30-7B6E-43D5-9955-33BDBCED69F5}" presName="sibTrans" presStyleLbl="sibTrans1D1" presStyleIdx="1" presStyleCnt="7"/>
      <dgm:spPr/>
    </dgm:pt>
    <dgm:pt modelId="{857F2C8C-D43A-452E-80DF-A67683D4F632}" type="pres">
      <dgm:prSet presAssocID="{8A9F1E30-7B6E-43D5-9955-33BDBCED69F5}" presName="connectorText" presStyleLbl="sibTrans1D1" presStyleIdx="1" presStyleCnt="7"/>
      <dgm:spPr/>
    </dgm:pt>
    <dgm:pt modelId="{1E25D317-C612-43F1-9537-C85EDDF898F5}" type="pres">
      <dgm:prSet presAssocID="{E03D1B72-0AEB-4309-AC46-3DD1FA86671B}" presName="node" presStyleLbl="node1" presStyleIdx="2" presStyleCnt="8">
        <dgm:presLayoutVars>
          <dgm:bulletEnabled val="1"/>
        </dgm:presLayoutVars>
      </dgm:prSet>
      <dgm:spPr/>
    </dgm:pt>
    <dgm:pt modelId="{3625862C-7E16-4014-81DA-CE653E22E289}" type="pres">
      <dgm:prSet presAssocID="{19C3ACC4-65A0-4E74-90C1-2134336EA159}" presName="sibTrans" presStyleLbl="sibTrans1D1" presStyleIdx="2" presStyleCnt="7"/>
      <dgm:spPr/>
    </dgm:pt>
    <dgm:pt modelId="{40CA62DF-612B-487F-A4AE-6FEE2A3F23AD}" type="pres">
      <dgm:prSet presAssocID="{19C3ACC4-65A0-4E74-90C1-2134336EA159}" presName="connectorText" presStyleLbl="sibTrans1D1" presStyleIdx="2" presStyleCnt="7"/>
      <dgm:spPr/>
    </dgm:pt>
    <dgm:pt modelId="{A76F92BC-BD83-429A-8A1B-15BC13CF38D4}" type="pres">
      <dgm:prSet presAssocID="{AA01FF74-E4C9-492D-986C-9B50FB3EBB5E}" presName="node" presStyleLbl="node1" presStyleIdx="3" presStyleCnt="8">
        <dgm:presLayoutVars>
          <dgm:bulletEnabled val="1"/>
        </dgm:presLayoutVars>
      </dgm:prSet>
      <dgm:spPr/>
    </dgm:pt>
    <dgm:pt modelId="{69A0B831-F753-47A7-9A79-AC90320D0B0E}" type="pres">
      <dgm:prSet presAssocID="{A9466096-7F24-4466-A37E-DA53BAE49B28}" presName="sibTrans" presStyleLbl="sibTrans1D1" presStyleIdx="3" presStyleCnt="7"/>
      <dgm:spPr/>
    </dgm:pt>
    <dgm:pt modelId="{A2E84D34-F1DA-440E-8545-ECA1F9C5F7B6}" type="pres">
      <dgm:prSet presAssocID="{A9466096-7F24-4466-A37E-DA53BAE49B28}" presName="connectorText" presStyleLbl="sibTrans1D1" presStyleIdx="3" presStyleCnt="7"/>
      <dgm:spPr/>
    </dgm:pt>
    <dgm:pt modelId="{B9C8CD1D-91D2-44F4-B02B-D4BFE0D88F9E}" type="pres">
      <dgm:prSet presAssocID="{E3FF13FB-5667-4500-A482-38684C92C1AD}" presName="node" presStyleLbl="node1" presStyleIdx="4" presStyleCnt="8">
        <dgm:presLayoutVars>
          <dgm:bulletEnabled val="1"/>
        </dgm:presLayoutVars>
      </dgm:prSet>
      <dgm:spPr/>
    </dgm:pt>
    <dgm:pt modelId="{8204154E-E695-44E9-BB6A-52BB943490CD}" type="pres">
      <dgm:prSet presAssocID="{3595B7CB-D16B-4AAA-85D5-A173BB03E131}" presName="sibTrans" presStyleLbl="sibTrans1D1" presStyleIdx="4" presStyleCnt="7"/>
      <dgm:spPr/>
    </dgm:pt>
    <dgm:pt modelId="{67B5FECE-8931-40B2-B153-C87F18393179}" type="pres">
      <dgm:prSet presAssocID="{3595B7CB-D16B-4AAA-85D5-A173BB03E131}" presName="connectorText" presStyleLbl="sibTrans1D1" presStyleIdx="4" presStyleCnt="7"/>
      <dgm:spPr/>
    </dgm:pt>
    <dgm:pt modelId="{BB6BE7BC-42D7-46EF-ADFE-24414760179A}" type="pres">
      <dgm:prSet presAssocID="{A57E616A-F07F-4E82-81B4-A9AFEDA607A9}" presName="node" presStyleLbl="node1" presStyleIdx="5" presStyleCnt="8">
        <dgm:presLayoutVars>
          <dgm:bulletEnabled val="1"/>
        </dgm:presLayoutVars>
      </dgm:prSet>
      <dgm:spPr/>
    </dgm:pt>
    <dgm:pt modelId="{6D9BC4BB-1594-4026-A32A-6C84B737846C}" type="pres">
      <dgm:prSet presAssocID="{3F375DFE-33E6-42D7-A49B-CA5A3E1764DF}" presName="sibTrans" presStyleLbl="sibTrans1D1" presStyleIdx="5" presStyleCnt="7"/>
      <dgm:spPr/>
    </dgm:pt>
    <dgm:pt modelId="{7DA8D902-3799-4E59-AB45-C3E2C827369A}" type="pres">
      <dgm:prSet presAssocID="{3F375DFE-33E6-42D7-A49B-CA5A3E1764DF}" presName="connectorText" presStyleLbl="sibTrans1D1" presStyleIdx="5" presStyleCnt="7"/>
      <dgm:spPr/>
    </dgm:pt>
    <dgm:pt modelId="{762C2503-6F6E-48D6-A78B-4EE7C31DF4AA}" type="pres">
      <dgm:prSet presAssocID="{708A5988-6BBD-4AF1-8A59-F3D9B509BC16}" presName="node" presStyleLbl="node1" presStyleIdx="6" presStyleCnt="8">
        <dgm:presLayoutVars>
          <dgm:bulletEnabled val="1"/>
        </dgm:presLayoutVars>
      </dgm:prSet>
      <dgm:spPr/>
    </dgm:pt>
    <dgm:pt modelId="{A3CED920-E130-4E9A-B8FB-B8C72AC7ED37}" type="pres">
      <dgm:prSet presAssocID="{D17C985F-92C0-418A-9754-C1DC0F5CEA69}" presName="sibTrans" presStyleLbl="sibTrans1D1" presStyleIdx="6" presStyleCnt="7"/>
      <dgm:spPr/>
    </dgm:pt>
    <dgm:pt modelId="{CBA5AD05-EF7E-4240-A429-84C5E34AF3F7}" type="pres">
      <dgm:prSet presAssocID="{D17C985F-92C0-418A-9754-C1DC0F5CEA69}" presName="connectorText" presStyleLbl="sibTrans1D1" presStyleIdx="6" presStyleCnt="7"/>
      <dgm:spPr/>
    </dgm:pt>
    <dgm:pt modelId="{1652669E-6957-4ECA-A433-15A99F99F12C}" type="pres">
      <dgm:prSet presAssocID="{78E875D9-8021-47E2-BF39-E2F48B6166CC}" presName="node" presStyleLbl="node1" presStyleIdx="7" presStyleCnt="8">
        <dgm:presLayoutVars>
          <dgm:bulletEnabled val="1"/>
        </dgm:presLayoutVars>
      </dgm:prSet>
      <dgm:spPr/>
    </dgm:pt>
  </dgm:ptLst>
  <dgm:cxnLst>
    <dgm:cxn modelId="{EAED6502-C604-444C-8C6C-AE506224AC0F}" srcId="{A93B6EE2-7448-4FC4-B449-B41C15E2F5DC}" destId="{E3FF13FB-5667-4500-A482-38684C92C1AD}" srcOrd="4" destOrd="0" parTransId="{0914173B-0B34-4674-AE45-7DAA03FA6D59}" sibTransId="{3595B7CB-D16B-4AAA-85D5-A173BB03E131}"/>
    <dgm:cxn modelId="{406B3705-D7FD-410B-8F80-3D0D3A8843E9}" type="presOf" srcId="{D17C985F-92C0-418A-9754-C1DC0F5CEA69}" destId="{CBA5AD05-EF7E-4240-A429-84C5E34AF3F7}" srcOrd="1" destOrd="0" presId="urn:microsoft.com/office/officeart/2005/8/layout/bProcess3"/>
    <dgm:cxn modelId="{7229FE0D-B866-47B7-9F22-E5E196C648C7}" srcId="{A93B6EE2-7448-4FC4-B449-B41C15E2F5DC}" destId="{6F05093E-DE6F-482D-BE48-E550708C45CA}" srcOrd="0" destOrd="0" parTransId="{A2E0474D-804A-423B-A8A8-13E7AD8638E3}" sibTransId="{D8A36C06-6AAB-4930-899F-EAD75E24B2A4}"/>
    <dgm:cxn modelId="{39BB910E-C753-4A72-BDF4-477F5D9DFA05}" type="presOf" srcId="{D17C985F-92C0-418A-9754-C1DC0F5CEA69}" destId="{A3CED920-E130-4E9A-B8FB-B8C72AC7ED37}" srcOrd="0" destOrd="0" presId="urn:microsoft.com/office/officeart/2005/8/layout/bProcess3"/>
    <dgm:cxn modelId="{4B124F14-F14B-4D7B-B24D-C2557F7163A8}" type="presOf" srcId="{708A5988-6BBD-4AF1-8A59-F3D9B509BC16}" destId="{762C2503-6F6E-48D6-A78B-4EE7C31DF4AA}" srcOrd="0" destOrd="0" presId="urn:microsoft.com/office/officeart/2005/8/layout/bProcess3"/>
    <dgm:cxn modelId="{E35D2815-A554-4C50-8C30-7353DA11B633}" type="presOf" srcId="{D8A36C06-6AAB-4930-899F-EAD75E24B2A4}" destId="{46514F2E-D84B-4D9A-B01A-AFB4910442A0}" srcOrd="1" destOrd="0" presId="urn:microsoft.com/office/officeart/2005/8/layout/bProcess3"/>
    <dgm:cxn modelId="{3DEB721F-1667-4DBB-8A9A-91D5FFABCBD8}" type="presOf" srcId="{A57E616A-F07F-4E82-81B4-A9AFEDA607A9}" destId="{BB6BE7BC-42D7-46EF-ADFE-24414760179A}" srcOrd="0" destOrd="0" presId="urn:microsoft.com/office/officeart/2005/8/layout/bProcess3"/>
    <dgm:cxn modelId="{4D43BB30-14C5-4EBB-A1D8-1064099740D7}" type="presOf" srcId="{3F375DFE-33E6-42D7-A49B-CA5A3E1764DF}" destId="{7DA8D902-3799-4E59-AB45-C3E2C827369A}" srcOrd="1" destOrd="0" presId="urn:microsoft.com/office/officeart/2005/8/layout/bProcess3"/>
    <dgm:cxn modelId="{BA07AB35-FA66-48FC-89C4-DEABE0E32AF2}" type="presOf" srcId="{E3FF13FB-5667-4500-A482-38684C92C1AD}" destId="{B9C8CD1D-91D2-44F4-B02B-D4BFE0D88F9E}" srcOrd="0" destOrd="0" presId="urn:microsoft.com/office/officeart/2005/8/layout/bProcess3"/>
    <dgm:cxn modelId="{07A8E25B-EDEC-4168-9500-7C8CCE4BD58E}" srcId="{A93B6EE2-7448-4FC4-B449-B41C15E2F5DC}" destId="{708A5988-6BBD-4AF1-8A59-F3D9B509BC16}" srcOrd="6" destOrd="0" parTransId="{71E7D4F9-6321-40C9-B471-DFCC089A4FFF}" sibTransId="{D17C985F-92C0-418A-9754-C1DC0F5CEA69}"/>
    <dgm:cxn modelId="{4D792341-90F9-417C-9773-AEBE4B95276D}" type="presOf" srcId="{3595B7CB-D16B-4AAA-85D5-A173BB03E131}" destId="{67B5FECE-8931-40B2-B153-C87F18393179}" srcOrd="1" destOrd="0" presId="urn:microsoft.com/office/officeart/2005/8/layout/bProcess3"/>
    <dgm:cxn modelId="{7DF38C61-DF36-42FA-9AFF-C87430C48299}" type="presOf" srcId="{D8A36C06-6AAB-4930-899F-EAD75E24B2A4}" destId="{99D79983-4632-4AED-A5F0-650183C1DB96}" srcOrd="0" destOrd="0" presId="urn:microsoft.com/office/officeart/2005/8/layout/bProcess3"/>
    <dgm:cxn modelId="{0F355442-D03F-4092-879B-10E67D85D691}" type="presOf" srcId="{78E875D9-8021-47E2-BF39-E2F48B6166CC}" destId="{1652669E-6957-4ECA-A433-15A99F99F12C}" srcOrd="0" destOrd="0" presId="urn:microsoft.com/office/officeart/2005/8/layout/bProcess3"/>
    <dgm:cxn modelId="{051DA563-DBC7-492F-9171-4FFBF6174468}" srcId="{A93B6EE2-7448-4FC4-B449-B41C15E2F5DC}" destId="{E03D1B72-0AEB-4309-AC46-3DD1FA86671B}" srcOrd="2" destOrd="0" parTransId="{7CB6E643-CE76-4534-8BE1-08DC2F6F5359}" sibTransId="{19C3ACC4-65A0-4E74-90C1-2134336EA159}"/>
    <dgm:cxn modelId="{E237F643-FF53-4751-9CEA-94B74A8254FE}" type="presOf" srcId="{19C3ACC4-65A0-4E74-90C1-2134336EA159}" destId="{40CA62DF-612B-487F-A4AE-6FEE2A3F23AD}" srcOrd="1" destOrd="0" presId="urn:microsoft.com/office/officeart/2005/8/layout/bProcess3"/>
    <dgm:cxn modelId="{69EC7049-5491-475A-8A3F-28517F027E3E}" type="presOf" srcId="{E03D1B72-0AEB-4309-AC46-3DD1FA86671B}" destId="{1E25D317-C612-43F1-9537-C85EDDF898F5}" srcOrd="0" destOrd="0" presId="urn:microsoft.com/office/officeart/2005/8/layout/bProcess3"/>
    <dgm:cxn modelId="{0B6AAF73-B519-4CF4-A274-FA94A43D73FB}" srcId="{A93B6EE2-7448-4FC4-B449-B41C15E2F5DC}" destId="{78E875D9-8021-47E2-BF39-E2F48B6166CC}" srcOrd="7" destOrd="0" parTransId="{427A97D9-950E-46FC-B738-82C99AAA3F8D}" sibTransId="{080307E0-3D77-4E91-B06A-9CAC3F6F62F6}"/>
    <dgm:cxn modelId="{6A17647A-6C9A-47E5-ADF4-C31BE32C5F13}" srcId="{A93B6EE2-7448-4FC4-B449-B41C15E2F5DC}" destId="{A57E616A-F07F-4E82-81B4-A9AFEDA607A9}" srcOrd="5" destOrd="0" parTransId="{796D5B0D-6079-427C-BF83-279E5997B005}" sibTransId="{3F375DFE-33E6-42D7-A49B-CA5A3E1764DF}"/>
    <dgm:cxn modelId="{2B89EA7A-972E-4830-A2DA-93C44CD6DA69}" type="presOf" srcId="{AA01FF74-E4C9-492D-986C-9B50FB3EBB5E}" destId="{A76F92BC-BD83-429A-8A1B-15BC13CF38D4}" srcOrd="0" destOrd="0" presId="urn:microsoft.com/office/officeart/2005/8/layout/bProcess3"/>
    <dgm:cxn modelId="{CDF43A84-78BD-421D-8977-75576FC8A13E}" type="presOf" srcId="{1F7ED457-43E3-463A-B6EA-79239E460300}" destId="{762C2503-6F6E-48D6-A78B-4EE7C31DF4AA}" srcOrd="0" destOrd="1" presId="urn:microsoft.com/office/officeart/2005/8/layout/bProcess3"/>
    <dgm:cxn modelId="{080C0385-EBAD-4EE3-A6D8-07CB3EB510BA}" type="presOf" srcId="{2900980E-911C-48A2-B3E7-5F40441C0CA0}" destId="{F2387765-EF66-4CD5-BCC6-BD36C5551DDB}" srcOrd="0" destOrd="0" presId="urn:microsoft.com/office/officeart/2005/8/layout/bProcess3"/>
    <dgm:cxn modelId="{6259288F-6580-4D99-8946-C541FF25B0E7}" type="presOf" srcId="{3F375DFE-33E6-42D7-A49B-CA5A3E1764DF}" destId="{6D9BC4BB-1594-4026-A32A-6C84B737846C}" srcOrd="0" destOrd="0" presId="urn:microsoft.com/office/officeart/2005/8/layout/bProcess3"/>
    <dgm:cxn modelId="{0F9D7597-AF26-4962-8EAA-87F811D914FB}" type="presOf" srcId="{8A9F1E30-7B6E-43D5-9955-33BDBCED69F5}" destId="{857F2C8C-D43A-452E-80DF-A67683D4F632}" srcOrd="1" destOrd="0" presId="urn:microsoft.com/office/officeart/2005/8/layout/bProcess3"/>
    <dgm:cxn modelId="{AB404F9A-7518-4D39-81CD-A8EF12840E5E}" srcId="{A93B6EE2-7448-4FC4-B449-B41C15E2F5DC}" destId="{2900980E-911C-48A2-B3E7-5F40441C0CA0}" srcOrd="1" destOrd="0" parTransId="{FA9F36E1-6414-4B99-B7DB-53FFDE6626D5}" sibTransId="{8A9F1E30-7B6E-43D5-9955-33BDBCED69F5}"/>
    <dgm:cxn modelId="{6FAA8D9B-A712-4410-886E-3D6FDF996E7D}" type="presOf" srcId="{19C3ACC4-65A0-4E74-90C1-2134336EA159}" destId="{3625862C-7E16-4014-81DA-CE653E22E289}" srcOrd="0" destOrd="0" presId="urn:microsoft.com/office/officeart/2005/8/layout/bProcess3"/>
    <dgm:cxn modelId="{B568B69C-5E81-45CF-B33C-BFD15AEBDD2A}" srcId="{A93B6EE2-7448-4FC4-B449-B41C15E2F5DC}" destId="{AA01FF74-E4C9-492D-986C-9B50FB3EBB5E}" srcOrd="3" destOrd="0" parTransId="{65BEF0D8-0D04-4C9F-BE60-F46C6BA09A18}" sibTransId="{A9466096-7F24-4466-A37E-DA53BAE49B28}"/>
    <dgm:cxn modelId="{9620B59E-288A-45EA-AA65-74978E8970BC}" type="presOf" srcId="{A9466096-7F24-4466-A37E-DA53BAE49B28}" destId="{A2E84D34-F1DA-440E-8545-ECA1F9C5F7B6}" srcOrd="1" destOrd="0" presId="urn:microsoft.com/office/officeart/2005/8/layout/bProcess3"/>
    <dgm:cxn modelId="{5F3A56AD-A752-4DA2-9CC9-04F307D31EB4}" type="presOf" srcId="{A93B6EE2-7448-4FC4-B449-B41C15E2F5DC}" destId="{039D6B3C-9349-4B2D-ADDE-9B78301E3044}" srcOrd="0" destOrd="0" presId="urn:microsoft.com/office/officeart/2005/8/layout/bProcess3"/>
    <dgm:cxn modelId="{74B124B1-127E-4BD3-B89C-321D6CD761C2}" type="presOf" srcId="{8A9F1E30-7B6E-43D5-9955-33BDBCED69F5}" destId="{9073145B-B977-4FC1-A542-51370A9FB528}" srcOrd="0" destOrd="0" presId="urn:microsoft.com/office/officeart/2005/8/layout/bProcess3"/>
    <dgm:cxn modelId="{BBC11FC9-85E7-4C60-81C4-B19EA788488A}" type="presOf" srcId="{3595B7CB-D16B-4AAA-85D5-A173BB03E131}" destId="{8204154E-E695-44E9-BB6A-52BB943490CD}" srcOrd="0" destOrd="0" presId="urn:microsoft.com/office/officeart/2005/8/layout/bProcess3"/>
    <dgm:cxn modelId="{2D59F8D2-E8F6-4F5E-9EDD-AFB2C2952DDB}" type="presOf" srcId="{A9466096-7F24-4466-A37E-DA53BAE49B28}" destId="{69A0B831-F753-47A7-9A79-AC90320D0B0E}" srcOrd="0" destOrd="0" presId="urn:microsoft.com/office/officeart/2005/8/layout/bProcess3"/>
    <dgm:cxn modelId="{C2B823D6-B0B2-41BC-8E0F-12F1CE1FE97A}" type="presOf" srcId="{6F05093E-DE6F-482D-BE48-E550708C45CA}" destId="{DAB3D785-747F-46C7-B186-CBA8807DD6C8}" srcOrd="0" destOrd="0" presId="urn:microsoft.com/office/officeart/2005/8/layout/bProcess3"/>
    <dgm:cxn modelId="{E5077AEB-D619-4D07-9D92-17A7787ECBF6}" srcId="{708A5988-6BBD-4AF1-8A59-F3D9B509BC16}" destId="{1F7ED457-43E3-463A-B6EA-79239E460300}" srcOrd="0" destOrd="0" parTransId="{FD2F667E-EB4A-4AED-80F7-F2033650090D}" sibTransId="{54598521-89D8-462E-9CBD-EA6B6F89183F}"/>
    <dgm:cxn modelId="{FB798921-1F89-4866-8502-6BF717F65865}" type="presParOf" srcId="{039D6B3C-9349-4B2D-ADDE-9B78301E3044}" destId="{DAB3D785-747F-46C7-B186-CBA8807DD6C8}" srcOrd="0" destOrd="0" presId="urn:microsoft.com/office/officeart/2005/8/layout/bProcess3"/>
    <dgm:cxn modelId="{87617DAD-09D2-4764-9EAB-7C129552743B}" type="presParOf" srcId="{039D6B3C-9349-4B2D-ADDE-9B78301E3044}" destId="{99D79983-4632-4AED-A5F0-650183C1DB96}" srcOrd="1" destOrd="0" presId="urn:microsoft.com/office/officeart/2005/8/layout/bProcess3"/>
    <dgm:cxn modelId="{C4790B8A-6714-4896-B7C7-66F1B158BE88}" type="presParOf" srcId="{99D79983-4632-4AED-A5F0-650183C1DB96}" destId="{46514F2E-D84B-4D9A-B01A-AFB4910442A0}" srcOrd="0" destOrd="0" presId="urn:microsoft.com/office/officeart/2005/8/layout/bProcess3"/>
    <dgm:cxn modelId="{B66FA056-C5D5-44ED-9060-1EA66D46E7F3}" type="presParOf" srcId="{039D6B3C-9349-4B2D-ADDE-9B78301E3044}" destId="{F2387765-EF66-4CD5-BCC6-BD36C5551DDB}" srcOrd="2" destOrd="0" presId="urn:microsoft.com/office/officeart/2005/8/layout/bProcess3"/>
    <dgm:cxn modelId="{7EAC94BA-FAE3-4D7C-863F-7050CB9E5A42}" type="presParOf" srcId="{039D6B3C-9349-4B2D-ADDE-9B78301E3044}" destId="{9073145B-B977-4FC1-A542-51370A9FB528}" srcOrd="3" destOrd="0" presId="urn:microsoft.com/office/officeart/2005/8/layout/bProcess3"/>
    <dgm:cxn modelId="{D4A7D896-0E86-4C2D-8120-4B38250A2AB3}" type="presParOf" srcId="{9073145B-B977-4FC1-A542-51370A9FB528}" destId="{857F2C8C-D43A-452E-80DF-A67683D4F632}" srcOrd="0" destOrd="0" presId="urn:microsoft.com/office/officeart/2005/8/layout/bProcess3"/>
    <dgm:cxn modelId="{6F4FD8B8-847F-49B6-AA39-F0C57DF0BCBC}" type="presParOf" srcId="{039D6B3C-9349-4B2D-ADDE-9B78301E3044}" destId="{1E25D317-C612-43F1-9537-C85EDDF898F5}" srcOrd="4" destOrd="0" presId="urn:microsoft.com/office/officeart/2005/8/layout/bProcess3"/>
    <dgm:cxn modelId="{727AF163-346B-4371-B148-ABE163A95F55}" type="presParOf" srcId="{039D6B3C-9349-4B2D-ADDE-9B78301E3044}" destId="{3625862C-7E16-4014-81DA-CE653E22E289}" srcOrd="5" destOrd="0" presId="urn:microsoft.com/office/officeart/2005/8/layout/bProcess3"/>
    <dgm:cxn modelId="{88EBFB11-F9F8-4246-8141-EB4BBEE90AEC}" type="presParOf" srcId="{3625862C-7E16-4014-81DA-CE653E22E289}" destId="{40CA62DF-612B-487F-A4AE-6FEE2A3F23AD}" srcOrd="0" destOrd="0" presId="urn:microsoft.com/office/officeart/2005/8/layout/bProcess3"/>
    <dgm:cxn modelId="{F38DB4F1-7292-4295-8C16-F88A3085F25F}" type="presParOf" srcId="{039D6B3C-9349-4B2D-ADDE-9B78301E3044}" destId="{A76F92BC-BD83-429A-8A1B-15BC13CF38D4}" srcOrd="6" destOrd="0" presId="urn:microsoft.com/office/officeart/2005/8/layout/bProcess3"/>
    <dgm:cxn modelId="{90884411-3D4D-4F2E-81F1-4444769E209B}" type="presParOf" srcId="{039D6B3C-9349-4B2D-ADDE-9B78301E3044}" destId="{69A0B831-F753-47A7-9A79-AC90320D0B0E}" srcOrd="7" destOrd="0" presId="urn:microsoft.com/office/officeart/2005/8/layout/bProcess3"/>
    <dgm:cxn modelId="{3731012F-7C13-4A70-9362-D4E7FD3692FC}" type="presParOf" srcId="{69A0B831-F753-47A7-9A79-AC90320D0B0E}" destId="{A2E84D34-F1DA-440E-8545-ECA1F9C5F7B6}" srcOrd="0" destOrd="0" presId="urn:microsoft.com/office/officeart/2005/8/layout/bProcess3"/>
    <dgm:cxn modelId="{1A6C6E4B-9C13-4A61-A0C4-274EC38CA553}" type="presParOf" srcId="{039D6B3C-9349-4B2D-ADDE-9B78301E3044}" destId="{B9C8CD1D-91D2-44F4-B02B-D4BFE0D88F9E}" srcOrd="8" destOrd="0" presId="urn:microsoft.com/office/officeart/2005/8/layout/bProcess3"/>
    <dgm:cxn modelId="{F089163C-8327-4692-9330-B626CFBD1258}" type="presParOf" srcId="{039D6B3C-9349-4B2D-ADDE-9B78301E3044}" destId="{8204154E-E695-44E9-BB6A-52BB943490CD}" srcOrd="9" destOrd="0" presId="urn:microsoft.com/office/officeart/2005/8/layout/bProcess3"/>
    <dgm:cxn modelId="{6B346F1C-198E-4DA0-9738-C3B5E2CF5946}" type="presParOf" srcId="{8204154E-E695-44E9-BB6A-52BB943490CD}" destId="{67B5FECE-8931-40B2-B153-C87F18393179}" srcOrd="0" destOrd="0" presId="urn:microsoft.com/office/officeart/2005/8/layout/bProcess3"/>
    <dgm:cxn modelId="{3F44B909-4501-4C11-9A7E-7442035AD533}" type="presParOf" srcId="{039D6B3C-9349-4B2D-ADDE-9B78301E3044}" destId="{BB6BE7BC-42D7-46EF-ADFE-24414760179A}" srcOrd="10" destOrd="0" presId="urn:microsoft.com/office/officeart/2005/8/layout/bProcess3"/>
    <dgm:cxn modelId="{4F5D6A78-FF3E-4EE2-A7CC-9D1CCB934391}" type="presParOf" srcId="{039D6B3C-9349-4B2D-ADDE-9B78301E3044}" destId="{6D9BC4BB-1594-4026-A32A-6C84B737846C}" srcOrd="11" destOrd="0" presId="urn:microsoft.com/office/officeart/2005/8/layout/bProcess3"/>
    <dgm:cxn modelId="{543A0A59-67A6-4771-AB22-CAB146B36B8A}" type="presParOf" srcId="{6D9BC4BB-1594-4026-A32A-6C84B737846C}" destId="{7DA8D902-3799-4E59-AB45-C3E2C827369A}" srcOrd="0" destOrd="0" presId="urn:microsoft.com/office/officeart/2005/8/layout/bProcess3"/>
    <dgm:cxn modelId="{91C62B73-668D-4555-8730-A3E5CB0B5954}" type="presParOf" srcId="{039D6B3C-9349-4B2D-ADDE-9B78301E3044}" destId="{762C2503-6F6E-48D6-A78B-4EE7C31DF4AA}" srcOrd="12" destOrd="0" presId="urn:microsoft.com/office/officeart/2005/8/layout/bProcess3"/>
    <dgm:cxn modelId="{D1199130-5549-415C-ADA7-007A07B6B3E6}" type="presParOf" srcId="{039D6B3C-9349-4B2D-ADDE-9B78301E3044}" destId="{A3CED920-E130-4E9A-B8FB-B8C72AC7ED37}" srcOrd="13" destOrd="0" presId="urn:microsoft.com/office/officeart/2005/8/layout/bProcess3"/>
    <dgm:cxn modelId="{324C31AF-DA0E-4D14-A677-3F4AF8C97401}" type="presParOf" srcId="{A3CED920-E130-4E9A-B8FB-B8C72AC7ED37}" destId="{CBA5AD05-EF7E-4240-A429-84C5E34AF3F7}" srcOrd="0" destOrd="0" presId="urn:microsoft.com/office/officeart/2005/8/layout/bProcess3"/>
    <dgm:cxn modelId="{AD966835-871E-4CB7-9ADF-2E9B31D48DA8}" type="presParOf" srcId="{039D6B3C-9349-4B2D-ADDE-9B78301E3044}" destId="{1652669E-6957-4ECA-A433-15A99F99F12C}" srcOrd="14"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287ADCD-CFA1-4A2B-BF64-B8BE42CBDEF5}" type="doc">
      <dgm:prSet loTypeId="urn:microsoft.com/office/officeart/2005/8/layout/bProcess3" loCatId="process" qsTypeId="urn:microsoft.com/office/officeart/2005/8/quickstyle/simple1" qsCatId="simple" csTypeId="urn:microsoft.com/office/officeart/2005/8/colors/colorful1" csCatId="colorful" phldr="1"/>
      <dgm:spPr/>
      <dgm:t>
        <a:bodyPr/>
        <a:lstStyle/>
        <a:p>
          <a:endParaRPr lang="en-US"/>
        </a:p>
      </dgm:t>
    </dgm:pt>
    <dgm:pt modelId="{9CD2DDA5-AA61-42E5-9B0E-7EB81E0D5026}">
      <dgm:prSet phldrT="[Text]"/>
      <dgm:spPr/>
      <dgm:t>
        <a:bodyPr/>
        <a:lstStyle/>
        <a:p>
          <a:r>
            <a:rPr lang="en-US" dirty="0"/>
            <a:t>EEOC Charge filed by Claimant</a:t>
          </a:r>
        </a:p>
      </dgm:t>
    </dgm:pt>
    <dgm:pt modelId="{6CA6C274-3FFD-4083-9941-A4EC1A720EE9}" type="parTrans" cxnId="{3F7C253B-B68C-47FF-B620-AC5F42C67E31}">
      <dgm:prSet/>
      <dgm:spPr/>
      <dgm:t>
        <a:bodyPr/>
        <a:lstStyle/>
        <a:p>
          <a:endParaRPr lang="en-US"/>
        </a:p>
      </dgm:t>
    </dgm:pt>
    <dgm:pt modelId="{A063275C-1758-49F1-B39E-E591E07DB119}" type="sibTrans" cxnId="{3F7C253B-B68C-47FF-B620-AC5F42C67E31}">
      <dgm:prSet phldrT="01"/>
      <dgm:spPr/>
      <dgm:t>
        <a:bodyPr/>
        <a:lstStyle/>
        <a:p>
          <a:endParaRPr lang="en-US"/>
        </a:p>
      </dgm:t>
    </dgm:pt>
    <dgm:pt modelId="{B091EE4F-03ED-4B4E-BFC7-3A4B812A6930}">
      <dgm:prSet phldrT="[Text]"/>
      <dgm:spPr/>
      <dgm:t>
        <a:bodyPr/>
        <a:lstStyle/>
        <a:p>
          <a:r>
            <a:rPr lang="en-US"/>
            <a:t>EEOC emails charge to Employer</a:t>
          </a:r>
        </a:p>
      </dgm:t>
    </dgm:pt>
    <dgm:pt modelId="{B5D0A339-7745-488C-B1D7-4AA7E29887CF}" type="parTrans" cxnId="{383444FA-3CFD-4F29-96F7-2EB253450CCF}">
      <dgm:prSet/>
      <dgm:spPr/>
      <dgm:t>
        <a:bodyPr/>
        <a:lstStyle/>
        <a:p>
          <a:endParaRPr lang="en-US"/>
        </a:p>
      </dgm:t>
    </dgm:pt>
    <dgm:pt modelId="{E1A15325-E7B3-437C-A380-45DB0EB776C0}" type="sibTrans" cxnId="{383444FA-3CFD-4F29-96F7-2EB253450CCF}">
      <dgm:prSet phldrT="02"/>
      <dgm:spPr/>
      <dgm:t>
        <a:bodyPr/>
        <a:lstStyle/>
        <a:p>
          <a:endParaRPr lang="en-US"/>
        </a:p>
      </dgm:t>
    </dgm:pt>
    <dgm:pt modelId="{C3850D9A-BF00-4447-9A0E-E2A37EAD8B73}">
      <dgm:prSet phldrT="[Text]"/>
      <dgm:spPr/>
      <dgm:t>
        <a:bodyPr/>
        <a:lstStyle/>
        <a:p>
          <a:r>
            <a:rPr lang="en-US"/>
            <a:t>Employer contacts attorney (or OMAG)</a:t>
          </a:r>
        </a:p>
      </dgm:t>
    </dgm:pt>
    <dgm:pt modelId="{6E883545-E9FE-4929-8905-5E639F90C654}" type="parTrans" cxnId="{524144DA-2D1E-4DA3-81D9-31EC6A1EFF99}">
      <dgm:prSet/>
      <dgm:spPr/>
      <dgm:t>
        <a:bodyPr/>
        <a:lstStyle/>
        <a:p>
          <a:endParaRPr lang="en-US"/>
        </a:p>
      </dgm:t>
    </dgm:pt>
    <dgm:pt modelId="{F1E74D5E-DF77-4C84-BCB6-6C363A9FAC0C}" type="sibTrans" cxnId="{524144DA-2D1E-4DA3-81D9-31EC6A1EFF99}">
      <dgm:prSet phldrT="03"/>
      <dgm:spPr/>
      <dgm:t>
        <a:bodyPr/>
        <a:lstStyle/>
        <a:p>
          <a:endParaRPr lang="en-US"/>
        </a:p>
      </dgm:t>
    </dgm:pt>
    <dgm:pt modelId="{A8655E8F-3437-40AA-BDDF-2AF416FA84C1}">
      <dgm:prSet/>
      <dgm:spPr/>
      <dgm:t>
        <a:bodyPr/>
        <a:lstStyle/>
        <a:p>
          <a:r>
            <a:rPr lang="en-US" dirty="0"/>
            <a:t>Employer submits position statement</a:t>
          </a:r>
        </a:p>
      </dgm:t>
    </dgm:pt>
    <dgm:pt modelId="{002D39F4-134F-466A-96E0-9CD26025052C}" type="parTrans" cxnId="{A0445116-3E55-4F26-B0DB-C25551C67D2E}">
      <dgm:prSet/>
      <dgm:spPr/>
      <dgm:t>
        <a:bodyPr/>
        <a:lstStyle/>
        <a:p>
          <a:endParaRPr lang="en-US"/>
        </a:p>
      </dgm:t>
    </dgm:pt>
    <dgm:pt modelId="{7A140F7A-A01A-4F3C-AEA1-1D05585D5484}" type="sibTrans" cxnId="{A0445116-3E55-4F26-B0DB-C25551C67D2E}">
      <dgm:prSet phldrT="04"/>
      <dgm:spPr/>
      <dgm:t>
        <a:bodyPr/>
        <a:lstStyle/>
        <a:p>
          <a:endParaRPr lang="en-US"/>
        </a:p>
      </dgm:t>
    </dgm:pt>
    <dgm:pt modelId="{787F1C46-203C-4E71-A1AB-34D3933DAD3B}">
      <dgm:prSet/>
      <dgm:spPr/>
      <dgm:t>
        <a:bodyPr/>
        <a:lstStyle/>
        <a:p>
          <a:r>
            <a:rPr lang="en-US"/>
            <a:t>EEOC investigates</a:t>
          </a:r>
        </a:p>
      </dgm:t>
    </dgm:pt>
    <dgm:pt modelId="{F0B66B0C-7304-4FA2-8457-5960392D8E34}" type="parTrans" cxnId="{031CF26B-C402-4CEC-9BE0-96F0C4933CEB}">
      <dgm:prSet/>
      <dgm:spPr/>
      <dgm:t>
        <a:bodyPr/>
        <a:lstStyle/>
        <a:p>
          <a:endParaRPr lang="en-US"/>
        </a:p>
      </dgm:t>
    </dgm:pt>
    <dgm:pt modelId="{0A2D93C5-05DD-44D2-8F2C-970C4EF1BFA3}" type="sibTrans" cxnId="{031CF26B-C402-4CEC-9BE0-96F0C4933CEB}">
      <dgm:prSet phldrT="05"/>
      <dgm:spPr/>
      <dgm:t>
        <a:bodyPr/>
        <a:lstStyle/>
        <a:p>
          <a:endParaRPr lang="en-US"/>
        </a:p>
      </dgm:t>
    </dgm:pt>
    <dgm:pt modelId="{F735BD27-35D5-472F-AAB5-BE094FFD1449}">
      <dgm:prSet/>
      <dgm:spPr/>
      <dgm:t>
        <a:bodyPr/>
        <a:lstStyle/>
        <a:p>
          <a:r>
            <a:rPr lang="en-US"/>
            <a:t>EEOC urges mediation</a:t>
          </a:r>
        </a:p>
      </dgm:t>
    </dgm:pt>
    <dgm:pt modelId="{E771F122-E115-4082-AB21-5E4364DA1672}" type="parTrans" cxnId="{FB917616-E7AF-4EE8-B842-C838B39D7B77}">
      <dgm:prSet/>
      <dgm:spPr/>
      <dgm:t>
        <a:bodyPr/>
        <a:lstStyle/>
        <a:p>
          <a:endParaRPr lang="en-US"/>
        </a:p>
      </dgm:t>
    </dgm:pt>
    <dgm:pt modelId="{6CE640F7-90C1-46A8-846F-9CB9F3A826DE}" type="sibTrans" cxnId="{FB917616-E7AF-4EE8-B842-C838B39D7B77}">
      <dgm:prSet phldrT="06"/>
      <dgm:spPr/>
      <dgm:t>
        <a:bodyPr/>
        <a:lstStyle/>
        <a:p>
          <a:endParaRPr lang="en-US"/>
        </a:p>
      </dgm:t>
    </dgm:pt>
    <dgm:pt modelId="{F1DC3D72-539A-4F9E-B7E7-42590AA4BF12}">
      <dgm:prSet/>
      <dgm:spPr/>
      <dgm:t>
        <a:bodyPr/>
        <a:lstStyle/>
        <a:p>
          <a:r>
            <a:rPr lang="en-US"/>
            <a:t>EEOC issues a FOR CAUSE finding</a:t>
          </a:r>
        </a:p>
      </dgm:t>
    </dgm:pt>
    <dgm:pt modelId="{DD5D0E1B-BF34-4924-9B6B-1C48D26DD753}" type="parTrans" cxnId="{29899075-5F93-41A2-8F89-9FDD00725BCC}">
      <dgm:prSet/>
      <dgm:spPr/>
      <dgm:t>
        <a:bodyPr/>
        <a:lstStyle/>
        <a:p>
          <a:endParaRPr lang="en-US"/>
        </a:p>
      </dgm:t>
    </dgm:pt>
    <dgm:pt modelId="{0640D184-D869-4FE7-B450-8E64B1DF999A}" type="sibTrans" cxnId="{29899075-5F93-41A2-8F89-9FDD00725BCC}">
      <dgm:prSet phldrT="07"/>
      <dgm:spPr/>
      <dgm:t>
        <a:bodyPr/>
        <a:lstStyle/>
        <a:p>
          <a:endParaRPr lang="en-US"/>
        </a:p>
      </dgm:t>
    </dgm:pt>
    <dgm:pt modelId="{778B1BFB-B557-4829-B246-CF7AC50E0CC5}">
      <dgm:prSet/>
      <dgm:spPr/>
      <dgm:t>
        <a:bodyPr/>
        <a:lstStyle/>
        <a:p>
          <a:r>
            <a:rPr lang="en-US" dirty="0"/>
            <a:t>EEOC forces Employer into Conciliation process</a:t>
          </a:r>
        </a:p>
      </dgm:t>
    </dgm:pt>
    <dgm:pt modelId="{B0EF5B96-D7F8-4266-943B-7469CE65F947}" type="parTrans" cxnId="{1B298CEC-7113-438B-9260-6BB112C63E4B}">
      <dgm:prSet/>
      <dgm:spPr/>
      <dgm:t>
        <a:bodyPr/>
        <a:lstStyle/>
        <a:p>
          <a:endParaRPr lang="en-US"/>
        </a:p>
      </dgm:t>
    </dgm:pt>
    <dgm:pt modelId="{CA1E7C21-21A5-44C7-A176-56919254A058}" type="sibTrans" cxnId="{1B298CEC-7113-438B-9260-6BB112C63E4B}">
      <dgm:prSet phldrT="08"/>
      <dgm:spPr/>
      <dgm:t>
        <a:bodyPr/>
        <a:lstStyle/>
        <a:p>
          <a:endParaRPr lang="en-US"/>
        </a:p>
      </dgm:t>
    </dgm:pt>
    <dgm:pt modelId="{799D6CF8-8998-4478-B6AC-726D5A3BCE3B}">
      <dgm:prSet/>
      <dgm:spPr/>
      <dgm:t>
        <a:bodyPr/>
        <a:lstStyle/>
        <a:p>
          <a:r>
            <a:rPr lang="en-US"/>
            <a:t>EEOC issues Right to Sue or Dept. of Justice gets involved</a:t>
          </a:r>
        </a:p>
      </dgm:t>
    </dgm:pt>
    <dgm:pt modelId="{497550CE-10EF-4B33-8E7C-E3399426D64F}" type="parTrans" cxnId="{16B8701B-8431-4F40-93C5-206DF55A7986}">
      <dgm:prSet/>
      <dgm:spPr/>
      <dgm:t>
        <a:bodyPr/>
        <a:lstStyle/>
        <a:p>
          <a:endParaRPr lang="en-US"/>
        </a:p>
      </dgm:t>
    </dgm:pt>
    <dgm:pt modelId="{DA10D0E8-4951-4190-90DD-2C4A4F4F11FC}" type="sibTrans" cxnId="{16B8701B-8431-4F40-93C5-206DF55A7986}">
      <dgm:prSet phldrT="09"/>
      <dgm:spPr/>
      <dgm:t>
        <a:bodyPr/>
        <a:lstStyle/>
        <a:p>
          <a:endParaRPr lang="en-US"/>
        </a:p>
      </dgm:t>
    </dgm:pt>
    <dgm:pt modelId="{AFE13DDB-1140-494C-A9C5-019821BF81DA}" type="pres">
      <dgm:prSet presAssocID="{B287ADCD-CFA1-4A2B-BF64-B8BE42CBDEF5}" presName="Name0" presStyleCnt="0">
        <dgm:presLayoutVars>
          <dgm:dir/>
          <dgm:resizeHandles val="exact"/>
        </dgm:presLayoutVars>
      </dgm:prSet>
      <dgm:spPr/>
    </dgm:pt>
    <dgm:pt modelId="{73897895-D224-4BA2-89D2-0726592543EB}" type="pres">
      <dgm:prSet presAssocID="{9CD2DDA5-AA61-42E5-9B0E-7EB81E0D5026}" presName="node" presStyleLbl="node1" presStyleIdx="0" presStyleCnt="9">
        <dgm:presLayoutVars>
          <dgm:bulletEnabled val="1"/>
        </dgm:presLayoutVars>
      </dgm:prSet>
      <dgm:spPr/>
    </dgm:pt>
    <dgm:pt modelId="{9F71244E-FA21-4756-916B-4C219ACFD410}" type="pres">
      <dgm:prSet presAssocID="{A063275C-1758-49F1-B39E-E591E07DB119}" presName="sibTrans" presStyleLbl="sibTrans1D1" presStyleIdx="0" presStyleCnt="8"/>
      <dgm:spPr/>
    </dgm:pt>
    <dgm:pt modelId="{84197FF1-AA1C-475E-881C-7EEBE713E87D}" type="pres">
      <dgm:prSet presAssocID="{A063275C-1758-49F1-B39E-E591E07DB119}" presName="connectorText" presStyleLbl="sibTrans1D1" presStyleIdx="0" presStyleCnt="8"/>
      <dgm:spPr/>
    </dgm:pt>
    <dgm:pt modelId="{E8CAF5F7-EB2D-43B2-8DDA-C890667D56A2}" type="pres">
      <dgm:prSet presAssocID="{B091EE4F-03ED-4B4E-BFC7-3A4B812A6930}" presName="node" presStyleLbl="node1" presStyleIdx="1" presStyleCnt="9">
        <dgm:presLayoutVars>
          <dgm:bulletEnabled val="1"/>
        </dgm:presLayoutVars>
      </dgm:prSet>
      <dgm:spPr/>
    </dgm:pt>
    <dgm:pt modelId="{48F1EAA4-079B-460A-8259-A0953E9A38F5}" type="pres">
      <dgm:prSet presAssocID="{E1A15325-E7B3-437C-A380-45DB0EB776C0}" presName="sibTrans" presStyleLbl="sibTrans1D1" presStyleIdx="1" presStyleCnt="8"/>
      <dgm:spPr/>
    </dgm:pt>
    <dgm:pt modelId="{E50312D4-066D-479A-B483-A0D2F2692B93}" type="pres">
      <dgm:prSet presAssocID="{E1A15325-E7B3-437C-A380-45DB0EB776C0}" presName="connectorText" presStyleLbl="sibTrans1D1" presStyleIdx="1" presStyleCnt="8"/>
      <dgm:spPr/>
    </dgm:pt>
    <dgm:pt modelId="{A14F29F9-2C92-4024-9966-D4E392B1E709}" type="pres">
      <dgm:prSet presAssocID="{C3850D9A-BF00-4447-9A0E-E2A37EAD8B73}" presName="node" presStyleLbl="node1" presStyleIdx="2" presStyleCnt="9">
        <dgm:presLayoutVars>
          <dgm:bulletEnabled val="1"/>
        </dgm:presLayoutVars>
      </dgm:prSet>
      <dgm:spPr/>
    </dgm:pt>
    <dgm:pt modelId="{FC22F3A0-B1FF-455D-B97C-4B30A8B91FD6}" type="pres">
      <dgm:prSet presAssocID="{F1E74D5E-DF77-4C84-BCB6-6C363A9FAC0C}" presName="sibTrans" presStyleLbl="sibTrans1D1" presStyleIdx="2" presStyleCnt="8"/>
      <dgm:spPr/>
    </dgm:pt>
    <dgm:pt modelId="{1E58CA8F-C78C-47BB-85C3-4E39768C9B19}" type="pres">
      <dgm:prSet presAssocID="{F1E74D5E-DF77-4C84-BCB6-6C363A9FAC0C}" presName="connectorText" presStyleLbl="sibTrans1D1" presStyleIdx="2" presStyleCnt="8"/>
      <dgm:spPr/>
    </dgm:pt>
    <dgm:pt modelId="{704F3D5B-4B4E-4886-BB4F-21582761367B}" type="pres">
      <dgm:prSet presAssocID="{A8655E8F-3437-40AA-BDDF-2AF416FA84C1}" presName="node" presStyleLbl="node1" presStyleIdx="3" presStyleCnt="9">
        <dgm:presLayoutVars>
          <dgm:bulletEnabled val="1"/>
        </dgm:presLayoutVars>
      </dgm:prSet>
      <dgm:spPr/>
    </dgm:pt>
    <dgm:pt modelId="{4AEF2B91-A327-442D-AE74-ACA20D797B90}" type="pres">
      <dgm:prSet presAssocID="{7A140F7A-A01A-4F3C-AEA1-1D05585D5484}" presName="sibTrans" presStyleLbl="sibTrans1D1" presStyleIdx="3" presStyleCnt="8"/>
      <dgm:spPr/>
    </dgm:pt>
    <dgm:pt modelId="{E84D5515-EC9E-4D6A-9E29-9FAF6D344C06}" type="pres">
      <dgm:prSet presAssocID="{7A140F7A-A01A-4F3C-AEA1-1D05585D5484}" presName="connectorText" presStyleLbl="sibTrans1D1" presStyleIdx="3" presStyleCnt="8"/>
      <dgm:spPr/>
    </dgm:pt>
    <dgm:pt modelId="{ED210D80-9C5A-4897-ADA7-E397338CEC4E}" type="pres">
      <dgm:prSet presAssocID="{787F1C46-203C-4E71-A1AB-34D3933DAD3B}" presName="node" presStyleLbl="node1" presStyleIdx="4" presStyleCnt="9">
        <dgm:presLayoutVars>
          <dgm:bulletEnabled val="1"/>
        </dgm:presLayoutVars>
      </dgm:prSet>
      <dgm:spPr/>
    </dgm:pt>
    <dgm:pt modelId="{260C9B99-60F9-4656-93DA-4BCD3A0821D0}" type="pres">
      <dgm:prSet presAssocID="{0A2D93C5-05DD-44D2-8F2C-970C4EF1BFA3}" presName="sibTrans" presStyleLbl="sibTrans1D1" presStyleIdx="4" presStyleCnt="8"/>
      <dgm:spPr/>
    </dgm:pt>
    <dgm:pt modelId="{FD12CC4C-4F54-4038-BF80-0DEAC78C6843}" type="pres">
      <dgm:prSet presAssocID="{0A2D93C5-05DD-44D2-8F2C-970C4EF1BFA3}" presName="connectorText" presStyleLbl="sibTrans1D1" presStyleIdx="4" presStyleCnt="8"/>
      <dgm:spPr/>
    </dgm:pt>
    <dgm:pt modelId="{93990EFA-0CA0-4CD1-8E6B-DB21BF3E7ED4}" type="pres">
      <dgm:prSet presAssocID="{F735BD27-35D5-472F-AAB5-BE094FFD1449}" presName="node" presStyleLbl="node1" presStyleIdx="5" presStyleCnt="9">
        <dgm:presLayoutVars>
          <dgm:bulletEnabled val="1"/>
        </dgm:presLayoutVars>
      </dgm:prSet>
      <dgm:spPr/>
    </dgm:pt>
    <dgm:pt modelId="{90376243-B25B-42CB-9C4C-F814B243CE48}" type="pres">
      <dgm:prSet presAssocID="{6CE640F7-90C1-46A8-846F-9CB9F3A826DE}" presName="sibTrans" presStyleLbl="sibTrans1D1" presStyleIdx="5" presStyleCnt="8"/>
      <dgm:spPr/>
    </dgm:pt>
    <dgm:pt modelId="{13C99E7F-2971-45E9-8682-A0864C315DBE}" type="pres">
      <dgm:prSet presAssocID="{6CE640F7-90C1-46A8-846F-9CB9F3A826DE}" presName="connectorText" presStyleLbl="sibTrans1D1" presStyleIdx="5" presStyleCnt="8"/>
      <dgm:spPr/>
    </dgm:pt>
    <dgm:pt modelId="{9CD3552F-0439-45C5-910A-72BD73963530}" type="pres">
      <dgm:prSet presAssocID="{F1DC3D72-539A-4F9E-B7E7-42590AA4BF12}" presName="node" presStyleLbl="node1" presStyleIdx="6" presStyleCnt="9">
        <dgm:presLayoutVars>
          <dgm:bulletEnabled val="1"/>
        </dgm:presLayoutVars>
      </dgm:prSet>
      <dgm:spPr/>
    </dgm:pt>
    <dgm:pt modelId="{B0971FA3-693B-4146-8C9B-790EE0C95C45}" type="pres">
      <dgm:prSet presAssocID="{0640D184-D869-4FE7-B450-8E64B1DF999A}" presName="sibTrans" presStyleLbl="sibTrans1D1" presStyleIdx="6" presStyleCnt="8"/>
      <dgm:spPr/>
    </dgm:pt>
    <dgm:pt modelId="{4007109E-2C60-4A0C-B536-BD2ECE844F14}" type="pres">
      <dgm:prSet presAssocID="{0640D184-D869-4FE7-B450-8E64B1DF999A}" presName="connectorText" presStyleLbl="sibTrans1D1" presStyleIdx="6" presStyleCnt="8"/>
      <dgm:spPr/>
    </dgm:pt>
    <dgm:pt modelId="{6D6753CC-5843-4B91-BC12-2C40BC234C54}" type="pres">
      <dgm:prSet presAssocID="{778B1BFB-B557-4829-B246-CF7AC50E0CC5}" presName="node" presStyleLbl="node1" presStyleIdx="7" presStyleCnt="9">
        <dgm:presLayoutVars>
          <dgm:bulletEnabled val="1"/>
        </dgm:presLayoutVars>
      </dgm:prSet>
      <dgm:spPr/>
    </dgm:pt>
    <dgm:pt modelId="{4D62FC37-C024-4632-A64B-78C1762C181C}" type="pres">
      <dgm:prSet presAssocID="{CA1E7C21-21A5-44C7-A176-56919254A058}" presName="sibTrans" presStyleLbl="sibTrans1D1" presStyleIdx="7" presStyleCnt="8"/>
      <dgm:spPr/>
    </dgm:pt>
    <dgm:pt modelId="{AEA779B9-4839-4157-B797-A440159765F0}" type="pres">
      <dgm:prSet presAssocID="{CA1E7C21-21A5-44C7-A176-56919254A058}" presName="connectorText" presStyleLbl="sibTrans1D1" presStyleIdx="7" presStyleCnt="8"/>
      <dgm:spPr/>
    </dgm:pt>
    <dgm:pt modelId="{EB1EFCB1-137E-4CBB-8A99-C234E04186DA}" type="pres">
      <dgm:prSet presAssocID="{799D6CF8-8998-4478-B6AC-726D5A3BCE3B}" presName="node" presStyleLbl="node1" presStyleIdx="8" presStyleCnt="9">
        <dgm:presLayoutVars>
          <dgm:bulletEnabled val="1"/>
        </dgm:presLayoutVars>
      </dgm:prSet>
      <dgm:spPr/>
    </dgm:pt>
  </dgm:ptLst>
  <dgm:cxnLst>
    <dgm:cxn modelId="{7E366001-1024-4018-9852-0E36FD796672}" type="presOf" srcId="{F1E74D5E-DF77-4C84-BCB6-6C363A9FAC0C}" destId="{1E58CA8F-C78C-47BB-85C3-4E39768C9B19}" srcOrd="1" destOrd="0" presId="urn:microsoft.com/office/officeart/2005/8/layout/bProcess3"/>
    <dgm:cxn modelId="{28CAB80E-5685-40D9-A424-9950E95208C3}" type="presOf" srcId="{778B1BFB-B557-4829-B246-CF7AC50E0CC5}" destId="{6D6753CC-5843-4B91-BC12-2C40BC234C54}" srcOrd="0" destOrd="0" presId="urn:microsoft.com/office/officeart/2005/8/layout/bProcess3"/>
    <dgm:cxn modelId="{A0445116-3E55-4F26-B0DB-C25551C67D2E}" srcId="{B287ADCD-CFA1-4A2B-BF64-B8BE42CBDEF5}" destId="{A8655E8F-3437-40AA-BDDF-2AF416FA84C1}" srcOrd="3" destOrd="0" parTransId="{002D39F4-134F-466A-96E0-9CD26025052C}" sibTransId="{7A140F7A-A01A-4F3C-AEA1-1D05585D5484}"/>
    <dgm:cxn modelId="{FB917616-E7AF-4EE8-B842-C838B39D7B77}" srcId="{B287ADCD-CFA1-4A2B-BF64-B8BE42CBDEF5}" destId="{F735BD27-35D5-472F-AAB5-BE094FFD1449}" srcOrd="5" destOrd="0" parTransId="{E771F122-E115-4082-AB21-5E4364DA1672}" sibTransId="{6CE640F7-90C1-46A8-846F-9CB9F3A826DE}"/>
    <dgm:cxn modelId="{16B8701B-8431-4F40-93C5-206DF55A7986}" srcId="{B287ADCD-CFA1-4A2B-BF64-B8BE42CBDEF5}" destId="{799D6CF8-8998-4478-B6AC-726D5A3BCE3B}" srcOrd="8" destOrd="0" parTransId="{497550CE-10EF-4B33-8E7C-E3399426D64F}" sibTransId="{DA10D0E8-4951-4190-90DD-2C4A4F4F11FC}"/>
    <dgm:cxn modelId="{CE225421-47B6-4F58-BF7D-48EE49423009}" type="presOf" srcId="{C3850D9A-BF00-4447-9A0E-E2A37EAD8B73}" destId="{A14F29F9-2C92-4024-9966-D4E392B1E709}" srcOrd="0" destOrd="0" presId="urn:microsoft.com/office/officeart/2005/8/layout/bProcess3"/>
    <dgm:cxn modelId="{70CBCB27-09F1-44ED-BF3A-A6AFA1669500}" type="presOf" srcId="{A063275C-1758-49F1-B39E-E591E07DB119}" destId="{9F71244E-FA21-4756-916B-4C219ACFD410}" srcOrd="0" destOrd="0" presId="urn:microsoft.com/office/officeart/2005/8/layout/bProcess3"/>
    <dgm:cxn modelId="{292BEF2F-DCF5-4F64-A582-5D8964956D90}" type="presOf" srcId="{6CE640F7-90C1-46A8-846F-9CB9F3A826DE}" destId="{90376243-B25B-42CB-9C4C-F814B243CE48}" srcOrd="0" destOrd="0" presId="urn:microsoft.com/office/officeart/2005/8/layout/bProcess3"/>
    <dgm:cxn modelId="{3F7C253B-B68C-47FF-B620-AC5F42C67E31}" srcId="{B287ADCD-CFA1-4A2B-BF64-B8BE42CBDEF5}" destId="{9CD2DDA5-AA61-42E5-9B0E-7EB81E0D5026}" srcOrd="0" destOrd="0" parTransId="{6CA6C274-3FFD-4083-9941-A4EC1A720EE9}" sibTransId="{A063275C-1758-49F1-B39E-E591E07DB119}"/>
    <dgm:cxn modelId="{E452B53E-CD9E-4FEF-8DC0-79DA51076561}" type="presOf" srcId="{B091EE4F-03ED-4B4E-BFC7-3A4B812A6930}" destId="{E8CAF5F7-EB2D-43B2-8DDA-C890667D56A2}" srcOrd="0" destOrd="0" presId="urn:microsoft.com/office/officeart/2005/8/layout/bProcess3"/>
    <dgm:cxn modelId="{C545D53E-BA4D-4C16-A80A-E0948DEB8287}" type="presOf" srcId="{E1A15325-E7B3-437C-A380-45DB0EB776C0}" destId="{E50312D4-066D-479A-B483-A0D2F2692B93}" srcOrd="1" destOrd="0" presId="urn:microsoft.com/office/officeart/2005/8/layout/bProcess3"/>
    <dgm:cxn modelId="{A702425D-E7CD-4F62-AACA-AAE4DCAB67ED}" type="presOf" srcId="{0640D184-D869-4FE7-B450-8E64B1DF999A}" destId="{B0971FA3-693B-4146-8C9B-790EE0C95C45}" srcOrd="0" destOrd="0" presId="urn:microsoft.com/office/officeart/2005/8/layout/bProcess3"/>
    <dgm:cxn modelId="{8C6A144A-1314-41D6-AA06-1ECD49050628}" type="presOf" srcId="{0A2D93C5-05DD-44D2-8F2C-970C4EF1BFA3}" destId="{FD12CC4C-4F54-4038-BF80-0DEAC78C6843}" srcOrd="1" destOrd="0" presId="urn:microsoft.com/office/officeart/2005/8/layout/bProcess3"/>
    <dgm:cxn modelId="{031CF26B-C402-4CEC-9BE0-96F0C4933CEB}" srcId="{B287ADCD-CFA1-4A2B-BF64-B8BE42CBDEF5}" destId="{787F1C46-203C-4E71-A1AB-34D3933DAD3B}" srcOrd="4" destOrd="0" parTransId="{F0B66B0C-7304-4FA2-8457-5960392D8E34}" sibTransId="{0A2D93C5-05DD-44D2-8F2C-970C4EF1BFA3}"/>
    <dgm:cxn modelId="{8F1DE371-459C-43D4-AC23-CFCACB68D6AD}" type="presOf" srcId="{A063275C-1758-49F1-B39E-E591E07DB119}" destId="{84197FF1-AA1C-475E-881C-7EEBE713E87D}" srcOrd="1" destOrd="0" presId="urn:microsoft.com/office/officeart/2005/8/layout/bProcess3"/>
    <dgm:cxn modelId="{64029972-D509-4A11-8BD2-217CF73C94B8}" type="presOf" srcId="{787F1C46-203C-4E71-A1AB-34D3933DAD3B}" destId="{ED210D80-9C5A-4897-ADA7-E397338CEC4E}" srcOrd="0" destOrd="0" presId="urn:microsoft.com/office/officeart/2005/8/layout/bProcess3"/>
    <dgm:cxn modelId="{66A6F173-6195-491D-9C37-E1A49763650C}" type="presOf" srcId="{799D6CF8-8998-4478-B6AC-726D5A3BCE3B}" destId="{EB1EFCB1-137E-4CBB-8A99-C234E04186DA}" srcOrd="0" destOrd="0" presId="urn:microsoft.com/office/officeart/2005/8/layout/bProcess3"/>
    <dgm:cxn modelId="{29899075-5F93-41A2-8F89-9FDD00725BCC}" srcId="{B287ADCD-CFA1-4A2B-BF64-B8BE42CBDEF5}" destId="{F1DC3D72-539A-4F9E-B7E7-42590AA4BF12}" srcOrd="6" destOrd="0" parTransId="{DD5D0E1B-BF34-4924-9B6B-1C48D26DD753}" sibTransId="{0640D184-D869-4FE7-B450-8E64B1DF999A}"/>
    <dgm:cxn modelId="{F4FBB957-E619-4FB1-AB08-BB83355F4694}" type="presOf" srcId="{6CE640F7-90C1-46A8-846F-9CB9F3A826DE}" destId="{13C99E7F-2971-45E9-8682-A0864C315DBE}" srcOrd="1" destOrd="0" presId="urn:microsoft.com/office/officeart/2005/8/layout/bProcess3"/>
    <dgm:cxn modelId="{C6630979-E5F1-4118-B8BA-AAD0927B3B81}" type="presOf" srcId="{E1A15325-E7B3-437C-A380-45DB0EB776C0}" destId="{48F1EAA4-079B-460A-8259-A0953E9A38F5}" srcOrd="0" destOrd="0" presId="urn:microsoft.com/office/officeart/2005/8/layout/bProcess3"/>
    <dgm:cxn modelId="{2074B990-9330-459C-9A6F-4F1317EDEE5B}" type="presOf" srcId="{0640D184-D869-4FE7-B450-8E64B1DF999A}" destId="{4007109E-2C60-4A0C-B536-BD2ECE844F14}" srcOrd="1" destOrd="0" presId="urn:microsoft.com/office/officeart/2005/8/layout/bProcess3"/>
    <dgm:cxn modelId="{BCDB3094-1E38-4EFE-A548-869B508AAF20}" type="presOf" srcId="{7A140F7A-A01A-4F3C-AEA1-1D05585D5484}" destId="{4AEF2B91-A327-442D-AE74-ACA20D797B90}" srcOrd="0" destOrd="0" presId="urn:microsoft.com/office/officeart/2005/8/layout/bProcess3"/>
    <dgm:cxn modelId="{4BC74798-952F-4D5B-ACFE-C21B0B513B03}" type="presOf" srcId="{A8655E8F-3437-40AA-BDDF-2AF416FA84C1}" destId="{704F3D5B-4B4E-4886-BB4F-21582761367B}" srcOrd="0" destOrd="0" presId="urn:microsoft.com/office/officeart/2005/8/layout/bProcess3"/>
    <dgm:cxn modelId="{F7129CA5-AED3-4FCF-8707-C779B15546B4}" type="presOf" srcId="{F1DC3D72-539A-4F9E-B7E7-42590AA4BF12}" destId="{9CD3552F-0439-45C5-910A-72BD73963530}" srcOrd="0" destOrd="0" presId="urn:microsoft.com/office/officeart/2005/8/layout/bProcess3"/>
    <dgm:cxn modelId="{B5132DA6-236E-411B-B32B-707B91D3E12F}" type="presOf" srcId="{7A140F7A-A01A-4F3C-AEA1-1D05585D5484}" destId="{E84D5515-EC9E-4D6A-9E29-9FAF6D344C06}" srcOrd="1" destOrd="0" presId="urn:microsoft.com/office/officeart/2005/8/layout/bProcess3"/>
    <dgm:cxn modelId="{0010B8B1-CED3-4866-B302-21C0F5074EFA}" type="presOf" srcId="{B287ADCD-CFA1-4A2B-BF64-B8BE42CBDEF5}" destId="{AFE13DDB-1140-494C-A9C5-019821BF81DA}" srcOrd="0" destOrd="0" presId="urn:microsoft.com/office/officeart/2005/8/layout/bProcess3"/>
    <dgm:cxn modelId="{21783CB8-4639-4802-BF61-094B9F60BEDA}" type="presOf" srcId="{9CD2DDA5-AA61-42E5-9B0E-7EB81E0D5026}" destId="{73897895-D224-4BA2-89D2-0726592543EB}" srcOrd="0" destOrd="0" presId="urn:microsoft.com/office/officeart/2005/8/layout/bProcess3"/>
    <dgm:cxn modelId="{A940F2BE-C357-4139-A316-99CD5C8BD564}" type="presOf" srcId="{F735BD27-35D5-472F-AAB5-BE094FFD1449}" destId="{93990EFA-0CA0-4CD1-8E6B-DB21BF3E7ED4}" srcOrd="0" destOrd="0" presId="urn:microsoft.com/office/officeart/2005/8/layout/bProcess3"/>
    <dgm:cxn modelId="{8B79EDD3-4E51-49DE-AFE2-BA2867820FE0}" type="presOf" srcId="{0A2D93C5-05DD-44D2-8F2C-970C4EF1BFA3}" destId="{260C9B99-60F9-4656-93DA-4BCD3A0821D0}" srcOrd="0" destOrd="0" presId="urn:microsoft.com/office/officeart/2005/8/layout/bProcess3"/>
    <dgm:cxn modelId="{2744D8D5-7C6E-4053-B3F4-5B9C23DC6123}" type="presOf" srcId="{CA1E7C21-21A5-44C7-A176-56919254A058}" destId="{4D62FC37-C024-4632-A64B-78C1762C181C}" srcOrd="0" destOrd="0" presId="urn:microsoft.com/office/officeart/2005/8/layout/bProcess3"/>
    <dgm:cxn modelId="{524144DA-2D1E-4DA3-81D9-31EC6A1EFF99}" srcId="{B287ADCD-CFA1-4A2B-BF64-B8BE42CBDEF5}" destId="{C3850D9A-BF00-4447-9A0E-E2A37EAD8B73}" srcOrd="2" destOrd="0" parTransId="{6E883545-E9FE-4929-8905-5E639F90C654}" sibTransId="{F1E74D5E-DF77-4C84-BCB6-6C363A9FAC0C}"/>
    <dgm:cxn modelId="{A44C2FE1-0EE9-4ECF-BDAD-4562B346FB75}" type="presOf" srcId="{CA1E7C21-21A5-44C7-A176-56919254A058}" destId="{AEA779B9-4839-4157-B797-A440159765F0}" srcOrd="1" destOrd="0" presId="urn:microsoft.com/office/officeart/2005/8/layout/bProcess3"/>
    <dgm:cxn modelId="{1B298CEC-7113-438B-9260-6BB112C63E4B}" srcId="{B287ADCD-CFA1-4A2B-BF64-B8BE42CBDEF5}" destId="{778B1BFB-B557-4829-B246-CF7AC50E0CC5}" srcOrd="7" destOrd="0" parTransId="{B0EF5B96-D7F8-4266-943B-7469CE65F947}" sibTransId="{CA1E7C21-21A5-44C7-A176-56919254A058}"/>
    <dgm:cxn modelId="{5F4EE9F3-713B-490C-A76B-12E0DCDAEF82}" type="presOf" srcId="{F1E74D5E-DF77-4C84-BCB6-6C363A9FAC0C}" destId="{FC22F3A0-B1FF-455D-B97C-4B30A8B91FD6}" srcOrd="0" destOrd="0" presId="urn:microsoft.com/office/officeart/2005/8/layout/bProcess3"/>
    <dgm:cxn modelId="{383444FA-3CFD-4F29-96F7-2EB253450CCF}" srcId="{B287ADCD-CFA1-4A2B-BF64-B8BE42CBDEF5}" destId="{B091EE4F-03ED-4B4E-BFC7-3A4B812A6930}" srcOrd="1" destOrd="0" parTransId="{B5D0A339-7745-488C-B1D7-4AA7E29887CF}" sibTransId="{E1A15325-E7B3-437C-A380-45DB0EB776C0}"/>
    <dgm:cxn modelId="{CFC72C46-9152-4B80-9CA7-FFCF0C748F62}" type="presParOf" srcId="{AFE13DDB-1140-494C-A9C5-019821BF81DA}" destId="{73897895-D224-4BA2-89D2-0726592543EB}" srcOrd="0" destOrd="0" presId="urn:microsoft.com/office/officeart/2005/8/layout/bProcess3"/>
    <dgm:cxn modelId="{67BB9C74-0397-4307-A7E0-C4735F4B43CA}" type="presParOf" srcId="{AFE13DDB-1140-494C-A9C5-019821BF81DA}" destId="{9F71244E-FA21-4756-916B-4C219ACFD410}" srcOrd="1" destOrd="0" presId="urn:microsoft.com/office/officeart/2005/8/layout/bProcess3"/>
    <dgm:cxn modelId="{BFF34041-E94A-46BE-8C63-FD520214D989}" type="presParOf" srcId="{9F71244E-FA21-4756-916B-4C219ACFD410}" destId="{84197FF1-AA1C-475E-881C-7EEBE713E87D}" srcOrd="0" destOrd="0" presId="urn:microsoft.com/office/officeart/2005/8/layout/bProcess3"/>
    <dgm:cxn modelId="{C01B2AE4-8E44-4DA8-B9A8-FFDF832DF8D5}" type="presParOf" srcId="{AFE13DDB-1140-494C-A9C5-019821BF81DA}" destId="{E8CAF5F7-EB2D-43B2-8DDA-C890667D56A2}" srcOrd="2" destOrd="0" presId="urn:microsoft.com/office/officeart/2005/8/layout/bProcess3"/>
    <dgm:cxn modelId="{594A3C49-4AFD-42AF-A2BE-FF1D01D00BB6}" type="presParOf" srcId="{AFE13DDB-1140-494C-A9C5-019821BF81DA}" destId="{48F1EAA4-079B-460A-8259-A0953E9A38F5}" srcOrd="3" destOrd="0" presId="urn:microsoft.com/office/officeart/2005/8/layout/bProcess3"/>
    <dgm:cxn modelId="{7D410DFC-DE20-43BF-91B5-966A36C99A0A}" type="presParOf" srcId="{48F1EAA4-079B-460A-8259-A0953E9A38F5}" destId="{E50312D4-066D-479A-B483-A0D2F2692B93}" srcOrd="0" destOrd="0" presId="urn:microsoft.com/office/officeart/2005/8/layout/bProcess3"/>
    <dgm:cxn modelId="{2B80FD1B-FA89-48AE-8C95-46AAB1094457}" type="presParOf" srcId="{AFE13DDB-1140-494C-A9C5-019821BF81DA}" destId="{A14F29F9-2C92-4024-9966-D4E392B1E709}" srcOrd="4" destOrd="0" presId="urn:microsoft.com/office/officeart/2005/8/layout/bProcess3"/>
    <dgm:cxn modelId="{E43D4E89-5309-4DE8-AD65-39CE3B8A5BBA}" type="presParOf" srcId="{AFE13DDB-1140-494C-A9C5-019821BF81DA}" destId="{FC22F3A0-B1FF-455D-B97C-4B30A8B91FD6}" srcOrd="5" destOrd="0" presId="urn:microsoft.com/office/officeart/2005/8/layout/bProcess3"/>
    <dgm:cxn modelId="{EBD3CDD1-3E16-4528-BBDE-D22E3E03A4EE}" type="presParOf" srcId="{FC22F3A0-B1FF-455D-B97C-4B30A8B91FD6}" destId="{1E58CA8F-C78C-47BB-85C3-4E39768C9B19}" srcOrd="0" destOrd="0" presId="urn:microsoft.com/office/officeart/2005/8/layout/bProcess3"/>
    <dgm:cxn modelId="{75518733-0E04-450A-AAED-D40928347C17}" type="presParOf" srcId="{AFE13DDB-1140-494C-A9C5-019821BF81DA}" destId="{704F3D5B-4B4E-4886-BB4F-21582761367B}" srcOrd="6" destOrd="0" presId="urn:microsoft.com/office/officeart/2005/8/layout/bProcess3"/>
    <dgm:cxn modelId="{3424DD1C-D4E8-4208-AEF1-0C5E4E62AD27}" type="presParOf" srcId="{AFE13DDB-1140-494C-A9C5-019821BF81DA}" destId="{4AEF2B91-A327-442D-AE74-ACA20D797B90}" srcOrd="7" destOrd="0" presId="urn:microsoft.com/office/officeart/2005/8/layout/bProcess3"/>
    <dgm:cxn modelId="{5FBC4B3A-2A7E-4358-991A-5E82DDEBDA42}" type="presParOf" srcId="{4AEF2B91-A327-442D-AE74-ACA20D797B90}" destId="{E84D5515-EC9E-4D6A-9E29-9FAF6D344C06}" srcOrd="0" destOrd="0" presId="urn:microsoft.com/office/officeart/2005/8/layout/bProcess3"/>
    <dgm:cxn modelId="{34FEBE76-5013-4744-B397-231EE4E22C97}" type="presParOf" srcId="{AFE13DDB-1140-494C-A9C5-019821BF81DA}" destId="{ED210D80-9C5A-4897-ADA7-E397338CEC4E}" srcOrd="8" destOrd="0" presId="urn:microsoft.com/office/officeart/2005/8/layout/bProcess3"/>
    <dgm:cxn modelId="{E229E293-7638-4008-AF39-A03C5A55B7D7}" type="presParOf" srcId="{AFE13DDB-1140-494C-A9C5-019821BF81DA}" destId="{260C9B99-60F9-4656-93DA-4BCD3A0821D0}" srcOrd="9" destOrd="0" presId="urn:microsoft.com/office/officeart/2005/8/layout/bProcess3"/>
    <dgm:cxn modelId="{FCE45154-3942-47DE-A21F-79A721F88FC2}" type="presParOf" srcId="{260C9B99-60F9-4656-93DA-4BCD3A0821D0}" destId="{FD12CC4C-4F54-4038-BF80-0DEAC78C6843}" srcOrd="0" destOrd="0" presId="urn:microsoft.com/office/officeart/2005/8/layout/bProcess3"/>
    <dgm:cxn modelId="{F17D6D5D-3144-4DDE-A5AF-134067BE085B}" type="presParOf" srcId="{AFE13DDB-1140-494C-A9C5-019821BF81DA}" destId="{93990EFA-0CA0-4CD1-8E6B-DB21BF3E7ED4}" srcOrd="10" destOrd="0" presId="urn:microsoft.com/office/officeart/2005/8/layout/bProcess3"/>
    <dgm:cxn modelId="{2CFCBAA0-7854-4E86-912C-13B4AE316074}" type="presParOf" srcId="{AFE13DDB-1140-494C-A9C5-019821BF81DA}" destId="{90376243-B25B-42CB-9C4C-F814B243CE48}" srcOrd="11" destOrd="0" presId="urn:microsoft.com/office/officeart/2005/8/layout/bProcess3"/>
    <dgm:cxn modelId="{7185A3BF-FBAD-4CFE-84CC-A5BA35AC5FCF}" type="presParOf" srcId="{90376243-B25B-42CB-9C4C-F814B243CE48}" destId="{13C99E7F-2971-45E9-8682-A0864C315DBE}" srcOrd="0" destOrd="0" presId="urn:microsoft.com/office/officeart/2005/8/layout/bProcess3"/>
    <dgm:cxn modelId="{1B2EEE28-C6ED-4881-85EB-3A6F3C5F3D4A}" type="presParOf" srcId="{AFE13DDB-1140-494C-A9C5-019821BF81DA}" destId="{9CD3552F-0439-45C5-910A-72BD73963530}" srcOrd="12" destOrd="0" presId="urn:microsoft.com/office/officeart/2005/8/layout/bProcess3"/>
    <dgm:cxn modelId="{A8675D49-C8A6-4262-8CF3-0F235918A7C7}" type="presParOf" srcId="{AFE13DDB-1140-494C-A9C5-019821BF81DA}" destId="{B0971FA3-693B-4146-8C9B-790EE0C95C45}" srcOrd="13" destOrd="0" presId="urn:microsoft.com/office/officeart/2005/8/layout/bProcess3"/>
    <dgm:cxn modelId="{EB4D8844-58CC-4208-9F31-B570FAF02B6E}" type="presParOf" srcId="{B0971FA3-693B-4146-8C9B-790EE0C95C45}" destId="{4007109E-2C60-4A0C-B536-BD2ECE844F14}" srcOrd="0" destOrd="0" presId="urn:microsoft.com/office/officeart/2005/8/layout/bProcess3"/>
    <dgm:cxn modelId="{8BED086E-1C79-4976-A5AD-8D24C289E677}" type="presParOf" srcId="{AFE13DDB-1140-494C-A9C5-019821BF81DA}" destId="{6D6753CC-5843-4B91-BC12-2C40BC234C54}" srcOrd="14" destOrd="0" presId="urn:microsoft.com/office/officeart/2005/8/layout/bProcess3"/>
    <dgm:cxn modelId="{ACDC3987-9CBD-49BF-A47A-B0AA17331707}" type="presParOf" srcId="{AFE13DDB-1140-494C-A9C5-019821BF81DA}" destId="{4D62FC37-C024-4632-A64B-78C1762C181C}" srcOrd="15" destOrd="0" presId="urn:microsoft.com/office/officeart/2005/8/layout/bProcess3"/>
    <dgm:cxn modelId="{9D15839E-468C-4B88-B246-AC1F29F0BDAD}" type="presParOf" srcId="{4D62FC37-C024-4632-A64B-78C1762C181C}" destId="{AEA779B9-4839-4157-B797-A440159765F0}" srcOrd="0" destOrd="0" presId="urn:microsoft.com/office/officeart/2005/8/layout/bProcess3"/>
    <dgm:cxn modelId="{6B2E7958-D1CD-45A1-9483-22319F78E265}" type="presParOf" srcId="{AFE13DDB-1140-494C-A9C5-019821BF81DA}" destId="{EB1EFCB1-137E-4CBB-8A99-C234E04186DA}" srcOrd="16"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C8D26A1-C4D3-47E1-847F-16977A459426}"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4DAB1586-6172-4FA7-A36B-3066B03DA829}">
      <dgm:prSet phldrT="[Text]"/>
      <dgm:spPr/>
      <dgm:t>
        <a:bodyPr/>
        <a:lstStyle/>
        <a:p>
          <a:r>
            <a:rPr lang="en-US" dirty="0"/>
            <a:t>Reasonable cause to believe discrimination</a:t>
          </a:r>
        </a:p>
      </dgm:t>
    </dgm:pt>
    <dgm:pt modelId="{FE4A159D-F2F7-4DF3-932C-BDD138A8EBD7}" type="parTrans" cxnId="{CE8AF9D6-074B-46A0-A81B-B840C33F2FB3}">
      <dgm:prSet/>
      <dgm:spPr/>
      <dgm:t>
        <a:bodyPr/>
        <a:lstStyle/>
        <a:p>
          <a:endParaRPr lang="en-US"/>
        </a:p>
      </dgm:t>
    </dgm:pt>
    <dgm:pt modelId="{2DB1202F-12A5-476A-B47F-03193B9CBF68}" type="sibTrans" cxnId="{CE8AF9D6-074B-46A0-A81B-B840C33F2FB3}">
      <dgm:prSet/>
      <dgm:spPr/>
      <dgm:t>
        <a:bodyPr/>
        <a:lstStyle/>
        <a:p>
          <a:endParaRPr lang="en-US"/>
        </a:p>
      </dgm:t>
    </dgm:pt>
    <dgm:pt modelId="{708227BC-0FA8-4356-8C89-C83F52256813}">
      <dgm:prSet phldrT="[Text]"/>
      <dgm:spPr/>
      <dgm:t>
        <a:bodyPr/>
        <a:lstStyle/>
        <a:p>
          <a:r>
            <a:rPr lang="en-US" dirty="0"/>
            <a:t>Letter of Determination</a:t>
          </a:r>
        </a:p>
      </dgm:t>
    </dgm:pt>
    <dgm:pt modelId="{9288DEF4-F846-4FBE-9D0C-44AB54543C01}" type="parTrans" cxnId="{5CA0A4B9-3F9F-4828-B992-51EA588170DF}">
      <dgm:prSet/>
      <dgm:spPr/>
      <dgm:t>
        <a:bodyPr/>
        <a:lstStyle/>
        <a:p>
          <a:endParaRPr lang="en-US"/>
        </a:p>
      </dgm:t>
    </dgm:pt>
    <dgm:pt modelId="{2CEAA854-CE32-4AF9-93AD-9EF9663525CE}" type="sibTrans" cxnId="{5CA0A4B9-3F9F-4828-B992-51EA588170DF}">
      <dgm:prSet/>
      <dgm:spPr/>
      <dgm:t>
        <a:bodyPr/>
        <a:lstStyle/>
        <a:p>
          <a:endParaRPr lang="en-US"/>
        </a:p>
      </dgm:t>
    </dgm:pt>
    <dgm:pt modelId="{17B1836D-A995-4817-BF6E-C37A58CBDDE7}">
      <dgm:prSet phldrT="[Text]"/>
      <dgm:spPr/>
      <dgm:t>
        <a:bodyPr/>
        <a:lstStyle/>
        <a:p>
          <a:r>
            <a:rPr lang="en-US" dirty="0"/>
            <a:t>Conciliation</a:t>
          </a:r>
        </a:p>
        <a:p>
          <a:r>
            <a:rPr lang="en-US" dirty="0"/>
            <a:t>(voluntary)</a:t>
          </a:r>
        </a:p>
      </dgm:t>
    </dgm:pt>
    <dgm:pt modelId="{EE139D1C-D54C-4CCD-9C8E-5E0BF0682C14}" type="parTrans" cxnId="{5A0C07D5-AA5C-4CF5-8E7F-30D99A029C15}">
      <dgm:prSet/>
      <dgm:spPr/>
      <dgm:t>
        <a:bodyPr/>
        <a:lstStyle/>
        <a:p>
          <a:endParaRPr lang="en-US"/>
        </a:p>
      </dgm:t>
    </dgm:pt>
    <dgm:pt modelId="{95D7CC9E-A9F7-42DC-9A6B-27164671132A}" type="sibTrans" cxnId="{5A0C07D5-AA5C-4CF5-8E7F-30D99A029C15}">
      <dgm:prSet/>
      <dgm:spPr/>
      <dgm:t>
        <a:bodyPr/>
        <a:lstStyle/>
        <a:p>
          <a:endParaRPr lang="en-US"/>
        </a:p>
      </dgm:t>
    </dgm:pt>
    <dgm:pt modelId="{7B868968-39E9-4246-806F-21C93545F0E5}">
      <dgm:prSet phldrT="[Text]"/>
      <dgm:spPr/>
      <dgm:t>
        <a:bodyPr/>
        <a:lstStyle/>
        <a:p>
          <a:r>
            <a:rPr lang="en-US" dirty="0"/>
            <a:t>Conciliation fails</a:t>
          </a:r>
        </a:p>
        <a:p>
          <a:endParaRPr lang="en-US" dirty="0"/>
        </a:p>
      </dgm:t>
    </dgm:pt>
    <dgm:pt modelId="{5EC5315C-9C8D-46AF-AF0B-7C3FECDFDBBC}" type="parTrans" cxnId="{43089DF3-7E7C-4AA0-B447-554AEAE7A5BE}">
      <dgm:prSet/>
      <dgm:spPr/>
      <dgm:t>
        <a:bodyPr/>
        <a:lstStyle/>
        <a:p>
          <a:endParaRPr lang="en-US"/>
        </a:p>
      </dgm:t>
    </dgm:pt>
    <dgm:pt modelId="{B9EAD4D8-2632-4C0D-9CD6-ECB38D021D06}" type="sibTrans" cxnId="{43089DF3-7E7C-4AA0-B447-554AEAE7A5BE}">
      <dgm:prSet/>
      <dgm:spPr/>
      <dgm:t>
        <a:bodyPr/>
        <a:lstStyle/>
        <a:p>
          <a:endParaRPr lang="en-US"/>
        </a:p>
      </dgm:t>
    </dgm:pt>
    <dgm:pt modelId="{DB032E20-D13A-4C1D-8AD2-719E2FECF5A7}">
      <dgm:prSet phldrT="[Text]"/>
      <dgm:spPr/>
      <dgm:t>
        <a:bodyPr/>
        <a:lstStyle/>
        <a:p>
          <a:r>
            <a:rPr lang="en-US" dirty="0"/>
            <a:t>EEOC sends to DOJ</a:t>
          </a:r>
        </a:p>
      </dgm:t>
    </dgm:pt>
    <dgm:pt modelId="{059F82BD-70F9-4B89-9CF4-334FA140573A}" type="parTrans" cxnId="{412A01AE-069B-4F96-ABE4-87684A9280D8}">
      <dgm:prSet/>
      <dgm:spPr/>
      <dgm:t>
        <a:bodyPr/>
        <a:lstStyle/>
        <a:p>
          <a:endParaRPr lang="en-US"/>
        </a:p>
      </dgm:t>
    </dgm:pt>
    <dgm:pt modelId="{418B0813-200A-4A6F-B98C-7773D76FA6BA}" type="sibTrans" cxnId="{412A01AE-069B-4F96-ABE4-87684A9280D8}">
      <dgm:prSet/>
      <dgm:spPr/>
      <dgm:t>
        <a:bodyPr/>
        <a:lstStyle/>
        <a:p>
          <a:endParaRPr lang="en-US"/>
        </a:p>
      </dgm:t>
    </dgm:pt>
    <dgm:pt modelId="{7908389F-E7EF-4387-8C92-98C278205853}">
      <dgm:prSet phldrT="[Text]"/>
      <dgm:spPr/>
      <dgm:t>
        <a:bodyPr/>
        <a:lstStyle/>
        <a:p>
          <a:r>
            <a:rPr lang="en-US" dirty="0"/>
            <a:t>DOJ sues or EEOC issues right to sue letter</a:t>
          </a:r>
        </a:p>
      </dgm:t>
    </dgm:pt>
    <dgm:pt modelId="{84F3278C-BB29-4543-A75C-F3DB8BA449C5}" type="parTrans" cxnId="{09F29413-1D87-42AB-A8F0-DEDCB791746C}">
      <dgm:prSet/>
      <dgm:spPr/>
      <dgm:t>
        <a:bodyPr/>
        <a:lstStyle/>
        <a:p>
          <a:endParaRPr lang="en-US"/>
        </a:p>
      </dgm:t>
    </dgm:pt>
    <dgm:pt modelId="{EBE3B33D-4330-47A3-A097-C34F8ABF5729}" type="sibTrans" cxnId="{09F29413-1D87-42AB-A8F0-DEDCB791746C}">
      <dgm:prSet/>
      <dgm:spPr/>
      <dgm:t>
        <a:bodyPr/>
        <a:lstStyle/>
        <a:p>
          <a:endParaRPr lang="en-US"/>
        </a:p>
      </dgm:t>
    </dgm:pt>
    <dgm:pt modelId="{937C14E8-7753-4FC8-9BA8-268BE89D617F}" type="pres">
      <dgm:prSet presAssocID="{0C8D26A1-C4D3-47E1-847F-16977A459426}" presName="Name0" presStyleCnt="0">
        <dgm:presLayoutVars>
          <dgm:dir/>
          <dgm:resizeHandles val="exact"/>
        </dgm:presLayoutVars>
      </dgm:prSet>
      <dgm:spPr/>
    </dgm:pt>
    <dgm:pt modelId="{744FA726-8009-46B8-A154-049244752B50}" type="pres">
      <dgm:prSet presAssocID="{4DAB1586-6172-4FA7-A36B-3066B03DA829}" presName="node" presStyleLbl="node1" presStyleIdx="0" presStyleCnt="6">
        <dgm:presLayoutVars>
          <dgm:bulletEnabled val="1"/>
        </dgm:presLayoutVars>
      </dgm:prSet>
      <dgm:spPr/>
    </dgm:pt>
    <dgm:pt modelId="{D3CE1454-FD11-4459-8DF3-260657D4372F}" type="pres">
      <dgm:prSet presAssocID="{2DB1202F-12A5-476A-B47F-03193B9CBF68}" presName="sibTrans" presStyleLbl="sibTrans1D1" presStyleIdx="0" presStyleCnt="5"/>
      <dgm:spPr/>
    </dgm:pt>
    <dgm:pt modelId="{6B83FE1F-2848-40A2-B181-DEEF64E80379}" type="pres">
      <dgm:prSet presAssocID="{2DB1202F-12A5-476A-B47F-03193B9CBF68}" presName="connectorText" presStyleLbl="sibTrans1D1" presStyleIdx="0" presStyleCnt="5"/>
      <dgm:spPr/>
    </dgm:pt>
    <dgm:pt modelId="{45921315-98CB-40D0-B82B-6A8A9B0D7885}" type="pres">
      <dgm:prSet presAssocID="{708227BC-0FA8-4356-8C89-C83F52256813}" presName="node" presStyleLbl="node1" presStyleIdx="1" presStyleCnt="6">
        <dgm:presLayoutVars>
          <dgm:bulletEnabled val="1"/>
        </dgm:presLayoutVars>
      </dgm:prSet>
      <dgm:spPr/>
    </dgm:pt>
    <dgm:pt modelId="{486C3B7E-5C92-482F-B6CE-24080E1E61EC}" type="pres">
      <dgm:prSet presAssocID="{2CEAA854-CE32-4AF9-93AD-9EF9663525CE}" presName="sibTrans" presStyleLbl="sibTrans1D1" presStyleIdx="1" presStyleCnt="5"/>
      <dgm:spPr/>
    </dgm:pt>
    <dgm:pt modelId="{5128793C-BB79-4314-B5F4-593D147C98EC}" type="pres">
      <dgm:prSet presAssocID="{2CEAA854-CE32-4AF9-93AD-9EF9663525CE}" presName="connectorText" presStyleLbl="sibTrans1D1" presStyleIdx="1" presStyleCnt="5"/>
      <dgm:spPr/>
    </dgm:pt>
    <dgm:pt modelId="{CA6AFBFF-850A-4218-A792-92FC33C5552B}" type="pres">
      <dgm:prSet presAssocID="{17B1836D-A995-4817-BF6E-C37A58CBDDE7}" presName="node" presStyleLbl="node1" presStyleIdx="2" presStyleCnt="6">
        <dgm:presLayoutVars>
          <dgm:bulletEnabled val="1"/>
        </dgm:presLayoutVars>
      </dgm:prSet>
      <dgm:spPr/>
    </dgm:pt>
    <dgm:pt modelId="{F95BF347-7808-4E3A-8FE8-CAEF3040C89E}" type="pres">
      <dgm:prSet presAssocID="{95D7CC9E-A9F7-42DC-9A6B-27164671132A}" presName="sibTrans" presStyleLbl="sibTrans1D1" presStyleIdx="2" presStyleCnt="5"/>
      <dgm:spPr/>
    </dgm:pt>
    <dgm:pt modelId="{C7631695-6310-42B9-B070-C16F88240B71}" type="pres">
      <dgm:prSet presAssocID="{95D7CC9E-A9F7-42DC-9A6B-27164671132A}" presName="connectorText" presStyleLbl="sibTrans1D1" presStyleIdx="2" presStyleCnt="5"/>
      <dgm:spPr/>
    </dgm:pt>
    <dgm:pt modelId="{84FDFED4-A7F9-40A2-947C-8E0DFC332606}" type="pres">
      <dgm:prSet presAssocID="{7B868968-39E9-4246-806F-21C93545F0E5}" presName="node" presStyleLbl="node1" presStyleIdx="3" presStyleCnt="6">
        <dgm:presLayoutVars>
          <dgm:bulletEnabled val="1"/>
        </dgm:presLayoutVars>
      </dgm:prSet>
      <dgm:spPr/>
    </dgm:pt>
    <dgm:pt modelId="{FB2C6B21-6875-4ECF-96FD-954546622ABB}" type="pres">
      <dgm:prSet presAssocID="{B9EAD4D8-2632-4C0D-9CD6-ECB38D021D06}" presName="sibTrans" presStyleLbl="sibTrans1D1" presStyleIdx="3" presStyleCnt="5"/>
      <dgm:spPr/>
    </dgm:pt>
    <dgm:pt modelId="{3F0EE739-7318-4EED-94CF-0A08EB5E5B39}" type="pres">
      <dgm:prSet presAssocID="{B9EAD4D8-2632-4C0D-9CD6-ECB38D021D06}" presName="connectorText" presStyleLbl="sibTrans1D1" presStyleIdx="3" presStyleCnt="5"/>
      <dgm:spPr/>
    </dgm:pt>
    <dgm:pt modelId="{2EB9CEB4-51DB-4CAE-8DE7-7BB812E9ED29}" type="pres">
      <dgm:prSet presAssocID="{DB032E20-D13A-4C1D-8AD2-719E2FECF5A7}" presName="node" presStyleLbl="node1" presStyleIdx="4" presStyleCnt="6" custLinFactNeighborX="-735" custLinFactNeighborY="2449">
        <dgm:presLayoutVars>
          <dgm:bulletEnabled val="1"/>
        </dgm:presLayoutVars>
      </dgm:prSet>
      <dgm:spPr/>
    </dgm:pt>
    <dgm:pt modelId="{8A60606D-C68B-47BD-A108-A4177E05D936}" type="pres">
      <dgm:prSet presAssocID="{418B0813-200A-4A6F-B98C-7773D76FA6BA}" presName="sibTrans" presStyleLbl="sibTrans1D1" presStyleIdx="4" presStyleCnt="5"/>
      <dgm:spPr/>
    </dgm:pt>
    <dgm:pt modelId="{40A98ADD-8DA5-4870-82D2-45C21AA9CFD0}" type="pres">
      <dgm:prSet presAssocID="{418B0813-200A-4A6F-B98C-7773D76FA6BA}" presName="connectorText" presStyleLbl="sibTrans1D1" presStyleIdx="4" presStyleCnt="5"/>
      <dgm:spPr/>
    </dgm:pt>
    <dgm:pt modelId="{5A2EAD38-63C7-4BB7-976F-DA26B393D4B0}" type="pres">
      <dgm:prSet presAssocID="{7908389F-E7EF-4387-8C92-98C278205853}" presName="node" presStyleLbl="node1" presStyleIdx="5" presStyleCnt="6">
        <dgm:presLayoutVars>
          <dgm:bulletEnabled val="1"/>
        </dgm:presLayoutVars>
      </dgm:prSet>
      <dgm:spPr/>
    </dgm:pt>
  </dgm:ptLst>
  <dgm:cxnLst>
    <dgm:cxn modelId="{5C81B400-CEB5-4402-8003-0851078340D7}" type="presOf" srcId="{2DB1202F-12A5-476A-B47F-03193B9CBF68}" destId="{6B83FE1F-2848-40A2-B181-DEEF64E80379}" srcOrd="1" destOrd="0" presId="urn:microsoft.com/office/officeart/2005/8/layout/bProcess3"/>
    <dgm:cxn modelId="{09F29413-1D87-42AB-A8F0-DEDCB791746C}" srcId="{0C8D26A1-C4D3-47E1-847F-16977A459426}" destId="{7908389F-E7EF-4387-8C92-98C278205853}" srcOrd="5" destOrd="0" parTransId="{84F3278C-BB29-4543-A75C-F3DB8BA449C5}" sibTransId="{EBE3B33D-4330-47A3-A097-C34F8ABF5729}"/>
    <dgm:cxn modelId="{B98D4237-DCD6-49B9-AC95-4E3D0ED30FC1}" type="presOf" srcId="{B9EAD4D8-2632-4C0D-9CD6-ECB38D021D06}" destId="{3F0EE739-7318-4EED-94CF-0A08EB5E5B39}" srcOrd="1" destOrd="0" presId="urn:microsoft.com/office/officeart/2005/8/layout/bProcess3"/>
    <dgm:cxn modelId="{4A0EF76C-5007-4B23-B607-BF85E9D4AEA7}" type="presOf" srcId="{418B0813-200A-4A6F-B98C-7773D76FA6BA}" destId="{40A98ADD-8DA5-4870-82D2-45C21AA9CFD0}" srcOrd="1" destOrd="0" presId="urn:microsoft.com/office/officeart/2005/8/layout/bProcess3"/>
    <dgm:cxn modelId="{568E8E52-FEC4-4058-B85C-FB144AAD2728}" type="presOf" srcId="{2CEAA854-CE32-4AF9-93AD-9EF9663525CE}" destId="{5128793C-BB79-4314-B5F4-593D147C98EC}" srcOrd="1" destOrd="0" presId="urn:microsoft.com/office/officeart/2005/8/layout/bProcess3"/>
    <dgm:cxn modelId="{B589D372-45AA-4F3F-8E36-76A2B9EA4325}" type="presOf" srcId="{95D7CC9E-A9F7-42DC-9A6B-27164671132A}" destId="{C7631695-6310-42B9-B070-C16F88240B71}" srcOrd="1" destOrd="0" presId="urn:microsoft.com/office/officeart/2005/8/layout/bProcess3"/>
    <dgm:cxn modelId="{664A5878-3886-432E-86B2-B8E303E09909}" type="presOf" srcId="{17B1836D-A995-4817-BF6E-C37A58CBDDE7}" destId="{CA6AFBFF-850A-4218-A792-92FC33C5552B}" srcOrd="0" destOrd="0" presId="urn:microsoft.com/office/officeart/2005/8/layout/bProcess3"/>
    <dgm:cxn modelId="{F155118B-506F-45C6-8A34-EAC4AE6126B7}" type="presOf" srcId="{2CEAA854-CE32-4AF9-93AD-9EF9663525CE}" destId="{486C3B7E-5C92-482F-B6CE-24080E1E61EC}" srcOrd="0" destOrd="0" presId="urn:microsoft.com/office/officeart/2005/8/layout/bProcess3"/>
    <dgm:cxn modelId="{FDE89B94-63BA-4468-B9A6-173D96B03336}" type="presOf" srcId="{DB032E20-D13A-4C1D-8AD2-719E2FECF5A7}" destId="{2EB9CEB4-51DB-4CAE-8DE7-7BB812E9ED29}" srcOrd="0" destOrd="0" presId="urn:microsoft.com/office/officeart/2005/8/layout/bProcess3"/>
    <dgm:cxn modelId="{4E06C595-3C73-4E00-9633-6A30B0077D81}" type="presOf" srcId="{418B0813-200A-4A6F-B98C-7773D76FA6BA}" destId="{8A60606D-C68B-47BD-A108-A4177E05D936}" srcOrd="0" destOrd="0" presId="urn:microsoft.com/office/officeart/2005/8/layout/bProcess3"/>
    <dgm:cxn modelId="{EFD9B9A0-11BC-44FA-8700-6000CEDC7FB8}" type="presOf" srcId="{0C8D26A1-C4D3-47E1-847F-16977A459426}" destId="{937C14E8-7753-4FC8-9BA8-268BE89D617F}" srcOrd="0" destOrd="0" presId="urn:microsoft.com/office/officeart/2005/8/layout/bProcess3"/>
    <dgm:cxn modelId="{5A08B2A3-706F-48A3-B99C-2C9BF2A1CBB9}" type="presOf" srcId="{95D7CC9E-A9F7-42DC-9A6B-27164671132A}" destId="{F95BF347-7808-4E3A-8FE8-CAEF3040C89E}" srcOrd="0" destOrd="0" presId="urn:microsoft.com/office/officeart/2005/8/layout/bProcess3"/>
    <dgm:cxn modelId="{412A01AE-069B-4F96-ABE4-87684A9280D8}" srcId="{0C8D26A1-C4D3-47E1-847F-16977A459426}" destId="{DB032E20-D13A-4C1D-8AD2-719E2FECF5A7}" srcOrd="4" destOrd="0" parTransId="{059F82BD-70F9-4B89-9CF4-334FA140573A}" sibTransId="{418B0813-200A-4A6F-B98C-7773D76FA6BA}"/>
    <dgm:cxn modelId="{5CA0A4B9-3F9F-4828-B992-51EA588170DF}" srcId="{0C8D26A1-C4D3-47E1-847F-16977A459426}" destId="{708227BC-0FA8-4356-8C89-C83F52256813}" srcOrd="1" destOrd="0" parTransId="{9288DEF4-F846-4FBE-9D0C-44AB54543C01}" sibTransId="{2CEAA854-CE32-4AF9-93AD-9EF9663525CE}"/>
    <dgm:cxn modelId="{C354BFB9-7912-498E-B18C-6024B02390FB}" type="presOf" srcId="{7B868968-39E9-4246-806F-21C93545F0E5}" destId="{84FDFED4-A7F9-40A2-947C-8E0DFC332606}" srcOrd="0" destOrd="0" presId="urn:microsoft.com/office/officeart/2005/8/layout/bProcess3"/>
    <dgm:cxn modelId="{B8E654BE-EBA9-4BB8-A7F3-0B2E28B2497B}" type="presOf" srcId="{708227BC-0FA8-4356-8C89-C83F52256813}" destId="{45921315-98CB-40D0-B82B-6A8A9B0D7885}" srcOrd="0" destOrd="0" presId="urn:microsoft.com/office/officeart/2005/8/layout/bProcess3"/>
    <dgm:cxn modelId="{5A0C07D5-AA5C-4CF5-8E7F-30D99A029C15}" srcId="{0C8D26A1-C4D3-47E1-847F-16977A459426}" destId="{17B1836D-A995-4817-BF6E-C37A58CBDDE7}" srcOrd="2" destOrd="0" parTransId="{EE139D1C-D54C-4CCD-9C8E-5E0BF0682C14}" sibTransId="{95D7CC9E-A9F7-42DC-9A6B-27164671132A}"/>
    <dgm:cxn modelId="{CE8AF9D6-074B-46A0-A81B-B840C33F2FB3}" srcId="{0C8D26A1-C4D3-47E1-847F-16977A459426}" destId="{4DAB1586-6172-4FA7-A36B-3066B03DA829}" srcOrd="0" destOrd="0" parTransId="{FE4A159D-F2F7-4DF3-932C-BDD138A8EBD7}" sibTransId="{2DB1202F-12A5-476A-B47F-03193B9CBF68}"/>
    <dgm:cxn modelId="{37FA07D9-339A-4203-A655-6845F0630110}" type="presOf" srcId="{B9EAD4D8-2632-4C0D-9CD6-ECB38D021D06}" destId="{FB2C6B21-6875-4ECF-96FD-954546622ABB}" srcOrd="0" destOrd="0" presId="urn:microsoft.com/office/officeart/2005/8/layout/bProcess3"/>
    <dgm:cxn modelId="{57C20ADA-455E-409F-8860-D36AC18B7A86}" type="presOf" srcId="{2DB1202F-12A5-476A-B47F-03193B9CBF68}" destId="{D3CE1454-FD11-4459-8DF3-260657D4372F}" srcOrd="0" destOrd="0" presId="urn:microsoft.com/office/officeart/2005/8/layout/bProcess3"/>
    <dgm:cxn modelId="{DA9B0EDF-7424-4150-90E2-5149E40D3016}" type="presOf" srcId="{7908389F-E7EF-4387-8C92-98C278205853}" destId="{5A2EAD38-63C7-4BB7-976F-DA26B393D4B0}" srcOrd="0" destOrd="0" presId="urn:microsoft.com/office/officeart/2005/8/layout/bProcess3"/>
    <dgm:cxn modelId="{45F575F1-596F-449F-9873-8A7C17B060A1}" type="presOf" srcId="{4DAB1586-6172-4FA7-A36B-3066B03DA829}" destId="{744FA726-8009-46B8-A154-049244752B50}" srcOrd="0" destOrd="0" presId="urn:microsoft.com/office/officeart/2005/8/layout/bProcess3"/>
    <dgm:cxn modelId="{43089DF3-7E7C-4AA0-B447-554AEAE7A5BE}" srcId="{0C8D26A1-C4D3-47E1-847F-16977A459426}" destId="{7B868968-39E9-4246-806F-21C93545F0E5}" srcOrd="3" destOrd="0" parTransId="{5EC5315C-9C8D-46AF-AF0B-7C3FECDFDBBC}" sibTransId="{B9EAD4D8-2632-4C0D-9CD6-ECB38D021D06}"/>
    <dgm:cxn modelId="{AA703B7C-2521-4EC9-8215-760B398C585C}" type="presParOf" srcId="{937C14E8-7753-4FC8-9BA8-268BE89D617F}" destId="{744FA726-8009-46B8-A154-049244752B50}" srcOrd="0" destOrd="0" presId="urn:microsoft.com/office/officeart/2005/8/layout/bProcess3"/>
    <dgm:cxn modelId="{2082EDD5-D15B-47E1-9971-EE89EC5379BE}" type="presParOf" srcId="{937C14E8-7753-4FC8-9BA8-268BE89D617F}" destId="{D3CE1454-FD11-4459-8DF3-260657D4372F}" srcOrd="1" destOrd="0" presId="urn:microsoft.com/office/officeart/2005/8/layout/bProcess3"/>
    <dgm:cxn modelId="{4CEFB226-69C1-407C-9719-07FB7B8C4A2D}" type="presParOf" srcId="{D3CE1454-FD11-4459-8DF3-260657D4372F}" destId="{6B83FE1F-2848-40A2-B181-DEEF64E80379}" srcOrd="0" destOrd="0" presId="urn:microsoft.com/office/officeart/2005/8/layout/bProcess3"/>
    <dgm:cxn modelId="{3A28BFB0-73EF-418D-9ED9-EA511BA36CBE}" type="presParOf" srcId="{937C14E8-7753-4FC8-9BA8-268BE89D617F}" destId="{45921315-98CB-40D0-B82B-6A8A9B0D7885}" srcOrd="2" destOrd="0" presId="urn:microsoft.com/office/officeart/2005/8/layout/bProcess3"/>
    <dgm:cxn modelId="{FA45C1CE-A640-4C5B-8925-7066C890ACB1}" type="presParOf" srcId="{937C14E8-7753-4FC8-9BA8-268BE89D617F}" destId="{486C3B7E-5C92-482F-B6CE-24080E1E61EC}" srcOrd="3" destOrd="0" presId="urn:microsoft.com/office/officeart/2005/8/layout/bProcess3"/>
    <dgm:cxn modelId="{38C81F2C-D3C7-40FB-94D7-FC543B7FF88C}" type="presParOf" srcId="{486C3B7E-5C92-482F-B6CE-24080E1E61EC}" destId="{5128793C-BB79-4314-B5F4-593D147C98EC}" srcOrd="0" destOrd="0" presId="urn:microsoft.com/office/officeart/2005/8/layout/bProcess3"/>
    <dgm:cxn modelId="{A9AF3B6B-EF42-4284-9B14-38BEB7728231}" type="presParOf" srcId="{937C14E8-7753-4FC8-9BA8-268BE89D617F}" destId="{CA6AFBFF-850A-4218-A792-92FC33C5552B}" srcOrd="4" destOrd="0" presId="urn:microsoft.com/office/officeart/2005/8/layout/bProcess3"/>
    <dgm:cxn modelId="{DC446E13-121F-4B4A-9A76-4E6941588EC8}" type="presParOf" srcId="{937C14E8-7753-4FC8-9BA8-268BE89D617F}" destId="{F95BF347-7808-4E3A-8FE8-CAEF3040C89E}" srcOrd="5" destOrd="0" presId="urn:microsoft.com/office/officeart/2005/8/layout/bProcess3"/>
    <dgm:cxn modelId="{73DF0E8F-3B11-45B5-B3D5-7D2A97827C4E}" type="presParOf" srcId="{F95BF347-7808-4E3A-8FE8-CAEF3040C89E}" destId="{C7631695-6310-42B9-B070-C16F88240B71}" srcOrd="0" destOrd="0" presId="urn:microsoft.com/office/officeart/2005/8/layout/bProcess3"/>
    <dgm:cxn modelId="{F526FF5D-1BD2-461C-9523-62B9AAF5E37C}" type="presParOf" srcId="{937C14E8-7753-4FC8-9BA8-268BE89D617F}" destId="{84FDFED4-A7F9-40A2-947C-8E0DFC332606}" srcOrd="6" destOrd="0" presId="urn:microsoft.com/office/officeart/2005/8/layout/bProcess3"/>
    <dgm:cxn modelId="{170F33E7-8045-4BB3-B789-67456FAC76F7}" type="presParOf" srcId="{937C14E8-7753-4FC8-9BA8-268BE89D617F}" destId="{FB2C6B21-6875-4ECF-96FD-954546622ABB}" srcOrd="7" destOrd="0" presId="urn:microsoft.com/office/officeart/2005/8/layout/bProcess3"/>
    <dgm:cxn modelId="{8F41130D-04ED-4E24-955F-DDF0390308AB}" type="presParOf" srcId="{FB2C6B21-6875-4ECF-96FD-954546622ABB}" destId="{3F0EE739-7318-4EED-94CF-0A08EB5E5B39}" srcOrd="0" destOrd="0" presId="urn:microsoft.com/office/officeart/2005/8/layout/bProcess3"/>
    <dgm:cxn modelId="{2944FCB3-3516-45A6-BD98-E17EF72EFBF0}" type="presParOf" srcId="{937C14E8-7753-4FC8-9BA8-268BE89D617F}" destId="{2EB9CEB4-51DB-4CAE-8DE7-7BB812E9ED29}" srcOrd="8" destOrd="0" presId="urn:microsoft.com/office/officeart/2005/8/layout/bProcess3"/>
    <dgm:cxn modelId="{34A61AC8-A258-49B9-B3AE-EE1704BCEFBC}" type="presParOf" srcId="{937C14E8-7753-4FC8-9BA8-268BE89D617F}" destId="{8A60606D-C68B-47BD-A108-A4177E05D936}" srcOrd="9" destOrd="0" presId="urn:microsoft.com/office/officeart/2005/8/layout/bProcess3"/>
    <dgm:cxn modelId="{DCCB6EA6-2210-488D-9724-E3402F907DC8}" type="presParOf" srcId="{8A60606D-C68B-47BD-A108-A4177E05D936}" destId="{40A98ADD-8DA5-4870-82D2-45C21AA9CFD0}" srcOrd="0" destOrd="0" presId="urn:microsoft.com/office/officeart/2005/8/layout/bProcess3"/>
    <dgm:cxn modelId="{F927E259-86B9-448F-AE60-2E0AF9B202C6}" type="presParOf" srcId="{937C14E8-7753-4FC8-9BA8-268BE89D617F}" destId="{5A2EAD38-63C7-4BB7-976F-DA26B393D4B0}" srcOrd="10"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F7B5343-4122-4CC0-BE16-C8C9B6C98D4D}"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5FF97774-876A-4EE2-BB1D-005CB582A811}">
      <dgm:prSet phldrT="[Text]"/>
      <dgm:spPr/>
      <dgm:t>
        <a:bodyPr/>
        <a:lstStyle/>
        <a:p>
          <a:r>
            <a:rPr lang="en-US" dirty="0"/>
            <a:t>Prima Facie Case</a:t>
          </a:r>
        </a:p>
      </dgm:t>
    </dgm:pt>
    <dgm:pt modelId="{1CF7FECC-672D-44EA-96BF-0C3734E8CE92}" type="parTrans" cxnId="{EEBF4E5E-D7FB-4C40-B05E-13104F3583E6}">
      <dgm:prSet/>
      <dgm:spPr/>
      <dgm:t>
        <a:bodyPr/>
        <a:lstStyle/>
        <a:p>
          <a:endParaRPr lang="en-US"/>
        </a:p>
      </dgm:t>
    </dgm:pt>
    <dgm:pt modelId="{31213043-A900-4375-A2E9-6DBC3784B99D}" type="sibTrans" cxnId="{EEBF4E5E-D7FB-4C40-B05E-13104F3583E6}">
      <dgm:prSet/>
      <dgm:spPr/>
      <dgm:t>
        <a:bodyPr/>
        <a:lstStyle/>
        <a:p>
          <a:endParaRPr lang="en-US"/>
        </a:p>
      </dgm:t>
    </dgm:pt>
    <dgm:pt modelId="{09296179-E080-4478-B329-7DE10F990E2B}">
      <dgm:prSet phldrT="[Text]"/>
      <dgm:spPr/>
      <dgm:t>
        <a:bodyPr/>
        <a:lstStyle/>
        <a:p>
          <a:r>
            <a:rPr lang="en-US" dirty="0"/>
            <a:t>Diabetic employee terminated after requesting retroactive leniency due to a medical condition as reasonable accommodation.</a:t>
          </a:r>
        </a:p>
      </dgm:t>
    </dgm:pt>
    <dgm:pt modelId="{18ADA123-C725-49B8-B057-7890512AE84D}" type="parTrans" cxnId="{3E2FB692-3BCC-4AEF-913A-F2A37D28D566}">
      <dgm:prSet/>
      <dgm:spPr/>
      <dgm:t>
        <a:bodyPr/>
        <a:lstStyle/>
        <a:p>
          <a:endParaRPr lang="en-US"/>
        </a:p>
      </dgm:t>
    </dgm:pt>
    <dgm:pt modelId="{EB23A75B-FB62-4FD4-B393-30AA91121B70}" type="sibTrans" cxnId="{3E2FB692-3BCC-4AEF-913A-F2A37D28D566}">
      <dgm:prSet/>
      <dgm:spPr/>
      <dgm:t>
        <a:bodyPr/>
        <a:lstStyle/>
        <a:p>
          <a:endParaRPr lang="en-US"/>
        </a:p>
      </dgm:t>
    </dgm:pt>
    <dgm:pt modelId="{87323F6F-6AC0-4263-89A3-A940C3629E59}">
      <dgm:prSet phldrT="[Text]"/>
      <dgm:spPr/>
      <dgm:t>
        <a:bodyPr/>
        <a:lstStyle/>
        <a:p>
          <a:r>
            <a:rPr lang="en-US" dirty="0"/>
            <a:t>Legitimate Business Reason</a:t>
          </a:r>
        </a:p>
      </dgm:t>
    </dgm:pt>
    <dgm:pt modelId="{DAAA696E-A57E-44F3-8903-CFBA2822A8B2}" type="parTrans" cxnId="{AACC05FC-880F-4A75-884D-172F2EB2DF53}">
      <dgm:prSet/>
      <dgm:spPr/>
      <dgm:t>
        <a:bodyPr/>
        <a:lstStyle/>
        <a:p>
          <a:endParaRPr lang="en-US"/>
        </a:p>
      </dgm:t>
    </dgm:pt>
    <dgm:pt modelId="{F9BE9381-56A4-4B77-BCE3-48D40CEEBA10}" type="sibTrans" cxnId="{AACC05FC-880F-4A75-884D-172F2EB2DF53}">
      <dgm:prSet/>
      <dgm:spPr/>
      <dgm:t>
        <a:bodyPr/>
        <a:lstStyle/>
        <a:p>
          <a:endParaRPr lang="en-US"/>
        </a:p>
      </dgm:t>
    </dgm:pt>
    <dgm:pt modelId="{D25ABAB5-D15C-40BA-A3A5-D90CD02CAFE6}">
      <dgm:prSet phldrT="[Text]"/>
      <dgm:spPr/>
      <dgm:t>
        <a:bodyPr/>
        <a:lstStyle/>
        <a:p>
          <a:r>
            <a:rPr lang="en-US" dirty="0"/>
            <a:t>Last chance agreement already in place; intentionally hung up on customers; never asked for medical help; investigation and witnesses</a:t>
          </a:r>
        </a:p>
      </dgm:t>
    </dgm:pt>
    <dgm:pt modelId="{0E6935B6-A6D9-4C3A-BB6C-010D923894DB}" type="parTrans" cxnId="{BBDA92F5-34FC-4643-A074-DC4831F732F3}">
      <dgm:prSet/>
      <dgm:spPr/>
      <dgm:t>
        <a:bodyPr/>
        <a:lstStyle/>
        <a:p>
          <a:endParaRPr lang="en-US"/>
        </a:p>
      </dgm:t>
    </dgm:pt>
    <dgm:pt modelId="{784D023B-395A-4B2D-B9C7-D1FAB986BA99}" type="sibTrans" cxnId="{BBDA92F5-34FC-4643-A074-DC4831F732F3}">
      <dgm:prSet/>
      <dgm:spPr/>
      <dgm:t>
        <a:bodyPr/>
        <a:lstStyle/>
        <a:p>
          <a:endParaRPr lang="en-US"/>
        </a:p>
      </dgm:t>
    </dgm:pt>
    <dgm:pt modelId="{25DB2852-071A-4DDA-8FBA-71D7F231BAD6}">
      <dgm:prSet phldrT="[Text]"/>
      <dgm:spPr/>
      <dgm:t>
        <a:bodyPr/>
        <a:lstStyle/>
        <a:p>
          <a:r>
            <a:rPr lang="en-US" dirty="0"/>
            <a:t>Pretext</a:t>
          </a:r>
        </a:p>
      </dgm:t>
    </dgm:pt>
    <dgm:pt modelId="{89310D49-3EA4-4508-86D5-69B127EBD123}" type="parTrans" cxnId="{6D371113-A374-4384-BAF3-2E2CEA4C1318}">
      <dgm:prSet/>
      <dgm:spPr/>
      <dgm:t>
        <a:bodyPr/>
        <a:lstStyle/>
        <a:p>
          <a:endParaRPr lang="en-US"/>
        </a:p>
      </dgm:t>
    </dgm:pt>
    <dgm:pt modelId="{A30EAD3D-7AC4-4294-BC3D-C7A813997F3F}" type="sibTrans" cxnId="{6D371113-A374-4384-BAF3-2E2CEA4C1318}">
      <dgm:prSet/>
      <dgm:spPr/>
      <dgm:t>
        <a:bodyPr/>
        <a:lstStyle/>
        <a:p>
          <a:endParaRPr lang="en-US"/>
        </a:p>
      </dgm:t>
    </dgm:pt>
    <dgm:pt modelId="{54277D96-1265-4FB6-802D-3A5ECC738A51}">
      <dgm:prSet phldrT="[Text]"/>
      <dgm:spPr/>
      <dgm:t>
        <a:bodyPr/>
        <a:lstStyle/>
        <a:p>
          <a:r>
            <a:rPr lang="en-US" dirty="0"/>
            <a:t>Witnesses not credible; motived to invent disability related cause b/c of last chance agreement in place.</a:t>
          </a:r>
        </a:p>
      </dgm:t>
    </dgm:pt>
    <dgm:pt modelId="{6EA98AFA-3093-4968-8502-3073F3AC5B6C}" type="parTrans" cxnId="{519DA342-3911-4D0A-A026-3A1072A6E570}">
      <dgm:prSet/>
      <dgm:spPr/>
      <dgm:t>
        <a:bodyPr/>
        <a:lstStyle/>
        <a:p>
          <a:endParaRPr lang="en-US"/>
        </a:p>
      </dgm:t>
    </dgm:pt>
    <dgm:pt modelId="{2EE1782F-9B7A-4014-B067-321D09761946}" type="sibTrans" cxnId="{519DA342-3911-4D0A-A026-3A1072A6E570}">
      <dgm:prSet/>
      <dgm:spPr/>
      <dgm:t>
        <a:bodyPr/>
        <a:lstStyle/>
        <a:p>
          <a:endParaRPr lang="en-US"/>
        </a:p>
      </dgm:t>
    </dgm:pt>
    <dgm:pt modelId="{20B6398B-D2AD-4BAE-9AF7-A3BF944FDF65}" type="pres">
      <dgm:prSet presAssocID="{2F7B5343-4122-4CC0-BE16-C8C9B6C98D4D}" presName="linearFlow" presStyleCnt="0">
        <dgm:presLayoutVars>
          <dgm:dir/>
          <dgm:animLvl val="lvl"/>
          <dgm:resizeHandles val="exact"/>
        </dgm:presLayoutVars>
      </dgm:prSet>
      <dgm:spPr/>
    </dgm:pt>
    <dgm:pt modelId="{77397C58-44FE-469C-9723-6B095E5591DD}" type="pres">
      <dgm:prSet presAssocID="{5FF97774-876A-4EE2-BB1D-005CB582A811}" presName="composite" presStyleCnt="0"/>
      <dgm:spPr/>
    </dgm:pt>
    <dgm:pt modelId="{35A24C6D-AA92-44B7-8A49-CA190C800F07}" type="pres">
      <dgm:prSet presAssocID="{5FF97774-876A-4EE2-BB1D-005CB582A811}" presName="parTx" presStyleLbl="node1" presStyleIdx="0" presStyleCnt="3">
        <dgm:presLayoutVars>
          <dgm:chMax val="0"/>
          <dgm:chPref val="0"/>
          <dgm:bulletEnabled val="1"/>
        </dgm:presLayoutVars>
      </dgm:prSet>
      <dgm:spPr/>
    </dgm:pt>
    <dgm:pt modelId="{8FC288A5-204D-49C5-A3DC-F0E8150D9C1F}" type="pres">
      <dgm:prSet presAssocID="{5FF97774-876A-4EE2-BB1D-005CB582A811}" presName="parSh" presStyleLbl="node1" presStyleIdx="0" presStyleCnt="3"/>
      <dgm:spPr/>
    </dgm:pt>
    <dgm:pt modelId="{70C67E40-DE3C-40E5-9177-53938AD9829F}" type="pres">
      <dgm:prSet presAssocID="{5FF97774-876A-4EE2-BB1D-005CB582A811}" presName="desTx" presStyleLbl="fgAcc1" presStyleIdx="0" presStyleCnt="3">
        <dgm:presLayoutVars>
          <dgm:bulletEnabled val="1"/>
        </dgm:presLayoutVars>
      </dgm:prSet>
      <dgm:spPr/>
    </dgm:pt>
    <dgm:pt modelId="{CA04C8F9-AF57-4D80-A3E3-694597EC179E}" type="pres">
      <dgm:prSet presAssocID="{31213043-A900-4375-A2E9-6DBC3784B99D}" presName="sibTrans" presStyleLbl="sibTrans2D1" presStyleIdx="0" presStyleCnt="2"/>
      <dgm:spPr/>
    </dgm:pt>
    <dgm:pt modelId="{C722856C-3E32-459C-860F-D61540291150}" type="pres">
      <dgm:prSet presAssocID="{31213043-A900-4375-A2E9-6DBC3784B99D}" presName="connTx" presStyleLbl="sibTrans2D1" presStyleIdx="0" presStyleCnt="2"/>
      <dgm:spPr/>
    </dgm:pt>
    <dgm:pt modelId="{A7C28797-9A01-41F1-A061-9ADFEF8D76F4}" type="pres">
      <dgm:prSet presAssocID="{87323F6F-6AC0-4263-89A3-A940C3629E59}" presName="composite" presStyleCnt="0"/>
      <dgm:spPr/>
    </dgm:pt>
    <dgm:pt modelId="{7D2CD1C0-4551-4A37-98E4-B8FF131B140C}" type="pres">
      <dgm:prSet presAssocID="{87323F6F-6AC0-4263-89A3-A940C3629E59}" presName="parTx" presStyleLbl="node1" presStyleIdx="0" presStyleCnt="3">
        <dgm:presLayoutVars>
          <dgm:chMax val="0"/>
          <dgm:chPref val="0"/>
          <dgm:bulletEnabled val="1"/>
        </dgm:presLayoutVars>
      </dgm:prSet>
      <dgm:spPr/>
    </dgm:pt>
    <dgm:pt modelId="{C2A9423C-9FCE-40CC-89F8-3B0229E24F83}" type="pres">
      <dgm:prSet presAssocID="{87323F6F-6AC0-4263-89A3-A940C3629E59}" presName="parSh" presStyleLbl="node1" presStyleIdx="1" presStyleCnt="3"/>
      <dgm:spPr/>
    </dgm:pt>
    <dgm:pt modelId="{9F7054E2-FA60-4531-86C1-7D7880EF3D04}" type="pres">
      <dgm:prSet presAssocID="{87323F6F-6AC0-4263-89A3-A940C3629E59}" presName="desTx" presStyleLbl="fgAcc1" presStyleIdx="1" presStyleCnt="3">
        <dgm:presLayoutVars>
          <dgm:bulletEnabled val="1"/>
        </dgm:presLayoutVars>
      </dgm:prSet>
      <dgm:spPr/>
    </dgm:pt>
    <dgm:pt modelId="{33524982-F8D7-4113-B5A8-47BCCC2A6D55}" type="pres">
      <dgm:prSet presAssocID="{F9BE9381-56A4-4B77-BCE3-48D40CEEBA10}" presName="sibTrans" presStyleLbl="sibTrans2D1" presStyleIdx="1" presStyleCnt="2"/>
      <dgm:spPr/>
    </dgm:pt>
    <dgm:pt modelId="{5F1DD726-8832-493A-A56B-EC8A6FB669B0}" type="pres">
      <dgm:prSet presAssocID="{F9BE9381-56A4-4B77-BCE3-48D40CEEBA10}" presName="connTx" presStyleLbl="sibTrans2D1" presStyleIdx="1" presStyleCnt="2"/>
      <dgm:spPr/>
    </dgm:pt>
    <dgm:pt modelId="{F61BF53D-38DA-4B4B-B293-EF3B552D26F3}" type="pres">
      <dgm:prSet presAssocID="{25DB2852-071A-4DDA-8FBA-71D7F231BAD6}" presName="composite" presStyleCnt="0"/>
      <dgm:spPr/>
    </dgm:pt>
    <dgm:pt modelId="{F02E1F6A-6E32-47FF-BEA0-7D11ADFE6227}" type="pres">
      <dgm:prSet presAssocID="{25DB2852-071A-4DDA-8FBA-71D7F231BAD6}" presName="parTx" presStyleLbl="node1" presStyleIdx="1" presStyleCnt="3">
        <dgm:presLayoutVars>
          <dgm:chMax val="0"/>
          <dgm:chPref val="0"/>
          <dgm:bulletEnabled val="1"/>
        </dgm:presLayoutVars>
      </dgm:prSet>
      <dgm:spPr/>
    </dgm:pt>
    <dgm:pt modelId="{3F30F557-91E7-4DBE-97A2-CBBB1ECCDC95}" type="pres">
      <dgm:prSet presAssocID="{25DB2852-071A-4DDA-8FBA-71D7F231BAD6}" presName="parSh" presStyleLbl="node1" presStyleIdx="2" presStyleCnt="3"/>
      <dgm:spPr/>
    </dgm:pt>
    <dgm:pt modelId="{EE822744-90C2-4F08-95E4-5E373AF14B7C}" type="pres">
      <dgm:prSet presAssocID="{25DB2852-071A-4DDA-8FBA-71D7F231BAD6}" presName="desTx" presStyleLbl="fgAcc1" presStyleIdx="2" presStyleCnt="3">
        <dgm:presLayoutVars>
          <dgm:bulletEnabled val="1"/>
        </dgm:presLayoutVars>
      </dgm:prSet>
      <dgm:spPr/>
    </dgm:pt>
  </dgm:ptLst>
  <dgm:cxnLst>
    <dgm:cxn modelId="{19339F09-A0A0-490A-81F0-CFBAF2BEDB28}" type="presOf" srcId="{54277D96-1265-4FB6-802D-3A5ECC738A51}" destId="{EE822744-90C2-4F08-95E4-5E373AF14B7C}" srcOrd="0" destOrd="0" presId="urn:microsoft.com/office/officeart/2005/8/layout/process3"/>
    <dgm:cxn modelId="{6D371113-A374-4384-BAF3-2E2CEA4C1318}" srcId="{2F7B5343-4122-4CC0-BE16-C8C9B6C98D4D}" destId="{25DB2852-071A-4DDA-8FBA-71D7F231BAD6}" srcOrd="2" destOrd="0" parTransId="{89310D49-3EA4-4508-86D5-69B127EBD123}" sibTransId="{A30EAD3D-7AC4-4294-BC3D-C7A813997F3F}"/>
    <dgm:cxn modelId="{379B551C-7E14-4CC1-8BBD-77534F0A02AC}" type="presOf" srcId="{5FF97774-876A-4EE2-BB1D-005CB582A811}" destId="{35A24C6D-AA92-44B7-8A49-CA190C800F07}" srcOrd="0" destOrd="0" presId="urn:microsoft.com/office/officeart/2005/8/layout/process3"/>
    <dgm:cxn modelId="{07F6C032-96C0-4BDA-98A9-7835800A6314}" type="presOf" srcId="{25DB2852-071A-4DDA-8FBA-71D7F231BAD6}" destId="{3F30F557-91E7-4DBE-97A2-CBBB1ECCDC95}" srcOrd="1" destOrd="0" presId="urn:microsoft.com/office/officeart/2005/8/layout/process3"/>
    <dgm:cxn modelId="{4622543E-6B5D-4E08-8745-2F07568BCBF1}" type="presOf" srcId="{F9BE9381-56A4-4B77-BCE3-48D40CEEBA10}" destId="{33524982-F8D7-4113-B5A8-47BCCC2A6D55}" srcOrd="0" destOrd="0" presId="urn:microsoft.com/office/officeart/2005/8/layout/process3"/>
    <dgm:cxn modelId="{ECB5025D-8284-4B58-8893-D862531DB5DF}" type="presOf" srcId="{87323F6F-6AC0-4263-89A3-A940C3629E59}" destId="{7D2CD1C0-4551-4A37-98E4-B8FF131B140C}" srcOrd="0" destOrd="0" presId="urn:microsoft.com/office/officeart/2005/8/layout/process3"/>
    <dgm:cxn modelId="{EEBF4E5E-D7FB-4C40-B05E-13104F3583E6}" srcId="{2F7B5343-4122-4CC0-BE16-C8C9B6C98D4D}" destId="{5FF97774-876A-4EE2-BB1D-005CB582A811}" srcOrd="0" destOrd="0" parTransId="{1CF7FECC-672D-44EA-96BF-0C3734E8CE92}" sibTransId="{31213043-A900-4375-A2E9-6DBC3784B99D}"/>
    <dgm:cxn modelId="{519DA342-3911-4D0A-A026-3A1072A6E570}" srcId="{25DB2852-071A-4DDA-8FBA-71D7F231BAD6}" destId="{54277D96-1265-4FB6-802D-3A5ECC738A51}" srcOrd="0" destOrd="0" parTransId="{6EA98AFA-3093-4968-8502-3073F3AC5B6C}" sibTransId="{2EE1782F-9B7A-4014-B067-321D09761946}"/>
    <dgm:cxn modelId="{5858EC66-78CB-4CFE-AB95-0F0F08489B4B}" type="presOf" srcId="{31213043-A900-4375-A2E9-6DBC3784B99D}" destId="{CA04C8F9-AF57-4D80-A3E3-694597EC179E}" srcOrd="0" destOrd="0" presId="urn:microsoft.com/office/officeart/2005/8/layout/process3"/>
    <dgm:cxn modelId="{378E204C-7CCD-42E8-93F4-37B88B44CA36}" type="presOf" srcId="{F9BE9381-56A4-4B77-BCE3-48D40CEEBA10}" destId="{5F1DD726-8832-493A-A56B-EC8A6FB669B0}" srcOrd="1" destOrd="0" presId="urn:microsoft.com/office/officeart/2005/8/layout/process3"/>
    <dgm:cxn modelId="{53A8536E-856F-4C28-AB8E-EADF821FC351}" type="presOf" srcId="{2F7B5343-4122-4CC0-BE16-C8C9B6C98D4D}" destId="{20B6398B-D2AD-4BAE-9AF7-A3BF944FDF65}" srcOrd="0" destOrd="0" presId="urn:microsoft.com/office/officeart/2005/8/layout/process3"/>
    <dgm:cxn modelId="{4873534F-8335-4C80-94A7-7C3E66CA77BD}" type="presOf" srcId="{87323F6F-6AC0-4263-89A3-A940C3629E59}" destId="{C2A9423C-9FCE-40CC-89F8-3B0229E24F83}" srcOrd="1" destOrd="0" presId="urn:microsoft.com/office/officeart/2005/8/layout/process3"/>
    <dgm:cxn modelId="{C1BE7A56-FF7A-4C38-8995-7B5E692741B3}" type="presOf" srcId="{D25ABAB5-D15C-40BA-A3A5-D90CD02CAFE6}" destId="{9F7054E2-FA60-4531-86C1-7D7880EF3D04}" srcOrd="0" destOrd="0" presId="urn:microsoft.com/office/officeart/2005/8/layout/process3"/>
    <dgm:cxn modelId="{3E2FB692-3BCC-4AEF-913A-F2A37D28D566}" srcId="{5FF97774-876A-4EE2-BB1D-005CB582A811}" destId="{09296179-E080-4478-B329-7DE10F990E2B}" srcOrd="0" destOrd="0" parTransId="{18ADA123-C725-49B8-B057-7890512AE84D}" sibTransId="{EB23A75B-FB62-4FD4-B393-30AA91121B70}"/>
    <dgm:cxn modelId="{743DAB93-0001-4495-866E-F084B974618C}" type="presOf" srcId="{5FF97774-876A-4EE2-BB1D-005CB582A811}" destId="{8FC288A5-204D-49C5-A3DC-F0E8150D9C1F}" srcOrd="1" destOrd="0" presId="urn:microsoft.com/office/officeart/2005/8/layout/process3"/>
    <dgm:cxn modelId="{7BB982DB-29E7-4234-9585-41134C082AA3}" type="presOf" srcId="{25DB2852-071A-4DDA-8FBA-71D7F231BAD6}" destId="{F02E1F6A-6E32-47FF-BEA0-7D11ADFE6227}" srcOrd="0" destOrd="0" presId="urn:microsoft.com/office/officeart/2005/8/layout/process3"/>
    <dgm:cxn modelId="{717E30EF-B8A6-42D8-AD9D-725A70DD8E5D}" type="presOf" srcId="{31213043-A900-4375-A2E9-6DBC3784B99D}" destId="{C722856C-3E32-459C-860F-D61540291150}" srcOrd="1" destOrd="0" presId="urn:microsoft.com/office/officeart/2005/8/layout/process3"/>
    <dgm:cxn modelId="{BBDA92F5-34FC-4643-A074-DC4831F732F3}" srcId="{87323F6F-6AC0-4263-89A3-A940C3629E59}" destId="{D25ABAB5-D15C-40BA-A3A5-D90CD02CAFE6}" srcOrd="0" destOrd="0" parTransId="{0E6935B6-A6D9-4C3A-BB6C-010D923894DB}" sibTransId="{784D023B-395A-4B2D-B9C7-D1FAB986BA99}"/>
    <dgm:cxn modelId="{B32ACAFB-A64D-440E-A646-36EB6A1325FC}" type="presOf" srcId="{09296179-E080-4478-B329-7DE10F990E2B}" destId="{70C67E40-DE3C-40E5-9177-53938AD9829F}" srcOrd="0" destOrd="0" presId="urn:microsoft.com/office/officeart/2005/8/layout/process3"/>
    <dgm:cxn modelId="{AACC05FC-880F-4A75-884D-172F2EB2DF53}" srcId="{2F7B5343-4122-4CC0-BE16-C8C9B6C98D4D}" destId="{87323F6F-6AC0-4263-89A3-A940C3629E59}" srcOrd="1" destOrd="0" parTransId="{DAAA696E-A57E-44F3-8903-CFBA2822A8B2}" sibTransId="{F9BE9381-56A4-4B77-BCE3-48D40CEEBA10}"/>
    <dgm:cxn modelId="{7A39FFE7-71CE-4F22-A05D-F7462F66554B}" type="presParOf" srcId="{20B6398B-D2AD-4BAE-9AF7-A3BF944FDF65}" destId="{77397C58-44FE-469C-9723-6B095E5591DD}" srcOrd="0" destOrd="0" presId="urn:microsoft.com/office/officeart/2005/8/layout/process3"/>
    <dgm:cxn modelId="{B200B32D-A899-4FDD-A65C-F48942B2DF1B}" type="presParOf" srcId="{77397C58-44FE-469C-9723-6B095E5591DD}" destId="{35A24C6D-AA92-44B7-8A49-CA190C800F07}" srcOrd="0" destOrd="0" presId="urn:microsoft.com/office/officeart/2005/8/layout/process3"/>
    <dgm:cxn modelId="{63A0536E-15F7-4638-A27C-5AA8F6974A69}" type="presParOf" srcId="{77397C58-44FE-469C-9723-6B095E5591DD}" destId="{8FC288A5-204D-49C5-A3DC-F0E8150D9C1F}" srcOrd="1" destOrd="0" presId="urn:microsoft.com/office/officeart/2005/8/layout/process3"/>
    <dgm:cxn modelId="{2A92EF33-EA43-44EA-8FA3-94F0FC0D670E}" type="presParOf" srcId="{77397C58-44FE-469C-9723-6B095E5591DD}" destId="{70C67E40-DE3C-40E5-9177-53938AD9829F}" srcOrd="2" destOrd="0" presId="urn:microsoft.com/office/officeart/2005/8/layout/process3"/>
    <dgm:cxn modelId="{3CCA628C-0210-4FBC-BCCE-464CB8EF986D}" type="presParOf" srcId="{20B6398B-D2AD-4BAE-9AF7-A3BF944FDF65}" destId="{CA04C8F9-AF57-4D80-A3E3-694597EC179E}" srcOrd="1" destOrd="0" presId="urn:microsoft.com/office/officeart/2005/8/layout/process3"/>
    <dgm:cxn modelId="{6BEEB236-2793-44F2-AE37-15B44E17559C}" type="presParOf" srcId="{CA04C8F9-AF57-4D80-A3E3-694597EC179E}" destId="{C722856C-3E32-459C-860F-D61540291150}" srcOrd="0" destOrd="0" presId="urn:microsoft.com/office/officeart/2005/8/layout/process3"/>
    <dgm:cxn modelId="{097C2A5B-43C4-4156-B042-549E1D449283}" type="presParOf" srcId="{20B6398B-D2AD-4BAE-9AF7-A3BF944FDF65}" destId="{A7C28797-9A01-41F1-A061-9ADFEF8D76F4}" srcOrd="2" destOrd="0" presId="urn:microsoft.com/office/officeart/2005/8/layout/process3"/>
    <dgm:cxn modelId="{692774FB-7E36-4128-86AB-F47D134BB516}" type="presParOf" srcId="{A7C28797-9A01-41F1-A061-9ADFEF8D76F4}" destId="{7D2CD1C0-4551-4A37-98E4-B8FF131B140C}" srcOrd="0" destOrd="0" presId="urn:microsoft.com/office/officeart/2005/8/layout/process3"/>
    <dgm:cxn modelId="{8DC817A9-80E6-4DA7-9568-F762BECC16F4}" type="presParOf" srcId="{A7C28797-9A01-41F1-A061-9ADFEF8D76F4}" destId="{C2A9423C-9FCE-40CC-89F8-3B0229E24F83}" srcOrd="1" destOrd="0" presId="urn:microsoft.com/office/officeart/2005/8/layout/process3"/>
    <dgm:cxn modelId="{4A1AC027-6E63-45EC-8C9C-E91911E0996F}" type="presParOf" srcId="{A7C28797-9A01-41F1-A061-9ADFEF8D76F4}" destId="{9F7054E2-FA60-4531-86C1-7D7880EF3D04}" srcOrd="2" destOrd="0" presId="urn:microsoft.com/office/officeart/2005/8/layout/process3"/>
    <dgm:cxn modelId="{86A3368A-3FF8-4BEB-96DC-3166B55B9F82}" type="presParOf" srcId="{20B6398B-D2AD-4BAE-9AF7-A3BF944FDF65}" destId="{33524982-F8D7-4113-B5A8-47BCCC2A6D55}" srcOrd="3" destOrd="0" presId="urn:microsoft.com/office/officeart/2005/8/layout/process3"/>
    <dgm:cxn modelId="{56CAEE0A-D482-4843-B58E-D0225F7876F6}" type="presParOf" srcId="{33524982-F8D7-4113-B5A8-47BCCC2A6D55}" destId="{5F1DD726-8832-493A-A56B-EC8A6FB669B0}" srcOrd="0" destOrd="0" presId="urn:microsoft.com/office/officeart/2005/8/layout/process3"/>
    <dgm:cxn modelId="{625E38DD-6B87-4F11-9FCB-F9848C4D1123}" type="presParOf" srcId="{20B6398B-D2AD-4BAE-9AF7-A3BF944FDF65}" destId="{F61BF53D-38DA-4B4B-B293-EF3B552D26F3}" srcOrd="4" destOrd="0" presId="urn:microsoft.com/office/officeart/2005/8/layout/process3"/>
    <dgm:cxn modelId="{FBF944A4-B638-4CD2-B0F0-431BC2F62AFE}" type="presParOf" srcId="{F61BF53D-38DA-4B4B-B293-EF3B552D26F3}" destId="{F02E1F6A-6E32-47FF-BEA0-7D11ADFE6227}" srcOrd="0" destOrd="0" presId="urn:microsoft.com/office/officeart/2005/8/layout/process3"/>
    <dgm:cxn modelId="{04733D20-C325-4753-B702-09AA4583DF2A}" type="presParOf" srcId="{F61BF53D-38DA-4B4B-B293-EF3B552D26F3}" destId="{3F30F557-91E7-4DBE-97A2-CBBB1ECCDC95}" srcOrd="1" destOrd="0" presId="urn:microsoft.com/office/officeart/2005/8/layout/process3"/>
    <dgm:cxn modelId="{0AF8EC31-593E-42D2-BCAD-2C2A768AB8D6}" type="presParOf" srcId="{F61BF53D-38DA-4B4B-B293-EF3B552D26F3}" destId="{EE822744-90C2-4F08-95E4-5E373AF14B7C}"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A200C20-E585-48EE-8671-FC423891EF9D}" type="doc">
      <dgm:prSet loTypeId="urn:microsoft.com/office/officeart/2016/7/layout/BasicLinearProcessNumbered" loCatId="process" qsTypeId="urn:microsoft.com/office/officeart/2005/8/quickstyle/simple5" qsCatId="simple" csTypeId="urn:microsoft.com/office/officeart/2005/8/colors/accent6_2" csCatId="accent6"/>
      <dgm:spPr/>
      <dgm:t>
        <a:bodyPr/>
        <a:lstStyle/>
        <a:p>
          <a:endParaRPr lang="en-US"/>
        </a:p>
      </dgm:t>
    </dgm:pt>
    <dgm:pt modelId="{172707CA-39EC-452C-918E-A96394CDCF3B}">
      <dgm:prSet/>
      <dgm:spPr/>
      <dgm:t>
        <a:bodyPr/>
        <a:lstStyle/>
        <a:p>
          <a:r>
            <a:rPr lang="en-US" dirty="0"/>
            <a:t>Don’t need to hire an attorney to file an EEOC charge.</a:t>
          </a:r>
        </a:p>
      </dgm:t>
    </dgm:pt>
    <dgm:pt modelId="{4427117B-1EDE-431D-A456-8FE24A3EEC8D}" type="parTrans" cxnId="{10102F34-28A9-44D6-9241-FF50A13DAD18}">
      <dgm:prSet/>
      <dgm:spPr/>
      <dgm:t>
        <a:bodyPr/>
        <a:lstStyle/>
        <a:p>
          <a:endParaRPr lang="en-US"/>
        </a:p>
      </dgm:t>
    </dgm:pt>
    <dgm:pt modelId="{077EB650-A5FB-48DD-9DF3-BBBFE9272AA7}" type="sibTrans" cxnId="{10102F34-28A9-44D6-9241-FF50A13DAD18}">
      <dgm:prSet phldrT="1" phldr="0"/>
      <dgm:spPr/>
      <dgm:t>
        <a:bodyPr/>
        <a:lstStyle/>
        <a:p>
          <a:r>
            <a:rPr lang="en-US"/>
            <a:t>1</a:t>
          </a:r>
        </a:p>
      </dgm:t>
    </dgm:pt>
    <dgm:pt modelId="{0775AB67-B5D7-4825-929D-1001D575B8A6}">
      <dgm:prSet/>
      <dgm:spPr/>
      <dgm:t>
        <a:bodyPr/>
        <a:lstStyle/>
        <a:p>
          <a:r>
            <a:rPr lang="en-US"/>
            <a:t>Those who do retain counsel often do so on a contingency basis.</a:t>
          </a:r>
        </a:p>
      </dgm:t>
    </dgm:pt>
    <dgm:pt modelId="{9F825FCF-39F8-4A8C-B63D-4E40DBD53215}" type="parTrans" cxnId="{0D7771DA-3A73-465D-A5A9-B9DA3499FB4E}">
      <dgm:prSet/>
      <dgm:spPr/>
      <dgm:t>
        <a:bodyPr/>
        <a:lstStyle/>
        <a:p>
          <a:endParaRPr lang="en-US"/>
        </a:p>
      </dgm:t>
    </dgm:pt>
    <dgm:pt modelId="{A700E781-CC67-4780-B3C5-158FF1BE239A}" type="sibTrans" cxnId="{0D7771DA-3A73-465D-A5A9-B9DA3499FB4E}">
      <dgm:prSet phldrT="2" phldr="0"/>
      <dgm:spPr/>
      <dgm:t>
        <a:bodyPr/>
        <a:lstStyle/>
        <a:p>
          <a:r>
            <a:rPr lang="en-US"/>
            <a:t>2</a:t>
          </a:r>
        </a:p>
      </dgm:t>
    </dgm:pt>
    <dgm:pt modelId="{3FDF1A05-9945-4AC1-B4FA-B9391F6BD5D2}">
      <dgm:prSet/>
      <dgm:spPr/>
      <dgm:t>
        <a:bodyPr/>
        <a:lstStyle/>
        <a:p>
          <a:r>
            <a:rPr lang="en-US"/>
            <a:t>It is very rare for an individual filing a claim to be assessed attorney’s fees, even if they are unsuccessful.</a:t>
          </a:r>
        </a:p>
      </dgm:t>
    </dgm:pt>
    <dgm:pt modelId="{07603C4C-928F-45A3-B741-1EDF6DB863E3}" type="parTrans" cxnId="{BC8C6FCD-4B3F-476D-B130-25B0EDAD10C8}">
      <dgm:prSet/>
      <dgm:spPr/>
      <dgm:t>
        <a:bodyPr/>
        <a:lstStyle/>
        <a:p>
          <a:endParaRPr lang="en-US"/>
        </a:p>
      </dgm:t>
    </dgm:pt>
    <dgm:pt modelId="{26EB3E72-686F-4CFB-8143-70818EA18D19}" type="sibTrans" cxnId="{BC8C6FCD-4B3F-476D-B130-25B0EDAD10C8}">
      <dgm:prSet phldrT="3" phldr="0"/>
      <dgm:spPr/>
      <dgm:t>
        <a:bodyPr/>
        <a:lstStyle/>
        <a:p>
          <a:r>
            <a:rPr lang="en-US"/>
            <a:t>3</a:t>
          </a:r>
        </a:p>
      </dgm:t>
    </dgm:pt>
    <dgm:pt modelId="{040DECDB-2F3D-49D4-897A-A8BB701AE911}" type="pres">
      <dgm:prSet presAssocID="{BA200C20-E585-48EE-8671-FC423891EF9D}" presName="Name0" presStyleCnt="0">
        <dgm:presLayoutVars>
          <dgm:animLvl val="lvl"/>
          <dgm:resizeHandles val="exact"/>
        </dgm:presLayoutVars>
      </dgm:prSet>
      <dgm:spPr/>
    </dgm:pt>
    <dgm:pt modelId="{122546EB-ED5C-4583-A386-8F7B5617D916}" type="pres">
      <dgm:prSet presAssocID="{172707CA-39EC-452C-918E-A96394CDCF3B}" presName="compositeNode" presStyleCnt="0">
        <dgm:presLayoutVars>
          <dgm:bulletEnabled val="1"/>
        </dgm:presLayoutVars>
      </dgm:prSet>
      <dgm:spPr/>
    </dgm:pt>
    <dgm:pt modelId="{01D052C1-16AE-4978-85CB-9B023C3C638A}" type="pres">
      <dgm:prSet presAssocID="{172707CA-39EC-452C-918E-A96394CDCF3B}" presName="bgRect" presStyleLbl="bgAccFollowNode1" presStyleIdx="0" presStyleCnt="3"/>
      <dgm:spPr/>
    </dgm:pt>
    <dgm:pt modelId="{5A83DA5A-A94D-4677-9B9F-81191AB089ED}" type="pres">
      <dgm:prSet presAssocID="{077EB650-A5FB-48DD-9DF3-BBBFE9272AA7}" presName="sibTransNodeCircle" presStyleLbl="alignNode1" presStyleIdx="0" presStyleCnt="6">
        <dgm:presLayoutVars>
          <dgm:chMax val="0"/>
          <dgm:bulletEnabled/>
        </dgm:presLayoutVars>
      </dgm:prSet>
      <dgm:spPr/>
    </dgm:pt>
    <dgm:pt modelId="{F24B5FC5-0B97-4014-8A57-D4098436F167}" type="pres">
      <dgm:prSet presAssocID="{172707CA-39EC-452C-918E-A96394CDCF3B}" presName="bottomLine" presStyleLbl="alignNode1" presStyleIdx="1" presStyleCnt="6">
        <dgm:presLayoutVars/>
      </dgm:prSet>
      <dgm:spPr/>
    </dgm:pt>
    <dgm:pt modelId="{2AE81C28-098F-4C78-BE61-C45546336FCE}" type="pres">
      <dgm:prSet presAssocID="{172707CA-39EC-452C-918E-A96394CDCF3B}" presName="nodeText" presStyleLbl="bgAccFollowNode1" presStyleIdx="0" presStyleCnt="3">
        <dgm:presLayoutVars>
          <dgm:bulletEnabled val="1"/>
        </dgm:presLayoutVars>
      </dgm:prSet>
      <dgm:spPr/>
    </dgm:pt>
    <dgm:pt modelId="{6B8760F1-2A93-4F54-9A53-9B7D3DA90FFC}" type="pres">
      <dgm:prSet presAssocID="{077EB650-A5FB-48DD-9DF3-BBBFE9272AA7}" presName="sibTrans" presStyleCnt="0"/>
      <dgm:spPr/>
    </dgm:pt>
    <dgm:pt modelId="{5B03AD9C-0634-4347-B727-00A319BDB5B9}" type="pres">
      <dgm:prSet presAssocID="{0775AB67-B5D7-4825-929D-1001D575B8A6}" presName="compositeNode" presStyleCnt="0">
        <dgm:presLayoutVars>
          <dgm:bulletEnabled val="1"/>
        </dgm:presLayoutVars>
      </dgm:prSet>
      <dgm:spPr/>
    </dgm:pt>
    <dgm:pt modelId="{2195096E-BF1B-4A2D-B11A-2A04D8813D3F}" type="pres">
      <dgm:prSet presAssocID="{0775AB67-B5D7-4825-929D-1001D575B8A6}" presName="bgRect" presStyleLbl="bgAccFollowNode1" presStyleIdx="1" presStyleCnt="3"/>
      <dgm:spPr/>
    </dgm:pt>
    <dgm:pt modelId="{198AE781-F4F8-47CF-99DC-051841E53550}" type="pres">
      <dgm:prSet presAssocID="{A700E781-CC67-4780-B3C5-158FF1BE239A}" presName="sibTransNodeCircle" presStyleLbl="alignNode1" presStyleIdx="2" presStyleCnt="6">
        <dgm:presLayoutVars>
          <dgm:chMax val="0"/>
          <dgm:bulletEnabled/>
        </dgm:presLayoutVars>
      </dgm:prSet>
      <dgm:spPr/>
    </dgm:pt>
    <dgm:pt modelId="{A061774A-09DE-47A0-91E3-C3169B2F7CF9}" type="pres">
      <dgm:prSet presAssocID="{0775AB67-B5D7-4825-929D-1001D575B8A6}" presName="bottomLine" presStyleLbl="alignNode1" presStyleIdx="3" presStyleCnt="6">
        <dgm:presLayoutVars/>
      </dgm:prSet>
      <dgm:spPr/>
    </dgm:pt>
    <dgm:pt modelId="{94D7FE6B-05C0-4B18-838E-EDD918D8BED6}" type="pres">
      <dgm:prSet presAssocID="{0775AB67-B5D7-4825-929D-1001D575B8A6}" presName="nodeText" presStyleLbl="bgAccFollowNode1" presStyleIdx="1" presStyleCnt="3">
        <dgm:presLayoutVars>
          <dgm:bulletEnabled val="1"/>
        </dgm:presLayoutVars>
      </dgm:prSet>
      <dgm:spPr/>
    </dgm:pt>
    <dgm:pt modelId="{D486809B-00FF-47F1-B4EC-56739C9A4E87}" type="pres">
      <dgm:prSet presAssocID="{A700E781-CC67-4780-B3C5-158FF1BE239A}" presName="sibTrans" presStyleCnt="0"/>
      <dgm:spPr/>
    </dgm:pt>
    <dgm:pt modelId="{4A76D661-5997-4DC2-A33A-42CBBDD14A80}" type="pres">
      <dgm:prSet presAssocID="{3FDF1A05-9945-4AC1-B4FA-B9391F6BD5D2}" presName="compositeNode" presStyleCnt="0">
        <dgm:presLayoutVars>
          <dgm:bulletEnabled val="1"/>
        </dgm:presLayoutVars>
      </dgm:prSet>
      <dgm:spPr/>
    </dgm:pt>
    <dgm:pt modelId="{EFB9B389-4ED4-4D23-9A79-14AB0F83FC1A}" type="pres">
      <dgm:prSet presAssocID="{3FDF1A05-9945-4AC1-B4FA-B9391F6BD5D2}" presName="bgRect" presStyleLbl="bgAccFollowNode1" presStyleIdx="2" presStyleCnt="3"/>
      <dgm:spPr/>
    </dgm:pt>
    <dgm:pt modelId="{2BC99246-9E1F-4438-A4C5-637188164B99}" type="pres">
      <dgm:prSet presAssocID="{26EB3E72-686F-4CFB-8143-70818EA18D19}" presName="sibTransNodeCircle" presStyleLbl="alignNode1" presStyleIdx="4" presStyleCnt="6">
        <dgm:presLayoutVars>
          <dgm:chMax val="0"/>
          <dgm:bulletEnabled/>
        </dgm:presLayoutVars>
      </dgm:prSet>
      <dgm:spPr/>
    </dgm:pt>
    <dgm:pt modelId="{F5AC4592-6160-46B1-8042-8EBE1BF05655}" type="pres">
      <dgm:prSet presAssocID="{3FDF1A05-9945-4AC1-B4FA-B9391F6BD5D2}" presName="bottomLine" presStyleLbl="alignNode1" presStyleIdx="5" presStyleCnt="6">
        <dgm:presLayoutVars/>
      </dgm:prSet>
      <dgm:spPr/>
    </dgm:pt>
    <dgm:pt modelId="{CAB0AD3D-5DCF-4EE2-A895-6B283F0F7CE1}" type="pres">
      <dgm:prSet presAssocID="{3FDF1A05-9945-4AC1-B4FA-B9391F6BD5D2}" presName="nodeText" presStyleLbl="bgAccFollowNode1" presStyleIdx="2" presStyleCnt="3">
        <dgm:presLayoutVars>
          <dgm:bulletEnabled val="1"/>
        </dgm:presLayoutVars>
      </dgm:prSet>
      <dgm:spPr/>
    </dgm:pt>
  </dgm:ptLst>
  <dgm:cxnLst>
    <dgm:cxn modelId="{F802A708-F411-4C81-A3F9-C3621C2D486D}" type="presOf" srcId="{0775AB67-B5D7-4825-929D-1001D575B8A6}" destId="{94D7FE6B-05C0-4B18-838E-EDD918D8BED6}" srcOrd="1" destOrd="0" presId="urn:microsoft.com/office/officeart/2016/7/layout/BasicLinearProcessNumbered"/>
    <dgm:cxn modelId="{AC1C9D28-B64F-4022-AF19-2C875F748EF7}" type="presOf" srcId="{A700E781-CC67-4780-B3C5-158FF1BE239A}" destId="{198AE781-F4F8-47CF-99DC-051841E53550}" srcOrd="0" destOrd="0" presId="urn:microsoft.com/office/officeart/2016/7/layout/BasicLinearProcessNumbered"/>
    <dgm:cxn modelId="{10102F34-28A9-44D6-9241-FF50A13DAD18}" srcId="{BA200C20-E585-48EE-8671-FC423891EF9D}" destId="{172707CA-39EC-452C-918E-A96394CDCF3B}" srcOrd="0" destOrd="0" parTransId="{4427117B-1EDE-431D-A456-8FE24A3EEC8D}" sibTransId="{077EB650-A5FB-48DD-9DF3-BBBFE9272AA7}"/>
    <dgm:cxn modelId="{035B4A4F-785B-40D2-A282-35CDD55E87E4}" type="presOf" srcId="{172707CA-39EC-452C-918E-A96394CDCF3B}" destId="{01D052C1-16AE-4978-85CB-9B023C3C638A}" srcOrd="0" destOrd="0" presId="urn:microsoft.com/office/officeart/2016/7/layout/BasicLinearProcessNumbered"/>
    <dgm:cxn modelId="{46BF0E52-C6B1-4767-97CF-947A3E9E9A59}" type="presOf" srcId="{26EB3E72-686F-4CFB-8143-70818EA18D19}" destId="{2BC99246-9E1F-4438-A4C5-637188164B99}" srcOrd="0" destOrd="0" presId="urn:microsoft.com/office/officeart/2016/7/layout/BasicLinearProcessNumbered"/>
    <dgm:cxn modelId="{B67C6273-AACB-4577-822D-A3E1EDCCA829}" type="presOf" srcId="{0775AB67-B5D7-4825-929D-1001D575B8A6}" destId="{2195096E-BF1B-4A2D-B11A-2A04D8813D3F}" srcOrd="0" destOrd="0" presId="urn:microsoft.com/office/officeart/2016/7/layout/BasicLinearProcessNumbered"/>
    <dgm:cxn modelId="{810865A4-5B50-4C43-8D86-21B30E0A1C48}" type="presOf" srcId="{172707CA-39EC-452C-918E-A96394CDCF3B}" destId="{2AE81C28-098F-4C78-BE61-C45546336FCE}" srcOrd="1" destOrd="0" presId="urn:microsoft.com/office/officeart/2016/7/layout/BasicLinearProcessNumbered"/>
    <dgm:cxn modelId="{76D0BBB2-D4DA-43E8-9C9B-FACE74D65AB3}" type="presOf" srcId="{3FDF1A05-9945-4AC1-B4FA-B9391F6BD5D2}" destId="{EFB9B389-4ED4-4D23-9A79-14AB0F83FC1A}" srcOrd="0" destOrd="0" presId="urn:microsoft.com/office/officeart/2016/7/layout/BasicLinearProcessNumbered"/>
    <dgm:cxn modelId="{D89CE9BC-EBCE-4315-899A-8521F8337CAC}" type="presOf" srcId="{077EB650-A5FB-48DD-9DF3-BBBFE9272AA7}" destId="{5A83DA5A-A94D-4677-9B9F-81191AB089ED}" srcOrd="0" destOrd="0" presId="urn:microsoft.com/office/officeart/2016/7/layout/BasicLinearProcessNumbered"/>
    <dgm:cxn modelId="{BC8C6FCD-4B3F-476D-B130-25B0EDAD10C8}" srcId="{BA200C20-E585-48EE-8671-FC423891EF9D}" destId="{3FDF1A05-9945-4AC1-B4FA-B9391F6BD5D2}" srcOrd="2" destOrd="0" parTransId="{07603C4C-928F-45A3-B741-1EDF6DB863E3}" sibTransId="{26EB3E72-686F-4CFB-8143-70818EA18D19}"/>
    <dgm:cxn modelId="{0D7771DA-3A73-465D-A5A9-B9DA3499FB4E}" srcId="{BA200C20-E585-48EE-8671-FC423891EF9D}" destId="{0775AB67-B5D7-4825-929D-1001D575B8A6}" srcOrd="1" destOrd="0" parTransId="{9F825FCF-39F8-4A8C-B63D-4E40DBD53215}" sibTransId="{A700E781-CC67-4780-B3C5-158FF1BE239A}"/>
    <dgm:cxn modelId="{2D7AEAE7-1440-468F-93E5-75CDB19A4973}" type="presOf" srcId="{BA200C20-E585-48EE-8671-FC423891EF9D}" destId="{040DECDB-2F3D-49D4-897A-A8BB701AE911}" srcOrd="0" destOrd="0" presId="urn:microsoft.com/office/officeart/2016/7/layout/BasicLinearProcessNumbered"/>
    <dgm:cxn modelId="{FB1054F8-BFF4-4369-9BFF-F029128E9A72}" type="presOf" srcId="{3FDF1A05-9945-4AC1-B4FA-B9391F6BD5D2}" destId="{CAB0AD3D-5DCF-4EE2-A895-6B283F0F7CE1}" srcOrd="1" destOrd="0" presId="urn:microsoft.com/office/officeart/2016/7/layout/BasicLinearProcessNumbered"/>
    <dgm:cxn modelId="{8C616914-FA3D-4025-A881-FAAF2C37F415}" type="presParOf" srcId="{040DECDB-2F3D-49D4-897A-A8BB701AE911}" destId="{122546EB-ED5C-4583-A386-8F7B5617D916}" srcOrd="0" destOrd="0" presId="urn:microsoft.com/office/officeart/2016/7/layout/BasicLinearProcessNumbered"/>
    <dgm:cxn modelId="{3960FE23-234B-4F5B-B30B-1C78F603AB7A}" type="presParOf" srcId="{122546EB-ED5C-4583-A386-8F7B5617D916}" destId="{01D052C1-16AE-4978-85CB-9B023C3C638A}" srcOrd="0" destOrd="0" presId="urn:microsoft.com/office/officeart/2016/7/layout/BasicLinearProcessNumbered"/>
    <dgm:cxn modelId="{FC2FB580-AF53-4D08-854C-371B543E4EB9}" type="presParOf" srcId="{122546EB-ED5C-4583-A386-8F7B5617D916}" destId="{5A83DA5A-A94D-4677-9B9F-81191AB089ED}" srcOrd="1" destOrd="0" presId="urn:microsoft.com/office/officeart/2016/7/layout/BasicLinearProcessNumbered"/>
    <dgm:cxn modelId="{0F9EB8F4-42EC-4E96-B638-32D8CDB59899}" type="presParOf" srcId="{122546EB-ED5C-4583-A386-8F7B5617D916}" destId="{F24B5FC5-0B97-4014-8A57-D4098436F167}" srcOrd="2" destOrd="0" presId="urn:microsoft.com/office/officeart/2016/7/layout/BasicLinearProcessNumbered"/>
    <dgm:cxn modelId="{467D5F74-F27F-40F6-97FB-EF94E86D776A}" type="presParOf" srcId="{122546EB-ED5C-4583-A386-8F7B5617D916}" destId="{2AE81C28-098F-4C78-BE61-C45546336FCE}" srcOrd="3" destOrd="0" presId="urn:microsoft.com/office/officeart/2016/7/layout/BasicLinearProcessNumbered"/>
    <dgm:cxn modelId="{B20C0A78-9522-4BEC-9EA6-A79CE42C3C0D}" type="presParOf" srcId="{040DECDB-2F3D-49D4-897A-A8BB701AE911}" destId="{6B8760F1-2A93-4F54-9A53-9B7D3DA90FFC}" srcOrd="1" destOrd="0" presId="urn:microsoft.com/office/officeart/2016/7/layout/BasicLinearProcessNumbered"/>
    <dgm:cxn modelId="{E587EABF-A049-4C0E-AFAB-5E802BC0C013}" type="presParOf" srcId="{040DECDB-2F3D-49D4-897A-A8BB701AE911}" destId="{5B03AD9C-0634-4347-B727-00A319BDB5B9}" srcOrd="2" destOrd="0" presId="urn:microsoft.com/office/officeart/2016/7/layout/BasicLinearProcessNumbered"/>
    <dgm:cxn modelId="{508C90D5-4510-4E5F-BA5E-D8176D0E2460}" type="presParOf" srcId="{5B03AD9C-0634-4347-B727-00A319BDB5B9}" destId="{2195096E-BF1B-4A2D-B11A-2A04D8813D3F}" srcOrd="0" destOrd="0" presId="urn:microsoft.com/office/officeart/2016/7/layout/BasicLinearProcessNumbered"/>
    <dgm:cxn modelId="{239A24BC-287A-454C-AFE0-B98D5B8844B6}" type="presParOf" srcId="{5B03AD9C-0634-4347-B727-00A319BDB5B9}" destId="{198AE781-F4F8-47CF-99DC-051841E53550}" srcOrd="1" destOrd="0" presId="urn:microsoft.com/office/officeart/2016/7/layout/BasicLinearProcessNumbered"/>
    <dgm:cxn modelId="{C3C617BF-613E-4245-98A2-163F3ACA8BE5}" type="presParOf" srcId="{5B03AD9C-0634-4347-B727-00A319BDB5B9}" destId="{A061774A-09DE-47A0-91E3-C3169B2F7CF9}" srcOrd="2" destOrd="0" presId="urn:microsoft.com/office/officeart/2016/7/layout/BasicLinearProcessNumbered"/>
    <dgm:cxn modelId="{EF9FCDE1-0684-4F5C-B3A4-0AB855AF3770}" type="presParOf" srcId="{5B03AD9C-0634-4347-B727-00A319BDB5B9}" destId="{94D7FE6B-05C0-4B18-838E-EDD918D8BED6}" srcOrd="3" destOrd="0" presId="urn:microsoft.com/office/officeart/2016/7/layout/BasicLinearProcessNumbered"/>
    <dgm:cxn modelId="{E3F10826-FE0C-4959-9EE4-57F12C4FC1A0}" type="presParOf" srcId="{040DECDB-2F3D-49D4-897A-A8BB701AE911}" destId="{D486809B-00FF-47F1-B4EC-56739C9A4E87}" srcOrd="3" destOrd="0" presId="urn:microsoft.com/office/officeart/2016/7/layout/BasicLinearProcessNumbered"/>
    <dgm:cxn modelId="{906595B9-8371-4477-8723-27549552964F}" type="presParOf" srcId="{040DECDB-2F3D-49D4-897A-A8BB701AE911}" destId="{4A76D661-5997-4DC2-A33A-42CBBDD14A80}" srcOrd="4" destOrd="0" presId="urn:microsoft.com/office/officeart/2016/7/layout/BasicLinearProcessNumbered"/>
    <dgm:cxn modelId="{92AE1A95-F04F-4395-AA19-D6A6F8F51D89}" type="presParOf" srcId="{4A76D661-5997-4DC2-A33A-42CBBDD14A80}" destId="{EFB9B389-4ED4-4D23-9A79-14AB0F83FC1A}" srcOrd="0" destOrd="0" presId="urn:microsoft.com/office/officeart/2016/7/layout/BasicLinearProcessNumbered"/>
    <dgm:cxn modelId="{9D06B5E8-8FFD-46E1-AB0D-C29BEDEA8CF8}" type="presParOf" srcId="{4A76D661-5997-4DC2-A33A-42CBBDD14A80}" destId="{2BC99246-9E1F-4438-A4C5-637188164B99}" srcOrd="1" destOrd="0" presId="urn:microsoft.com/office/officeart/2016/7/layout/BasicLinearProcessNumbered"/>
    <dgm:cxn modelId="{5D52E465-CC3C-4CBD-8813-B60ECD77CD74}" type="presParOf" srcId="{4A76D661-5997-4DC2-A33A-42CBBDD14A80}" destId="{F5AC4592-6160-46B1-8042-8EBE1BF05655}" srcOrd="2" destOrd="0" presId="urn:microsoft.com/office/officeart/2016/7/layout/BasicLinearProcessNumbered"/>
    <dgm:cxn modelId="{6992964D-D197-460B-A0EC-3CCA9A9CCF96}" type="presParOf" srcId="{4A76D661-5997-4DC2-A33A-42CBBDD14A80}" destId="{CAB0AD3D-5DCF-4EE2-A895-6B283F0F7CE1}"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041AC1-FFAB-455C-8FB2-13743F3A3E2B}">
      <dsp:nvSpPr>
        <dsp:cNvPr id="0" name=""/>
        <dsp:cNvSpPr/>
      </dsp:nvSpPr>
      <dsp:spPr>
        <a:xfrm>
          <a:off x="581501" y="2044"/>
          <a:ext cx="2779811" cy="166788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Timing and location</a:t>
          </a:r>
        </a:p>
      </dsp:txBody>
      <dsp:txXfrm>
        <a:off x="581501" y="2044"/>
        <a:ext cx="2779811" cy="1667887"/>
      </dsp:txXfrm>
    </dsp:sp>
    <dsp:sp modelId="{BE6894EE-6605-491E-A4EF-ACB40EC74058}">
      <dsp:nvSpPr>
        <dsp:cNvPr id="0" name=""/>
        <dsp:cNvSpPr/>
      </dsp:nvSpPr>
      <dsp:spPr>
        <a:xfrm>
          <a:off x="3639294" y="2044"/>
          <a:ext cx="2779811" cy="166788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Employer representatives</a:t>
          </a:r>
        </a:p>
      </dsp:txBody>
      <dsp:txXfrm>
        <a:off x="3639294" y="2044"/>
        <a:ext cx="2779811" cy="1667887"/>
      </dsp:txXfrm>
    </dsp:sp>
    <dsp:sp modelId="{1AD0D62E-8FC0-4FA0-9A89-ED69C8E57A3D}">
      <dsp:nvSpPr>
        <dsp:cNvPr id="0" name=""/>
        <dsp:cNvSpPr/>
      </dsp:nvSpPr>
      <dsp:spPr>
        <a:xfrm>
          <a:off x="6697087" y="2044"/>
          <a:ext cx="2779811" cy="166788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Concise and clear message</a:t>
          </a:r>
        </a:p>
      </dsp:txBody>
      <dsp:txXfrm>
        <a:off x="6697087" y="2044"/>
        <a:ext cx="2779811" cy="1667887"/>
      </dsp:txXfrm>
    </dsp:sp>
    <dsp:sp modelId="{608666C0-820D-4C18-97AA-F229DE2F792D}">
      <dsp:nvSpPr>
        <dsp:cNvPr id="0" name=""/>
        <dsp:cNvSpPr/>
      </dsp:nvSpPr>
      <dsp:spPr>
        <a:xfrm>
          <a:off x="581501" y="1947913"/>
          <a:ext cx="2779811" cy="166788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Manage employee’s expectations</a:t>
          </a:r>
        </a:p>
      </dsp:txBody>
      <dsp:txXfrm>
        <a:off x="581501" y="1947913"/>
        <a:ext cx="2779811" cy="1667887"/>
      </dsp:txXfrm>
    </dsp:sp>
    <dsp:sp modelId="{2E851AE5-C1C3-47EE-962A-E9610F08822A}">
      <dsp:nvSpPr>
        <dsp:cNvPr id="0" name=""/>
        <dsp:cNvSpPr/>
      </dsp:nvSpPr>
      <dsp:spPr>
        <a:xfrm>
          <a:off x="3639294" y="1947913"/>
          <a:ext cx="2779811" cy="166788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Anticipate security risks</a:t>
          </a:r>
        </a:p>
      </dsp:txBody>
      <dsp:txXfrm>
        <a:off x="3639294" y="1947913"/>
        <a:ext cx="2779811" cy="1667887"/>
      </dsp:txXfrm>
    </dsp:sp>
    <dsp:sp modelId="{B74BF7DC-92C1-4B25-9AEC-BB4A0ABCE2E1}">
      <dsp:nvSpPr>
        <dsp:cNvPr id="0" name=""/>
        <dsp:cNvSpPr/>
      </dsp:nvSpPr>
      <dsp:spPr>
        <a:xfrm>
          <a:off x="6697087" y="1947913"/>
          <a:ext cx="2779811" cy="166788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Transition of job duties</a:t>
          </a:r>
        </a:p>
      </dsp:txBody>
      <dsp:txXfrm>
        <a:off x="6697087" y="1947913"/>
        <a:ext cx="2779811" cy="16678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4FF4CC-0C9D-4644-80D9-5DBD89D68F7A}">
      <dsp:nvSpPr>
        <dsp:cNvPr id="0" name=""/>
        <dsp:cNvSpPr/>
      </dsp:nvSpPr>
      <dsp:spPr>
        <a:xfrm>
          <a:off x="0" y="494"/>
          <a:ext cx="4773168" cy="0"/>
        </a:xfrm>
        <a:prstGeom prst="line">
          <a:avLst/>
        </a:prstGeom>
        <a:blipFill rotWithShape="1">
          <a:blip xmlns:r="http://schemas.openxmlformats.org/officeDocument/2006/relationships" r:embed="rId1">
            <a:duotone>
              <a:schemeClr val="accent2">
                <a:hueOff val="0"/>
                <a:satOff val="0"/>
                <a:lumOff val="0"/>
                <a:alphaOff val="0"/>
                <a:shade val="36000"/>
                <a:satMod val="120000"/>
              </a:schemeClr>
              <a:schemeClr val="accent2">
                <a:hueOff val="0"/>
                <a:satOff val="0"/>
                <a:lumOff val="0"/>
                <a:alphaOff val="0"/>
                <a:tint val="40000"/>
              </a:schemeClr>
            </a:duotone>
          </a:blip>
          <a:tile tx="0" ty="0" sx="60000" sy="59000" flip="none" algn="tl"/>
        </a:blipFill>
        <a:ln w="6350" cap="flat" cmpd="sng" algn="ctr">
          <a:solidFill>
            <a:schemeClr val="accent2">
              <a:hueOff val="0"/>
              <a:satOff val="0"/>
              <a:lumOff val="0"/>
              <a:alphaOff val="0"/>
            </a:schemeClr>
          </a:solidFill>
          <a:prstDash val="solid"/>
        </a:ln>
        <a:effectLst>
          <a:outerShdw blurRad="50800" dist="19050" dir="5400000" algn="tl" rotWithShape="0">
            <a:srgbClr val="000000">
              <a:alpha val="60000"/>
            </a:srgbClr>
          </a:outerShdw>
          <a:softEdge rad="12700"/>
        </a:effectLst>
      </dsp:spPr>
      <dsp:style>
        <a:lnRef idx="1">
          <a:scrgbClr r="0" g="0" b="0"/>
        </a:lnRef>
        <a:fillRef idx="3">
          <a:scrgbClr r="0" g="0" b="0"/>
        </a:fillRef>
        <a:effectRef idx="3">
          <a:scrgbClr r="0" g="0" b="0"/>
        </a:effectRef>
        <a:fontRef idx="minor">
          <a:schemeClr val="lt1"/>
        </a:fontRef>
      </dsp:style>
    </dsp:sp>
    <dsp:sp modelId="{4DBB4E8B-94F3-4D11-97CE-FD7C534707A2}">
      <dsp:nvSpPr>
        <dsp:cNvPr id="0" name=""/>
        <dsp:cNvSpPr/>
      </dsp:nvSpPr>
      <dsp:spPr>
        <a:xfrm>
          <a:off x="0" y="494"/>
          <a:ext cx="4773168" cy="5785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rgbClr val="9A120D"/>
              </a:solidFill>
            </a:rPr>
            <a:t>Public relations strategy</a:t>
          </a:r>
        </a:p>
      </dsp:txBody>
      <dsp:txXfrm>
        <a:off x="0" y="494"/>
        <a:ext cx="4773168" cy="578543"/>
      </dsp:txXfrm>
    </dsp:sp>
    <dsp:sp modelId="{4F21FD34-D97C-4D91-B7FA-44656D0123D9}">
      <dsp:nvSpPr>
        <dsp:cNvPr id="0" name=""/>
        <dsp:cNvSpPr/>
      </dsp:nvSpPr>
      <dsp:spPr>
        <a:xfrm>
          <a:off x="0" y="579037"/>
          <a:ext cx="4773168" cy="0"/>
        </a:xfrm>
        <a:prstGeom prst="line">
          <a:avLst/>
        </a:prstGeom>
        <a:blipFill rotWithShape="1">
          <a:blip xmlns:r="http://schemas.openxmlformats.org/officeDocument/2006/relationships" r:embed="rId1">
            <a:duotone>
              <a:schemeClr val="accent2">
                <a:hueOff val="317965"/>
                <a:satOff val="-7255"/>
                <a:lumOff val="2680"/>
                <a:alphaOff val="0"/>
                <a:shade val="36000"/>
                <a:satMod val="120000"/>
              </a:schemeClr>
              <a:schemeClr val="accent2">
                <a:hueOff val="317965"/>
                <a:satOff val="-7255"/>
                <a:lumOff val="2680"/>
                <a:alphaOff val="0"/>
                <a:tint val="40000"/>
              </a:schemeClr>
            </a:duotone>
          </a:blip>
          <a:tile tx="0" ty="0" sx="60000" sy="59000" flip="none" algn="tl"/>
        </a:blipFill>
        <a:ln w="6350" cap="flat" cmpd="sng" algn="ctr">
          <a:solidFill>
            <a:schemeClr val="accent2">
              <a:hueOff val="317965"/>
              <a:satOff val="-7255"/>
              <a:lumOff val="2680"/>
              <a:alphaOff val="0"/>
            </a:schemeClr>
          </a:solidFill>
          <a:prstDash val="solid"/>
        </a:ln>
        <a:effectLst>
          <a:outerShdw blurRad="50800" dist="19050" dir="5400000" algn="tl" rotWithShape="0">
            <a:srgbClr val="000000">
              <a:alpha val="60000"/>
            </a:srgbClr>
          </a:outerShdw>
          <a:softEdge rad="12700"/>
        </a:effectLst>
      </dsp:spPr>
      <dsp:style>
        <a:lnRef idx="1">
          <a:scrgbClr r="0" g="0" b="0"/>
        </a:lnRef>
        <a:fillRef idx="3">
          <a:scrgbClr r="0" g="0" b="0"/>
        </a:fillRef>
        <a:effectRef idx="3">
          <a:scrgbClr r="0" g="0" b="0"/>
        </a:effectRef>
        <a:fontRef idx="minor">
          <a:schemeClr val="lt1"/>
        </a:fontRef>
      </dsp:style>
    </dsp:sp>
    <dsp:sp modelId="{86E79B8C-5D09-4991-909D-A29FF373F2E2}">
      <dsp:nvSpPr>
        <dsp:cNvPr id="0" name=""/>
        <dsp:cNvSpPr/>
      </dsp:nvSpPr>
      <dsp:spPr>
        <a:xfrm>
          <a:off x="0" y="579037"/>
          <a:ext cx="4773168" cy="5785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rgbClr val="9A120D"/>
              </a:solidFill>
            </a:rPr>
            <a:t>Responding to reference checks</a:t>
          </a:r>
        </a:p>
      </dsp:txBody>
      <dsp:txXfrm>
        <a:off x="0" y="579037"/>
        <a:ext cx="4773168" cy="578543"/>
      </dsp:txXfrm>
    </dsp:sp>
    <dsp:sp modelId="{7DDB46D8-313E-4504-8E7E-843439915A9A}">
      <dsp:nvSpPr>
        <dsp:cNvPr id="0" name=""/>
        <dsp:cNvSpPr/>
      </dsp:nvSpPr>
      <dsp:spPr>
        <a:xfrm>
          <a:off x="0" y="1157581"/>
          <a:ext cx="4773168" cy="0"/>
        </a:xfrm>
        <a:prstGeom prst="line">
          <a:avLst/>
        </a:prstGeom>
        <a:blipFill rotWithShape="1">
          <a:blip xmlns:r="http://schemas.openxmlformats.org/officeDocument/2006/relationships" r:embed="rId1">
            <a:duotone>
              <a:schemeClr val="accent2">
                <a:hueOff val="635930"/>
                <a:satOff val="-14509"/>
                <a:lumOff val="5360"/>
                <a:alphaOff val="0"/>
                <a:shade val="36000"/>
                <a:satMod val="120000"/>
              </a:schemeClr>
              <a:schemeClr val="accent2">
                <a:hueOff val="635930"/>
                <a:satOff val="-14509"/>
                <a:lumOff val="5360"/>
                <a:alphaOff val="0"/>
                <a:tint val="40000"/>
              </a:schemeClr>
            </a:duotone>
          </a:blip>
          <a:tile tx="0" ty="0" sx="60000" sy="59000" flip="none" algn="tl"/>
        </a:blipFill>
        <a:ln w="6350" cap="flat" cmpd="sng" algn="ctr">
          <a:solidFill>
            <a:schemeClr val="accent2">
              <a:hueOff val="635930"/>
              <a:satOff val="-14509"/>
              <a:lumOff val="5360"/>
              <a:alphaOff val="0"/>
            </a:schemeClr>
          </a:solidFill>
          <a:prstDash val="solid"/>
        </a:ln>
        <a:effectLst>
          <a:outerShdw blurRad="50800" dist="19050" dir="5400000" algn="tl" rotWithShape="0">
            <a:srgbClr val="000000">
              <a:alpha val="60000"/>
            </a:srgbClr>
          </a:outerShdw>
          <a:softEdge rad="12700"/>
        </a:effectLst>
      </dsp:spPr>
      <dsp:style>
        <a:lnRef idx="1">
          <a:scrgbClr r="0" g="0" b="0"/>
        </a:lnRef>
        <a:fillRef idx="3">
          <a:scrgbClr r="0" g="0" b="0"/>
        </a:fillRef>
        <a:effectRef idx="3">
          <a:scrgbClr r="0" g="0" b="0"/>
        </a:effectRef>
        <a:fontRef idx="minor">
          <a:schemeClr val="lt1"/>
        </a:fontRef>
      </dsp:style>
    </dsp:sp>
    <dsp:sp modelId="{9E31F65B-1175-4A7F-B871-9C19ED7F0F99}">
      <dsp:nvSpPr>
        <dsp:cNvPr id="0" name=""/>
        <dsp:cNvSpPr/>
      </dsp:nvSpPr>
      <dsp:spPr>
        <a:xfrm>
          <a:off x="0" y="1157581"/>
          <a:ext cx="4773168" cy="5785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rgbClr val="9A120D"/>
              </a:solidFill>
            </a:rPr>
            <a:t>Disable access to technology</a:t>
          </a:r>
        </a:p>
      </dsp:txBody>
      <dsp:txXfrm>
        <a:off x="0" y="1157581"/>
        <a:ext cx="4773168" cy="578543"/>
      </dsp:txXfrm>
    </dsp:sp>
    <dsp:sp modelId="{49F0E2AA-D590-44D4-B52E-0FE76030BF18}">
      <dsp:nvSpPr>
        <dsp:cNvPr id="0" name=""/>
        <dsp:cNvSpPr/>
      </dsp:nvSpPr>
      <dsp:spPr>
        <a:xfrm>
          <a:off x="0" y="1736124"/>
          <a:ext cx="4773168" cy="0"/>
        </a:xfrm>
        <a:prstGeom prst="line">
          <a:avLst/>
        </a:prstGeom>
        <a:blipFill rotWithShape="1">
          <a:blip xmlns:r="http://schemas.openxmlformats.org/officeDocument/2006/relationships" r:embed="rId1">
            <a:duotone>
              <a:schemeClr val="accent2">
                <a:hueOff val="953895"/>
                <a:satOff val="-21764"/>
                <a:lumOff val="8039"/>
                <a:alphaOff val="0"/>
                <a:shade val="36000"/>
                <a:satMod val="120000"/>
              </a:schemeClr>
              <a:schemeClr val="accent2">
                <a:hueOff val="953895"/>
                <a:satOff val="-21764"/>
                <a:lumOff val="8039"/>
                <a:alphaOff val="0"/>
                <a:tint val="40000"/>
              </a:schemeClr>
            </a:duotone>
          </a:blip>
          <a:tile tx="0" ty="0" sx="60000" sy="59000" flip="none" algn="tl"/>
        </a:blipFill>
        <a:ln w="6350" cap="flat" cmpd="sng" algn="ctr">
          <a:solidFill>
            <a:schemeClr val="accent2">
              <a:hueOff val="953895"/>
              <a:satOff val="-21764"/>
              <a:lumOff val="8039"/>
              <a:alphaOff val="0"/>
            </a:schemeClr>
          </a:solidFill>
          <a:prstDash val="solid"/>
        </a:ln>
        <a:effectLst>
          <a:outerShdw blurRad="50800" dist="19050" dir="5400000" algn="tl" rotWithShape="0">
            <a:srgbClr val="000000">
              <a:alpha val="60000"/>
            </a:srgbClr>
          </a:outerShdw>
          <a:softEdge rad="12700"/>
        </a:effectLst>
      </dsp:spPr>
      <dsp:style>
        <a:lnRef idx="1">
          <a:scrgbClr r="0" g="0" b="0"/>
        </a:lnRef>
        <a:fillRef idx="3">
          <a:scrgbClr r="0" g="0" b="0"/>
        </a:fillRef>
        <a:effectRef idx="3">
          <a:scrgbClr r="0" g="0" b="0"/>
        </a:effectRef>
        <a:fontRef idx="minor">
          <a:schemeClr val="lt1"/>
        </a:fontRef>
      </dsp:style>
    </dsp:sp>
    <dsp:sp modelId="{A16C2E7B-6F65-462F-B4C4-0181D872C308}">
      <dsp:nvSpPr>
        <dsp:cNvPr id="0" name=""/>
        <dsp:cNvSpPr/>
      </dsp:nvSpPr>
      <dsp:spPr>
        <a:xfrm>
          <a:off x="0" y="1736124"/>
          <a:ext cx="4773168" cy="5785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rgbClr val="9A120D"/>
              </a:solidFill>
            </a:rPr>
            <a:t>Return of property</a:t>
          </a:r>
        </a:p>
      </dsp:txBody>
      <dsp:txXfrm>
        <a:off x="0" y="1736124"/>
        <a:ext cx="4773168" cy="578543"/>
      </dsp:txXfrm>
    </dsp:sp>
    <dsp:sp modelId="{B8075DF5-CDA9-4616-99D1-59E172AEEB19}">
      <dsp:nvSpPr>
        <dsp:cNvPr id="0" name=""/>
        <dsp:cNvSpPr/>
      </dsp:nvSpPr>
      <dsp:spPr>
        <a:xfrm>
          <a:off x="0" y="2314667"/>
          <a:ext cx="4773168" cy="0"/>
        </a:xfrm>
        <a:prstGeom prst="line">
          <a:avLst/>
        </a:prstGeom>
        <a:blipFill rotWithShape="1">
          <a:blip xmlns:r="http://schemas.openxmlformats.org/officeDocument/2006/relationships" r:embed="rId1">
            <a:duotone>
              <a:schemeClr val="accent2">
                <a:hueOff val="1271860"/>
                <a:satOff val="-29019"/>
                <a:lumOff val="10719"/>
                <a:alphaOff val="0"/>
                <a:shade val="36000"/>
                <a:satMod val="120000"/>
              </a:schemeClr>
              <a:schemeClr val="accent2">
                <a:hueOff val="1271860"/>
                <a:satOff val="-29019"/>
                <a:lumOff val="10719"/>
                <a:alphaOff val="0"/>
                <a:tint val="40000"/>
              </a:schemeClr>
            </a:duotone>
          </a:blip>
          <a:tile tx="0" ty="0" sx="60000" sy="59000" flip="none" algn="tl"/>
        </a:blipFill>
        <a:ln w="6350" cap="flat" cmpd="sng" algn="ctr">
          <a:solidFill>
            <a:schemeClr val="accent2">
              <a:hueOff val="1271860"/>
              <a:satOff val="-29019"/>
              <a:lumOff val="10719"/>
              <a:alphaOff val="0"/>
            </a:schemeClr>
          </a:solidFill>
          <a:prstDash val="solid"/>
        </a:ln>
        <a:effectLst>
          <a:outerShdw blurRad="50800" dist="19050" dir="5400000" algn="tl" rotWithShape="0">
            <a:srgbClr val="000000">
              <a:alpha val="60000"/>
            </a:srgbClr>
          </a:outerShdw>
          <a:softEdge rad="12700"/>
        </a:effectLst>
      </dsp:spPr>
      <dsp:style>
        <a:lnRef idx="1">
          <a:scrgbClr r="0" g="0" b="0"/>
        </a:lnRef>
        <a:fillRef idx="3">
          <a:scrgbClr r="0" g="0" b="0"/>
        </a:fillRef>
        <a:effectRef idx="3">
          <a:scrgbClr r="0" g="0" b="0"/>
        </a:effectRef>
        <a:fontRef idx="minor">
          <a:schemeClr val="lt1"/>
        </a:fontRef>
      </dsp:style>
    </dsp:sp>
    <dsp:sp modelId="{5D9F8D32-46D4-482B-BD1D-9DBAAFDF8292}">
      <dsp:nvSpPr>
        <dsp:cNvPr id="0" name=""/>
        <dsp:cNvSpPr/>
      </dsp:nvSpPr>
      <dsp:spPr>
        <a:xfrm>
          <a:off x="0" y="2314667"/>
          <a:ext cx="4773168" cy="5785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rgbClr val="9A120D"/>
              </a:solidFill>
            </a:rPr>
            <a:t>Anticipate security risks</a:t>
          </a:r>
        </a:p>
      </dsp:txBody>
      <dsp:txXfrm>
        <a:off x="0" y="2314667"/>
        <a:ext cx="4773168" cy="578543"/>
      </dsp:txXfrm>
    </dsp:sp>
    <dsp:sp modelId="{4423B190-AB30-492E-AE53-91DF7BE88808}">
      <dsp:nvSpPr>
        <dsp:cNvPr id="0" name=""/>
        <dsp:cNvSpPr/>
      </dsp:nvSpPr>
      <dsp:spPr>
        <a:xfrm>
          <a:off x="0" y="2893210"/>
          <a:ext cx="4773168" cy="0"/>
        </a:xfrm>
        <a:prstGeom prst="line">
          <a:avLst/>
        </a:prstGeom>
        <a:blipFill rotWithShape="1">
          <a:blip xmlns:r="http://schemas.openxmlformats.org/officeDocument/2006/relationships" r:embed="rId1">
            <a:duotone>
              <a:schemeClr val="accent2">
                <a:hueOff val="1589824"/>
                <a:satOff val="-36273"/>
                <a:lumOff val="13399"/>
                <a:alphaOff val="0"/>
                <a:shade val="36000"/>
                <a:satMod val="120000"/>
              </a:schemeClr>
              <a:schemeClr val="accent2">
                <a:hueOff val="1589824"/>
                <a:satOff val="-36273"/>
                <a:lumOff val="13399"/>
                <a:alphaOff val="0"/>
                <a:tint val="40000"/>
              </a:schemeClr>
            </a:duotone>
          </a:blip>
          <a:tile tx="0" ty="0" sx="60000" sy="59000" flip="none" algn="tl"/>
        </a:blipFill>
        <a:ln w="6350" cap="flat" cmpd="sng" algn="ctr">
          <a:solidFill>
            <a:schemeClr val="accent2">
              <a:hueOff val="1589824"/>
              <a:satOff val="-36273"/>
              <a:lumOff val="13399"/>
              <a:alphaOff val="0"/>
            </a:schemeClr>
          </a:solidFill>
          <a:prstDash val="solid"/>
        </a:ln>
        <a:effectLst>
          <a:outerShdw blurRad="50800" dist="19050" dir="5400000" algn="tl" rotWithShape="0">
            <a:srgbClr val="000000">
              <a:alpha val="60000"/>
            </a:srgbClr>
          </a:outerShdw>
          <a:softEdge rad="12700"/>
        </a:effectLst>
      </dsp:spPr>
      <dsp:style>
        <a:lnRef idx="1">
          <a:scrgbClr r="0" g="0" b="0"/>
        </a:lnRef>
        <a:fillRef idx="3">
          <a:scrgbClr r="0" g="0" b="0"/>
        </a:fillRef>
        <a:effectRef idx="3">
          <a:scrgbClr r="0" g="0" b="0"/>
        </a:effectRef>
        <a:fontRef idx="minor">
          <a:schemeClr val="lt1"/>
        </a:fontRef>
      </dsp:style>
    </dsp:sp>
    <dsp:sp modelId="{D7F44CE1-327E-4260-909E-6D1C69491D7B}">
      <dsp:nvSpPr>
        <dsp:cNvPr id="0" name=""/>
        <dsp:cNvSpPr/>
      </dsp:nvSpPr>
      <dsp:spPr>
        <a:xfrm>
          <a:off x="0" y="2893210"/>
          <a:ext cx="4773168" cy="5785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rgbClr val="9A120D"/>
              </a:solidFill>
            </a:rPr>
            <a:t>Transition of job duties</a:t>
          </a:r>
        </a:p>
      </dsp:txBody>
      <dsp:txXfrm>
        <a:off x="0" y="2893210"/>
        <a:ext cx="4773168" cy="578543"/>
      </dsp:txXfrm>
    </dsp:sp>
    <dsp:sp modelId="{E1307F59-8DDD-4B88-B9C4-D1D557B76A73}">
      <dsp:nvSpPr>
        <dsp:cNvPr id="0" name=""/>
        <dsp:cNvSpPr/>
      </dsp:nvSpPr>
      <dsp:spPr>
        <a:xfrm>
          <a:off x="0" y="3471754"/>
          <a:ext cx="4773168" cy="0"/>
        </a:xfrm>
        <a:prstGeom prst="line">
          <a:avLst/>
        </a:prstGeom>
        <a:blipFill rotWithShape="1">
          <a:blip xmlns:r="http://schemas.openxmlformats.org/officeDocument/2006/relationships" r:embed="rId1">
            <a:duotone>
              <a:schemeClr val="accent2">
                <a:hueOff val="1907789"/>
                <a:satOff val="-43528"/>
                <a:lumOff val="16079"/>
                <a:alphaOff val="0"/>
                <a:shade val="36000"/>
                <a:satMod val="120000"/>
              </a:schemeClr>
              <a:schemeClr val="accent2">
                <a:hueOff val="1907789"/>
                <a:satOff val="-43528"/>
                <a:lumOff val="16079"/>
                <a:alphaOff val="0"/>
                <a:tint val="40000"/>
              </a:schemeClr>
            </a:duotone>
          </a:blip>
          <a:tile tx="0" ty="0" sx="60000" sy="59000" flip="none" algn="tl"/>
        </a:blipFill>
        <a:ln w="6350" cap="flat" cmpd="sng" algn="ctr">
          <a:solidFill>
            <a:schemeClr val="accent2">
              <a:hueOff val="1907789"/>
              <a:satOff val="-43528"/>
              <a:lumOff val="16079"/>
              <a:alphaOff val="0"/>
            </a:schemeClr>
          </a:solidFill>
          <a:prstDash val="solid"/>
        </a:ln>
        <a:effectLst>
          <a:outerShdw blurRad="50800" dist="19050" dir="5400000" algn="tl" rotWithShape="0">
            <a:srgbClr val="000000">
              <a:alpha val="60000"/>
            </a:srgbClr>
          </a:outerShdw>
          <a:softEdge rad="12700"/>
        </a:effectLst>
      </dsp:spPr>
      <dsp:style>
        <a:lnRef idx="1">
          <a:scrgbClr r="0" g="0" b="0"/>
        </a:lnRef>
        <a:fillRef idx="3">
          <a:scrgbClr r="0" g="0" b="0"/>
        </a:fillRef>
        <a:effectRef idx="3">
          <a:scrgbClr r="0" g="0" b="0"/>
        </a:effectRef>
        <a:fontRef idx="minor">
          <a:schemeClr val="lt1"/>
        </a:fontRef>
      </dsp:style>
    </dsp:sp>
    <dsp:sp modelId="{B75C3917-55F5-478E-BE23-06C31DC71A75}">
      <dsp:nvSpPr>
        <dsp:cNvPr id="0" name=""/>
        <dsp:cNvSpPr/>
      </dsp:nvSpPr>
      <dsp:spPr>
        <a:xfrm>
          <a:off x="0" y="3471754"/>
          <a:ext cx="4773168" cy="5785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rgbClr val="9A120D"/>
              </a:solidFill>
            </a:rPr>
            <a:t>Notify co-workers of transition</a:t>
          </a:r>
        </a:p>
      </dsp:txBody>
      <dsp:txXfrm>
        <a:off x="0" y="3471754"/>
        <a:ext cx="4773168" cy="5785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FCD2A2-FC3A-40D6-AC2D-A7E46E1C7827}">
      <dsp:nvSpPr>
        <dsp:cNvPr id="0" name=""/>
        <dsp:cNvSpPr/>
      </dsp:nvSpPr>
      <dsp:spPr>
        <a:xfrm>
          <a:off x="2753121" y="1203981"/>
          <a:ext cx="601421" cy="91440"/>
        </a:xfrm>
        <a:custGeom>
          <a:avLst/>
          <a:gdLst/>
          <a:ahLst/>
          <a:cxnLst/>
          <a:rect l="0" t="0" r="0" b="0"/>
          <a:pathLst>
            <a:path>
              <a:moveTo>
                <a:pt x="0" y="45720"/>
              </a:moveTo>
              <a:lnTo>
                <a:pt x="601421" y="45720"/>
              </a:lnTo>
            </a:path>
          </a:pathLst>
        </a:custGeom>
        <a:noFill/>
        <a:ln w="635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38031" y="1246538"/>
        <a:ext cx="31601" cy="6326"/>
      </dsp:txXfrm>
    </dsp:sp>
    <dsp:sp modelId="{64320314-8082-42F3-8CDB-2D3DC1651009}">
      <dsp:nvSpPr>
        <dsp:cNvPr id="0" name=""/>
        <dsp:cNvSpPr/>
      </dsp:nvSpPr>
      <dsp:spPr>
        <a:xfrm>
          <a:off x="7001" y="130223"/>
          <a:ext cx="2747919" cy="2238955"/>
        </a:xfrm>
        <a:prstGeom prst="rect">
          <a:avLst/>
        </a:prstGeom>
        <a:blipFill rotWithShape="0">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34650" tIns="141339" rIns="134650" bIns="141339" numCol="1" spcCol="1270" anchor="ctr" anchorCtr="0">
          <a:noAutofit/>
        </a:bodyPr>
        <a:lstStyle/>
        <a:p>
          <a:pPr marL="0" lvl="0" indent="0" algn="ctr" defTabSz="1066800">
            <a:lnSpc>
              <a:spcPct val="90000"/>
            </a:lnSpc>
            <a:spcBef>
              <a:spcPct val="0"/>
            </a:spcBef>
            <a:spcAft>
              <a:spcPct val="35000"/>
            </a:spcAft>
            <a:buNone/>
          </a:pPr>
          <a:r>
            <a:rPr lang="en-US" sz="2400" b="1" kern="1200" dirty="0"/>
            <a:t>Employee (Plaintiff) must establish a </a:t>
          </a:r>
          <a:r>
            <a:rPr lang="en-US" sz="2400" b="1" i="1" kern="1200" dirty="0"/>
            <a:t>prima facie*</a:t>
          </a:r>
          <a:r>
            <a:rPr lang="en-US" sz="2400" b="1" kern="1200" dirty="0"/>
            <a:t> case.</a:t>
          </a:r>
          <a:endParaRPr lang="en-US" sz="1900" b="1" kern="1200" dirty="0"/>
        </a:p>
        <a:p>
          <a:pPr marL="0" lvl="0" indent="0" algn="ctr" defTabSz="1066800">
            <a:lnSpc>
              <a:spcPct val="90000"/>
            </a:lnSpc>
            <a:spcBef>
              <a:spcPct val="0"/>
            </a:spcBef>
            <a:spcAft>
              <a:spcPct val="35000"/>
            </a:spcAft>
            <a:buNone/>
          </a:pPr>
          <a:r>
            <a:rPr lang="en-US" sz="1900" b="1" kern="1200" dirty="0"/>
            <a:t>* </a:t>
          </a:r>
          <a:r>
            <a:rPr lang="en-US" sz="1900" b="0" kern="1200" dirty="0"/>
            <a:t>Sufficient evidence</a:t>
          </a:r>
        </a:p>
      </dsp:txBody>
      <dsp:txXfrm>
        <a:off x="7001" y="130223"/>
        <a:ext cx="2747919" cy="2238955"/>
      </dsp:txXfrm>
    </dsp:sp>
    <dsp:sp modelId="{888E6C57-E896-4BEF-A1C1-07B76C917792}">
      <dsp:nvSpPr>
        <dsp:cNvPr id="0" name=""/>
        <dsp:cNvSpPr/>
      </dsp:nvSpPr>
      <dsp:spPr>
        <a:xfrm>
          <a:off x="3286327" y="2338187"/>
          <a:ext cx="1768781" cy="433191"/>
        </a:xfrm>
        <a:custGeom>
          <a:avLst/>
          <a:gdLst/>
          <a:ahLst/>
          <a:cxnLst/>
          <a:rect l="0" t="0" r="0" b="0"/>
          <a:pathLst>
            <a:path>
              <a:moveTo>
                <a:pt x="1768781" y="0"/>
              </a:moveTo>
              <a:lnTo>
                <a:pt x="1768781" y="233695"/>
              </a:lnTo>
              <a:lnTo>
                <a:pt x="0" y="233695"/>
              </a:lnTo>
              <a:lnTo>
                <a:pt x="0" y="433191"/>
              </a:lnTo>
            </a:path>
          </a:pathLst>
        </a:custGeom>
        <a:noFill/>
        <a:ln w="635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125003" y="2551620"/>
        <a:ext cx="91428" cy="6326"/>
      </dsp:txXfrm>
    </dsp:sp>
    <dsp:sp modelId="{6F9D9FE8-6FC0-4238-B3A8-6AC92C8E0421}">
      <dsp:nvSpPr>
        <dsp:cNvPr id="0" name=""/>
        <dsp:cNvSpPr/>
      </dsp:nvSpPr>
      <dsp:spPr>
        <a:xfrm>
          <a:off x="3386942" y="159414"/>
          <a:ext cx="3336331" cy="2180573"/>
        </a:xfrm>
        <a:prstGeom prst="rect">
          <a:avLst/>
        </a:prstGeom>
        <a:blipFill rotWithShape="0">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34650" tIns="141339" rIns="134650" bIns="141339" numCol="1" spcCol="1270" anchor="ctr" anchorCtr="0">
          <a:noAutofit/>
        </a:bodyPr>
        <a:lstStyle/>
        <a:p>
          <a:pPr marL="0" lvl="0" indent="0" algn="ctr" defTabSz="1066800">
            <a:lnSpc>
              <a:spcPct val="90000"/>
            </a:lnSpc>
            <a:spcBef>
              <a:spcPct val="0"/>
            </a:spcBef>
            <a:spcAft>
              <a:spcPct val="35000"/>
            </a:spcAft>
            <a:buNone/>
          </a:pPr>
          <a:r>
            <a:rPr lang="en-US" sz="2400" b="1" kern="1200" dirty="0"/>
            <a:t>Employer (Defendant) must establish a legitimate business reason for the action taken.</a:t>
          </a:r>
        </a:p>
      </dsp:txBody>
      <dsp:txXfrm>
        <a:off x="3386942" y="159414"/>
        <a:ext cx="3336331" cy="2180573"/>
      </dsp:txXfrm>
    </dsp:sp>
    <dsp:sp modelId="{25894646-1B3F-4B8C-B4A7-30739613882F}">
      <dsp:nvSpPr>
        <dsp:cNvPr id="0" name=""/>
        <dsp:cNvSpPr/>
      </dsp:nvSpPr>
      <dsp:spPr>
        <a:xfrm>
          <a:off x="1596810" y="2803779"/>
          <a:ext cx="3379034" cy="1996819"/>
        </a:xfrm>
        <a:prstGeom prst="rect">
          <a:avLst/>
        </a:prstGeom>
        <a:blipFill rotWithShape="0">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34650" tIns="141339" rIns="134650" bIns="141339" numCol="1" spcCol="1270" anchor="ctr" anchorCtr="0">
          <a:noAutofit/>
        </a:bodyPr>
        <a:lstStyle/>
        <a:p>
          <a:pPr marL="0" lvl="0" indent="0" algn="ctr" defTabSz="1022350">
            <a:lnSpc>
              <a:spcPct val="90000"/>
            </a:lnSpc>
            <a:spcBef>
              <a:spcPct val="0"/>
            </a:spcBef>
            <a:spcAft>
              <a:spcPct val="35000"/>
            </a:spcAft>
            <a:buNone/>
          </a:pPr>
          <a:r>
            <a:rPr lang="en-US" sz="2300" b="1" kern="1200" dirty="0"/>
            <a:t>Employee (Plaintiff) must prove the legitimate business reason was a pretext (not true). </a:t>
          </a:r>
        </a:p>
      </dsp:txBody>
      <dsp:txXfrm>
        <a:off x="1596810" y="2803779"/>
        <a:ext cx="3379034" cy="19968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E67CE7-9A2E-4743-A1BE-0C8AA43AF6E8}">
      <dsp:nvSpPr>
        <dsp:cNvPr id="0" name=""/>
        <dsp:cNvSpPr/>
      </dsp:nvSpPr>
      <dsp:spPr>
        <a:xfrm>
          <a:off x="3446" y="248593"/>
          <a:ext cx="2733864" cy="382741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3143" tIns="330200" rIns="213143" bIns="330200" numCol="1" spcCol="1270" anchor="t" anchorCtr="0">
          <a:noAutofit/>
        </a:bodyPr>
        <a:lstStyle/>
        <a:p>
          <a:pPr marL="0" lvl="0" indent="0" algn="ctr" defTabSz="1155700">
            <a:lnSpc>
              <a:spcPct val="90000"/>
            </a:lnSpc>
            <a:spcBef>
              <a:spcPct val="0"/>
            </a:spcBef>
            <a:spcAft>
              <a:spcPct val="35000"/>
            </a:spcAft>
            <a:buNone/>
          </a:pPr>
          <a:r>
            <a:rPr lang="en-US" sz="2600" kern="1200" dirty="0"/>
            <a:t>Position statements</a:t>
          </a:r>
        </a:p>
      </dsp:txBody>
      <dsp:txXfrm>
        <a:off x="3446" y="1703009"/>
        <a:ext cx="2733864" cy="2296446"/>
      </dsp:txXfrm>
    </dsp:sp>
    <dsp:sp modelId="{A0B55798-08DA-4E4D-90FB-172F9327CD23}">
      <dsp:nvSpPr>
        <dsp:cNvPr id="0" name=""/>
        <dsp:cNvSpPr/>
      </dsp:nvSpPr>
      <dsp:spPr>
        <a:xfrm>
          <a:off x="796266" y="631334"/>
          <a:ext cx="1148223" cy="1148223"/>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9520" tIns="12700" rIns="89520"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964419" y="799487"/>
        <a:ext cx="811917" cy="811917"/>
      </dsp:txXfrm>
    </dsp:sp>
    <dsp:sp modelId="{6B8C82B4-443A-4D5A-A27B-97E8B022A4D9}">
      <dsp:nvSpPr>
        <dsp:cNvPr id="0" name=""/>
        <dsp:cNvSpPr/>
      </dsp:nvSpPr>
      <dsp:spPr>
        <a:xfrm>
          <a:off x="3446" y="4075932"/>
          <a:ext cx="2733864" cy="7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D5F7F6-1D41-4D08-B65A-CA2B7170449E}">
      <dsp:nvSpPr>
        <dsp:cNvPr id="0" name=""/>
        <dsp:cNvSpPr/>
      </dsp:nvSpPr>
      <dsp:spPr>
        <a:xfrm>
          <a:off x="3010696" y="248593"/>
          <a:ext cx="2733864" cy="382741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3143" tIns="330200" rIns="213143" bIns="330200" numCol="1" spcCol="1270" anchor="t" anchorCtr="0">
          <a:noAutofit/>
        </a:bodyPr>
        <a:lstStyle/>
        <a:p>
          <a:pPr marL="0" lvl="0" indent="0" algn="ctr" defTabSz="1155700">
            <a:lnSpc>
              <a:spcPct val="90000"/>
            </a:lnSpc>
            <a:spcBef>
              <a:spcPct val="0"/>
            </a:spcBef>
            <a:spcAft>
              <a:spcPct val="35000"/>
            </a:spcAft>
            <a:buNone/>
          </a:pPr>
          <a:r>
            <a:rPr lang="en-US" sz="2600" kern="1200" dirty="0"/>
            <a:t>Request for Interrogatories and Production of Documents</a:t>
          </a:r>
        </a:p>
      </dsp:txBody>
      <dsp:txXfrm>
        <a:off x="3010696" y="1703009"/>
        <a:ext cx="2733864" cy="2296446"/>
      </dsp:txXfrm>
    </dsp:sp>
    <dsp:sp modelId="{CF54F7F1-DB2F-434F-9DA9-548340ADDBB8}">
      <dsp:nvSpPr>
        <dsp:cNvPr id="0" name=""/>
        <dsp:cNvSpPr/>
      </dsp:nvSpPr>
      <dsp:spPr>
        <a:xfrm>
          <a:off x="3803517" y="631334"/>
          <a:ext cx="1148223" cy="1148223"/>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9520" tIns="12700" rIns="89520"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3971670" y="799487"/>
        <a:ext cx="811917" cy="811917"/>
      </dsp:txXfrm>
    </dsp:sp>
    <dsp:sp modelId="{4FAB5D3F-7E08-4707-B69A-3924C909FEC0}">
      <dsp:nvSpPr>
        <dsp:cNvPr id="0" name=""/>
        <dsp:cNvSpPr/>
      </dsp:nvSpPr>
      <dsp:spPr>
        <a:xfrm>
          <a:off x="3010696" y="4075932"/>
          <a:ext cx="2733864" cy="7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74AB4B-2E4F-428F-B0A8-BF1983D5CE85}">
      <dsp:nvSpPr>
        <dsp:cNvPr id="0" name=""/>
        <dsp:cNvSpPr/>
      </dsp:nvSpPr>
      <dsp:spPr>
        <a:xfrm>
          <a:off x="6017947" y="248593"/>
          <a:ext cx="2733864" cy="382741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3143" tIns="330200" rIns="213143" bIns="330200" numCol="1" spcCol="1270" anchor="t" anchorCtr="0">
          <a:noAutofit/>
        </a:bodyPr>
        <a:lstStyle/>
        <a:p>
          <a:pPr marL="0" lvl="0" indent="0" algn="ctr" defTabSz="1155700">
            <a:lnSpc>
              <a:spcPct val="90000"/>
            </a:lnSpc>
            <a:spcBef>
              <a:spcPct val="0"/>
            </a:spcBef>
            <a:spcAft>
              <a:spcPct val="35000"/>
            </a:spcAft>
            <a:buNone/>
          </a:pPr>
          <a:r>
            <a:rPr lang="en-US" sz="2600" kern="1200" dirty="0"/>
            <a:t>On-site Interviews</a:t>
          </a:r>
        </a:p>
      </dsp:txBody>
      <dsp:txXfrm>
        <a:off x="6017947" y="1703009"/>
        <a:ext cx="2733864" cy="2296446"/>
      </dsp:txXfrm>
    </dsp:sp>
    <dsp:sp modelId="{7DE26002-C0EC-4B71-8EF4-5B550D33469A}">
      <dsp:nvSpPr>
        <dsp:cNvPr id="0" name=""/>
        <dsp:cNvSpPr/>
      </dsp:nvSpPr>
      <dsp:spPr>
        <a:xfrm>
          <a:off x="6810768" y="631334"/>
          <a:ext cx="1148223" cy="1148223"/>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9520" tIns="12700" rIns="89520"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6978921" y="799487"/>
        <a:ext cx="811917" cy="811917"/>
      </dsp:txXfrm>
    </dsp:sp>
    <dsp:sp modelId="{113CE39E-EA99-459E-B02F-7B2D11115587}">
      <dsp:nvSpPr>
        <dsp:cNvPr id="0" name=""/>
        <dsp:cNvSpPr/>
      </dsp:nvSpPr>
      <dsp:spPr>
        <a:xfrm>
          <a:off x="6017947" y="4075932"/>
          <a:ext cx="2733864" cy="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9A594C-D42A-4FAB-B474-CEDBE3C613EF}">
      <dsp:nvSpPr>
        <dsp:cNvPr id="0" name=""/>
        <dsp:cNvSpPr/>
      </dsp:nvSpPr>
      <dsp:spPr>
        <a:xfrm>
          <a:off x="9025198" y="248593"/>
          <a:ext cx="2733864" cy="382741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3143" tIns="330200" rIns="213143" bIns="330200" numCol="1" spcCol="1270" anchor="t" anchorCtr="0">
          <a:noAutofit/>
        </a:bodyPr>
        <a:lstStyle/>
        <a:p>
          <a:pPr marL="0" lvl="0" indent="0" algn="ctr" defTabSz="1155700">
            <a:lnSpc>
              <a:spcPct val="90000"/>
            </a:lnSpc>
            <a:spcBef>
              <a:spcPct val="0"/>
            </a:spcBef>
            <a:spcAft>
              <a:spcPct val="35000"/>
            </a:spcAft>
            <a:buNone/>
          </a:pPr>
          <a:r>
            <a:rPr lang="en-US" sz="2600" kern="1200" dirty="0"/>
            <a:t>Mediation</a:t>
          </a:r>
        </a:p>
      </dsp:txBody>
      <dsp:txXfrm>
        <a:off x="9025198" y="1703009"/>
        <a:ext cx="2733864" cy="2296446"/>
      </dsp:txXfrm>
    </dsp:sp>
    <dsp:sp modelId="{564C408F-324A-4FAD-99B8-18E6A1586ED3}">
      <dsp:nvSpPr>
        <dsp:cNvPr id="0" name=""/>
        <dsp:cNvSpPr/>
      </dsp:nvSpPr>
      <dsp:spPr>
        <a:xfrm>
          <a:off x="9818019" y="631334"/>
          <a:ext cx="1148223" cy="1148223"/>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9520" tIns="12700" rIns="89520" bIns="12700" numCol="1" spcCol="1270" anchor="ctr" anchorCtr="0">
          <a:noAutofit/>
        </a:bodyPr>
        <a:lstStyle/>
        <a:p>
          <a:pPr marL="0" lvl="0" indent="0" algn="ctr" defTabSz="2133600">
            <a:lnSpc>
              <a:spcPct val="90000"/>
            </a:lnSpc>
            <a:spcBef>
              <a:spcPct val="0"/>
            </a:spcBef>
            <a:spcAft>
              <a:spcPct val="35000"/>
            </a:spcAft>
            <a:buNone/>
          </a:pPr>
          <a:r>
            <a:rPr lang="en-US" sz="4800" kern="1200"/>
            <a:t>4</a:t>
          </a:r>
        </a:p>
      </dsp:txBody>
      <dsp:txXfrm>
        <a:off x="9986172" y="799487"/>
        <a:ext cx="811917" cy="811917"/>
      </dsp:txXfrm>
    </dsp:sp>
    <dsp:sp modelId="{954099B0-1950-42CC-AE8A-9F2BF41BE271}">
      <dsp:nvSpPr>
        <dsp:cNvPr id="0" name=""/>
        <dsp:cNvSpPr/>
      </dsp:nvSpPr>
      <dsp:spPr>
        <a:xfrm>
          <a:off x="9025198" y="4075932"/>
          <a:ext cx="2733864" cy="72"/>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D79983-4632-4AED-A5F0-650183C1DB96}">
      <dsp:nvSpPr>
        <dsp:cNvPr id="0" name=""/>
        <dsp:cNvSpPr/>
      </dsp:nvSpPr>
      <dsp:spPr>
        <a:xfrm>
          <a:off x="2353265" y="646004"/>
          <a:ext cx="499078" cy="91440"/>
        </a:xfrm>
        <a:custGeom>
          <a:avLst/>
          <a:gdLst/>
          <a:ahLst/>
          <a:cxnLst/>
          <a:rect l="0" t="0" r="0" b="0"/>
          <a:pathLst>
            <a:path>
              <a:moveTo>
                <a:pt x="0" y="45720"/>
              </a:moveTo>
              <a:lnTo>
                <a:pt x="499078" y="45720"/>
              </a:lnTo>
            </a:path>
          </a:pathLst>
        </a:custGeom>
        <a:noFill/>
        <a:ln w="635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89562" y="689076"/>
        <a:ext cx="26483" cy="5296"/>
      </dsp:txXfrm>
    </dsp:sp>
    <dsp:sp modelId="{DAB3D785-747F-46C7-B186-CBA8807DD6C8}">
      <dsp:nvSpPr>
        <dsp:cNvPr id="0" name=""/>
        <dsp:cNvSpPr/>
      </dsp:nvSpPr>
      <dsp:spPr>
        <a:xfrm>
          <a:off x="52115" y="839"/>
          <a:ext cx="2302949" cy="1381769"/>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EEOC Charge filed by Claimant</a:t>
          </a:r>
        </a:p>
      </dsp:txBody>
      <dsp:txXfrm>
        <a:off x="52115" y="839"/>
        <a:ext cx="2302949" cy="1381769"/>
      </dsp:txXfrm>
    </dsp:sp>
    <dsp:sp modelId="{9073145B-B977-4FC1-A542-51370A9FB528}">
      <dsp:nvSpPr>
        <dsp:cNvPr id="0" name=""/>
        <dsp:cNvSpPr/>
      </dsp:nvSpPr>
      <dsp:spPr>
        <a:xfrm>
          <a:off x="5185893" y="646004"/>
          <a:ext cx="499078" cy="91440"/>
        </a:xfrm>
        <a:custGeom>
          <a:avLst/>
          <a:gdLst/>
          <a:ahLst/>
          <a:cxnLst/>
          <a:rect l="0" t="0" r="0" b="0"/>
          <a:pathLst>
            <a:path>
              <a:moveTo>
                <a:pt x="0" y="45720"/>
              </a:moveTo>
              <a:lnTo>
                <a:pt x="499078" y="45720"/>
              </a:lnTo>
            </a:path>
          </a:pathLst>
        </a:custGeom>
        <a:noFill/>
        <a:ln w="6350"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22191" y="689076"/>
        <a:ext cx="26483" cy="5296"/>
      </dsp:txXfrm>
    </dsp:sp>
    <dsp:sp modelId="{F2387765-EF66-4CD5-BCC6-BD36C5551DDB}">
      <dsp:nvSpPr>
        <dsp:cNvPr id="0" name=""/>
        <dsp:cNvSpPr/>
      </dsp:nvSpPr>
      <dsp:spPr>
        <a:xfrm>
          <a:off x="2884744" y="839"/>
          <a:ext cx="2302949" cy="1381769"/>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EEOC emails charge to Employer</a:t>
          </a:r>
        </a:p>
      </dsp:txBody>
      <dsp:txXfrm>
        <a:off x="2884744" y="839"/>
        <a:ext cx="2302949" cy="1381769"/>
      </dsp:txXfrm>
    </dsp:sp>
    <dsp:sp modelId="{3625862C-7E16-4014-81DA-CE653E22E289}">
      <dsp:nvSpPr>
        <dsp:cNvPr id="0" name=""/>
        <dsp:cNvSpPr/>
      </dsp:nvSpPr>
      <dsp:spPr>
        <a:xfrm>
          <a:off x="8018521" y="646004"/>
          <a:ext cx="499078" cy="91440"/>
        </a:xfrm>
        <a:custGeom>
          <a:avLst/>
          <a:gdLst/>
          <a:ahLst/>
          <a:cxnLst/>
          <a:rect l="0" t="0" r="0" b="0"/>
          <a:pathLst>
            <a:path>
              <a:moveTo>
                <a:pt x="0" y="45720"/>
              </a:moveTo>
              <a:lnTo>
                <a:pt x="499078" y="45720"/>
              </a:lnTo>
            </a:path>
          </a:pathLst>
        </a:custGeom>
        <a:noFill/>
        <a:ln w="6350"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254819" y="689076"/>
        <a:ext cx="26483" cy="5296"/>
      </dsp:txXfrm>
    </dsp:sp>
    <dsp:sp modelId="{1E25D317-C612-43F1-9537-C85EDDF898F5}">
      <dsp:nvSpPr>
        <dsp:cNvPr id="0" name=""/>
        <dsp:cNvSpPr/>
      </dsp:nvSpPr>
      <dsp:spPr>
        <a:xfrm>
          <a:off x="5717372" y="839"/>
          <a:ext cx="2302949" cy="1381769"/>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Employer contacts attorney (or OMAG)</a:t>
          </a:r>
        </a:p>
      </dsp:txBody>
      <dsp:txXfrm>
        <a:off x="5717372" y="839"/>
        <a:ext cx="2302949" cy="1381769"/>
      </dsp:txXfrm>
    </dsp:sp>
    <dsp:sp modelId="{69A0B831-F753-47A7-9A79-AC90320D0B0E}">
      <dsp:nvSpPr>
        <dsp:cNvPr id="0" name=""/>
        <dsp:cNvSpPr/>
      </dsp:nvSpPr>
      <dsp:spPr>
        <a:xfrm>
          <a:off x="1203590" y="1380809"/>
          <a:ext cx="8497884" cy="499078"/>
        </a:xfrm>
        <a:custGeom>
          <a:avLst/>
          <a:gdLst/>
          <a:ahLst/>
          <a:cxnLst/>
          <a:rect l="0" t="0" r="0" b="0"/>
          <a:pathLst>
            <a:path>
              <a:moveTo>
                <a:pt x="8497884" y="0"/>
              </a:moveTo>
              <a:lnTo>
                <a:pt x="8497884" y="266639"/>
              </a:lnTo>
              <a:lnTo>
                <a:pt x="0" y="266639"/>
              </a:lnTo>
              <a:lnTo>
                <a:pt x="0" y="499078"/>
              </a:lnTo>
            </a:path>
          </a:pathLst>
        </a:custGeom>
        <a:noFill/>
        <a:ln w="6350"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39673" y="1627700"/>
        <a:ext cx="425718" cy="5296"/>
      </dsp:txXfrm>
    </dsp:sp>
    <dsp:sp modelId="{A76F92BC-BD83-429A-8A1B-15BC13CF38D4}">
      <dsp:nvSpPr>
        <dsp:cNvPr id="0" name=""/>
        <dsp:cNvSpPr/>
      </dsp:nvSpPr>
      <dsp:spPr>
        <a:xfrm>
          <a:off x="8550000" y="839"/>
          <a:ext cx="2302949" cy="1381769"/>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Employer submits a position statement</a:t>
          </a:r>
        </a:p>
      </dsp:txBody>
      <dsp:txXfrm>
        <a:off x="8550000" y="839"/>
        <a:ext cx="2302949" cy="1381769"/>
      </dsp:txXfrm>
    </dsp:sp>
    <dsp:sp modelId="{8204154E-E695-44E9-BB6A-52BB943490CD}">
      <dsp:nvSpPr>
        <dsp:cNvPr id="0" name=""/>
        <dsp:cNvSpPr/>
      </dsp:nvSpPr>
      <dsp:spPr>
        <a:xfrm>
          <a:off x="2353265" y="2557453"/>
          <a:ext cx="499078" cy="91440"/>
        </a:xfrm>
        <a:custGeom>
          <a:avLst/>
          <a:gdLst/>
          <a:ahLst/>
          <a:cxnLst/>
          <a:rect l="0" t="0" r="0" b="0"/>
          <a:pathLst>
            <a:path>
              <a:moveTo>
                <a:pt x="0" y="45720"/>
              </a:moveTo>
              <a:lnTo>
                <a:pt x="499078" y="45720"/>
              </a:lnTo>
            </a:path>
          </a:pathLst>
        </a:custGeom>
        <a:noFill/>
        <a:ln w="6350"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89562" y="2600524"/>
        <a:ext cx="26483" cy="5296"/>
      </dsp:txXfrm>
    </dsp:sp>
    <dsp:sp modelId="{B9C8CD1D-91D2-44F4-B02B-D4BFE0D88F9E}">
      <dsp:nvSpPr>
        <dsp:cNvPr id="0" name=""/>
        <dsp:cNvSpPr/>
      </dsp:nvSpPr>
      <dsp:spPr>
        <a:xfrm>
          <a:off x="52115" y="1912288"/>
          <a:ext cx="2302949" cy="1381769"/>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EEOC investigates</a:t>
          </a:r>
        </a:p>
      </dsp:txBody>
      <dsp:txXfrm>
        <a:off x="52115" y="1912288"/>
        <a:ext cx="2302949" cy="1381769"/>
      </dsp:txXfrm>
    </dsp:sp>
    <dsp:sp modelId="{6D9BC4BB-1594-4026-A32A-6C84B737846C}">
      <dsp:nvSpPr>
        <dsp:cNvPr id="0" name=""/>
        <dsp:cNvSpPr/>
      </dsp:nvSpPr>
      <dsp:spPr>
        <a:xfrm>
          <a:off x="5185893" y="2557453"/>
          <a:ext cx="499078" cy="91440"/>
        </a:xfrm>
        <a:custGeom>
          <a:avLst/>
          <a:gdLst/>
          <a:ahLst/>
          <a:cxnLst/>
          <a:rect l="0" t="0" r="0" b="0"/>
          <a:pathLst>
            <a:path>
              <a:moveTo>
                <a:pt x="0" y="45720"/>
              </a:moveTo>
              <a:lnTo>
                <a:pt x="499078" y="45720"/>
              </a:lnTo>
            </a:path>
          </a:pathLst>
        </a:custGeom>
        <a:noFill/>
        <a:ln w="635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22191" y="2600524"/>
        <a:ext cx="26483" cy="5296"/>
      </dsp:txXfrm>
    </dsp:sp>
    <dsp:sp modelId="{BB6BE7BC-42D7-46EF-ADFE-24414760179A}">
      <dsp:nvSpPr>
        <dsp:cNvPr id="0" name=""/>
        <dsp:cNvSpPr/>
      </dsp:nvSpPr>
      <dsp:spPr>
        <a:xfrm>
          <a:off x="2884744" y="1912288"/>
          <a:ext cx="2302949" cy="1381769"/>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EEOC urges mediation</a:t>
          </a:r>
        </a:p>
      </dsp:txBody>
      <dsp:txXfrm>
        <a:off x="2884744" y="1912288"/>
        <a:ext cx="2302949" cy="1381769"/>
      </dsp:txXfrm>
    </dsp:sp>
    <dsp:sp modelId="{A3CED920-E130-4E9A-B8FB-B8C72AC7ED37}">
      <dsp:nvSpPr>
        <dsp:cNvPr id="0" name=""/>
        <dsp:cNvSpPr/>
      </dsp:nvSpPr>
      <dsp:spPr>
        <a:xfrm>
          <a:off x="8018521" y="2557453"/>
          <a:ext cx="499078" cy="91440"/>
        </a:xfrm>
        <a:custGeom>
          <a:avLst/>
          <a:gdLst/>
          <a:ahLst/>
          <a:cxnLst/>
          <a:rect l="0" t="0" r="0" b="0"/>
          <a:pathLst>
            <a:path>
              <a:moveTo>
                <a:pt x="0" y="45720"/>
              </a:moveTo>
              <a:lnTo>
                <a:pt x="499078" y="45720"/>
              </a:lnTo>
            </a:path>
          </a:pathLst>
        </a:custGeom>
        <a:noFill/>
        <a:ln w="6350"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254819" y="2600524"/>
        <a:ext cx="26483" cy="5296"/>
      </dsp:txXfrm>
    </dsp:sp>
    <dsp:sp modelId="{762C2503-6F6E-48D6-A78B-4EE7C31DF4AA}">
      <dsp:nvSpPr>
        <dsp:cNvPr id="0" name=""/>
        <dsp:cNvSpPr/>
      </dsp:nvSpPr>
      <dsp:spPr>
        <a:xfrm>
          <a:off x="5717372" y="1912288"/>
          <a:ext cx="2302949" cy="1381769"/>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l" defTabSz="800100">
            <a:lnSpc>
              <a:spcPct val="90000"/>
            </a:lnSpc>
            <a:spcBef>
              <a:spcPct val="0"/>
            </a:spcBef>
            <a:spcAft>
              <a:spcPct val="35000"/>
            </a:spcAft>
            <a:buNone/>
          </a:pPr>
          <a:endParaRPr lang="en-US" sz="1800" kern="1200"/>
        </a:p>
        <a:p>
          <a:pPr marL="0" lvl="0" indent="0" algn="l" defTabSz="800100">
            <a:lnSpc>
              <a:spcPct val="90000"/>
            </a:lnSpc>
            <a:spcBef>
              <a:spcPct val="0"/>
            </a:spcBef>
            <a:spcAft>
              <a:spcPct val="35000"/>
            </a:spcAft>
            <a:buNone/>
          </a:pPr>
          <a:r>
            <a:rPr lang="en-US" sz="1800" kern="1200"/>
            <a:t>EEOC issues right to sue</a:t>
          </a:r>
        </a:p>
        <a:p>
          <a:pPr marL="114300" lvl="1" indent="-114300" algn="l" defTabSz="622300">
            <a:lnSpc>
              <a:spcPct val="90000"/>
            </a:lnSpc>
            <a:spcBef>
              <a:spcPct val="0"/>
            </a:spcBef>
            <a:spcAft>
              <a:spcPct val="15000"/>
            </a:spcAft>
            <a:buChar char="•"/>
          </a:pPr>
          <a:endParaRPr lang="en-US" sz="1400" kern="1200"/>
        </a:p>
      </dsp:txBody>
      <dsp:txXfrm>
        <a:off x="5717372" y="1912288"/>
        <a:ext cx="2302949" cy="1381769"/>
      </dsp:txXfrm>
    </dsp:sp>
    <dsp:sp modelId="{1652669E-6957-4ECA-A433-15A99F99F12C}">
      <dsp:nvSpPr>
        <dsp:cNvPr id="0" name=""/>
        <dsp:cNvSpPr/>
      </dsp:nvSpPr>
      <dsp:spPr>
        <a:xfrm>
          <a:off x="8550000" y="1912288"/>
          <a:ext cx="2302949" cy="1381769"/>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Claimant has 90 days to file suit</a:t>
          </a:r>
        </a:p>
      </dsp:txBody>
      <dsp:txXfrm>
        <a:off x="8550000" y="1912288"/>
        <a:ext cx="2302949" cy="138176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71244E-FA21-4756-916B-4C219ACFD410}">
      <dsp:nvSpPr>
        <dsp:cNvPr id="0" name=""/>
        <dsp:cNvSpPr/>
      </dsp:nvSpPr>
      <dsp:spPr>
        <a:xfrm>
          <a:off x="1991889" y="1307933"/>
          <a:ext cx="426203" cy="91440"/>
        </a:xfrm>
        <a:custGeom>
          <a:avLst/>
          <a:gdLst/>
          <a:ahLst/>
          <a:cxnLst/>
          <a:rect l="0" t="0" r="0" b="0"/>
          <a:pathLst>
            <a:path>
              <a:moveTo>
                <a:pt x="0" y="45720"/>
              </a:moveTo>
              <a:lnTo>
                <a:pt x="426203" y="45720"/>
              </a:lnTo>
            </a:path>
          </a:pathLst>
        </a:custGeom>
        <a:noFill/>
        <a:ln w="635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93571" y="1351369"/>
        <a:ext cx="22840" cy="4568"/>
      </dsp:txXfrm>
    </dsp:sp>
    <dsp:sp modelId="{73897895-D224-4BA2-89D2-0726592543EB}">
      <dsp:nvSpPr>
        <dsp:cNvPr id="0" name=""/>
        <dsp:cNvSpPr/>
      </dsp:nvSpPr>
      <dsp:spPr>
        <a:xfrm>
          <a:off x="7588" y="757823"/>
          <a:ext cx="1986101" cy="119166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EEOC Charge filed by Claimant</a:t>
          </a:r>
        </a:p>
      </dsp:txBody>
      <dsp:txXfrm>
        <a:off x="7588" y="757823"/>
        <a:ext cx="1986101" cy="1191661"/>
      </dsp:txXfrm>
    </dsp:sp>
    <dsp:sp modelId="{48F1EAA4-079B-460A-8259-A0953E9A38F5}">
      <dsp:nvSpPr>
        <dsp:cNvPr id="0" name=""/>
        <dsp:cNvSpPr/>
      </dsp:nvSpPr>
      <dsp:spPr>
        <a:xfrm>
          <a:off x="4434795" y="1307933"/>
          <a:ext cx="426203" cy="91440"/>
        </a:xfrm>
        <a:custGeom>
          <a:avLst/>
          <a:gdLst/>
          <a:ahLst/>
          <a:cxnLst/>
          <a:rect l="0" t="0" r="0" b="0"/>
          <a:pathLst>
            <a:path>
              <a:moveTo>
                <a:pt x="0" y="45720"/>
              </a:moveTo>
              <a:lnTo>
                <a:pt x="426203" y="45720"/>
              </a:lnTo>
            </a:path>
          </a:pathLst>
        </a:custGeom>
        <a:noFill/>
        <a:ln w="6350"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36476" y="1351369"/>
        <a:ext cx="22840" cy="4568"/>
      </dsp:txXfrm>
    </dsp:sp>
    <dsp:sp modelId="{E8CAF5F7-EB2D-43B2-8DDA-C890667D56A2}">
      <dsp:nvSpPr>
        <dsp:cNvPr id="0" name=""/>
        <dsp:cNvSpPr/>
      </dsp:nvSpPr>
      <dsp:spPr>
        <a:xfrm>
          <a:off x="2450493" y="757823"/>
          <a:ext cx="1986101" cy="119166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EEOC emails charge to Employer</a:t>
          </a:r>
        </a:p>
      </dsp:txBody>
      <dsp:txXfrm>
        <a:off x="2450493" y="757823"/>
        <a:ext cx="1986101" cy="1191661"/>
      </dsp:txXfrm>
    </dsp:sp>
    <dsp:sp modelId="{FC22F3A0-B1FF-455D-B97C-4B30A8B91FD6}">
      <dsp:nvSpPr>
        <dsp:cNvPr id="0" name=""/>
        <dsp:cNvSpPr/>
      </dsp:nvSpPr>
      <dsp:spPr>
        <a:xfrm>
          <a:off x="6877700" y="1307933"/>
          <a:ext cx="426203" cy="91440"/>
        </a:xfrm>
        <a:custGeom>
          <a:avLst/>
          <a:gdLst/>
          <a:ahLst/>
          <a:cxnLst/>
          <a:rect l="0" t="0" r="0" b="0"/>
          <a:pathLst>
            <a:path>
              <a:moveTo>
                <a:pt x="0" y="45720"/>
              </a:moveTo>
              <a:lnTo>
                <a:pt x="426203" y="45720"/>
              </a:lnTo>
            </a:path>
          </a:pathLst>
        </a:custGeom>
        <a:noFill/>
        <a:ln w="6350"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79382" y="1351369"/>
        <a:ext cx="22840" cy="4568"/>
      </dsp:txXfrm>
    </dsp:sp>
    <dsp:sp modelId="{A14F29F9-2C92-4024-9966-D4E392B1E709}">
      <dsp:nvSpPr>
        <dsp:cNvPr id="0" name=""/>
        <dsp:cNvSpPr/>
      </dsp:nvSpPr>
      <dsp:spPr>
        <a:xfrm>
          <a:off x="4893398" y="757823"/>
          <a:ext cx="1986101" cy="119166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Employer contacts attorney (or OMAG)</a:t>
          </a:r>
        </a:p>
      </dsp:txBody>
      <dsp:txXfrm>
        <a:off x="4893398" y="757823"/>
        <a:ext cx="1986101" cy="1191661"/>
      </dsp:txXfrm>
    </dsp:sp>
    <dsp:sp modelId="{4AEF2B91-A327-442D-AE74-ACA20D797B90}">
      <dsp:nvSpPr>
        <dsp:cNvPr id="0" name=""/>
        <dsp:cNvSpPr/>
      </dsp:nvSpPr>
      <dsp:spPr>
        <a:xfrm>
          <a:off x="9320605" y="1307933"/>
          <a:ext cx="426203" cy="91440"/>
        </a:xfrm>
        <a:custGeom>
          <a:avLst/>
          <a:gdLst/>
          <a:ahLst/>
          <a:cxnLst/>
          <a:rect l="0" t="0" r="0" b="0"/>
          <a:pathLst>
            <a:path>
              <a:moveTo>
                <a:pt x="0" y="45720"/>
              </a:moveTo>
              <a:lnTo>
                <a:pt x="426203" y="45720"/>
              </a:lnTo>
            </a:path>
          </a:pathLst>
        </a:custGeom>
        <a:noFill/>
        <a:ln w="6350"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9522287" y="1351369"/>
        <a:ext cx="22840" cy="4568"/>
      </dsp:txXfrm>
    </dsp:sp>
    <dsp:sp modelId="{704F3D5B-4B4E-4886-BB4F-21582761367B}">
      <dsp:nvSpPr>
        <dsp:cNvPr id="0" name=""/>
        <dsp:cNvSpPr/>
      </dsp:nvSpPr>
      <dsp:spPr>
        <a:xfrm>
          <a:off x="7336303" y="757823"/>
          <a:ext cx="1986101" cy="119166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Employer submits position statement</a:t>
          </a:r>
        </a:p>
      </dsp:txBody>
      <dsp:txXfrm>
        <a:off x="7336303" y="757823"/>
        <a:ext cx="1986101" cy="1191661"/>
      </dsp:txXfrm>
    </dsp:sp>
    <dsp:sp modelId="{260C9B99-60F9-4656-93DA-4BCD3A0821D0}">
      <dsp:nvSpPr>
        <dsp:cNvPr id="0" name=""/>
        <dsp:cNvSpPr/>
      </dsp:nvSpPr>
      <dsp:spPr>
        <a:xfrm>
          <a:off x="1000638" y="1947684"/>
          <a:ext cx="9771621" cy="426203"/>
        </a:xfrm>
        <a:custGeom>
          <a:avLst/>
          <a:gdLst/>
          <a:ahLst/>
          <a:cxnLst/>
          <a:rect l="0" t="0" r="0" b="0"/>
          <a:pathLst>
            <a:path>
              <a:moveTo>
                <a:pt x="9771621" y="0"/>
              </a:moveTo>
              <a:lnTo>
                <a:pt x="9771621" y="230201"/>
              </a:lnTo>
              <a:lnTo>
                <a:pt x="0" y="230201"/>
              </a:lnTo>
              <a:lnTo>
                <a:pt x="0" y="426203"/>
              </a:lnTo>
            </a:path>
          </a:pathLst>
        </a:custGeom>
        <a:noFill/>
        <a:ln w="6350"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641892" y="2158501"/>
        <a:ext cx="489114" cy="4568"/>
      </dsp:txXfrm>
    </dsp:sp>
    <dsp:sp modelId="{ED210D80-9C5A-4897-ADA7-E397338CEC4E}">
      <dsp:nvSpPr>
        <dsp:cNvPr id="0" name=""/>
        <dsp:cNvSpPr/>
      </dsp:nvSpPr>
      <dsp:spPr>
        <a:xfrm>
          <a:off x="9779209" y="757823"/>
          <a:ext cx="1986101" cy="119166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EEOC investigates</a:t>
          </a:r>
        </a:p>
      </dsp:txBody>
      <dsp:txXfrm>
        <a:off x="9779209" y="757823"/>
        <a:ext cx="1986101" cy="1191661"/>
      </dsp:txXfrm>
    </dsp:sp>
    <dsp:sp modelId="{90376243-B25B-42CB-9C4C-F814B243CE48}">
      <dsp:nvSpPr>
        <dsp:cNvPr id="0" name=""/>
        <dsp:cNvSpPr/>
      </dsp:nvSpPr>
      <dsp:spPr>
        <a:xfrm>
          <a:off x="1991889" y="2956398"/>
          <a:ext cx="426203" cy="91440"/>
        </a:xfrm>
        <a:custGeom>
          <a:avLst/>
          <a:gdLst/>
          <a:ahLst/>
          <a:cxnLst/>
          <a:rect l="0" t="0" r="0" b="0"/>
          <a:pathLst>
            <a:path>
              <a:moveTo>
                <a:pt x="0" y="45720"/>
              </a:moveTo>
              <a:lnTo>
                <a:pt x="426203" y="45720"/>
              </a:lnTo>
            </a:path>
          </a:pathLst>
        </a:custGeom>
        <a:noFill/>
        <a:ln w="635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93571" y="2999834"/>
        <a:ext cx="22840" cy="4568"/>
      </dsp:txXfrm>
    </dsp:sp>
    <dsp:sp modelId="{93990EFA-0CA0-4CD1-8E6B-DB21BF3E7ED4}">
      <dsp:nvSpPr>
        <dsp:cNvPr id="0" name=""/>
        <dsp:cNvSpPr/>
      </dsp:nvSpPr>
      <dsp:spPr>
        <a:xfrm>
          <a:off x="7588" y="2406287"/>
          <a:ext cx="1986101" cy="119166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EEOC urges mediation</a:t>
          </a:r>
        </a:p>
      </dsp:txBody>
      <dsp:txXfrm>
        <a:off x="7588" y="2406287"/>
        <a:ext cx="1986101" cy="1191661"/>
      </dsp:txXfrm>
    </dsp:sp>
    <dsp:sp modelId="{B0971FA3-693B-4146-8C9B-790EE0C95C45}">
      <dsp:nvSpPr>
        <dsp:cNvPr id="0" name=""/>
        <dsp:cNvSpPr/>
      </dsp:nvSpPr>
      <dsp:spPr>
        <a:xfrm>
          <a:off x="4434795" y="2956398"/>
          <a:ext cx="426203" cy="91440"/>
        </a:xfrm>
        <a:custGeom>
          <a:avLst/>
          <a:gdLst/>
          <a:ahLst/>
          <a:cxnLst/>
          <a:rect l="0" t="0" r="0" b="0"/>
          <a:pathLst>
            <a:path>
              <a:moveTo>
                <a:pt x="0" y="45720"/>
              </a:moveTo>
              <a:lnTo>
                <a:pt x="426203" y="45720"/>
              </a:lnTo>
            </a:path>
          </a:pathLst>
        </a:custGeom>
        <a:noFill/>
        <a:ln w="6350"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36476" y="2999834"/>
        <a:ext cx="22840" cy="4568"/>
      </dsp:txXfrm>
    </dsp:sp>
    <dsp:sp modelId="{9CD3552F-0439-45C5-910A-72BD73963530}">
      <dsp:nvSpPr>
        <dsp:cNvPr id="0" name=""/>
        <dsp:cNvSpPr/>
      </dsp:nvSpPr>
      <dsp:spPr>
        <a:xfrm>
          <a:off x="2450493" y="2406287"/>
          <a:ext cx="1986101" cy="119166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EEOC issues a FOR CAUSE finding</a:t>
          </a:r>
        </a:p>
      </dsp:txBody>
      <dsp:txXfrm>
        <a:off x="2450493" y="2406287"/>
        <a:ext cx="1986101" cy="1191661"/>
      </dsp:txXfrm>
    </dsp:sp>
    <dsp:sp modelId="{4D62FC37-C024-4632-A64B-78C1762C181C}">
      <dsp:nvSpPr>
        <dsp:cNvPr id="0" name=""/>
        <dsp:cNvSpPr/>
      </dsp:nvSpPr>
      <dsp:spPr>
        <a:xfrm>
          <a:off x="6877700" y="2956398"/>
          <a:ext cx="426203" cy="91440"/>
        </a:xfrm>
        <a:custGeom>
          <a:avLst/>
          <a:gdLst/>
          <a:ahLst/>
          <a:cxnLst/>
          <a:rect l="0" t="0" r="0" b="0"/>
          <a:pathLst>
            <a:path>
              <a:moveTo>
                <a:pt x="0" y="45720"/>
              </a:moveTo>
              <a:lnTo>
                <a:pt x="426203" y="45720"/>
              </a:lnTo>
            </a:path>
          </a:pathLst>
        </a:custGeom>
        <a:noFill/>
        <a:ln w="6350"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79382" y="2999834"/>
        <a:ext cx="22840" cy="4568"/>
      </dsp:txXfrm>
    </dsp:sp>
    <dsp:sp modelId="{6D6753CC-5843-4B91-BC12-2C40BC234C54}">
      <dsp:nvSpPr>
        <dsp:cNvPr id="0" name=""/>
        <dsp:cNvSpPr/>
      </dsp:nvSpPr>
      <dsp:spPr>
        <a:xfrm>
          <a:off x="4893398" y="2406287"/>
          <a:ext cx="1986101" cy="119166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EEOC forces Employer into Conciliation process</a:t>
          </a:r>
        </a:p>
      </dsp:txBody>
      <dsp:txXfrm>
        <a:off x="4893398" y="2406287"/>
        <a:ext cx="1986101" cy="1191661"/>
      </dsp:txXfrm>
    </dsp:sp>
    <dsp:sp modelId="{EB1EFCB1-137E-4CBB-8A99-C234E04186DA}">
      <dsp:nvSpPr>
        <dsp:cNvPr id="0" name=""/>
        <dsp:cNvSpPr/>
      </dsp:nvSpPr>
      <dsp:spPr>
        <a:xfrm>
          <a:off x="7336303" y="2406287"/>
          <a:ext cx="1986101" cy="119166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EEOC issues Right to Sue or Dept. of Justice gets involved</a:t>
          </a:r>
        </a:p>
      </dsp:txBody>
      <dsp:txXfrm>
        <a:off x="7336303" y="2406287"/>
        <a:ext cx="1986101" cy="119166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CE1454-FD11-4459-8DF3-260657D4372F}">
      <dsp:nvSpPr>
        <dsp:cNvPr id="0" name=""/>
        <dsp:cNvSpPr/>
      </dsp:nvSpPr>
      <dsp:spPr>
        <a:xfrm>
          <a:off x="2962284" y="805926"/>
          <a:ext cx="620052" cy="91440"/>
        </a:xfrm>
        <a:custGeom>
          <a:avLst/>
          <a:gdLst/>
          <a:ahLst/>
          <a:cxnLst/>
          <a:rect l="0" t="0" r="0" b="0"/>
          <a:pathLst>
            <a:path>
              <a:moveTo>
                <a:pt x="0" y="45720"/>
              </a:moveTo>
              <a:lnTo>
                <a:pt x="620052" y="45720"/>
              </a:lnTo>
            </a:path>
          </a:pathLst>
        </a:custGeom>
        <a:noFill/>
        <a:ln w="635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56044" y="848392"/>
        <a:ext cx="32532" cy="6506"/>
      </dsp:txXfrm>
    </dsp:sp>
    <dsp:sp modelId="{744FA726-8009-46B8-A154-049244752B50}">
      <dsp:nvSpPr>
        <dsp:cNvPr id="0" name=""/>
        <dsp:cNvSpPr/>
      </dsp:nvSpPr>
      <dsp:spPr>
        <a:xfrm>
          <a:off x="135159" y="2968"/>
          <a:ext cx="2828924" cy="16973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Reasonable cause to believe discrimination</a:t>
          </a:r>
        </a:p>
      </dsp:txBody>
      <dsp:txXfrm>
        <a:off x="135159" y="2968"/>
        <a:ext cx="2828924" cy="1697355"/>
      </dsp:txXfrm>
    </dsp:sp>
    <dsp:sp modelId="{486C3B7E-5C92-482F-B6CE-24080E1E61EC}">
      <dsp:nvSpPr>
        <dsp:cNvPr id="0" name=""/>
        <dsp:cNvSpPr/>
      </dsp:nvSpPr>
      <dsp:spPr>
        <a:xfrm>
          <a:off x="6441862" y="805926"/>
          <a:ext cx="620052" cy="91440"/>
        </a:xfrm>
        <a:custGeom>
          <a:avLst/>
          <a:gdLst/>
          <a:ahLst/>
          <a:cxnLst/>
          <a:rect l="0" t="0" r="0" b="0"/>
          <a:pathLst>
            <a:path>
              <a:moveTo>
                <a:pt x="0" y="45720"/>
              </a:moveTo>
              <a:lnTo>
                <a:pt x="620052" y="45720"/>
              </a:lnTo>
            </a:path>
          </a:pathLst>
        </a:custGeom>
        <a:noFill/>
        <a:ln w="635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735622" y="848392"/>
        <a:ext cx="32532" cy="6506"/>
      </dsp:txXfrm>
    </dsp:sp>
    <dsp:sp modelId="{45921315-98CB-40D0-B82B-6A8A9B0D7885}">
      <dsp:nvSpPr>
        <dsp:cNvPr id="0" name=""/>
        <dsp:cNvSpPr/>
      </dsp:nvSpPr>
      <dsp:spPr>
        <a:xfrm>
          <a:off x="3614737" y="2968"/>
          <a:ext cx="2828924" cy="16973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Letter of Determination</a:t>
          </a:r>
        </a:p>
      </dsp:txBody>
      <dsp:txXfrm>
        <a:off x="3614737" y="2968"/>
        <a:ext cx="2828924" cy="1697355"/>
      </dsp:txXfrm>
    </dsp:sp>
    <dsp:sp modelId="{F95BF347-7808-4E3A-8FE8-CAEF3040C89E}">
      <dsp:nvSpPr>
        <dsp:cNvPr id="0" name=""/>
        <dsp:cNvSpPr/>
      </dsp:nvSpPr>
      <dsp:spPr>
        <a:xfrm>
          <a:off x="1549622" y="1698523"/>
          <a:ext cx="6959155" cy="620052"/>
        </a:xfrm>
        <a:custGeom>
          <a:avLst/>
          <a:gdLst/>
          <a:ahLst/>
          <a:cxnLst/>
          <a:rect l="0" t="0" r="0" b="0"/>
          <a:pathLst>
            <a:path>
              <a:moveTo>
                <a:pt x="6959155" y="0"/>
              </a:moveTo>
              <a:lnTo>
                <a:pt x="6959155" y="327126"/>
              </a:lnTo>
              <a:lnTo>
                <a:pt x="0" y="327126"/>
              </a:lnTo>
              <a:lnTo>
                <a:pt x="0" y="620052"/>
              </a:lnTo>
            </a:path>
          </a:pathLst>
        </a:custGeom>
        <a:noFill/>
        <a:ln w="635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854462" y="2005296"/>
        <a:ext cx="349475" cy="6506"/>
      </dsp:txXfrm>
    </dsp:sp>
    <dsp:sp modelId="{CA6AFBFF-850A-4218-A792-92FC33C5552B}">
      <dsp:nvSpPr>
        <dsp:cNvPr id="0" name=""/>
        <dsp:cNvSpPr/>
      </dsp:nvSpPr>
      <dsp:spPr>
        <a:xfrm>
          <a:off x="7094315" y="2968"/>
          <a:ext cx="2828924" cy="16973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Conciliation</a:t>
          </a:r>
        </a:p>
        <a:p>
          <a:pPr marL="0" lvl="0" indent="0" algn="ctr" defTabSz="1066800">
            <a:lnSpc>
              <a:spcPct val="90000"/>
            </a:lnSpc>
            <a:spcBef>
              <a:spcPct val="0"/>
            </a:spcBef>
            <a:spcAft>
              <a:spcPct val="35000"/>
            </a:spcAft>
            <a:buNone/>
          </a:pPr>
          <a:r>
            <a:rPr lang="en-US" sz="2400" kern="1200" dirty="0"/>
            <a:t>(voluntary)</a:t>
          </a:r>
        </a:p>
      </dsp:txBody>
      <dsp:txXfrm>
        <a:off x="7094315" y="2968"/>
        <a:ext cx="2828924" cy="1697355"/>
      </dsp:txXfrm>
    </dsp:sp>
    <dsp:sp modelId="{FB2C6B21-6875-4ECF-96FD-954546622ABB}">
      <dsp:nvSpPr>
        <dsp:cNvPr id="0" name=""/>
        <dsp:cNvSpPr/>
      </dsp:nvSpPr>
      <dsp:spPr>
        <a:xfrm>
          <a:off x="2962284" y="3153933"/>
          <a:ext cx="599260" cy="91440"/>
        </a:xfrm>
        <a:custGeom>
          <a:avLst/>
          <a:gdLst/>
          <a:ahLst/>
          <a:cxnLst/>
          <a:rect l="0" t="0" r="0" b="0"/>
          <a:pathLst>
            <a:path>
              <a:moveTo>
                <a:pt x="0" y="45720"/>
              </a:moveTo>
              <a:lnTo>
                <a:pt x="316730" y="45720"/>
              </a:lnTo>
              <a:lnTo>
                <a:pt x="316730" y="48688"/>
              </a:lnTo>
              <a:lnTo>
                <a:pt x="599260" y="48688"/>
              </a:lnTo>
            </a:path>
          </a:pathLst>
        </a:custGeom>
        <a:noFill/>
        <a:ln w="635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46168" y="3196400"/>
        <a:ext cx="31493" cy="6506"/>
      </dsp:txXfrm>
    </dsp:sp>
    <dsp:sp modelId="{84FDFED4-A7F9-40A2-947C-8E0DFC332606}">
      <dsp:nvSpPr>
        <dsp:cNvPr id="0" name=""/>
        <dsp:cNvSpPr/>
      </dsp:nvSpPr>
      <dsp:spPr>
        <a:xfrm>
          <a:off x="135159" y="2350976"/>
          <a:ext cx="2828924" cy="16973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Conciliation fails</a:t>
          </a:r>
        </a:p>
        <a:p>
          <a:pPr marL="0" lvl="0" indent="0" algn="ctr" defTabSz="1066800">
            <a:lnSpc>
              <a:spcPct val="90000"/>
            </a:lnSpc>
            <a:spcBef>
              <a:spcPct val="0"/>
            </a:spcBef>
            <a:spcAft>
              <a:spcPct val="35000"/>
            </a:spcAft>
            <a:buNone/>
          </a:pPr>
          <a:endParaRPr lang="en-US" sz="2400" kern="1200" dirty="0"/>
        </a:p>
      </dsp:txBody>
      <dsp:txXfrm>
        <a:off x="135159" y="2350976"/>
        <a:ext cx="2828924" cy="1697355"/>
      </dsp:txXfrm>
    </dsp:sp>
    <dsp:sp modelId="{8A60606D-C68B-47BD-A108-A4177E05D936}">
      <dsp:nvSpPr>
        <dsp:cNvPr id="0" name=""/>
        <dsp:cNvSpPr/>
      </dsp:nvSpPr>
      <dsp:spPr>
        <a:xfrm>
          <a:off x="6421069" y="3153933"/>
          <a:ext cx="640845" cy="91440"/>
        </a:xfrm>
        <a:custGeom>
          <a:avLst/>
          <a:gdLst/>
          <a:ahLst/>
          <a:cxnLst/>
          <a:rect l="0" t="0" r="0" b="0"/>
          <a:pathLst>
            <a:path>
              <a:moveTo>
                <a:pt x="0" y="48688"/>
              </a:moveTo>
              <a:lnTo>
                <a:pt x="337522" y="48688"/>
              </a:lnTo>
              <a:lnTo>
                <a:pt x="337522" y="45720"/>
              </a:lnTo>
              <a:lnTo>
                <a:pt x="640845" y="45720"/>
              </a:lnTo>
            </a:path>
          </a:pathLst>
        </a:custGeom>
        <a:noFill/>
        <a:ln w="635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724706" y="3196400"/>
        <a:ext cx="33572" cy="6506"/>
      </dsp:txXfrm>
    </dsp:sp>
    <dsp:sp modelId="{2EB9CEB4-51DB-4CAE-8DE7-7BB812E9ED29}">
      <dsp:nvSpPr>
        <dsp:cNvPr id="0" name=""/>
        <dsp:cNvSpPr/>
      </dsp:nvSpPr>
      <dsp:spPr>
        <a:xfrm>
          <a:off x="3593944" y="2353944"/>
          <a:ext cx="2828924" cy="16973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EEOC sends to DOJ</a:t>
          </a:r>
        </a:p>
      </dsp:txBody>
      <dsp:txXfrm>
        <a:off x="3593944" y="2353944"/>
        <a:ext cx="2828924" cy="1697355"/>
      </dsp:txXfrm>
    </dsp:sp>
    <dsp:sp modelId="{5A2EAD38-63C7-4BB7-976F-DA26B393D4B0}">
      <dsp:nvSpPr>
        <dsp:cNvPr id="0" name=""/>
        <dsp:cNvSpPr/>
      </dsp:nvSpPr>
      <dsp:spPr>
        <a:xfrm>
          <a:off x="7094315" y="2350976"/>
          <a:ext cx="2828924" cy="16973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DOJ sues or EEOC issues right to sue letter</a:t>
          </a:r>
        </a:p>
      </dsp:txBody>
      <dsp:txXfrm>
        <a:off x="7094315" y="2350976"/>
        <a:ext cx="2828924" cy="169735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C288A5-204D-49C5-A3DC-F0E8150D9C1F}">
      <dsp:nvSpPr>
        <dsp:cNvPr id="0" name=""/>
        <dsp:cNvSpPr/>
      </dsp:nvSpPr>
      <dsp:spPr>
        <a:xfrm>
          <a:off x="5819" y="656065"/>
          <a:ext cx="2645905" cy="11353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l" defTabSz="889000">
            <a:lnSpc>
              <a:spcPct val="90000"/>
            </a:lnSpc>
            <a:spcBef>
              <a:spcPct val="0"/>
            </a:spcBef>
            <a:spcAft>
              <a:spcPct val="35000"/>
            </a:spcAft>
            <a:buNone/>
          </a:pPr>
          <a:r>
            <a:rPr lang="en-US" sz="2000" kern="1200" dirty="0"/>
            <a:t>Prima Facie Case</a:t>
          </a:r>
        </a:p>
      </dsp:txBody>
      <dsp:txXfrm>
        <a:off x="5819" y="656065"/>
        <a:ext cx="2645905" cy="756885"/>
      </dsp:txXfrm>
    </dsp:sp>
    <dsp:sp modelId="{70C67E40-DE3C-40E5-9177-53938AD9829F}">
      <dsp:nvSpPr>
        <dsp:cNvPr id="0" name=""/>
        <dsp:cNvSpPr/>
      </dsp:nvSpPr>
      <dsp:spPr>
        <a:xfrm>
          <a:off x="547751" y="1412951"/>
          <a:ext cx="2645905" cy="3168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Diabetic employee terminated after requesting retroactive leniency due to a medical condition as reasonable accommodation.</a:t>
          </a:r>
        </a:p>
      </dsp:txBody>
      <dsp:txXfrm>
        <a:off x="625247" y="1490447"/>
        <a:ext cx="2490913" cy="3013008"/>
      </dsp:txXfrm>
    </dsp:sp>
    <dsp:sp modelId="{CA04C8F9-AF57-4D80-A3E3-694597EC179E}">
      <dsp:nvSpPr>
        <dsp:cNvPr id="0" name=""/>
        <dsp:cNvSpPr/>
      </dsp:nvSpPr>
      <dsp:spPr>
        <a:xfrm>
          <a:off x="3052834" y="705131"/>
          <a:ext cx="850352" cy="6587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052834" y="836882"/>
        <a:ext cx="652726" cy="395251"/>
      </dsp:txXfrm>
    </dsp:sp>
    <dsp:sp modelId="{C2A9423C-9FCE-40CC-89F8-3B0229E24F83}">
      <dsp:nvSpPr>
        <dsp:cNvPr id="0" name=""/>
        <dsp:cNvSpPr/>
      </dsp:nvSpPr>
      <dsp:spPr>
        <a:xfrm>
          <a:off x="4256163" y="656065"/>
          <a:ext cx="2645905" cy="11353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l" defTabSz="889000">
            <a:lnSpc>
              <a:spcPct val="90000"/>
            </a:lnSpc>
            <a:spcBef>
              <a:spcPct val="0"/>
            </a:spcBef>
            <a:spcAft>
              <a:spcPct val="35000"/>
            </a:spcAft>
            <a:buNone/>
          </a:pPr>
          <a:r>
            <a:rPr lang="en-US" sz="2000" kern="1200" dirty="0"/>
            <a:t>Legitimate Business Reason</a:t>
          </a:r>
        </a:p>
      </dsp:txBody>
      <dsp:txXfrm>
        <a:off x="4256163" y="656065"/>
        <a:ext cx="2645905" cy="756885"/>
      </dsp:txXfrm>
    </dsp:sp>
    <dsp:sp modelId="{9F7054E2-FA60-4531-86C1-7D7880EF3D04}">
      <dsp:nvSpPr>
        <dsp:cNvPr id="0" name=""/>
        <dsp:cNvSpPr/>
      </dsp:nvSpPr>
      <dsp:spPr>
        <a:xfrm>
          <a:off x="4798095" y="1412951"/>
          <a:ext cx="2645905" cy="3168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Last chance agreement already in place; intentionally hung up on customers; never asked for medical help; investigation and witnesses</a:t>
          </a:r>
        </a:p>
      </dsp:txBody>
      <dsp:txXfrm>
        <a:off x="4875591" y="1490447"/>
        <a:ext cx="2490913" cy="3013008"/>
      </dsp:txXfrm>
    </dsp:sp>
    <dsp:sp modelId="{33524982-F8D7-4113-B5A8-47BCCC2A6D55}">
      <dsp:nvSpPr>
        <dsp:cNvPr id="0" name=""/>
        <dsp:cNvSpPr/>
      </dsp:nvSpPr>
      <dsp:spPr>
        <a:xfrm>
          <a:off x="7303178" y="705131"/>
          <a:ext cx="850352" cy="6587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7303178" y="836882"/>
        <a:ext cx="652726" cy="395251"/>
      </dsp:txXfrm>
    </dsp:sp>
    <dsp:sp modelId="{3F30F557-91E7-4DBE-97A2-CBBB1ECCDC95}">
      <dsp:nvSpPr>
        <dsp:cNvPr id="0" name=""/>
        <dsp:cNvSpPr/>
      </dsp:nvSpPr>
      <dsp:spPr>
        <a:xfrm>
          <a:off x="8506507" y="656065"/>
          <a:ext cx="2645905" cy="11353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l" defTabSz="889000">
            <a:lnSpc>
              <a:spcPct val="90000"/>
            </a:lnSpc>
            <a:spcBef>
              <a:spcPct val="0"/>
            </a:spcBef>
            <a:spcAft>
              <a:spcPct val="35000"/>
            </a:spcAft>
            <a:buNone/>
          </a:pPr>
          <a:r>
            <a:rPr lang="en-US" sz="2000" kern="1200" dirty="0"/>
            <a:t>Pretext</a:t>
          </a:r>
        </a:p>
      </dsp:txBody>
      <dsp:txXfrm>
        <a:off x="8506507" y="656065"/>
        <a:ext cx="2645905" cy="756885"/>
      </dsp:txXfrm>
    </dsp:sp>
    <dsp:sp modelId="{EE822744-90C2-4F08-95E4-5E373AF14B7C}">
      <dsp:nvSpPr>
        <dsp:cNvPr id="0" name=""/>
        <dsp:cNvSpPr/>
      </dsp:nvSpPr>
      <dsp:spPr>
        <a:xfrm>
          <a:off x="9048439" y="1412951"/>
          <a:ext cx="2645905" cy="3168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Witnesses not credible; motived to invent disability related cause b/c of last chance agreement in place.</a:t>
          </a:r>
        </a:p>
      </dsp:txBody>
      <dsp:txXfrm>
        <a:off x="9125935" y="1490447"/>
        <a:ext cx="2490913" cy="301300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D052C1-16AE-4978-85CB-9B023C3C638A}">
      <dsp:nvSpPr>
        <dsp:cNvPr id="0" name=""/>
        <dsp:cNvSpPr/>
      </dsp:nvSpPr>
      <dsp:spPr>
        <a:xfrm>
          <a:off x="0" y="0"/>
          <a:ext cx="3143249" cy="3617845"/>
        </a:xfrm>
        <a:prstGeom prst="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ln>
        <a:effectLst>
          <a:softEdge rad="12700"/>
        </a:effectLst>
      </dsp:spPr>
      <dsp:style>
        <a:lnRef idx="1">
          <a:scrgbClr r="0" g="0" b="0"/>
        </a:lnRef>
        <a:fillRef idx="1">
          <a:scrgbClr r="0" g="0" b="0"/>
        </a:fillRef>
        <a:effectRef idx="2">
          <a:scrgbClr r="0" g="0" b="0"/>
        </a:effectRef>
        <a:fontRef idx="minor"/>
      </dsp:style>
      <dsp:txBody>
        <a:bodyPr spcFirstLastPara="0" vert="horz" wrap="square" lIns="245060" tIns="330200" rIns="245060" bIns="330200" numCol="1" spcCol="1270" anchor="t" anchorCtr="0">
          <a:noAutofit/>
        </a:bodyPr>
        <a:lstStyle/>
        <a:p>
          <a:pPr marL="0" lvl="0" indent="0" algn="l" defTabSz="889000">
            <a:lnSpc>
              <a:spcPct val="90000"/>
            </a:lnSpc>
            <a:spcBef>
              <a:spcPct val="0"/>
            </a:spcBef>
            <a:spcAft>
              <a:spcPct val="35000"/>
            </a:spcAft>
            <a:buNone/>
          </a:pPr>
          <a:r>
            <a:rPr lang="en-US" sz="2000" kern="1200" dirty="0"/>
            <a:t>Don’t need to hire an attorney to file an EEOC charge.</a:t>
          </a:r>
        </a:p>
      </dsp:txBody>
      <dsp:txXfrm>
        <a:off x="0" y="1374781"/>
        <a:ext cx="3143249" cy="2170707"/>
      </dsp:txXfrm>
    </dsp:sp>
    <dsp:sp modelId="{5A83DA5A-A94D-4677-9B9F-81191AB089ED}">
      <dsp:nvSpPr>
        <dsp:cNvPr id="0" name=""/>
        <dsp:cNvSpPr/>
      </dsp:nvSpPr>
      <dsp:spPr>
        <a:xfrm>
          <a:off x="1028948" y="361784"/>
          <a:ext cx="1085353" cy="1085353"/>
        </a:xfrm>
        <a:prstGeom prst="ellipse">
          <a:avLst/>
        </a:prstGeom>
        <a:blipFill rotWithShape="1">
          <a:blip xmlns:r="http://schemas.openxmlformats.org/officeDocument/2006/relationships" r:embed="rId1">
            <a:duotone>
              <a:schemeClr val="accent6">
                <a:hueOff val="0"/>
                <a:satOff val="0"/>
                <a:lumOff val="0"/>
                <a:alphaOff val="0"/>
                <a:shade val="36000"/>
                <a:satMod val="120000"/>
              </a:schemeClr>
              <a:schemeClr val="accent6">
                <a:hueOff val="0"/>
                <a:satOff val="0"/>
                <a:lumOff val="0"/>
                <a:alphaOff val="0"/>
                <a:tint val="40000"/>
              </a:schemeClr>
            </a:duotone>
          </a:blip>
          <a:tile tx="0" ty="0" sx="60000" sy="59000" flip="none" algn="tl"/>
        </a:blipFill>
        <a:ln w="6350" cap="flat" cmpd="sng" algn="ctr">
          <a:solidFill>
            <a:schemeClr val="accent6">
              <a:hueOff val="0"/>
              <a:satOff val="0"/>
              <a:lumOff val="0"/>
              <a:alphaOff val="0"/>
            </a:schemeClr>
          </a:solidFill>
          <a:prstDash val="solid"/>
        </a:ln>
        <a:effectLst>
          <a:outerShdw blurRad="50800" dist="19050" dir="5400000" algn="tl" rotWithShape="0">
            <a:srgbClr val="000000">
              <a:alpha val="60000"/>
            </a:srgbClr>
          </a:outerShdw>
          <a:softEdge rad="12700"/>
        </a:effectLst>
      </dsp:spPr>
      <dsp:style>
        <a:lnRef idx="1">
          <a:scrgbClr r="0" g="0" b="0"/>
        </a:lnRef>
        <a:fillRef idx="3">
          <a:scrgbClr r="0" g="0" b="0"/>
        </a:fillRef>
        <a:effectRef idx="3">
          <a:scrgbClr r="0" g="0" b="0"/>
        </a:effectRef>
        <a:fontRef idx="minor">
          <a:schemeClr val="lt1"/>
        </a:fontRef>
      </dsp:style>
      <dsp:txBody>
        <a:bodyPr spcFirstLastPara="0" vert="horz" wrap="square" lIns="84618" tIns="12700" rIns="84618"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187894" y="520730"/>
        <a:ext cx="767461" cy="767461"/>
      </dsp:txXfrm>
    </dsp:sp>
    <dsp:sp modelId="{F24B5FC5-0B97-4014-8A57-D4098436F167}">
      <dsp:nvSpPr>
        <dsp:cNvPr id="0" name=""/>
        <dsp:cNvSpPr/>
      </dsp:nvSpPr>
      <dsp:spPr>
        <a:xfrm>
          <a:off x="0" y="3617773"/>
          <a:ext cx="3143249" cy="72"/>
        </a:xfrm>
        <a:prstGeom prst="rect">
          <a:avLst/>
        </a:prstGeom>
        <a:blipFill rotWithShape="1">
          <a:blip xmlns:r="http://schemas.openxmlformats.org/officeDocument/2006/relationships" r:embed="rId1">
            <a:duotone>
              <a:schemeClr val="accent6">
                <a:hueOff val="0"/>
                <a:satOff val="0"/>
                <a:lumOff val="0"/>
                <a:alphaOff val="0"/>
                <a:shade val="36000"/>
                <a:satMod val="120000"/>
              </a:schemeClr>
              <a:schemeClr val="accent6">
                <a:hueOff val="0"/>
                <a:satOff val="0"/>
                <a:lumOff val="0"/>
                <a:alphaOff val="0"/>
                <a:tint val="40000"/>
              </a:schemeClr>
            </a:duotone>
          </a:blip>
          <a:tile tx="0" ty="0" sx="60000" sy="59000" flip="none" algn="tl"/>
        </a:blipFill>
        <a:ln w="6350" cap="flat" cmpd="sng" algn="ctr">
          <a:solidFill>
            <a:schemeClr val="accent6">
              <a:hueOff val="0"/>
              <a:satOff val="0"/>
              <a:lumOff val="0"/>
              <a:alphaOff val="0"/>
            </a:schemeClr>
          </a:solidFill>
          <a:prstDash val="solid"/>
        </a:ln>
        <a:effectLst>
          <a:outerShdw blurRad="50800" dist="19050" dir="5400000" algn="tl" rotWithShape="0">
            <a:srgbClr val="000000">
              <a:alpha val="60000"/>
            </a:srgbClr>
          </a:outerShdw>
          <a:softEdge rad="12700"/>
        </a:effectLst>
      </dsp:spPr>
      <dsp:style>
        <a:lnRef idx="1">
          <a:scrgbClr r="0" g="0" b="0"/>
        </a:lnRef>
        <a:fillRef idx="3">
          <a:scrgbClr r="0" g="0" b="0"/>
        </a:fillRef>
        <a:effectRef idx="3">
          <a:scrgbClr r="0" g="0" b="0"/>
        </a:effectRef>
        <a:fontRef idx="minor">
          <a:schemeClr val="lt1"/>
        </a:fontRef>
      </dsp:style>
    </dsp:sp>
    <dsp:sp modelId="{2195096E-BF1B-4A2D-B11A-2A04D8813D3F}">
      <dsp:nvSpPr>
        <dsp:cNvPr id="0" name=""/>
        <dsp:cNvSpPr/>
      </dsp:nvSpPr>
      <dsp:spPr>
        <a:xfrm>
          <a:off x="3457574" y="0"/>
          <a:ext cx="3143249" cy="3617845"/>
        </a:xfrm>
        <a:prstGeom prst="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ln>
        <a:effectLst>
          <a:softEdge rad="12700"/>
        </a:effectLst>
      </dsp:spPr>
      <dsp:style>
        <a:lnRef idx="1">
          <a:scrgbClr r="0" g="0" b="0"/>
        </a:lnRef>
        <a:fillRef idx="1">
          <a:scrgbClr r="0" g="0" b="0"/>
        </a:fillRef>
        <a:effectRef idx="2">
          <a:scrgbClr r="0" g="0" b="0"/>
        </a:effectRef>
        <a:fontRef idx="minor"/>
      </dsp:style>
      <dsp:txBody>
        <a:bodyPr spcFirstLastPara="0" vert="horz" wrap="square" lIns="245060" tIns="330200" rIns="245060" bIns="330200" numCol="1" spcCol="1270" anchor="t" anchorCtr="0">
          <a:noAutofit/>
        </a:bodyPr>
        <a:lstStyle/>
        <a:p>
          <a:pPr marL="0" lvl="0" indent="0" algn="l" defTabSz="889000">
            <a:lnSpc>
              <a:spcPct val="90000"/>
            </a:lnSpc>
            <a:spcBef>
              <a:spcPct val="0"/>
            </a:spcBef>
            <a:spcAft>
              <a:spcPct val="35000"/>
            </a:spcAft>
            <a:buNone/>
          </a:pPr>
          <a:r>
            <a:rPr lang="en-US" sz="2000" kern="1200"/>
            <a:t>Those who do retain counsel often do so on a contingency basis.</a:t>
          </a:r>
        </a:p>
      </dsp:txBody>
      <dsp:txXfrm>
        <a:off x="3457574" y="1374781"/>
        <a:ext cx="3143249" cy="2170707"/>
      </dsp:txXfrm>
    </dsp:sp>
    <dsp:sp modelId="{198AE781-F4F8-47CF-99DC-051841E53550}">
      <dsp:nvSpPr>
        <dsp:cNvPr id="0" name=""/>
        <dsp:cNvSpPr/>
      </dsp:nvSpPr>
      <dsp:spPr>
        <a:xfrm>
          <a:off x="4486523" y="361784"/>
          <a:ext cx="1085353" cy="1085353"/>
        </a:xfrm>
        <a:prstGeom prst="ellipse">
          <a:avLst/>
        </a:prstGeom>
        <a:blipFill rotWithShape="1">
          <a:blip xmlns:r="http://schemas.openxmlformats.org/officeDocument/2006/relationships" r:embed="rId1">
            <a:duotone>
              <a:schemeClr val="accent6">
                <a:hueOff val="0"/>
                <a:satOff val="0"/>
                <a:lumOff val="0"/>
                <a:alphaOff val="0"/>
                <a:shade val="36000"/>
                <a:satMod val="120000"/>
              </a:schemeClr>
              <a:schemeClr val="accent6">
                <a:hueOff val="0"/>
                <a:satOff val="0"/>
                <a:lumOff val="0"/>
                <a:alphaOff val="0"/>
                <a:tint val="40000"/>
              </a:schemeClr>
            </a:duotone>
          </a:blip>
          <a:tile tx="0" ty="0" sx="60000" sy="59000" flip="none" algn="tl"/>
        </a:blipFill>
        <a:ln w="6350" cap="flat" cmpd="sng" algn="ctr">
          <a:solidFill>
            <a:schemeClr val="accent6">
              <a:hueOff val="0"/>
              <a:satOff val="0"/>
              <a:lumOff val="0"/>
              <a:alphaOff val="0"/>
            </a:schemeClr>
          </a:solidFill>
          <a:prstDash val="solid"/>
        </a:ln>
        <a:effectLst>
          <a:outerShdw blurRad="50800" dist="19050" dir="5400000" algn="tl" rotWithShape="0">
            <a:srgbClr val="000000">
              <a:alpha val="60000"/>
            </a:srgbClr>
          </a:outerShdw>
          <a:softEdge rad="12700"/>
        </a:effectLst>
      </dsp:spPr>
      <dsp:style>
        <a:lnRef idx="1">
          <a:scrgbClr r="0" g="0" b="0"/>
        </a:lnRef>
        <a:fillRef idx="3">
          <a:scrgbClr r="0" g="0" b="0"/>
        </a:fillRef>
        <a:effectRef idx="3">
          <a:scrgbClr r="0" g="0" b="0"/>
        </a:effectRef>
        <a:fontRef idx="minor">
          <a:schemeClr val="lt1"/>
        </a:fontRef>
      </dsp:style>
      <dsp:txBody>
        <a:bodyPr spcFirstLastPara="0" vert="horz" wrap="square" lIns="84618" tIns="12700" rIns="84618"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4645469" y="520730"/>
        <a:ext cx="767461" cy="767461"/>
      </dsp:txXfrm>
    </dsp:sp>
    <dsp:sp modelId="{A061774A-09DE-47A0-91E3-C3169B2F7CF9}">
      <dsp:nvSpPr>
        <dsp:cNvPr id="0" name=""/>
        <dsp:cNvSpPr/>
      </dsp:nvSpPr>
      <dsp:spPr>
        <a:xfrm>
          <a:off x="3457574" y="3617773"/>
          <a:ext cx="3143249" cy="72"/>
        </a:xfrm>
        <a:prstGeom prst="rect">
          <a:avLst/>
        </a:prstGeom>
        <a:blipFill rotWithShape="1">
          <a:blip xmlns:r="http://schemas.openxmlformats.org/officeDocument/2006/relationships" r:embed="rId1">
            <a:duotone>
              <a:schemeClr val="accent6">
                <a:hueOff val="0"/>
                <a:satOff val="0"/>
                <a:lumOff val="0"/>
                <a:alphaOff val="0"/>
                <a:shade val="36000"/>
                <a:satMod val="120000"/>
              </a:schemeClr>
              <a:schemeClr val="accent6">
                <a:hueOff val="0"/>
                <a:satOff val="0"/>
                <a:lumOff val="0"/>
                <a:alphaOff val="0"/>
                <a:tint val="40000"/>
              </a:schemeClr>
            </a:duotone>
          </a:blip>
          <a:tile tx="0" ty="0" sx="60000" sy="59000" flip="none" algn="tl"/>
        </a:blipFill>
        <a:ln w="6350" cap="flat" cmpd="sng" algn="ctr">
          <a:solidFill>
            <a:schemeClr val="accent6">
              <a:hueOff val="0"/>
              <a:satOff val="0"/>
              <a:lumOff val="0"/>
              <a:alphaOff val="0"/>
            </a:schemeClr>
          </a:solidFill>
          <a:prstDash val="solid"/>
        </a:ln>
        <a:effectLst>
          <a:outerShdw blurRad="50800" dist="19050" dir="5400000" algn="tl" rotWithShape="0">
            <a:srgbClr val="000000">
              <a:alpha val="60000"/>
            </a:srgbClr>
          </a:outerShdw>
          <a:softEdge rad="12700"/>
        </a:effectLst>
      </dsp:spPr>
      <dsp:style>
        <a:lnRef idx="1">
          <a:scrgbClr r="0" g="0" b="0"/>
        </a:lnRef>
        <a:fillRef idx="3">
          <a:scrgbClr r="0" g="0" b="0"/>
        </a:fillRef>
        <a:effectRef idx="3">
          <a:scrgbClr r="0" g="0" b="0"/>
        </a:effectRef>
        <a:fontRef idx="minor">
          <a:schemeClr val="lt1"/>
        </a:fontRef>
      </dsp:style>
    </dsp:sp>
    <dsp:sp modelId="{EFB9B389-4ED4-4D23-9A79-14AB0F83FC1A}">
      <dsp:nvSpPr>
        <dsp:cNvPr id="0" name=""/>
        <dsp:cNvSpPr/>
      </dsp:nvSpPr>
      <dsp:spPr>
        <a:xfrm>
          <a:off x="6915149" y="0"/>
          <a:ext cx="3143249" cy="3617845"/>
        </a:xfrm>
        <a:prstGeom prst="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ln>
        <a:effectLst>
          <a:softEdge rad="12700"/>
        </a:effectLst>
      </dsp:spPr>
      <dsp:style>
        <a:lnRef idx="1">
          <a:scrgbClr r="0" g="0" b="0"/>
        </a:lnRef>
        <a:fillRef idx="1">
          <a:scrgbClr r="0" g="0" b="0"/>
        </a:fillRef>
        <a:effectRef idx="2">
          <a:scrgbClr r="0" g="0" b="0"/>
        </a:effectRef>
        <a:fontRef idx="minor"/>
      </dsp:style>
      <dsp:txBody>
        <a:bodyPr spcFirstLastPara="0" vert="horz" wrap="square" lIns="245060" tIns="330200" rIns="245060" bIns="330200" numCol="1" spcCol="1270" anchor="t" anchorCtr="0">
          <a:noAutofit/>
        </a:bodyPr>
        <a:lstStyle/>
        <a:p>
          <a:pPr marL="0" lvl="0" indent="0" algn="l" defTabSz="889000">
            <a:lnSpc>
              <a:spcPct val="90000"/>
            </a:lnSpc>
            <a:spcBef>
              <a:spcPct val="0"/>
            </a:spcBef>
            <a:spcAft>
              <a:spcPct val="35000"/>
            </a:spcAft>
            <a:buNone/>
          </a:pPr>
          <a:r>
            <a:rPr lang="en-US" sz="2000" kern="1200"/>
            <a:t>It is very rare for an individual filing a claim to be assessed attorney’s fees, even if they are unsuccessful.</a:t>
          </a:r>
        </a:p>
      </dsp:txBody>
      <dsp:txXfrm>
        <a:off x="6915149" y="1374781"/>
        <a:ext cx="3143249" cy="2170707"/>
      </dsp:txXfrm>
    </dsp:sp>
    <dsp:sp modelId="{2BC99246-9E1F-4438-A4C5-637188164B99}">
      <dsp:nvSpPr>
        <dsp:cNvPr id="0" name=""/>
        <dsp:cNvSpPr/>
      </dsp:nvSpPr>
      <dsp:spPr>
        <a:xfrm>
          <a:off x="7944098" y="361784"/>
          <a:ext cx="1085353" cy="1085353"/>
        </a:xfrm>
        <a:prstGeom prst="ellipse">
          <a:avLst/>
        </a:prstGeom>
        <a:blipFill rotWithShape="1">
          <a:blip xmlns:r="http://schemas.openxmlformats.org/officeDocument/2006/relationships" r:embed="rId1">
            <a:duotone>
              <a:schemeClr val="accent6">
                <a:hueOff val="0"/>
                <a:satOff val="0"/>
                <a:lumOff val="0"/>
                <a:alphaOff val="0"/>
                <a:shade val="36000"/>
                <a:satMod val="120000"/>
              </a:schemeClr>
              <a:schemeClr val="accent6">
                <a:hueOff val="0"/>
                <a:satOff val="0"/>
                <a:lumOff val="0"/>
                <a:alphaOff val="0"/>
                <a:tint val="40000"/>
              </a:schemeClr>
            </a:duotone>
          </a:blip>
          <a:tile tx="0" ty="0" sx="60000" sy="59000" flip="none" algn="tl"/>
        </a:blipFill>
        <a:ln w="6350" cap="flat" cmpd="sng" algn="ctr">
          <a:solidFill>
            <a:schemeClr val="accent6">
              <a:hueOff val="0"/>
              <a:satOff val="0"/>
              <a:lumOff val="0"/>
              <a:alphaOff val="0"/>
            </a:schemeClr>
          </a:solidFill>
          <a:prstDash val="solid"/>
        </a:ln>
        <a:effectLst>
          <a:outerShdw blurRad="50800" dist="19050" dir="5400000" algn="tl" rotWithShape="0">
            <a:srgbClr val="000000">
              <a:alpha val="60000"/>
            </a:srgbClr>
          </a:outerShdw>
          <a:softEdge rad="12700"/>
        </a:effectLst>
      </dsp:spPr>
      <dsp:style>
        <a:lnRef idx="1">
          <a:scrgbClr r="0" g="0" b="0"/>
        </a:lnRef>
        <a:fillRef idx="3">
          <a:scrgbClr r="0" g="0" b="0"/>
        </a:fillRef>
        <a:effectRef idx="3">
          <a:scrgbClr r="0" g="0" b="0"/>
        </a:effectRef>
        <a:fontRef idx="minor">
          <a:schemeClr val="lt1"/>
        </a:fontRef>
      </dsp:style>
      <dsp:txBody>
        <a:bodyPr spcFirstLastPara="0" vert="horz" wrap="square" lIns="84618" tIns="12700" rIns="84618"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103044" y="520730"/>
        <a:ext cx="767461" cy="767461"/>
      </dsp:txXfrm>
    </dsp:sp>
    <dsp:sp modelId="{F5AC4592-6160-46B1-8042-8EBE1BF05655}">
      <dsp:nvSpPr>
        <dsp:cNvPr id="0" name=""/>
        <dsp:cNvSpPr/>
      </dsp:nvSpPr>
      <dsp:spPr>
        <a:xfrm>
          <a:off x="6915149" y="3617773"/>
          <a:ext cx="3143249" cy="72"/>
        </a:xfrm>
        <a:prstGeom prst="rect">
          <a:avLst/>
        </a:prstGeom>
        <a:blipFill rotWithShape="1">
          <a:blip xmlns:r="http://schemas.openxmlformats.org/officeDocument/2006/relationships" r:embed="rId1">
            <a:duotone>
              <a:schemeClr val="accent6">
                <a:hueOff val="0"/>
                <a:satOff val="0"/>
                <a:lumOff val="0"/>
                <a:alphaOff val="0"/>
                <a:shade val="36000"/>
                <a:satMod val="120000"/>
              </a:schemeClr>
              <a:schemeClr val="accent6">
                <a:hueOff val="0"/>
                <a:satOff val="0"/>
                <a:lumOff val="0"/>
                <a:alphaOff val="0"/>
                <a:tint val="40000"/>
              </a:schemeClr>
            </a:duotone>
          </a:blip>
          <a:tile tx="0" ty="0" sx="60000" sy="59000" flip="none" algn="tl"/>
        </a:blipFill>
        <a:ln w="6350" cap="flat" cmpd="sng" algn="ctr">
          <a:solidFill>
            <a:schemeClr val="accent6">
              <a:hueOff val="0"/>
              <a:satOff val="0"/>
              <a:lumOff val="0"/>
              <a:alphaOff val="0"/>
            </a:schemeClr>
          </a:solidFill>
          <a:prstDash val="solid"/>
        </a:ln>
        <a:effectLst>
          <a:outerShdw blurRad="50800" dist="19050" dir="5400000" algn="tl" rotWithShape="0">
            <a:srgbClr val="000000">
              <a:alpha val="60000"/>
            </a:srgbClr>
          </a:outerShdw>
          <a:softEdge rad="12700"/>
        </a:effectLst>
      </dsp:spPr>
      <dsp:style>
        <a:lnRef idx="1">
          <a:scrgbClr r="0" g="0" b="0"/>
        </a:lnRef>
        <a:fillRef idx="3">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5.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0930950-497D-4D57-9F76-B6D7C49AC013}"/>
              </a:ext>
            </a:extLst>
          </p:cNvPr>
          <p:cNvSpPr>
            <a:spLocks noGrp="1"/>
          </p:cNvSpPr>
          <p:nvPr>
            <p:ph type="hdr" sz="quarter"/>
          </p:nvPr>
        </p:nvSpPr>
        <p:spPr>
          <a:xfrm>
            <a:off x="1948722" y="329783"/>
            <a:ext cx="3038475" cy="466725"/>
          </a:xfrm>
          <a:prstGeom prst="rect">
            <a:avLst/>
          </a:prstGeom>
        </p:spPr>
        <p:txBody>
          <a:bodyPr vert="horz" lIns="91440" tIns="45720" rIns="91440" bIns="45720" rtlCol="0"/>
          <a:lstStyle>
            <a:lvl1pPr algn="l">
              <a:defRPr sz="1200"/>
            </a:lvl1pPr>
          </a:lstStyle>
          <a:p>
            <a:pPr algn="ctr"/>
            <a:r>
              <a:rPr lang="fr-FR" sz="1400"/>
              <a:t>SIP #4 - Tough Conversations, DISCIPLINE &amp; TERMINATIONS</a:t>
            </a:r>
            <a:endParaRPr lang="en-US" sz="1400" dirty="0"/>
          </a:p>
        </p:txBody>
      </p:sp>
      <p:sp>
        <p:nvSpPr>
          <p:cNvPr id="4" name="Footer Placeholder 3">
            <a:extLst>
              <a:ext uri="{FF2B5EF4-FFF2-40B4-BE49-F238E27FC236}">
                <a16:creationId xmlns:a16="http://schemas.microsoft.com/office/drawing/2014/main" id="{1FCCFCB0-CA04-43E9-AEE1-392B0166194B}"/>
              </a:ext>
            </a:extLst>
          </p:cNvPr>
          <p:cNvSpPr>
            <a:spLocks noGrp="1"/>
          </p:cNvSpPr>
          <p:nvPr>
            <p:ph type="ftr" sz="quarter" idx="2"/>
          </p:nvPr>
        </p:nvSpPr>
        <p:spPr>
          <a:xfrm>
            <a:off x="466725" y="8596312"/>
            <a:ext cx="3038475" cy="466725"/>
          </a:xfrm>
          <a:prstGeom prst="rect">
            <a:avLst/>
          </a:prstGeom>
        </p:spPr>
        <p:txBody>
          <a:bodyPr vert="horz" lIns="91440" tIns="45720" rIns="91440" bIns="45720" rtlCol="0" anchor="b"/>
          <a:lstStyle>
            <a:lvl1pPr algn="l">
              <a:defRPr sz="1200"/>
            </a:lvl1pPr>
          </a:lstStyle>
          <a:p>
            <a:r>
              <a:rPr lang="en-US"/>
              <a:t>Blanchard - 3/28/19</a:t>
            </a:r>
            <a:endParaRPr lang="en-US" dirty="0"/>
          </a:p>
        </p:txBody>
      </p:sp>
      <p:sp>
        <p:nvSpPr>
          <p:cNvPr id="5" name="Slide Number Placeholder 4">
            <a:extLst>
              <a:ext uri="{FF2B5EF4-FFF2-40B4-BE49-F238E27FC236}">
                <a16:creationId xmlns:a16="http://schemas.microsoft.com/office/drawing/2014/main" id="{EF9AB637-4B03-4BDF-BA91-EA59F9A05F7A}"/>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2A05BD3D-2845-4A13-A958-B9E8EECC43E5}" type="slidenum">
              <a:rPr lang="en-US" smtClean="0"/>
              <a:t>‹#›</a:t>
            </a:fld>
            <a:endParaRPr lang="en-US"/>
          </a:p>
        </p:txBody>
      </p:sp>
    </p:spTree>
    <p:extLst>
      <p:ext uri="{BB962C8B-B14F-4D97-AF65-F5344CB8AC3E}">
        <p14:creationId xmlns:p14="http://schemas.microsoft.com/office/powerpoint/2010/main" val="651580100"/>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r>
              <a:rPr lang="fr-FR"/>
              <a:t>SIP #4 - Tough Conversations, DISCIPLINE &amp; TERMINATIONS</a:t>
            </a:r>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r>
              <a:rPr lang="en-US"/>
              <a:t>11/9/2017</a:t>
            </a:r>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r>
              <a:rPr lang="en-US"/>
              <a:t>Blanchard - 3/28/19</a:t>
            </a: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A25F995-1E81-47B0-9E52-44B96E9F789E}" type="slidenum">
              <a:rPr lang="en-US" smtClean="0"/>
              <a:t>‹#›</a:t>
            </a:fld>
            <a:endParaRPr lang="en-US"/>
          </a:p>
        </p:txBody>
      </p:sp>
    </p:spTree>
    <p:extLst>
      <p:ext uri="{BB962C8B-B14F-4D97-AF65-F5344CB8AC3E}">
        <p14:creationId xmlns:p14="http://schemas.microsoft.com/office/powerpoint/2010/main" val="2197967185"/>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youtube.com/watch?v=4R3dgtORjjQ&amp;list=PLg_BQpoFW2k3Iu54XmkEFnQX3ITdeZuxv&amp;index=4"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youtube.com/watch?v=2WOZSCptSHk&amp;t=150s"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2000" b="1" dirty="0"/>
              <a:t>Note: For Blanchard SIP #4 on 3/28/19, I added a few Mark Murphy Workshop items.  </a:t>
            </a:r>
          </a:p>
          <a:p>
            <a:pPr algn="l"/>
            <a:endParaRPr lang="en-US" dirty="0"/>
          </a:p>
          <a:p>
            <a:pPr algn="l"/>
            <a:r>
              <a:rPr lang="en-US" dirty="0"/>
              <a:t>Show originally prepared by </a:t>
            </a:r>
            <a:r>
              <a:rPr lang="en-US" sz="1200" dirty="0"/>
              <a:t>Suzie Paulson, OMAG General Counsel &amp; </a:t>
            </a:r>
          </a:p>
          <a:p>
            <a:pPr algn="l"/>
            <a:r>
              <a:rPr lang="en-US" sz="1200" dirty="0"/>
              <a:t>Human Resources Director, for OMAG SIP #3 on 3/1/18.</a:t>
            </a:r>
          </a:p>
          <a:p>
            <a:pPr algn="l"/>
            <a:endParaRPr lang="en-US" sz="1200" dirty="0"/>
          </a:p>
          <a:p>
            <a:pPr algn="l"/>
            <a:r>
              <a:rPr lang="en-US" sz="1600" dirty="0"/>
              <a:t>PHS revised going forward for SIP #4.  7/26/18.</a:t>
            </a:r>
          </a:p>
          <a:p>
            <a:endParaRPr lang="en-US" dirty="0"/>
          </a:p>
        </p:txBody>
      </p:sp>
      <p:sp>
        <p:nvSpPr>
          <p:cNvPr id="5" name="Slide Number Placeholder 4"/>
          <p:cNvSpPr>
            <a:spLocks noGrp="1"/>
          </p:cNvSpPr>
          <p:nvPr>
            <p:ph type="sldNum" sz="quarter" idx="11"/>
          </p:nvPr>
        </p:nvSpPr>
        <p:spPr/>
        <p:txBody>
          <a:bodyPr/>
          <a:lstStyle/>
          <a:p>
            <a:fld id="{CA25F995-1E81-47B0-9E52-44B96E9F789E}" type="slidenum">
              <a:rPr lang="en-US" smtClean="0"/>
              <a:t>1</a:t>
            </a:fld>
            <a:endParaRPr lang="en-US"/>
          </a:p>
        </p:txBody>
      </p:sp>
      <p:sp>
        <p:nvSpPr>
          <p:cNvPr id="6" name="Footer Placeholder 5">
            <a:extLst>
              <a:ext uri="{FF2B5EF4-FFF2-40B4-BE49-F238E27FC236}">
                <a16:creationId xmlns:a16="http://schemas.microsoft.com/office/drawing/2014/main" id="{65F1303D-9A58-4BD3-ABF6-DDC63FDFDA2D}"/>
              </a:ext>
            </a:extLst>
          </p:cNvPr>
          <p:cNvSpPr>
            <a:spLocks noGrp="1"/>
          </p:cNvSpPr>
          <p:nvPr>
            <p:ph type="ftr" sz="quarter" idx="12"/>
          </p:nvPr>
        </p:nvSpPr>
        <p:spPr/>
        <p:txBody>
          <a:bodyPr/>
          <a:lstStyle/>
          <a:p>
            <a:r>
              <a:rPr lang="en-US"/>
              <a:t>Blanchard - 3/28/19</a:t>
            </a:r>
          </a:p>
        </p:txBody>
      </p:sp>
      <p:sp>
        <p:nvSpPr>
          <p:cNvPr id="7" name="Header Placeholder 6">
            <a:extLst>
              <a:ext uri="{FF2B5EF4-FFF2-40B4-BE49-F238E27FC236}">
                <a16:creationId xmlns:a16="http://schemas.microsoft.com/office/drawing/2014/main" id="{C02D3928-38DA-40C4-93A3-4EDA77890F3A}"/>
              </a:ext>
            </a:extLst>
          </p:cNvPr>
          <p:cNvSpPr>
            <a:spLocks noGrp="1"/>
          </p:cNvSpPr>
          <p:nvPr>
            <p:ph type="hdr" sz="quarter" idx="13"/>
          </p:nvPr>
        </p:nvSpPr>
        <p:spPr/>
        <p:txBody>
          <a:bodyPr/>
          <a:lstStyle/>
          <a:p>
            <a:r>
              <a:rPr lang="fr-FR"/>
              <a:t>SIP #4 - Tough Conversations, DISCIPLINE &amp; TERMINATIONS</a:t>
            </a:r>
            <a:endParaRPr lang="en-US"/>
          </a:p>
        </p:txBody>
      </p:sp>
    </p:spTree>
    <p:extLst>
      <p:ext uri="{BB962C8B-B14F-4D97-AF65-F5344CB8AC3E}">
        <p14:creationId xmlns:p14="http://schemas.microsoft.com/office/powerpoint/2010/main" val="2864602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Do you FIRE people?  (Free up their Future)</a:t>
            </a:r>
          </a:p>
        </p:txBody>
      </p:sp>
      <p:sp>
        <p:nvSpPr>
          <p:cNvPr id="4" name="Header Placeholder 3"/>
          <p:cNvSpPr>
            <a:spLocks noGrp="1"/>
          </p:cNvSpPr>
          <p:nvPr>
            <p:ph type="hdr" sz="quarter" idx="10"/>
          </p:nvPr>
        </p:nvSpPr>
        <p:spPr/>
        <p:txBody>
          <a:bodyPr/>
          <a:lstStyle/>
          <a:p>
            <a:r>
              <a:rPr lang="fr-FR"/>
              <a:t>SIP #4 - Tough Conversations, DISCIPLINE &amp; TERMINATIONS</a:t>
            </a:r>
            <a:endParaRPr lang="en-US"/>
          </a:p>
        </p:txBody>
      </p:sp>
      <p:sp>
        <p:nvSpPr>
          <p:cNvPr id="6" name="Footer Placeholder 5"/>
          <p:cNvSpPr>
            <a:spLocks noGrp="1"/>
          </p:cNvSpPr>
          <p:nvPr>
            <p:ph type="ftr" sz="quarter" idx="12"/>
          </p:nvPr>
        </p:nvSpPr>
        <p:spPr/>
        <p:txBody>
          <a:bodyPr/>
          <a:lstStyle/>
          <a:p>
            <a:r>
              <a:rPr lang="en-US"/>
              <a:t>Blanchard - 3/28/19</a:t>
            </a:r>
          </a:p>
        </p:txBody>
      </p:sp>
      <p:sp>
        <p:nvSpPr>
          <p:cNvPr id="7" name="Slide Number Placeholder 6"/>
          <p:cNvSpPr>
            <a:spLocks noGrp="1"/>
          </p:cNvSpPr>
          <p:nvPr>
            <p:ph type="sldNum" sz="quarter" idx="13"/>
          </p:nvPr>
        </p:nvSpPr>
        <p:spPr/>
        <p:txBody>
          <a:bodyPr/>
          <a:lstStyle/>
          <a:p>
            <a:fld id="{CA25F995-1E81-47B0-9E52-44B96E9F789E}" type="slidenum">
              <a:rPr lang="en-US" smtClean="0"/>
              <a:t>10</a:t>
            </a:fld>
            <a:endParaRPr lang="en-US"/>
          </a:p>
        </p:txBody>
      </p:sp>
    </p:spTree>
    <p:extLst>
      <p:ext uri="{BB962C8B-B14F-4D97-AF65-F5344CB8AC3E}">
        <p14:creationId xmlns:p14="http://schemas.microsoft.com/office/powerpoint/2010/main" val="924638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Ever had this happen?</a:t>
            </a:r>
          </a:p>
        </p:txBody>
      </p:sp>
      <p:sp>
        <p:nvSpPr>
          <p:cNvPr id="4" name="Header Placeholder 3"/>
          <p:cNvSpPr>
            <a:spLocks noGrp="1"/>
          </p:cNvSpPr>
          <p:nvPr>
            <p:ph type="hdr" sz="quarter" idx="10"/>
          </p:nvPr>
        </p:nvSpPr>
        <p:spPr/>
        <p:txBody>
          <a:bodyPr/>
          <a:lstStyle/>
          <a:p>
            <a:r>
              <a:rPr lang="fr-FR"/>
              <a:t>SIP #4 - Tough Conversations, DISCIPLINE &amp; TERMINATIONS</a:t>
            </a:r>
            <a:endParaRPr lang="en-US"/>
          </a:p>
        </p:txBody>
      </p:sp>
      <p:sp>
        <p:nvSpPr>
          <p:cNvPr id="6" name="Footer Placeholder 5"/>
          <p:cNvSpPr>
            <a:spLocks noGrp="1"/>
          </p:cNvSpPr>
          <p:nvPr>
            <p:ph type="ftr" sz="quarter" idx="12"/>
          </p:nvPr>
        </p:nvSpPr>
        <p:spPr/>
        <p:txBody>
          <a:bodyPr/>
          <a:lstStyle/>
          <a:p>
            <a:r>
              <a:rPr lang="en-US"/>
              <a:t>Blanchard - 3/28/19</a:t>
            </a:r>
          </a:p>
        </p:txBody>
      </p:sp>
      <p:sp>
        <p:nvSpPr>
          <p:cNvPr id="7" name="Slide Number Placeholder 6"/>
          <p:cNvSpPr>
            <a:spLocks noGrp="1"/>
          </p:cNvSpPr>
          <p:nvPr>
            <p:ph type="sldNum" sz="quarter" idx="13"/>
          </p:nvPr>
        </p:nvSpPr>
        <p:spPr/>
        <p:txBody>
          <a:bodyPr/>
          <a:lstStyle/>
          <a:p>
            <a:fld id="{CA25F995-1E81-47B0-9E52-44B96E9F789E}" type="slidenum">
              <a:rPr lang="en-US" smtClean="0"/>
              <a:t>11</a:t>
            </a:fld>
            <a:endParaRPr lang="en-US"/>
          </a:p>
        </p:txBody>
      </p:sp>
    </p:spTree>
    <p:extLst>
      <p:ext uri="{BB962C8B-B14F-4D97-AF65-F5344CB8AC3E}">
        <p14:creationId xmlns:p14="http://schemas.microsoft.com/office/powerpoint/2010/main" val="3316407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FYI!</a:t>
            </a:r>
          </a:p>
        </p:txBody>
      </p:sp>
      <p:sp>
        <p:nvSpPr>
          <p:cNvPr id="4" name="Header Placeholder 3"/>
          <p:cNvSpPr>
            <a:spLocks noGrp="1"/>
          </p:cNvSpPr>
          <p:nvPr>
            <p:ph type="hdr" sz="quarter" idx="10"/>
          </p:nvPr>
        </p:nvSpPr>
        <p:spPr/>
        <p:txBody>
          <a:bodyPr/>
          <a:lstStyle/>
          <a:p>
            <a:r>
              <a:rPr lang="fr-FR"/>
              <a:t>SIP #4 - Tough Conversations, DISCIPLINE &amp; TERMINATIONS</a:t>
            </a:r>
            <a:endParaRPr lang="en-US"/>
          </a:p>
        </p:txBody>
      </p:sp>
      <p:sp>
        <p:nvSpPr>
          <p:cNvPr id="6" name="Footer Placeholder 5"/>
          <p:cNvSpPr>
            <a:spLocks noGrp="1"/>
          </p:cNvSpPr>
          <p:nvPr>
            <p:ph type="ftr" sz="quarter" idx="12"/>
          </p:nvPr>
        </p:nvSpPr>
        <p:spPr/>
        <p:txBody>
          <a:bodyPr/>
          <a:lstStyle/>
          <a:p>
            <a:r>
              <a:rPr lang="en-US"/>
              <a:t>Blanchard - 3/28/19</a:t>
            </a:r>
          </a:p>
        </p:txBody>
      </p:sp>
      <p:sp>
        <p:nvSpPr>
          <p:cNvPr id="7" name="Slide Number Placeholder 6"/>
          <p:cNvSpPr>
            <a:spLocks noGrp="1"/>
          </p:cNvSpPr>
          <p:nvPr>
            <p:ph type="sldNum" sz="quarter" idx="13"/>
          </p:nvPr>
        </p:nvSpPr>
        <p:spPr/>
        <p:txBody>
          <a:bodyPr/>
          <a:lstStyle/>
          <a:p>
            <a:fld id="{CA25F995-1E81-47B0-9E52-44B96E9F789E}" type="slidenum">
              <a:rPr lang="en-US" smtClean="0"/>
              <a:t>12</a:t>
            </a:fld>
            <a:endParaRPr lang="en-US"/>
          </a:p>
        </p:txBody>
      </p:sp>
    </p:spTree>
    <p:extLst>
      <p:ext uri="{BB962C8B-B14F-4D97-AF65-F5344CB8AC3E}">
        <p14:creationId xmlns:p14="http://schemas.microsoft.com/office/powerpoint/2010/main" val="1635772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CA25F995-1E81-47B0-9E52-44B96E9F789E}" type="slidenum">
              <a:rPr lang="en-US" smtClean="0"/>
              <a:t>13</a:t>
            </a:fld>
            <a:endParaRPr lang="en-US"/>
          </a:p>
        </p:txBody>
      </p:sp>
      <p:sp>
        <p:nvSpPr>
          <p:cNvPr id="6" name="Footer Placeholder 5">
            <a:extLst>
              <a:ext uri="{FF2B5EF4-FFF2-40B4-BE49-F238E27FC236}">
                <a16:creationId xmlns:a16="http://schemas.microsoft.com/office/drawing/2014/main" id="{52DACAB7-7F70-4806-9C79-10FC2FA61022}"/>
              </a:ext>
            </a:extLst>
          </p:cNvPr>
          <p:cNvSpPr>
            <a:spLocks noGrp="1"/>
          </p:cNvSpPr>
          <p:nvPr>
            <p:ph type="ftr" sz="quarter" idx="12"/>
          </p:nvPr>
        </p:nvSpPr>
        <p:spPr/>
        <p:txBody>
          <a:bodyPr/>
          <a:lstStyle/>
          <a:p>
            <a:r>
              <a:rPr lang="en-US"/>
              <a:t>Blanchard - 3/28/19</a:t>
            </a:r>
          </a:p>
        </p:txBody>
      </p:sp>
      <p:sp>
        <p:nvSpPr>
          <p:cNvPr id="7" name="Header Placeholder 6">
            <a:extLst>
              <a:ext uri="{FF2B5EF4-FFF2-40B4-BE49-F238E27FC236}">
                <a16:creationId xmlns:a16="http://schemas.microsoft.com/office/drawing/2014/main" id="{254482DF-2B75-45D8-AC3E-007D7BAFACEB}"/>
              </a:ext>
            </a:extLst>
          </p:cNvPr>
          <p:cNvSpPr>
            <a:spLocks noGrp="1"/>
          </p:cNvSpPr>
          <p:nvPr>
            <p:ph type="hdr" sz="quarter" idx="13"/>
          </p:nvPr>
        </p:nvSpPr>
        <p:spPr/>
        <p:txBody>
          <a:bodyPr/>
          <a:lstStyle/>
          <a:p>
            <a:r>
              <a:rPr lang="fr-FR"/>
              <a:t>SIP #4 - Tough Conversations, DISCIPLINE &amp; TERMINATIONS</a:t>
            </a:r>
            <a:endParaRPr lang="en-US"/>
          </a:p>
        </p:txBody>
      </p:sp>
    </p:spTree>
    <p:extLst>
      <p:ext uri="{BB962C8B-B14F-4D97-AF65-F5344CB8AC3E}">
        <p14:creationId xmlns:p14="http://schemas.microsoft.com/office/powerpoint/2010/main" val="3446894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 if employees understand “why” they are more motivated to do the “what”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employees should never learn about important news from an external source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The new reality is that news is accessible on smartphones and other mobile channels anytime, anywhere. </a:t>
            </a:r>
          </a:p>
          <a:p>
            <a:endParaRPr lang="en-US" dirty="0"/>
          </a:p>
        </p:txBody>
      </p:sp>
      <p:sp>
        <p:nvSpPr>
          <p:cNvPr id="5" name="Slide Number Placeholder 4"/>
          <p:cNvSpPr>
            <a:spLocks noGrp="1"/>
          </p:cNvSpPr>
          <p:nvPr>
            <p:ph type="sldNum" sz="quarter" idx="11"/>
          </p:nvPr>
        </p:nvSpPr>
        <p:spPr/>
        <p:txBody>
          <a:bodyPr/>
          <a:lstStyle/>
          <a:p>
            <a:fld id="{CA25F995-1E81-47B0-9E52-44B96E9F789E}" type="slidenum">
              <a:rPr lang="en-US" smtClean="0"/>
              <a:t>14</a:t>
            </a:fld>
            <a:endParaRPr lang="en-US"/>
          </a:p>
        </p:txBody>
      </p:sp>
      <p:sp>
        <p:nvSpPr>
          <p:cNvPr id="6" name="Footer Placeholder 5">
            <a:extLst>
              <a:ext uri="{FF2B5EF4-FFF2-40B4-BE49-F238E27FC236}">
                <a16:creationId xmlns:a16="http://schemas.microsoft.com/office/drawing/2014/main" id="{18467083-9415-43BF-8668-08594E4D2701}"/>
              </a:ext>
            </a:extLst>
          </p:cNvPr>
          <p:cNvSpPr>
            <a:spLocks noGrp="1"/>
          </p:cNvSpPr>
          <p:nvPr>
            <p:ph type="ftr" sz="quarter" idx="12"/>
          </p:nvPr>
        </p:nvSpPr>
        <p:spPr/>
        <p:txBody>
          <a:bodyPr/>
          <a:lstStyle/>
          <a:p>
            <a:r>
              <a:rPr lang="en-US"/>
              <a:t>Blanchard - 3/28/19</a:t>
            </a:r>
          </a:p>
        </p:txBody>
      </p:sp>
      <p:sp>
        <p:nvSpPr>
          <p:cNvPr id="7" name="Header Placeholder 6">
            <a:extLst>
              <a:ext uri="{FF2B5EF4-FFF2-40B4-BE49-F238E27FC236}">
                <a16:creationId xmlns:a16="http://schemas.microsoft.com/office/drawing/2014/main" id="{EC8B4A18-8FE4-40DA-B583-BAFB57FDAE27}"/>
              </a:ext>
            </a:extLst>
          </p:cNvPr>
          <p:cNvSpPr>
            <a:spLocks noGrp="1"/>
          </p:cNvSpPr>
          <p:nvPr>
            <p:ph type="hdr" sz="quarter" idx="13"/>
          </p:nvPr>
        </p:nvSpPr>
        <p:spPr/>
        <p:txBody>
          <a:bodyPr/>
          <a:lstStyle/>
          <a:p>
            <a:r>
              <a:rPr lang="fr-FR"/>
              <a:t>SIP #4 - Tough Conversations, DISCIPLINE &amp; TERMINATIONS</a:t>
            </a:r>
            <a:endParaRPr lang="en-US"/>
          </a:p>
        </p:txBody>
      </p:sp>
    </p:spTree>
    <p:extLst>
      <p:ext uri="{BB962C8B-B14F-4D97-AF65-F5344CB8AC3E}">
        <p14:creationId xmlns:p14="http://schemas.microsoft.com/office/powerpoint/2010/main" val="1636957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As a Supervisor, you should have read and have a copy handy of your city’s Personnel Policies.  </a:t>
            </a:r>
          </a:p>
          <a:p>
            <a:endParaRPr lang="en-US" sz="1600" dirty="0"/>
          </a:p>
          <a:p>
            <a:r>
              <a:rPr lang="en-US" sz="1600" dirty="0"/>
              <a:t>Ask your HR representative to explain things you don’t understand.  </a:t>
            </a:r>
          </a:p>
        </p:txBody>
      </p:sp>
      <p:sp>
        <p:nvSpPr>
          <p:cNvPr id="4" name="Header Placeholder 3"/>
          <p:cNvSpPr>
            <a:spLocks noGrp="1"/>
          </p:cNvSpPr>
          <p:nvPr>
            <p:ph type="hdr" sz="quarter" idx="10"/>
          </p:nvPr>
        </p:nvSpPr>
        <p:spPr/>
        <p:txBody>
          <a:bodyPr/>
          <a:lstStyle/>
          <a:p>
            <a:r>
              <a:rPr lang="fr-FR"/>
              <a:t>SIP #4 - Tough Conversations, DISCIPLINE &amp; TERMINATIONS</a:t>
            </a:r>
            <a:endParaRPr lang="en-US"/>
          </a:p>
        </p:txBody>
      </p:sp>
      <p:sp>
        <p:nvSpPr>
          <p:cNvPr id="6" name="Footer Placeholder 5"/>
          <p:cNvSpPr>
            <a:spLocks noGrp="1"/>
          </p:cNvSpPr>
          <p:nvPr>
            <p:ph type="ftr" sz="quarter" idx="12"/>
          </p:nvPr>
        </p:nvSpPr>
        <p:spPr/>
        <p:txBody>
          <a:bodyPr/>
          <a:lstStyle/>
          <a:p>
            <a:r>
              <a:rPr lang="en-US"/>
              <a:t>Blanchard - 3/28/19</a:t>
            </a:r>
          </a:p>
        </p:txBody>
      </p:sp>
      <p:sp>
        <p:nvSpPr>
          <p:cNvPr id="7" name="Slide Number Placeholder 6"/>
          <p:cNvSpPr>
            <a:spLocks noGrp="1"/>
          </p:cNvSpPr>
          <p:nvPr>
            <p:ph type="sldNum" sz="quarter" idx="13"/>
          </p:nvPr>
        </p:nvSpPr>
        <p:spPr/>
        <p:txBody>
          <a:bodyPr/>
          <a:lstStyle/>
          <a:p>
            <a:fld id="{CA25F995-1E81-47B0-9E52-44B96E9F789E}" type="slidenum">
              <a:rPr lang="en-US" smtClean="0"/>
              <a:t>15</a:t>
            </a:fld>
            <a:endParaRPr lang="en-US"/>
          </a:p>
        </p:txBody>
      </p:sp>
    </p:spTree>
    <p:extLst>
      <p:ext uri="{BB962C8B-B14F-4D97-AF65-F5344CB8AC3E}">
        <p14:creationId xmlns:p14="http://schemas.microsoft.com/office/powerpoint/2010/main" val="923204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fr-FR"/>
              <a:t>SIP #4 - Tough Conversations, DISCIPLINE &amp; TERMINATIONS</a:t>
            </a:r>
            <a:endParaRPr lang="en-US"/>
          </a:p>
        </p:txBody>
      </p:sp>
      <p:sp>
        <p:nvSpPr>
          <p:cNvPr id="6" name="Footer Placeholder 5"/>
          <p:cNvSpPr>
            <a:spLocks noGrp="1"/>
          </p:cNvSpPr>
          <p:nvPr>
            <p:ph type="ftr" sz="quarter" idx="12"/>
          </p:nvPr>
        </p:nvSpPr>
        <p:spPr/>
        <p:txBody>
          <a:bodyPr/>
          <a:lstStyle/>
          <a:p>
            <a:r>
              <a:rPr lang="en-US"/>
              <a:t>Blanchard - 3/28/19</a:t>
            </a:r>
          </a:p>
        </p:txBody>
      </p:sp>
      <p:sp>
        <p:nvSpPr>
          <p:cNvPr id="7" name="Slide Number Placeholder 6"/>
          <p:cNvSpPr>
            <a:spLocks noGrp="1"/>
          </p:cNvSpPr>
          <p:nvPr>
            <p:ph type="sldNum" sz="quarter" idx="13"/>
          </p:nvPr>
        </p:nvSpPr>
        <p:spPr/>
        <p:txBody>
          <a:bodyPr/>
          <a:lstStyle/>
          <a:p>
            <a:fld id="{CA25F995-1E81-47B0-9E52-44B96E9F789E}" type="slidenum">
              <a:rPr lang="en-US" smtClean="0"/>
              <a:t>16</a:t>
            </a:fld>
            <a:endParaRPr lang="en-US"/>
          </a:p>
        </p:txBody>
      </p:sp>
    </p:spTree>
    <p:extLst>
      <p:ext uri="{BB962C8B-B14F-4D97-AF65-F5344CB8AC3E}">
        <p14:creationId xmlns:p14="http://schemas.microsoft.com/office/powerpoint/2010/main" val="38130930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fr-FR"/>
              <a:t>SIP #4 - Tough Conversations, DISCIPLINE &amp; TERMINATIONS</a:t>
            </a:r>
            <a:endParaRPr lang="en-US"/>
          </a:p>
        </p:txBody>
      </p:sp>
      <p:sp>
        <p:nvSpPr>
          <p:cNvPr id="6" name="Footer Placeholder 5"/>
          <p:cNvSpPr>
            <a:spLocks noGrp="1"/>
          </p:cNvSpPr>
          <p:nvPr>
            <p:ph type="ftr" sz="quarter" idx="12"/>
          </p:nvPr>
        </p:nvSpPr>
        <p:spPr/>
        <p:txBody>
          <a:bodyPr/>
          <a:lstStyle/>
          <a:p>
            <a:r>
              <a:rPr lang="en-US"/>
              <a:t>Blanchard - 3/28/19</a:t>
            </a:r>
          </a:p>
        </p:txBody>
      </p:sp>
      <p:sp>
        <p:nvSpPr>
          <p:cNvPr id="7" name="Slide Number Placeholder 6"/>
          <p:cNvSpPr>
            <a:spLocks noGrp="1"/>
          </p:cNvSpPr>
          <p:nvPr>
            <p:ph type="sldNum" sz="quarter" idx="13"/>
          </p:nvPr>
        </p:nvSpPr>
        <p:spPr/>
        <p:txBody>
          <a:bodyPr/>
          <a:lstStyle/>
          <a:p>
            <a:fld id="{CA25F995-1E81-47B0-9E52-44B96E9F789E}" type="slidenum">
              <a:rPr lang="en-US" smtClean="0"/>
              <a:t>17</a:t>
            </a:fld>
            <a:endParaRPr lang="en-US"/>
          </a:p>
        </p:txBody>
      </p:sp>
    </p:spTree>
    <p:extLst>
      <p:ext uri="{BB962C8B-B14F-4D97-AF65-F5344CB8AC3E}">
        <p14:creationId xmlns:p14="http://schemas.microsoft.com/office/powerpoint/2010/main" val="27914406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CA25F995-1E81-47B0-9E52-44B96E9F789E}" type="slidenum">
              <a:rPr lang="en-US" smtClean="0"/>
              <a:t>18</a:t>
            </a:fld>
            <a:endParaRPr lang="en-US"/>
          </a:p>
        </p:txBody>
      </p:sp>
      <p:sp>
        <p:nvSpPr>
          <p:cNvPr id="6" name="Footer Placeholder 5">
            <a:extLst>
              <a:ext uri="{FF2B5EF4-FFF2-40B4-BE49-F238E27FC236}">
                <a16:creationId xmlns:a16="http://schemas.microsoft.com/office/drawing/2014/main" id="{B5177941-03D3-480E-AAEF-0F0F42050A69}"/>
              </a:ext>
            </a:extLst>
          </p:cNvPr>
          <p:cNvSpPr>
            <a:spLocks noGrp="1"/>
          </p:cNvSpPr>
          <p:nvPr>
            <p:ph type="ftr" sz="quarter" idx="12"/>
          </p:nvPr>
        </p:nvSpPr>
        <p:spPr/>
        <p:txBody>
          <a:bodyPr/>
          <a:lstStyle/>
          <a:p>
            <a:r>
              <a:rPr lang="en-US"/>
              <a:t>Blanchard - 3/28/19</a:t>
            </a:r>
          </a:p>
        </p:txBody>
      </p:sp>
      <p:sp>
        <p:nvSpPr>
          <p:cNvPr id="7" name="Header Placeholder 6">
            <a:extLst>
              <a:ext uri="{FF2B5EF4-FFF2-40B4-BE49-F238E27FC236}">
                <a16:creationId xmlns:a16="http://schemas.microsoft.com/office/drawing/2014/main" id="{1D5E26DE-FDD4-4BC7-A5D6-D047EE28FE78}"/>
              </a:ext>
            </a:extLst>
          </p:cNvPr>
          <p:cNvSpPr>
            <a:spLocks noGrp="1"/>
          </p:cNvSpPr>
          <p:nvPr>
            <p:ph type="hdr" sz="quarter" idx="13"/>
          </p:nvPr>
        </p:nvSpPr>
        <p:spPr/>
        <p:txBody>
          <a:bodyPr/>
          <a:lstStyle/>
          <a:p>
            <a:r>
              <a:rPr lang="fr-FR"/>
              <a:t>SIP #4 - Tough Conversations, DISCIPLINE &amp; TERMINATIONS</a:t>
            </a:r>
            <a:endParaRPr lang="en-US"/>
          </a:p>
        </p:txBody>
      </p:sp>
    </p:spTree>
    <p:extLst>
      <p:ext uri="{BB962C8B-B14F-4D97-AF65-F5344CB8AC3E}">
        <p14:creationId xmlns:p14="http://schemas.microsoft.com/office/powerpoint/2010/main" val="2236073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fr-FR"/>
              <a:t>SIP #4 - Tough Conversations, DISCIPLINE &amp; TERMINATIONS</a:t>
            </a:r>
            <a:endParaRPr lang="en-US"/>
          </a:p>
        </p:txBody>
      </p:sp>
      <p:sp>
        <p:nvSpPr>
          <p:cNvPr id="6" name="Footer Placeholder 5"/>
          <p:cNvSpPr>
            <a:spLocks noGrp="1"/>
          </p:cNvSpPr>
          <p:nvPr>
            <p:ph type="ftr" sz="quarter" idx="12"/>
          </p:nvPr>
        </p:nvSpPr>
        <p:spPr/>
        <p:txBody>
          <a:bodyPr/>
          <a:lstStyle/>
          <a:p>
            <a:r>
              <a:rPr lang="en-US"/>
              <a:t>Blanchard - 3/28/19</a:t>
            </a:r>
          </a:p>
        </p:txBody>
      </p:sp>
      <p:sp>
        <p:nvSpPr>
          <p:cNvPr id="7" name="Slide Number Placeholder 6"/>
          <p:cNvSpPr>
            <a:spLocks noGrp="1"/>
          </p:cNvSpPr>
          <p:nvPr>
            <p:ph type="sldNum" sz="quarter" idx="13"/>
          </p:nvPr>
        </p:nvSpPr>
        <p:spPr/>
        <p:txBody>
          <a:bodyPr/>
          <a:lstStyle/>
          <a:p>
            <a:fld id="{CA25F995-1E81-47B0-9E52-44B96E9F789E}" type="slidenum">
              <a:rPr lang="en-US" smtClean="0"/>
              <a:t>19</a:t>
            </a:fld>
            <a:endParaRPr lang="en-US"/>
          </a:p>
        </p:txBody>
      </p:sp>
    </p:spTree>
    <p:extLst>
      <p:ext uri="{BB962C8B-B14F-4D97-AF65-F5344CB8AC3E}">
        <p14:creationId xmlns:p14="http://schemas.microsoft.com/office/powerpoint/2010/main" val="1477121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 From Mark Murphy Workshop.  </a:t>
            </a:r>
          </a:p>
          <a:p>
            <a:endParaRPr lang="en-US" dirty="0"/>
          </a:p>
          <a:p>
            <a:r>
              <a:rPr lang="en-US" dirty="0"/>
              <a:t>Fire = Free up your Future.</a:t>
            </a:r>
          </a:p>
        </p:txBody>
      </p:sp>
      <p:sp>
        <p:nvSpPr>
          <p:cNvPr id="4" name="Header Placeholder 3"/>
          <p:cNvSpPr>
            <a:spLocks noGrp="1"/>
          </p:cNvSpPr>
          <p:nvPr>
            <p:ph type="hdr" sz="quarter"/>
          </p:nvPr>
        </p:nvSpPr>
        <p:spPr/>
        <p:txBody>
          <a:bodyPr/>
          <a:lstStyle/>
          <a:p>
            <a:r>
              <a:rPr lang="fr-FR"/>
              <a:t>SIP #4 - Tough Conversations, DISCIPLINE &amp; TERMINATIONS</a:t>
            </a:r>
            <a:endParaRPr lang="en-US"/>
          </a:p>
        </p:txBody>
      </p:sp>
      <p:sp>
        <p:nvSpPr>
          <p:cNvPr id="5" name="Footer Placeholder 4"/>
          <p:cNvSpPr>
            <a:spLocks noGrp="1"/>
          </p:cNvSpPr>
          <p:nvPr>
            <p:ph type="ftr" sz="quarter" idx="4"/>
          </p:nvPr>
        </p:nvSpPr>
        <p:spPr/>
        <p:txBody>
          <a:bodyPr/>
          <a:lstStyle/>
          <a:p>
            <a:r>
              <a:rPr lang="en-US"/>
              <a:t>Blanchard - 3/28/19</a:t>
            </a:r>
          </a:p>
        </p:txBody>
      </p:sp>
      <p:sp>
        <p:nvSpPr>
          <p:cNvPr id="6" name="Slide Number Placeholder 5"/>
          <p:cNvSpPr>
            <a:spLocks noGrp="1"/>
          </p:cNvSpPr>
          <p:nvPr>
            <p:ph type="sldNum" sz="quarter" idx="5"/>
          </p:nvPr>
        </p:nvSpPr>
        <p:spPr/>
        <p:txBody>
          <a:bodyPr/>
          <a:lstStyle/>
          <a:p>
            <a:fld id="{CA25F995-1E81-47B0-9E52-44B96E9F789E}" type="slidenum">
              <a:rPr lang="en-US" smtClean="0"/>
              <a:t>2</a:t>
            </a:fld>
            <a:endParaRPr lang="en-US"/>
          </a:p>
        </p:txBody>
      </p:sp>
    </p:spTree>
    <p:extLst>
      <p:ext uri="{BB962C8B-B14F-4D97-AF65-F5344CB8AC3E}">
        <p14:creationId xmlns:p14="http://schemas.microsoft.com/office/powerpoint/2010/main" val="41985135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fr-FR"/>
              <a:t>SIP #4 - Tough Conversations, DISCIPLINE &amp; TERMINATIONS</a:t>
            </a:r>
            <a:endParaRPr lang="en-US"/>
          </a:p>
        </p:txBody>
      </p:sp>
      <p:sp>
        <p:nvSpPr>
          <p:cNvPr id="6" name="Footer Placeholder 5"/>
          <p:cNvSpPr>
            <a:spLocks noGrp="1"/>
          </p:cNvSpPr>
          <p:nvPr>
            <p:ph type="ftr" sz="quarter" idx="12"/>
          </p:nvPr>
        </p:nvSpPr>
        <p:spPr/>
        <p:txBody>
          <a:bodyPr/>
          <a:lstStyle/>
          <a:p>
            <a:r>
              <a:rPr lang="en-US"/>
              <a:t>Blanchard - 3/28/19</a:t>
            </a:r>
          </a:p>
        </p:txBody>
      </p:sp>
      <p:sp>
        <p:nvSpPr>
          <p:cNvPr id="7" name="Slide Number Placeholder 6"/>
          <p:cNvSpPr>
            <a:spLocks noGrp="1"/>
          </p:cNvSpPr>
          <p:nvPr>
            <p:ph type="sldNum" sz="quarter" idx="13"/>
          </p:nvPr>
        </p:nvSpPr>
        <p:spPr/>
        <p:txBody>
          <a:bodyPr/>
          <a:lstStyle/>
          <a:p>
            <a:fld id="{CA25F995-1E81-47B0-9E52-44B96E9F789E}" type="slidenum">
              <a:rPr lang="en-US" smtClean="0"/>
              <a:t>20</a:t>
            </a:fld>
            <a:endParaRPr lang="en-US"/>
          </a:p>
        </p:txBody>
      </p:sp>
    </p:spTree>
    <p:extLst>
      <p:ext uri="{BB962C8B-B14F-4D97-AF65-F5344CB8AC3E}">
        <p14:creationId xmlns:p14="http://schemas.microsoft.com/office/powerpoint/2010/main" val="40593193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fr-FR"/>
              <a:t>SIP #4 - Tough Conversations, DISCIPLINE &amp; TERMINATIONS</a:t>
            </a:r>
            <a:endParaRPr lang="en-US"/>
          </a:p>
        </p:txBody>
      </p:sp>
      <p:sp>
        <p:nvSpPr>
          <p:cNvPr id="6" name="Footer Placeholder 5"/>
          <p:cNvSpPr>
            <a:spLocks noGrp="1"/>
          </p:cNvSpPr>
          <p:nvPr>
            <p:ph type="ftr" sz="quarter" idx="12"/>
          </p:nvPr>
        </p:nvSpPr>
        <p:spPr/>
        <p:txBody>
          <a:bodyPr/>
          <a:lstStyle/>
          <a:p>
            <a:r>
              <a:rPr lang="en-US"/>
              <a:t>Blanchard - 3/28/19</a:t>
            </a:r>
          </a:p>
        </p:txBody>
      </p:sp>
      <p:sp>
        <p:nvSpPr>
          <p:cNvPr id="7" name="Slide Number Placeholder 6"/>
          <p:cNvSpPr>
            <a:spLocks noGrp="1"/>
          </p:cNvSpPr>
          <p:nvPr>
            <p:ph type="sldNum" sz="quarter" idx="13"/>
          </p:nvPr>
        </p:nvSpPr>
        <p:spPr/>
        <p:txBody>
          <a:bodyPr/>
          <a:lstStyle/>
          <a:p>
            <a:fld id="{CA25F995-1E81-47B0-9E52-44B96E9F789E}" type="slidenum">
              <a:rPr lang="en-US" smtClean="0"/>
              <a:t>21</a:t>
            </a:fld>
            <a:endParaRPr lang="en-US"/>
          </a:p>
        </p:txBody>
      </p:sp>
    </p:spTree>
    <p:extLst>
      <p:ext uri="{BB962C8B-B14F-4D97-AF65-F5344CB8AC3E}">
        <p14:creationId xmlns:p14="http://schemas.microsoft.com/office/powerpoint/2010/main" val="18087955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fr-FR"/>
              <a:t>SIP #4 - Tough Conversations, DISCIPLINE &amp; TERMINATIONS</a:t>
            </a:r>
            <a:endParaRPr lang="en-US"/>
          </a:p>
        </p:txBody>
      </p:sp>
      <p:sp>
        <p:nvSpPr>
          <p:cNvPr id="6" name="Footer Placeholder 5"/>
          <p:cNvSpPr>
            <a:spLocks noGrp="1"/>
          </p:cNvSpPr>
          <p:nvPr>
            <p:ph type="ftr" sz="quarter" idx="12"/>
          </p:nvPr>
        </p:nvSpPr>
        <p:spPr/>
        <p:txBody>
          <a:bodyPr/>
          <a:lstStyle/>
          <a:p>
            <a:r>
              <a:rPr lang="en-US"/>
              <a:t>Blanchard - 3/28/19</a:t>
            </a:r>
          </a:p>
        </p:txBody>
      </p:sp>
      <p:sp>
        <p:nvSpPr>
          <p:cNvPr id="7" name="Slide Number Placeholder 6"/>
          <p:cNvSpPr>
            <a:spLocks noGrp="1"/>
          </p:cNvSpPr>
          <p:nvPr>
            <p:ph type="sldNum" sz="quarter" idx="13"/>
          </p:nvPr>
        </p:nvSpPr>
        <p:spPr/>
        <p:txBody>
          <a:bodyPr/>
          <a:lstStyle/>
          <a:p>
            <a:fld id="{CA25F995-1E81-47B0-9E52-44B96E9F789E}" type="slidenum">
              <a:rPr lang="en-US" smtClean="0"/>
              <a:t>22</a:t>
            </a:fld>
            <a:endParaRPr lang="en-US"/>
          </a:p>
        </p:txBody>
      </p:sp>
    </p:spTree>
    <p:extLst>
      <p:ext uri="{BB962C8B-B14F-4D97-AF65-F5344CB8AC3E}">
        <p14:creationId xmlns:p14="http://schemas.microsoft.com/office/powerpoint/2010/main" val="40632654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fr-FR"/>
              <a:t>SIP #4 - Tough Conversations, DISCIPLINE &amp; TERMINATIONS</a:t>
            </a:r>
            <a:endParaRPr lang="en-US"/>
          </a:p>
        </p:txBody>
      </p:sp>
      <p:sp>
        <p:nvSpPr>
          <p:cNvPr id="6" name="Footer Placeholder 5"/>
          <p:cNvSpPr>
            <a:spLocks noGrp="1"/>
          </p:cNvSpPr>
          <p:nvPr>
            <p:ph type="ftr" sz="quarter" idx="12"/>
          </p:nvPr>
        </p:nvSpPr>
        <p:spPr/>
        <p:txBody>
          <a:bodyPr/>
          <a:lstStyle/>
          <a:p>
            <a:r>
              <a:rPr lang="en-US"/>
              <a:t>Blanchard - 3/28/19</a:t>
            </a:r>
          </a:p>
        </p:txBody>
      </p:sp>
      <p:sp>
        <p:nvSpPr>
          <p:cNvPr id="7" name="Slide Number Placeholder 6"/>
          <p:cNvSpPr>
            <a:spLocks noGrp="1"/>
          </p:cNvSpPr>
          <p:nvPr>
            <p:ph type="sldNum" sz="quarter" idx="13"/>
          </p:nvPr>
        </p:nvSpPr>
        <p:spPr/>
        <p:txBody>
          <a:bodyPr/>
          <a:lstStyle/>
          <a:p>
            <a:fld id="{CA25F995-1E81-47B0-9E52-44B96E9F789E}" type="slidenum">
              <a:rPr lang="en-US" smtClean="0"/>
              <a:t>23</a:t>
            </a:fld>
            <a:endParaRPr lang="en-US"/>
          </a:p>
        </p:txBody>
      </p:sp>
    </p:spTree>
    <p:extLst>
      <p:ext uri="{BB962C8B-B14F-4D97-AF65-F5344CB8AC3E}">
        <p14:creationId xmlns:p14="http://schemas.microsoft.com/office/powerpoint/2010/main" val="2024061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Show </a:t>
            </a:r>
            <a:r>
              <a:rPr lang="en-US" sz="2000" b="1" dirty="0"/>
              <a:t>Yukon PIP </a:t>
            </a:r>
            <a:r>
              <a:rPr lang="en-US" sz="2000" dirty="0"/>
              <a:t>letter.</a:t>
            </a:r>
          </a:p>
        </p:txBody>
      </p:sp>
      <p:sp>
        <p:nvSpPr>
          <p:cNvPr id="4" name="Header Placeholder 3"/>
          <p:cNvSpPr>
            <a:spLocks noGrp="1"/>
          </p:cNvSpPr>
          <p:nvPr>
            <p:ph type="hdr" sz="quarter" idx="10"/>
          </p:nvPr>
        </p:nvSpPr>
        <p:spPr/>
        <p:txBody>
          <a:bodyPr/>
          <a:lstStyle/>
          <a:p>
            <a:r>
              <a:rPr lang="fr-FR"/>
              <a:t>SIP #4 - Tough Conversations, DISCIPLINE &amp; TERMINATIONS</a:t>
            </a:r>
            <a:endParaRPr lang="en-US"/>
          </a:p>
        </p:txBody>
      </p:sp>
      <p:sp>
        <p:nvSpPr>
          <p:cNvPr id="6" name="Footer Placeholder 5"/>
          <p:cNvSpPr>
            <a:spLocks noGrp="1"/>
          </p:cNvSpPr>
          <p:nvPr>
            <p:ph type="ftr" sz="quarter" idx="12"/>
          </p:nvPr>
        </p:nvSpPr>
        <p:spPr/>
        <p:txBody>
          <a:bodyPr/>
          <a:lstStyle/>
          <a:p>
            <a:r>
              <a:rPr lang="en-US"/>
              <a:t>Blanchard - 3/28/19</a:t>
            </a:r>
          </a:p>
        </p:txBody>
      </p:sp>
      <p:sp>
        <p:nvSpPr>
          <p:cNvPr id="7" name="Slide Number Placeholder 6"/>
          <p:cNvSpPr>
            <a:spLocks noGrp="1"/>
          </p:cNvSpPr>
          <p:nvPr>
            <p:ph type="sldNum" sz="quarter" idx="13"/>
          </p:nvPr>
        </p:nvSpPr>
        <p:spPr/>
        <p:txBody>
          <a:bodyPr/>
          <a:lstStyle/>
          <a:p>
            <a:fld id="{CA25F995-1E81-47B0-9E52-44B96E9F789E}" type="slidenum">
              <a:rPr lang="en-US" smtClean="0"/>
              <a:t>24</a:t>
            </a:fld>
            <a:endParaRPr lang="en-US"/>
          </a:p>
        </p:txBody>
      </p:sp>
    </p:spTree>
    <p:extLst>
      <p:ext uri="{BB962C8B-B14F-4D97-AF65-F5344CB8AC3E}">
        <p14:creationId xmlns:p14="http://schemas.microsoft.com/office/powerpoint/2010/main" val="36995435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fr-FR"/>
              <a:t>SIP #4 - Tough Conversations, DISCIPLINE &amp; TERMINATIONS</a:t>
            </a:r>
            <a:endParaRPr lang="en-US"/>
          </a:p>
        </p:txBody>
      </p:sp>
      <p:sp>
        <p:nvSpPr>
          <p:cNvPr id="6" name="Footer Placeholder 5"/>
          <p:cNvSpPr>
            <a:spLocks noGrp="1"/>
          </p:cNvSpPr>
          <p:nvPr>
            <p:ph type="ftr" sz="quarter" idx="12"/>
          </p:nvPr>
        </p:nvSpPr>
        <p:spPr/>
        <p:txBody>
          <a:bodyPr/>
          <a:lstStyle/>
          <a:p>
            <a:r>
              <a:rPr lang="en-US"/>
              <a:t>Blanchard - 3/28/19</a:t>
            </a:r>
          </a:p>
        </p:txBody>
      </p:sp>
      <p:sp>
        <p:nvSpPr>
          <p:cNvPr id="7" name="Slide Number Placeholder 6"/>
          <p:cNvSpPr>
            <a:spLocks noGrp="1"/>
          </p:cNvSpPr>
          <p:nvPr>
            <p:ph type="sldNum" sz="quarter" idx="13"/>
          </p:nvPr>
        </p:nvSpPr>
        <p:spPr/>
        <p:txBody>
          <a:bodyPr/>
          <a:lstStyle/>
          <a:p>
            <a:fld id="{CA25F995-1E81-47B0-9E52-44B96E9F789E}" type="slidenum">
              <a:rPr lang="en-US" smtClean="0"/>
              <a:t>25</a:t>
            </a:fld>
            <a:endParaRPr lang="en-US"/>
          </a:p>
        </p:txBody>
      </p:sp>
    </p:spTree>
    <p:extLst>
      <p:ext uri="{BB962C8B-B14F-4D97-AF65-F5344CB8AC3E}">
        <p14:creationId xmlns:p14="http://schemas.microsoft.com/office/powerpoint/2010/main" val="511495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fr-FR"/>
              <a:t>SIP #4 - Tough Conversations, DISCIPLINE &amp; TERMINATIONS</a:t>
            </a:r>
            <a:endParaRPr lang="en-US"/>
          </a:p>
        </p:txBody>
      </p:sp>
      <p:sp>
        <p:nvSpPr>
          <p:cNvPr id="6" name="Footer Placeholder 5"/>
          <p:cNvSpPr>
            <a:spLocks noGrp="1"/>
          </p:cNvSpPr>
          <p:nvPr>
            <p:ph type="ftr" sz="quarter" idx="12"/>
          </p:nvPr>
        </p:nvSpPr>
        <p:spPr/>
        <p:txBody>
          <a:bodyPr/>
          <a:lstStyle/>
          <a:p>
            <a:r>
              <a:rPr lang="en-US"/>
              <a:t>Blanchard - 3/28/19</a:t>
            </a:r>
          </a:p>
        </p:txBody>
      </p:sp>
      <p:sp>
        <p:nvSpPr>
          <p:cNvPr id="7" name="Slide Number Placeholder 6"/>
          <p:cNvSpPr>
            <a:spLocks noGrp="1"/>
          </p:cNvSpPr>
          <p:nvPr>
            <p:ph type="sldNum" sz="quarter" idx="13"/>
          </p:nvPr>
        </p:nvSpPr>
        <p:spPr/>
        <p:txBody>
          <a:bodyPr/>
          <a:lstStyle/>
          <a:p>
            <a:fld id="{CA25F995-1E81-47B0-9E52-44B96E9F789E}" type="slidenum">
              <a:rPr lang="en-US" smtClean="0"/>
              <a:t>26</a:t>
            </a:fld>
            <a:endParaRPr lang="en-US"/>
          </a:p>
        </p:txBody>
      </p:sp>
    </p:spTree>
    <p:extLst>
      <p:ext uri="{BB962C8B-B14F-4D97-AF65-F5344CB8AC3E}">
        <p14:creationId xmlns:p14="http://schemas.microsoft.com/office/powerpoint/2010/main" val="33867358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fr-FR"/>
              <a:t>SIP #4 - Tough Conversations, DISCIPLINE &amp; TERMINATIONS</a:t>
            </a:r>
            <a:endParaRPr lang="en-US"/>
          </a:p>
        </p:txBody>
      </p:sp>
      <p:sp>
        <p:nvSpPr>
          <p:cNvPr id="6" name="Footer Placeholder 5"/>
          <p:cNvSpPr>
            <a:spLocks noGrp="1"/>
          </p:cNvSpPr>
          <p:nvPr>
            <p:ph type="ftr" sz="quarter" idx="12"/>
          </p:nvPr>
        </p:nvSpPr>
        <p:spPr/>
        <p:txBody>
          <a:bodyPr/>
          <a:lstStyle/>
          <a:p>
            <a:r>
              <a:rPr lang="en-US"/>
              <a:t>Blanchard - 3/28/19</a:t>
            </a:r>
          </a:p>
        </p:txBody>
      </p:sp>
      <p:sp>
        <p:nvSpPr>
          <p:cNvPr id="7" name="Slide Number Placeholder 6"/>
          <p:cNvSpPr>
            <a:spLocks noGrp="1"/>
          </p:cNvSpPr>
          <p:nvPr>
            <p:ph type="sldNum" sz="quarter" idx="13"/>
          </p:nvPr>
        </p:nvSpPr>
        <p:spPr/>
        <p:txBody>
          <a:bodyPr/>
          <a:lstStyle/>
          <a:p>
            <a:fld id="{CA25F995-1E81-47B0-9E52-44B96E9F789E}" type="slidenum">
              <a:rPr lang="en-US" smtClean="0"/>
              <a:t>27</a:t>
            </a:fld>
            <a:endParaRPr lang="en-US"/>
          </a:p>
        </p:txBody>
      </p:sp>
    </p:spTree>
    <p:extLst>
      <p:ext uri="{BB962C8B-B14F-4D97-AF65-F5344CB8AC3E}">
        <p14:creationId xmlns:p14="http://schemas.microsoft.com/office/powerpoint/2010/main" val="21100876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fr-FR"/>
              <a:t>SIP #4 - Tough Conversations, DISCIPLINE &amp; TERMINATIONS</a:t>
            </a:r>
            <a:endParaRPr lang="en-US"/>
          </a:p>
        </p:txBody>
      </p:sp>
      <p:sp>
        <p:nvSpPr>
          <p:cNvPr id="6" name="Footer Placeholder 5"/>
          <p:cNvSpPr>
            <a:spLocks noGrp="1"/>
          </p:cNvSpPr>
          <p:nvPr>
            <p:ph type="ftr" sz="quarter" idx="12"/>
          </p:nvPr>
        </p:nvSpPr>
        <p:spPr/>
        <p:txBody>
          <a:bodyPr/>
          <a:lstStyle/>
          <a:p>
            <a:r>
              <a:rPr lang="en-US"/>
              <a:t>Blanchard - 3/28/19</a:t>
            </a:r>
          </a:p>
        </p:txBody>
      </p:sp>
      <p:sp>
        <p:nvSpPr>
          <p:cNvPr id="7" name="Slide Number Placeholder 6"/>
          <p:cNvSpPr>
            <a:spLocks noGrp="1"/>
          </p:cNvSpPr>
          <p:nvPr>
            <p:ph type="sldNum" sz="quarter" idx="13"/>
          </p:nvPr>
        </p:nvSpPr>
        <p:spPr/>
        <p:txBody>
          <a:bodyPr/>
          <a:lstStyle/>
          <a:p>
            <a:fld id="{CA25F995-1E81-47B0-9E52-44B96E9F789E}" type="slidenum">
              <a:rPr lang="en-US" smtClean="0"/>
              <a:t>28</a:t>
            </a:fld>
            <a:endParaRPr lang="en-US"/>
          </a:p>
        </p:txBody>
      </p:sp>
    </p:spTree>
    <p:extLst>
      <p:ext uri="{BB962C8B-B14F-4D97-AF65-F5344CB8AC3E}">
        <p14:creationId xmlns:p14="http://schemas.microsoft.com/office/powerpoint/2010/main" val="3937755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466725"/>
            <a:ext cx="5575300" cy="3136900"/>
          </a:xfrm>
        </p:spPr>
      </p:sp>
      <p:sp>
        <p:nvSpPr>
          <p:cNvPr id="4" name="Header Placeholder 3"/>
          <p:cNvSpPr>
            <a:spLocks noGrp="1"/>
          </p:cNvSpPr>
          <p:nvPr>
            <p:ph type="hdr" sz="quarter" idx="10"/>
          </p:nvPr>
        </p:nvSpPr>
        <p:spPr/>
        <p:txBody>
          <a:bodyPr/>
          <a:lstStyle/>
          <a:p>
            <a:r>
              <a:rPr lang="fr-FR"/>
              <a:t>SIP #4 - Tough Conversations, DISCIPLINE &amp; TERMINATIONS</a:t>
            </a:r>
            <a:endParaRPr lang="en-US"/>
          </a:p>
        </p:txBody>
      </p:sp>
      <p:sp>
        <p:nvSpPr>
          <p:cNvPr id="6" name="Footer Placeholder 5"/>
          <p:cNvSpPr>
            <a:spLocks noGrp="1"/>
          </p:cNvSpPr>
          <p:nvPr>
            <p:ph type="ftr" sz="quarter" idx="12"/>
          </p:nvPr>
        </p:nvSpPr>
        <p:spPr/>
        <p:txBody>
          <a:bodyPr/>
          <a:lstStyle/>
          <a:p>
            <a:r>
              <a:rPr lang="en-US"/>
              <a:t>Blanchard - 3/28/19</a:t>
            </a:r>
          </a:p>
        </p:txBody>
      </p:sp>
      <p:sp>
        <p:nvSpPr>
          <p:cNvPr id="7" name="Slide Number Placeholder 6"/>
          <p:cNvSpPr>
            <a:spLocks noGrp="1"/>
          </p:cNvSpPr>
          <p:nvPr>
            <p:ph type="sldNum" sz="quarter" idx="13"/>
          </p:nvPr>
        </p:nvSpPr>
        <p:spPr/>
        <p:txBody>
          <a:bodyPr/>
          <a:lstStyle/>
          <a:p>
            <a:fld id="{CA25F995-1E81-47B0-9E52-44B96E9F789E}" type="slidenum">
              <a:rPr lang="en-US" smtClean="0"/>
              <a:t>29</a:t>
            </a:fld>
            <a:endParaRPr lang="en-US"/>
          </a:p>
        </p:txBody>
      </p:sp>
      <p:sp>
        <p:nvSpPr>
          <p:cNvPr id="9" name="Content Placeholder 2">
            <a:extLst>
              <a:ext uri="{FF2B5EF4-FFF2-40B4-BE49-F238E27FC236}">
                <a16:creationId xmlns:a16="http://schemas.microsoft.com/office/drawing/2014/main" id="{59FBB5EB-4F7D-4460-8647-CB7A23AECF12}"/>
              </a:ext>
            </a:extLst>
          </p:cNvPr>
          <p:cNvSpPr txBox="1">
            <a:spLocks/>
          </p:cNvSpPr>
          <p:nvPr/>
        </p:nvSpPr>
        <p:spPr>
          <a:xfrm>
            <a:off x="365758" y="3815358"/>
            <a:ext cx="6245353" cy="4844009"/>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Font typeface="Arial" panose="020B0604020202020204" pitchFamily="34" charset="0"/>
              <a:buNone/>
            </a:pPr>
            <a:r>
              <a:rPr lang="en-US" sz="1800" b="1" dirty="0"/>
              <a:t>LAST CHANCE AGREEMENT</a:t>
            </a:r>
            <a:r>
              <a:rPr lang="en-US" sz="1800" dirty="0"/>
              <a:t>	</a:t>
            </a:r>
          </a:p>
          <a:p>
            <a:pPr marL="0" indent="0" algn="just">
              <a:lnSpc>
                <a:spcPct val="120000"/>
              </a:lnSpc>
              <a:spcBef>
                <a:spcPts val="0"/>
              </a:spcBef>
              <a:buFont typeface="Arial" panose="020B0604020202020204" pitchFamily="34" charset="0"/>
              <a:buNone/>
              <a:tabLst>
                <a:tab pos="457200" algn="l"/>
              </a:tabLst>
            </a:pPr>
            <a:r>
              <a:rPr lang="en-US" sz="1800" dirty="0"/>
              <a:t>	In lieu of termination of employment, for violations of xxx policies, procedures and directives, The Town of xxx is providing [employee] a final opportunity to continue employment.</a:t>
            </a:r>
          </a:p>
          <a:p>
            <a:pPr marL="0" indent="0" algn="just">
              <a:lnSpc>
                <a:spcPct val="120000"/>
              </a:lnSpc>
              <a:spcBef>
                <a:spcPts val="0"/>
              </a:spcBef>
              <a:buFont typeface="Arial" panose="020B0604020202020204" pitchFamily="34" charset="0"/>
              <a:buNone/>
              <a:tabLst>
                <a:tab pos="457200" algn="l"/>
              </a:tabLst>
            </a:pPr>
            <a:r>
              <a:rPr lang="en-US" sz="1800" dirty="0"/>
              <a:t>	[Name of Employee] and [Name of Town] agree to the following:</a:t>
            </a:r>
          </a:p>
          <a:p>
            <a:pPr marL="0" indent="0" algn="just">
              <a:lnSpc>
                <a:spcPct val="120000"/>
              </a:lnSpc>
              <a:spcBef>
                <a:spcPts val="0"/>
              </a:spcBef>
              <a:buFont typeface="Arial" panose="020B0604020202020204" pitchFamily="34" charset="0"/>
              <a:buNone/>
              <a:tabLst>
                <a:tab pos="457200" algn="l"/>
              </a:tabLst>
            </a:pPr>
            <a:r>
              <a:rPr lang="en-US" sz="1800" dirty="0"/>
              <a:t>	[Describe the violation or reason for this agreement]. Instead of immediately terminating employment, [Name of Employee] will be [discipline, i.e. reprimanded, suspended from work without pay for five (5) work days, </a:t>
            </a:r>
            <a:r>
              <a:rPr lang="en-US" sz="1800" dirty="0" err="1"/>
              <a:t>etc</a:t>
            </a:r>
            <a:r>
              <a:rPr lang="en-US" sz="1800" dirty="0"/>
              <a:t>].</a:t>
            </a:r>
          </a:p>
          <a:p>
            <a:pPr marL="0" indent="0" algn="just">
              <a:lnSpc>
                <a:spcPct val="120000"/>
              </a:lnSpc>
              <a:spcBef>
                <a:spcPts val="0"/>
              </a:spcBef>
              <a:buFont typeface="Arial" panose="020B0604020202020204" pitchFamily="34" charset="0"/>
              <a:buNone/>
              <a:tabLst>
                <a:tab pos="457200" algn="l"/>
              </a:tabLst>
            </a:pPr>
            <a:r>
              <a:rPr lang="en-US" sz="1800" dirty="0"/>
              <a:t>	The employee has received prior written disciplinary notice dated [date] regarding [violation or reason for this agreement stated above], the Towns expectations, an improvement plan and a time period for improvement.</a:t>
            </a:r>
          </a:p>
          <a:p>
            <a:pPr marL="0" indent="0" algn="just">
              <a:lnSpc>
                <a:spcPct val="120000"/>
              </a:lnSpc>
              <a:spcBef>
                <a:spcPts val="0"/>
              </a:spcBef>
              <a:buFont typeface="Arial" panose="020B0604020202020204" pitchFamily="34" charset="0"/>
              <a:buNone/>
              <a:tabLst>
                <a:tab pos="457200" algn="l"/>
              </a:tabLst>
            </a:pPr>
            <a:r>
              <a:rPr lang="en-US" sz="1800" dirty="0"/>
              <a:t>	The employee understands that this agreement is [his/her] last chance to remain employed at [Name of Town]. Failure to make improvement or recurrence of inappropriate behavior or conduct within the specified time period as described in the [date] warning will result in immediate termination.</a:t>
            </a:r>
          </a:p>
          <a:p>
            <a:pPr marL="0" indent="0" algn="just">
              <a:lnSpc>
                <a:spcPct val="120000"/>
              </a:lnSpc>
              <a:spcBef>
                <a:spcPts val="0"/>
              </a:spcBef>
              <a:buFont typeface="Arial" panose="020B0604020202020204" pitchFamily="34" charset="0"/>
              <a:buNone/>
              <a:tabLst>
                <a:tab pos="457200" algn="l"/>
              </a:tabLst>
            </a:pPr>
            <a:r>
              <a:rPr lang="en-US" sz="1800" dirty="0"/>
              <a:t>	The employee understands that [Name of Town] is an employment-at-will employer. The employee agrees to comply with all Town policies, practices and procedures and understands that this agreement in no way prevents the employer from taking disciplinary action, including termination, for violations.</a:t>
            </a:r>
          </a:p>
          <a:p>
            <a:pPr marL="0" indent="0">
              <a:lnSpc>
                <a:spcPct val="120000"/>
              </a:lnSpc>
              <a:spcBef>
                <a:spcPts val="0"/>
              </a:spcBef>
              <a:buFont typeface="Arial" panose="020B0604020202020204" pitchFamily="34" charset="0"/>
              <a:buNone/>
            </a:pPr>
            <a:endParaRPr lang="en-US" sz="1800" dirty="0"/>
          </a:p>
          <a:p>
            <a:pPr marL="0" indent="0">
              <a:lnSpc>
                <a:spcPct val="120000"/>
              </a:lnSpc>
              <a:spcBef>
                <a:spcPts val="0"/>
              </a:spcBef>
              <a:buFont typeface="Arial" panose="020B0604020202020204" pitchFamily="34" charset="0"/>
              <a:buNone/>
            </a:pPr>
            <a:r>
              <a:rPr lang="en-US" sz="1800" dirty="0"/>
              <a:t>/s/ signatures of Supervisor and Employee	Date: ____________</a:t>
            </a:r>
            <a:endParaRPr lang="en-US" sz="1100" dirty="0"/>
          </a:p>
        </p:txBody>
      </p:sp>
    </p:spTree>
    <p:extLst>
      <p:ext uri="{BB962C8B-B14F-4D97-AF65-F5344CB8AC3E}">
        <p14:creationId xmlns:p14="http://schemas.microsoft.com/office/powerpoint/2010/main" val="3002847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2963" y="792163"/>
            <a:ext cx="5575300" cy="3136900"/>
          </a:xfrm>
        </p:spPr>
      </p:sp>
      <p:sp>
        <p:nvSpPr>
          <p:cNvPr id="3" name="Notes Placeholder 2"/>
          <p:cNvSpPr>
            <a:spLocks noGrp="1"/>
          </p:cNvSpPr>
          <p:nvPr>
            <p:ph type="body" idx="1"/>
          </p:nvPr>
        </p:nvSpPr>
        <p:spPr>
          <a:xfrm>
            <a:off x="809943" y="4080700"/>
            <a:ext cx="5608320" cy="3660458"/>
          </a:xfrm>
        </p:spPr>
        <p:txBody>
          <a:bodyPr/>
          <a:lstStyle/>
          <a:p>
            <a:r>
              <a:rPr lang="en-US" sz="2000" b="1" dirty="0"/>
              <a:t>Just Do It!   </a:t>
            </a:r>
          </a:p>
        </p:txBody>
      </p:sp>
      <p:sp>
        <p:nvSpPr>
          <p:cNvPr id="4" name="Header Placeholder 3"/>
          <p:cNvSpPr>
            <a:spLocks noGrp="1"/>
          </p:cNvSpPr>
          <p:nvPr>
            <p:ph type="hdr" sz="quarter" idx="10"/>
          </p:nvPr>
        </p:nvSpPr>
        <p:spPr/>
        <p:txBody>
          <a:bodyPr/>
          <a:lstStyle/>
          <a:p>
            <a:r>
              <a:rPr lang="fr-FR"/>
              <a:t>SIP #4 - Tough Conversations, DISCIPLINE &amp; TERMINATIONS</a:t>
            </a:r>
            <a:endParaRPr lang="en-US"/>
          </a:p>
        </p:txBody>
      </p:sp>
      <p:sp>
        <p:nvSpPr>
          <p:cNvPr id="6" name="Footer Placeholder 5"/>
          <p:cNvSpPr>
            <a:spLocks noGrp="1"/>
          </p:cNvSpPr>
          <p:nvPr>
            <p:ph type="ftr" sz="quarter" idx="12"/>
          </p:nvPr>
        </p:nvSpPr>
        <p:spPr/>
        <p:txBody>
          <a:bodyPr/>
          <a:lstStyle/>
          <a:p>
            <a:r>
              <a:rPr lang="en-US"/>
              <a:t>Blanchard - 3/28/19</a:t>
            </a:r>
          </a:p>
        </p:txBody>
      </p:sp>
      <p:sp>
        <p:nvSpPr>
          <p:cNvPr id="7" name="Slide Number Placeholder 6"/>
          <p:cNvSpPr>
            <a:spLocks noGrp="1"/>
          </p:cNvSpPr>
          <p:nvPr>
            <p:ph type="sldNum" sz="quarter" idx="13"/>
          </p:nvPr>
        </p:nvSpPr>
        <p:spPr/>
        <p:txBody>
          <a:bodyPr/>
          <a:lstStyle/>
          <a:p>
            <a:fld id="{CA25F995-1E81-47B0-9E52-44B96E9F789E}" type="slidenum">
              <a:rPr lang="en-US" smtClean="0"/>
              <a:t>3</a:t>
            </a:fld>
            <a:endParaRPr lang="en-US"/>
          </a:p>
        </p:txBody>
      </p:sp>
      <p:pic>
        <p:nvPicPr>
          <p:cNvPr id="8" name="Picture 7">
            <a:extLst>
              <a:ext uri="{FF2B5EF4-FFF2-40B4-BE49-F238E27FC236}">
                <a16:creationId xmlns:a16="http://schemas.microsoft.com/office/drawing/2014/main" id="{9B4FDA77-2E96-47C0-8ACE-4D63B53AD23D}"/>
              </a:ext>
            </a:extLst>
          </p:cNvPr>
          <p:cNvPicPr>
            <a:picLocks noChangeAspect="1"/>
          </p:cNvPicPr>
          <p:nvPr/>
        </p:nvPicPr>
        <p:blipFill>
          <a:blip r:embed="rId3"/>
          <a:stretch>
            <a:fillRect/>
          </a:stretch>
        </p:blipFill>
        <p:spPr>
          <a:xfrm>
            <a:off x="2169997" y="4179555"/>
            <a:ext cx="4115157" cy="2530059"/>
          </a:xfrm>
          <a:prstGeom prst="rect">
            <a:avLst/>
          </a:prstGeom>
        </p:spPr>
      </p:pic>
    </p:spTree>
    <p:extLst>
      <p:ext uri="{BB962C8B-B14F-4D97-AF65-F5344CB8AC3E}">
        <p14:creationId xmlns:p14="http://schemas.microsoft.com/office/powerpoint/2010/main" val="11629677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“out” = I think you are burned out, Your strengths are xxx and going to waste in this position</a:t>
            </a:r>
          </a:p>
        </p:txBody>
      </p:sp>
      <p:sp>
        <p:nvSpPr>
          <p:cNvPr id="5" name="Slide Number Placeholder 4"/>
          <p:cNvSpPr>
            <a:spLocks noGrp="1"/>
          </p:cNvSpPr>
          <p:nvPr>
            <p:ph type="sldNum" sz="quarter" idx="11"/>
          </p:nvPr>
        </p:nvSpPr>
        <p:spPr/>
        <p:txBody>
          <a:bodyPr/>
          <a:lstStyle/>
          <a:p>
            <a:fld id="{CA25F995-1E81-47B0-9E52-44B96E9F789E}" type="slidenum">
              <a:rPr lang="en-US" smtClean="0"/>
              <a:t>30</a:t>
            </a:fld>
            <a:endParaRPr lang="en-US"/>
          </a:p>
        </p:txBody>
      </p:sp>
      <p:sp>
        <p:nvSpPr>
          <p:cNvPr id="6" name="Footer Placeholder 5">
            <a:extLst>
              <a:ext uri="{FF2B5EF4-FFF2-40B4-BE49-F238E27FC236}">
                <a16:creationId xmlns:a16="http://schemas.microsoft.com/office/drawing/2014/main" id="{D54DB247-0672-4F56-A2FE-2FF0234D1CA2}"/>
              </a:ext>
            </a:extLst>
          </p:cNvPr>
          <p:cNvSpPr>
            <a:spLocks noGrp="1"/>
          </p:cNvSpPr>
          <p:nvPr>
            <p:ph type="ftr" sz="quarter" idx="12"/>
          </p:nvPr>
        </p:nvSpPr>
        <p:spPr/>
        <p:txBody>
          <a:bodyPr/>
          <a:lstStyle/>
          <a:p>
            <a:r>
              <a:rPr lang="en-US"/>
              <a:t>Blanchard - 3/28/19</a:t>
            </a:r>
          </a:p>
        </p:txBody>
      </p:sp>
      <p:sp>
        <p:nvSpPr>
          <p:cNvPr id="7" name="Header Placeholder 6">
            <a:extLst>
              <a:ext uri="{FF2B5EF4-FFF2-40B4-BE49-F238E27FC236}">
                <a16:creationId xmlns:a16="http://schemas.microsoft.com/office/drawing/2014/main" id="{689B9F5F-D7C7-473F-8CAD-CD02887853E8}"/>
              </a:ext>
            </a:extLst>
          </p:cNvPr>
          <p:cNvSpPr>
            <a:spLocks noGrp="1"/>
          </p:cNvSpPr>
          <p:nvPr>
            <p:ph type="hdr" sz="quarter" idx="13"/>
          </p:nvPr>
        </p:nvSpPr>
        <p:spPr/>
        <p:txBody>
          <a:bodyPr/>
          <a:lstStyle/>
          <a:p>
            <a:r>
              <a:rPr lang="fr-FR"/>
              <a:t>SIP #4 - Tough Conversations, DISCIPLINE &amp; TERMINATIONS</a:t>
            </a:r>
            <a:endParaRPr lang="en-US"/>
          </a:p>
        </p:txBody>
      </p:sp>
    </p:spTree>
    <p:extLst>
      <p:ext uri="{BB962C8B-B14F-4D97-AF65-F5344CB8AC3E}">
        <p14:creationId xmlns:p14="http://schemas.microsoft.com/office/powerpoint/2010/main" val="6679027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below is not in PPT:</a:t>
            </a:r>
          </a:p>
        </p:txBody>
      </p:sp>
      <p:sp>
        <p:nvSpPr>
          <p:cNvPr id="5" name="Slide Number Placeholder 4"/>
          <p:cNvSpPr>
            <a:spLocks noGrp="1"/>
          </p:cNvSpPr>
          <p:nvPr>
            <p:ph type="sldNum" sz="quarter" idx="11"/>
          </p:nvPr>
        </p:nvSpPr>
        <p:spPr/>
        <p:txBody>
          <a:bodyPr/>
          <a:lstStyle/>
          <a:p>
            <a:fld id="{CA25F995-1E81-47B0-9E52-44B96E9F789E}" type="slidenum">
              <a:rPr lang="en-US" smtClean="0"/>
              <a:t>31</a:t>
            </a:fld>
            <a:endParaRPr lang="en-US"/>
          </a:p>
        </p:txBody>
      </p:sp>
      <p:sp>
        <p:nvSpPr>
          <p:cNvPr id="6" name="Footer Placeholder 5">
            <a:extLst>
              <a:ext uri="{FF2B5EF4-FFF2-40B4-BE49-F238E27FC236}">
                <a16:creationId xmlns:a16="http://schemas.microsoft.com/office/drawing/2014/main" id="{10FF6C0B-5D60-4BE7-998D-624CE9862B44}"/>
              </a:ext>
            </a:extLst>
          </p:cNvPr>
          <p:cNvSpPr>
            <a:spLocks noGrp="1"/>
          </p:cNvSpPr>
          <p:nvPr>
            <p:ph type="ftr" sz="quarter" idx="12"/>
          </p:nvPr>
        </p:nvSpPr>
        <p:spPr/>
        <p:txBody>
          <a:bodyPr/>
          <a:lstStyle/>
          <a:p>
            <a:r>
              <a:rPr lang="en-US"/>
              <a:t>Blanchard - 3/28/19</a:t>
            </a:r>
          </a:p>
        </p:txBody>
      </p:sp>
      <p:sp>
        <p:nvSpPr>
          <p:cNvPr id="7" name="Header Placeholder 6">
            <a:extLst>
              <a:ext uri="{FF2B5EF4-FFF2-40B4-BE49-F238E27FC236}">
                <a16:creationId xmlns:a16="http://schemas.microsoft.com/office/drawing/2014/main" id="{5131357F-2DD1-4735-8326-37F889D0C6D8}"/>
              </a:ext>
            </a:extLst>
          </p:cNvPr>
          <p:cNvSpPr>
            <a:spLocks noGrp="1"/>
          </p:cNvSpPr>
          <p:nvPr>
            <p:ph type="hdr" sz="quarter" idx="13"/>
          </p:nvPr>
        </p:nvSpPr>
        <p:spPr/>
        <p:txBody>
          <a:bodyPr/>
          <a:lstStyle/>
          <a:p>
            <a:r>
              <a:rPr lang="fr-FR"/>
              <a:t>SIP #4 - Tough Conversations, DISCIPLINE &amp; TERMINATIONS</a:t>
            </a:r>
            <a:endParaRPr lang="en-US"/>
          </a:p>
        </p:txBody>
      </p:sp>
      <p:pic>
        <p:nvPicPr>
          <p:cNvPr id="8" name="Picture 7">
            <a:extLst>
              <a:ext uri="{FF2B5EF4-FFF2-40B4-BE49-F238E27FC236}">
                <a16:creationId xmlns:a16="http://schemas.microsoft.com/office/drawing/2014/main" id="{DC1A45A2-41EF-4F79-BFEF-171939490F31}"/>
              </a:ext>
            </a:extLst>
          </p:cNvPr>
          <p:cNvPicPr>
            <a:picLocks noChangeAspect="1"/>
          </p:cNvPicPr>
          <p:nvPr/>
        </p:nvPicPr>
        <p:blipFill>
          <a:blip r:embed="rId3"/>
          <a:stretch>
            <a:fillRect/>
          </a:stretch>
        </p:blipFill>
        <p:spPr>
          <a:xfrm>
            <a:off x="510462" y="4830339"/>
            <a:ext cx="6096528" cy="3429297"/>
          </a:xfrm>
          <a:prstGeom prst="rect">
            <a:avLst/>
          </a:prstGeom>
        </p:spPr>
      </p:pic>
    </p:spTree>
    <p:extLst>
      <p:ext uri="{BB962C8B-B14F-4D97-AF65-F5344CB8AC3E}">
        <p14:creationId xmlns:p14="http://schemas.microsoft.com/office/powerpoint/2010/main" val="40037670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The specific persons who will attend and their roles, i.e. convey the message, take notes, and act as witnesses</a:t>
            </a:r>
          </a:p>
        </p:txBody>
      </p:sp>
      <p:sp>
        <p:nvSpPr>
          <p:cNvPr id="4" name="Slide Number Placeholder 3"/>
          <p:cNvSpPr>
            <a:spLocks noGrp="1"/>
          </p:cNvSpPr>
          <p:nvPr>
            <p:ph type="sldNum" sz="quarter" idx="10"/>
          </p:nvPr>
        </p:nvSpPr>
        <p:spPr/>
        <p:txBody>
          <a:bodyPr/>
          <a:lstStyle/>
          <a:p>
            <a:fld id="{CA25F995-1E81-47B0-9E52-44B96E9F789E}" type="slidenum">
              <a:rPr lang="en-US" smtClean="0"/>
              <a:t>32</a:t>
            </a:fld>
            <a:endParaRPr lang="en-US"/>
          </a:p>
        </p:txBody>
      </p:sp>
      <p:sp>
        <p:nvSpPr>
          <p:cNvPr id="6" name="Footer Placeholder 5">
            <a:extLst>
              <a:ext uri="{FF2B5EF4-FFF2-40B4-BE49-F238E27FC236}">
                <a16:creationId xmlns:a16="http://schemas.microsoft.com/office/drawing/2014/main" id="{95BF824B-25E4-4249-B36D-515F1E10B14A}"/>
              </a:ext>
            </a:extLst>
          </p:cNvPr>
          <p:cNvSpPr>
            <a:spLocks noGrp="1"/>
          </p:cNvSpPr>
          <p:nvPr>
            <p:ph type="ftr" sz="quarter" idx="12"/>
          </p:nvPr>
        </p:nvSpPr>
        <p:spPr/>
        <p:txBody>
          <a:bodyPr/>
          <a:lstStyle/>
          <a:p>
            <a:r>
              <a:rPr lang="en-US"/>
              <a:t>Blanchard - 3/28/19</a:t>
            </a:r>
          </a:p>
        </p:txBody>
      </p:sp>
      <p:sp>
        <p:nvSpPr>
          <p:cNvPr id="7" name="Header Placeholder 6">
            <a:extLst>
              <a:ext uri="{FF2B5EF4-FFF2-40B4-BE49-F238E27FC236}">
                <a16:creationId xmlns:a16="http://schemas.microsoft.com/office/drawing/2014/main" id="{D256FE3B-17FE-4F13-B41B-15B1A1245793}"/>
              </a:ext>
            </a:extLst>
          </p:cNvPr>
          <p:cNvSpPr>
            <a:spLocks noGrp="1"/>
          </p:cNvSpPr>
          <p:nvPr>
            <p:ph type="hdr" sz="quarter" idx="13"/>
          </p:nvPr>
        </p:nvSpPr>
        <p:spPr/>
        <p:txBody>
          <a:bodyPr/>
          <a:lstStyle/>
          <a:p>
            <a:r>
              <a:rPr lang="fr-FR"/>
              <a:t>SIP #4 - Tough Conversations, DISCIPLINE &amp; TERMINATIONS</a:t>
            </a:r>
            <a:endParaRPr lang="en-US"/>
          </a:p>
        </p:txBody>
      </p:sp>
    </p:spTree>
    <p:extLst>
      <p:ext uri="{BB962C8B-B14F-4D97-AF65-F5344CB8AC3E}">
        <p14:creationId xmlns:p14="http://schemas.microsoft.com/office/powerpoint/2010/main" val="28647237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48056" y="4473892"/>
            <a:ext cx="6190488" cy="4030028"/>
          </a:xfrm>
        </p:spPr>
        <p:txBody>
          <a:bodyPr/>
          <a:lstStyle/>
          <a:p>
            <a:pPr defTabSz="931774">
              <a:defRPr/>
            </a:pPr>
            <a:r>
              <a:rPr lang="en-US" sz="1600" dirty="0"/>
              <a:t>discussed the issue with the </a:t>
            </a:r>
            <a:r>
              <a:rPr lang="en-US" sz="1600" b="1" dirty="0"/>
              <a:t>employee</a:t>
            </a:r>
            <a:r>
              <a:rPr lang="en-US" sz="1600" dirty="0"/>
              <a:t> and offered the </a:t>
            </a:r>
            <a:r>
              <a:rPr lang="en-US" sz="1600" b="1" dirty="0"/>
              <a:t>employee</a:t>
            </a:r>
            <a:r>
              <a:rPr lang="en-US" sz="1600" dirty="0"/>
              <a:t> an opportunity to be heard (for a sample form to use in discussions with </a:t>
            </a:r>
            <a:r>
              <a:rPr lang="en-US" sz="1600" b="1" dirty="0"/>
              <a:t>employees</a:t>
            </a:r>
            <a:endParaRPr lang="en-US" sz="1600" dirty="0"/>
          </a:p>
          <a:p>
            <a:r>
              <a:rPr lang="en-US" sz="1600" dirty="0"/>
              <a:t>City council's termination of employee for budgetary reasons did not violate due process, where employee had actual notice that council might eliminate her position, that she could argue against her layoff by attending meeting, and that she was free to and did submit written materials to council.</a:t>
            </a:r>
          </a:p>
          <a:p>
            <a:endParaRPr lang="en-US" sz="1600" dirty="0"/>
          </a:p>
          <a:p>
            <a:r>
              <a:rPr lang="en-US" sz="1600" dirty="0"/>
              <a:t>Montgomery v. Ardmore:  brief face to face meeting with supervisor provides sufficient notice and opportunity to respond to satisfy </a:t>
            </a:r>
            <a:r>
              <a:rPr lang="en-US" sz="1600" dirty="0" err="1"/>
              <a:t>pretermination</a:t>
            </a:r>
            <a:r>
              <a:rPr lang="en-US" sz="1600" dirty="0"/>
              <a:t> due process requirements. </a:t>
            </a:r>
          </a:p>
          <a:p>
            <a:pPr defTabSz="931774">
              <a:defRPr/>
            </a:pPr>
            <a:r>
              <a:rPr lang="en-US" sz="1600" dirty="0"/>
              <a:t>Post-termination remedies, no matter how elaborate, do not relieve the employer of providing the </a:t>
            </a:r>
            <a:r>
              <a:rPr lang="en-US" sz="1600" i="1" dirty="0"/>
              <a:t>minimal</a:t>
            </a:r>
            <a:r>
              <a:rPr lang="en-US" sz="1600" dirty="0"/>
              <a:t> pre-termination procedural protections noted in </a:t>
            </a:r>
            <a:r>
              <a:rPr lang="en-US" sz="1600" b="1" i="1" dirty="0" err="1"/>
              <a:t>Loudermill</a:t>
            </a:r>
            <a:r>
              <a:rPr lang="en-US" sz="1600" b="1" i="1" dirty="0"/>
              <a:t>.</a:t>
            </a:r>
            <a:r>
              <a:rPr lang="en-US" sz="1600" i="1" dirty="0"/>
              <a:t> </a:t>
            </a:r>
            <a:br>
              <a:rPr lang="en-US" sz="1600" dirty="0"/>
            </a:br>
            <a:r>
              <a:rPr lang="en-US" sz="1600" dirty="0"/>
              <a:t>---</a:t>
            </a:r>
            <a:r>
              <a:rPr lang="en-US" sz="1600" u="sng" dirty="0"/>
              <a:t>Montgomery v. City of Ardmore</a:t>
            </a:r>
            <a:r>
              <a:rPr lang="en-US" sz="1600" dirty="0"/>
              <a:t>, 365 F.3d 926, 937 (10th Cir. 2004) </a:t>
            </a:r>
            <a:endParaRPr lang="en-US" dirty="0"/>
          </a:p>
        </p:txBody>
      </p:sp>
      <p:sp>
        <p:nvSpPr>
          <p:cNvPr id="4" name="Slide Number Placeholder 3"/>
          <p:cNvSpPr>
            <a:spLocks noGrp="1"/>
          </p:cNvSpPr>
          <p:nvPr>
            <p:ph type="sldNum" sz="quarter" idx="10"/>
          </p:nvPr>
        </p:nvSpPr>
        <p:spPr/>
        <p:txBody>
          <a:bodyPr/>
          <a:lstStyle/>
          <a:p>
            <a:fld id="{CA25F995-1E81-47B0-9E52-44B96E9F789E}" type="slidenum">
              <a:rPr lang="en-US" smtClean="0"/>
              <a:t>33</a:t>
            </a:fld>
            <a:endParaRPr lang="en-US"/>
          </a:p>
        </p:txBody>
      </p:sp>
      <p:sp>
        <p:nvSpPr>
          <p:cNvPr id="6" name="Footer Placeholder 5">
            <a:extLst>
              <a:ext uri="{FF2B5EF4-FFF2-40B4-BE49-F238E27FC236}">
                <a16:creationId xmlns:a16="http://schemas.microsoft.com/office/drawing/2014/main" id="{FA8B25BF-ABB3-4267-9CE0-A6A2995CD67E}"/>
              </a:ext>
            </a:extLst>
          </p:cNvPr>
          <p:cNvSpPr>
            <a:spLocks noGrp="1"/>
          </p:cNvSpPr>
          <p:nvPr>
            <p:ph type="ftr" sz="quarter" idx="12"/>
          </p:nvPr>
        </p:nvSpPr>
        <p:spPr/>
        <p:txBody>
          <a:bodyPr/>
          <a:lstStyle/>
          <a:p>
            <a:r>
              <a:rPr lang="en-US"/>
              <a:t>Blanchard - 3/28/19</a:t>
            </a:r>
          </a:p>
        </p:txBody>
      </p:sp>
      <p:sp>
        <p:nvSpPr>
          <p:cNvPr id="7" name="Header Placeholder 6">
            <a:extLst>
              <a:ext uri="{FF2B5EF4-FFF2-40B4-BE49-F238E27FC236}">
                <a16:creationId xmlns:a16="http://schemas.microsoft.com/office/drawing/2014/main" id="{D66EB80E-B5EF-42C1-9350-AEA76A65698B}"/>
              </a:ext>
            </a:extLst>
          </p:cNvPr>
          <p:cNvSpPr>
            <a:spLocks noGrp="1"/>
          </p:cNvSpPr>
          <p:nvPr>
            <p:ph type="hdr" sz="quarter" idx="13"/>
          </p:nvPr>
        </p:nvSpPr>
        <p:spPr/>
        <p:txBody>
          <a:bodyPr/>
          <a:lstStyle/>
          <a:p>
            <a:r>
              <a:rPr lang="fr-FR"/>
              <a:t>SIP #4 - Tough Conversations, DISCIPLINE &amp; TERMINATIONS</a:t>
            </a:r>
            <a:endParaRPr lang="en-US"/>
          </a:p>
        </p:txBody>
      </p:sp>
    </p:spTree>
    <p:extLst>
      <p:ext uri="{BB962C8B-B14F-4D97-AF65-F5344CB8AC3E}">
        <p14:creationId xmlns:p14="http://schemas.microsoft.com/office/powerpoint/2010/main" val="6150303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1"/>
          </p:nvPr>
        </p:nvSpPr>
        <p:spPr/>
        <p:txBody>
          <a:bodyPr/>
          <a:lstStyle/>
          <a:p>
            <a:fld id="{CA25F995-1E81-47B0-9E52-44B96E9F789E}" type="slidenum">
              <a:rPr lang="en-US" smtClean="0"/>
              <a:t>34</a:t>
            </a:fld>
            <a:endParaRPr lang="en-US"/>
          </a:p>
        </p:txBody>
      </p:sp>
      <p:sp>
        <p:nvSpPr>
          <p:cNvPr id="6" name="Footer Placeholder 5">
            <a:extLst>
              <a:ext uri="{FF2B5EF4-FFF2-40B4-BE49-F238E27FC236}">
                <a16:creationId xmlns:a16="http://schemas.microsoft.com/office/drawing/2014/main" id="{12468D70-552A-4E7A-B373-443447C9005F}"/>
              </a:ext>
            </a:extLst>
          </p:cNvPr>
          <p:cNvSpPr>
            <a:spLocks noGrp="1"/>
          </p:cNvSpPr>
          <p:nvPr>
            <p:ph type="ftr" sz="quarter" idx="12"/>
          </p:nvPr>
        </p:nvSpPr>
        <p:spPr/>
        <p:txBody>
          <a:bodyPr/>
          <a:lstStyle/>
          <a:p>
            <a:r>
              <a:rPr lang="en-US"/>
              <a:t>Blanchard - 3/28/19</a:t>
            </a:r>
          </a:p>
        </p:txBody>
      </p:sp>
      <p:sp>
        <p:nvSpPr>
          <p:cNvPr id="7" name="Header Placeholder 6">
            <a:extLst>
              <a:ext uri="{FF2B5EF4-FFF2-40B4-BE49-F238E27FC236}">
                <a16:creationId xmlns:a16="http://schemas.microsoft.com/office/drawing/2014/main" id="{DE402C16-6360-4786-AD8B-2EC583A2198E}"/>
              </a:ext>
            </a:extLst>
          </p:cNvPr>
          <p:cNvSpPr>
            <a:spLocks noGrp="1"/>
          </p:cNvSpPr>
          <p:nvPr>
            <p:ph type="hdr" sz="quarter" idx="13"/>
          </p:nvPr>
        </p:nvSpPr>
        <p:spPr/>
        <p:txBody>
          <a:bodyPr/>
          <a:lstStyle/>
          <a:p>
            <a:r>
              <a:rPr lang="fr-FR"/>
              <a:t>SIP #4 - Tough Conversations, DISCIPLINE &amp; TERMINATIONS</a:t>
            </a:r>
            <a:endParaRPr lang="en-US"/>
          </a:p>
        </p:txBody>
      </p:sp>
    </p:spTree>
    <p:extLst>
      <p:ext uri="{BB962C8B-B14F-4D97-AF65-F5344CB8AC3E}">
        <p14:creationId xmlns:p14="http://schemas.microsoft.com/office/powerpoint/2010/main" val="839562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8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8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8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800">
                <a:solidFill>
                  <a:schemeClr val="tx1"/>
                </a:solidFill>
                <a:latin typeface="Times New Roman" panose="02020603050405020304" pitchFamily="18" charset="0"/>
              </a:defRPr>
            </a:lvl9pPr>
          </a:lstStyle>
          <a:p>
            <a:pPr eaLnBrk="1" hangingPunct="1">
              <a:defRPr/>
            </a:pPr>
            <a:fld id="{16931609-680F-4322-99B9-93BD0C9CF49B}" type="slidenum">
              <a:rPr lang="en-US" altLang="en-US" sz="1200" smtClean="0"/>
              <a:pPr eaLnBrk="1" hangingPunct="1">
                <a:defRPr/>
              </a:pPr>
              <a:t>35</a:t>
            </a:fld>
            <a:endParaRPr lang="en-US" altLang="en-US" sz="120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000" dirty="0"/>
              <a:t>Be Nice until you Can’t be Nice anymore!  </a:t>
            </a:r>
          </a:p>
        </p:txBody>
      </p:sp>
      <p:sp>
        <p:nvSpPr>
          <p:cNvPr id="2" name="Footer Placeholder 1">
            <a:extLst>
              <a:ext uri="{FF2B5EF4-FFF2-40B4-BE49-F238E27FC236}">
                <a16:creationId xmlns:a16="http://schemas.microsoft.com/office/drawing/2014/main" id="{454E0792-85EA-4E7F-80C3-44F476BBC2D3}"/>
              </a:ext>
            </a:extLst>
          </p:cNvPr>
          <p:cNvSpPr>
            <a:spLocks noGrp="1"/>
          </p:cNvSpPr>
          <p:nvPr>
            <p:ph type="ftr" sz="quarter" idx="10"/>
          </p:nvPr>
        </p:nvSpPr>
        <p:spPr/>
        <p:txBody>
          <a:bodyPr/>
          <a:lstStyle/>
          <a:p>
            <a:r>
              <a:rPr lang="en-US"/>
              <a:t>Blanchard - 3/28/19</a:t>
            </a:r>
          </a:p>
        </p:txBody>
      </p:sp>
      <p:sp>
        <p:nvSpPr>
          <p:cNvPr id="3" name="Header Placeholder 2">
            <a:extLst>
              <a:ext uri="{FF2B5EF4-FFF2-40B4-BE49-F238E27FC236}">
                <a16:creationId xmlns:a16="http://schemas.microsoft.com/office/drawing/2014/main" id="{CC337B1B-4D48-43B0-B47D-96FA0DC3606F}"/>
              </a:ext>
            </a:extLst>
          </p:cNvPr>
          <p:cNvSpPr>
            <a:spLocks noGrp="1"/>
          </p:cNvSpPr>
          <p:nvPr>
            <p:ph type="hdr" sz="quarter" idx="11"/>
          </p:nvPr>
        </p:nvSpPr>
        <p:spPr/>
        <p:txBody>
          <a:bodyPr/>
          <a:lstStyle/>
          <a:p>
            <a:r>
              <a:rPr lang="fr-FR"/>
              <a:t>SIP #4 - Tough Conversations, DISCIPLINE &amp; TERMINATIONS</a:t>
            </a:r>
            <a:endParaRPr lang="en-US"/>
          </a:p>
        </p:txBody>
      </p:sp>
    </p:spTree>
    <p:extLst>
      <p:ext uri="{BB962C8B-B14F-4D97-AF65-F5344CB8AC3E}">
        <p14:creationId xmlns:p14="http://schemas.microsoft.com/office/powerpoint/2010/main" val="19283938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8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8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8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800">
                <a:solidFill>
                  <a:schemeClr val="tx1"/>
                </a:solidFill>
                <a:latin typeface="Times New Roman" panose="02020603050405020304" pitchFamily="18" charset="0"/>
              </a:defRPr>
            </a:lvl9pPr>
          </a:lstStyle>
          <a:p>
            <a:pPr eaLnBrk="1" hangingPunct="1">
              <a:defRPr/>
            </a:pPr>
            <a:fld id="{CFAAFCFD-F677-4FBC-B206-C760C949BFD1}" type="slidenum">
              <a:rPr lang="en-US" altLang="en-US" sz="1200" smtClean="0"/>
              <a:pPr eaLnBrk="1" hangingPunct="1">
                <a:defRPr/>
              </a:pPr>
              <a:t>36</a:t>
            </a:fld>
            <a:endParaRPr lang="en-US" altLang="en-US" sz="120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 name="Footer Placeholder 1">
            <a:extLst>
              <a:ext uri="{FF2B5EF4-FFF2-40B4-BE49-F238E27FC236}">
                <a16:creationId xmlns:a16="http://schemas.microsoft.com/office/drawing/2014/main" id="{BFBB875F-ADDF-4173-BB9F-D770C775D098}"/>
              </a:ext>
            </a:extLst>
          </p:cNvPr>
          <p:cNvSpPr>
            <a:spLocks noGrp="1"/>
          </p:cNvSpPr>
          <p:nvPr>
            <p:ph type="ftr" sz="quarter" idx="10"/>
          </p:nvPr>
        </p:nvSpPr>
        <p:spPr/>
        <p:txBody>
          <a:bodyPr/>
          <a:lstStyle/>
          <a:p>
            <a:r>
              <a:rPr lang="en-US"/>
              <a:t>Blanchard - 3/28/19</a:t>
            </a:r>
          </a:p>
        </p:txBody>
      </p:sp>
      <p:sp>
        <p:nvSpPr>
          <p:cNvPr id="3" name="Header Placeholder 2">
            <a:extLst>
              <a:ext uri="{FF2B5EF4-FFF2-40B4-BE49-F238E27FC236}">
                <a16:creationId xmlns:a16="http://schemas.microsoft.com/office/drawing/2014/main" id="{51F44211-20F8-4527-AB57-A48F558A6247}"/>
              </a:ext>
            </a:extLst>
          </p:cNvPr>
          <p:cNvSpPr>
            <a:spLocks noGrp="1"/>
          </p:cNvSpPr>
          <p:nvPr>
            <p:ph type="hdr" sz="quarter" idx="11"/>
          </p:nvPr>
        </p:nvSpPr>
        <p:spPr/>
        <p:txBody>
          <a:bodyPr/>
          <a:lstStyle/>
          <a:p>
            <a:r>
              <a:rPr lang="fr-FR"/>
              <a:t>SIP #4 - Tough Conversations, DISCIPLINE &amp; TERMINATIONS</a:t>
            </a:r>
            <a:endParaRPr lang="en-US"/>
          </a:p>
        </p:txBody>
      </p:sp>
    </p:spTree>
    <p:extLst>
      <p:ext uri="{BB962C8B-B14F-4D97-AF65-F5344CB8AC3E}">
        <p14:creationId xmlns:p14="http://schemas.microsoft.com/office/powerpoint/2010/main" val="39189467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8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8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8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800">
                <a:solidFill>
                  <a:schemeClr val="tx1"/>
                </a:solidFill>
                <a:latin typeface="Times New Roman" panose="02020603050405020304" pitchFamily="18" charset="0"/>
              </a:defRPr>
            </a:lvl9pPr>
          </a:lstStyle>
          <a:p>
            <a:pPr eaLnBrk="1" hangingPunct="1">
              <a:defRPr/>
            </a:pPr>
            <a:fld id="{44F1D8A1-9499-40CE-A14E-3BD560899686}" type="slidenum">
              <a:rPr lang="en-US" altLang="en-US" sz="1200" smtClean="0"/>
              <a:pPr eaLnBrk="1" hangingPunct="1">
                <a:defRPr/>
              </a:pPr>
              <a:t>37</a:t>
            </a:fld>
            <a:endParaRPr lang="en-US" altLang="en-US" sz="120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 name="Footer Placeholder 1">
            <a:extLst>
              <a:ext uri="{FF2B5EF4-FFF2-40B4-BE49-F238E27FC236}">
                <a16:creationId xmlns:a16="http://schemas.microsoft.com/office/drawing/2014/main" id="{9F4B2D88-2D64-4F8B-8506-95288AF1D905}"/>
              </a:ext>
            </a:extLst>
          </p:cNvPr>
          <p:cNvSpPr>
            <a:spLocks noGrp="1"/>
          </p:cNvSpPr>
          <p:nvPr>
            <p:ph type="ftr" sz="quarter" idx="10"/>
          </p:nvPr>
        </p:nvSpPr>
        <p:spPr/>
        <p:txBody>
          <a:bodyPr/>
          <a:lstStyle/>
          <a:p>
            <a:r>
              <a:rPr lang="en-US"/>
              <a:t>Blanchard - 3/28/19</a:t>
            </a:r>
          </a:p>
        </p:txBody>
      </p:sp>
      <p:sp>
        <p:nvSpPr>
          <p:cNvPr id="3" name="Header Placeholder 2">
            <a:extLst>
              <a:ext uri="{FF2B5EF4-FFF2-40B4-BE49-F238E27FC236}">
                <a16:creationId xmlns:a16="http://schemas.microsoft.com/office/drawing/2014/main" id="{387689E7-AAFF-46DA-8ECF-3F95DC2CEF99}"/>
              </a:ext>
            </a:extLst>
          </p:cNvPr>
          <p:cNvSpPr>
            <a:spLocks noGrp="1"/>
          </p:cNvSpPr>
          <p:nvPr>
            <p:ph type="hdr" sz="quarter" idx="11"/>
          </p:nvPr>
        </p:nvSpPr>
        <p:spPr/>
        <p:txBody>
          <a:bodyPr/>
          <a:lstStyle/>
          <a:p>
            <a:r>
              <a:rPr lang="fr-FR"/>
              <a:t>SIP #4 - Tough Conversations, DISCIPLINE &amp; TERMINATIONS</a:t>
            </a:r>
            <a:endParaRPr lang="en-US"/>
          </a:p>
        </p:txBody>
      </p:sp>
    </p:spTree>
    <p:extLst>
      <p:ext uri="{BB962C8B-B14F-4D97-AF65-F5344CB8AC3E}">
        <p14:creationId xmlns:p14="http://schemas.microsoft.com/office/powerpoint/2010/main" val="22065625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8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8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8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800">
                <a:solidFill>
                  <a:schemeClr val="tx1"/>
                </a:solidFill>
                <a:latin typeface="Times New Roman" panose="02020603050405020304" pitchFamily="18" charset="0"/>
              </a:defRPr>
            </a:lvl9pPr>
          </a:lstStyle>
          <a:p>
            <a:pPr eaLnBrk="1" hangingPunct="1">
              <a:defRPr/>
            </a:pPr>
            <a:fld id="{6ACA20FD-36F8-421A-A600-900ED14E6929}" type="slidenum">
              <a:rPr lang="en-US" altLang="en-US" sz="1200" smtClean="0"/>
              <a:pPr eaLnBrk="1" hangingPunct="1">
                <a:defRPr/>
              </a:pPr>
              <a:t>38</a:t>
            </a:fld>
            <a:endParaRPr lang="en-US" altLang="en-US" sz="120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This will keep everyone on the same page – IF THE SUPERVISOR DOES NOT TELL EMPLOYEES THERE IS A PROBLEM IT CANNOT BE FIXED.</a:t>
            </a:r>
          </a:p>
          <a:p>
            <a:endParaRPr lang="en-US" altLang="en-US"/>
          </a:p>
          <a:p>
            <a:r>
              <a:rPr lang="en-US" altLang="en-US"/>
              <a:t>Objective standards meaning standards that can be measured that all employees have to follow.</a:t>
            </a:r>
          </a:p>
          <a:p>
            <a:endParaRPr lang="en-US" altLang="en-US"/>
          </a:p>
          <a:p>
            <a:r>
              <a:rPr lang="en-US" altLang="en-US"/>
              <a:t>Document whether an employee can physically keep up or lift 50 lbs or climb down a hole, etc.  If they can’t perform the essential functions of the job, then document that.</a:t>
            </a:r>
          </a:p>
          <a:p>
            <a:endParaRPr lang="en-US" altLang="en-US"/>
          </a:p>
          <a:p>
            <a:r>
              <a:rPr lang="en-US" altLang="en-US"/>
              <a:t>REMEMBER TO USE:  constructive action plans and task lists</a:t>
            </a:r>
          </a:p>
        </p:txBody>
      </p:sp>
      <p:sp>
        <p:nvSpPr>
          <p:cNvPr id="2" name="Footer Placeholder 1">
            <a:extLst>
              <a:ext uri="{FF2B5EF4-FFF2-40B4-BE49-F238E27FC236}">
                <a16:creationId xmlns:a16="http://schemas.microsoft.com/office/drawing/2014/main" id="{6144C38A-0F8F-4A81-B26F-B9CC5B3502B9}"/>
              </a:ext>
            </a:extLst>
          </p:cNvPr>
          <p:cNvSpPr>
            <a:spLocks noGrp="1"/>
          </p:cNvSpPr>
          <p:nvPr>
            <p:ph type="ftr" sz="quarter" idx="10"/>
          </p:nvPr>
        </p:nvSpPr>
        <p:spPr/>
        <p:txBody>
          <a:bodyPr/>
          <a:lstStyle/>
          <a:p>
            <a:r>
              <a:rPr lang="en-US"/>
              <a:t>Blanchard - 3/28/19</a:t>
            </a:r>
          </a:p>
        </p:txBody>
      </p:sp>
      <p:sp>
        <p:nvSpPr>
          <p:cNvPr id="3" name="Header Placeholder 2">
            <a:extLst>
              <a:ext uri="{FF2B5EF4-FFF2-40B4-BE49-F238E27FC236}">
                <a16:creationId xmlns:a16="http://schemas.microsoft.com/office/drawing/2014/main" id="{70B9CD98-ADF8-4240-9D85-0F51D299EA06}"/>
              </a:ext>
            </a:extLst>
          </p:cNvPr>
          <p:cNvSpPr>
            <a:spLocks noGrp="1"/>
          </p:cNvSpPr>
          <p:nvPr>
            <p:ph type="hdr" sz="quarter" idx="11"/>
          </p:nvPr>
        </p:nvSpPr>
        <p:spPr/>
        <p:txBody>
          <a:bodyPr/>
          <a:lstStyle/>
          <a:p>
            <a:r>
              <a:rPr lang="fr-FR"/>
              <a:t>SIP #4 - Tough Conversations, DISCIPLINE &amp; TERMINATIONS</a:t>
            </a:r>
            <a:endParaRPr lang="en-US"/>
          </a:p>
        </p:txBody>
      </p:sp>
    </p:spTree>
    <p:extLst>
      <p:ext uri="{BB962C8B-B14F-4D97-AF65-F5344CB8AC3E}">
        <p14:creationId xmlns:p14="http://schemas.microsoft.com/office/powerpoint/2010/main" val="23251803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8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8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8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800">
                <a:solidFill>
                  <a:schemeClr val="tx1"/>
                </a:solidFill>
                <a:latin typeface="Times New Roman" panose="02020603050405020304" pitchFamily="18" charset="0"/>
              </a:defRPr>
            </a:lvl9pPr>
          </a:lstStyle>
          <a:p>
            <a:pPr eaLnBrk="1" hangingPunct="1">
              <a:defRPr/>
            </a:pPr>
            <a:fld id="{C917BAB6-E6D0-4050-B754-4C9A9B42AF29}" type="slidenum">
              <a:rPr lang="en-US" altLang="en-US" sz="1200" smtClean="0"/>
              <a:pPr eaLnBrk="1" hangingPunct="1">
                <a:defRPr/>
              </a:pPr>
              <a:t>39</a:t>
            </a:fld>
            <a:endParaRPr lang="en-US" altLang="en-US" sz="120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This will keep everyone on the same page – IF THE SUPERVISOR DOES NOT TELL EMPLOYEES THERE IS A PROBLEM IT CANNOT BE FIXED.</a:t>
            </a:r>
          </a:p>
          <a:p>
            <a:endParaRPr lang="en-US" altLang="en-US"/>
          </a:p>
          <a:p>
            <a:r>
              <a:rPr lang="en-US" altLang="en-US"/>
              <a:t>Objective standards meaning standards that can be measured that all employees have to follow.</a:t>
            </a:r>
          </a:p>
          <a:p>
            <a:endParaRPr lang="en-US" altLang="en-US"/>
          </a:p>
          <a:p>
            <a:r>
              <a:rPr lang="en-US" altLang="en-US"/>
              <a:t>Document whether an employee can physically keep up or lift 50 lbs or climb down a hole, etc.  If they can’t perform the essential functions of the job, then document that.</a:t>
            </a:r>
          </a:p>
          <a:p>
            <a:endParaRPr lang="en-US" altLang="en-US"/>
          </a:p>
          <a:p>
            <a:r>
              <a:rPr lang="en-US" altLang="en-US"/>
              <a:t>REMEMBER TO USE:  constructive action plans and task lists</a:t>
            </a:r>
          </a:p>
        </p:txBody>
      </p:sp>
      <p:sp>
        <p:nvSpPr>
          <p:cNvPr id="2" name="Footer Placeholder 1">
            <a:extLst>
              <a:ext uri="{FF2B5EF4-FFF2-40B4-BE49-F238E27FC236}">
                <a16:creationId xmlns:a16="http://schemas.microsoft.com/office/drawing/2014/main" id="{FCA406A9-CAD1-4AF5-8A5F-19F6FF31F5B4}"/>
              </a:ext>
            </a:extLst>
          </p:cNvPr>
          <p:cNvSpPr>
            <a:spLocks noGrp="1"/>
          </p:cNvSpPr>
          <p:nvPr>
            <p:ph type="ftr" sz="quarter" idx="10"/>
          </p:nvPr>
        </p:nvSpPr>
        <p:spPr/>
        <p:txBody>
          <a:bodyPr/>
          <a:lstStyle/>
          <a:p>
            <a:r>
              <a:rPr lang="en-US"/>
              <a:t>Blanchard - 3/28/19</a:t>
            </a:r>
          </a:p>
        </p:txBody>
      </p:sp>
      <p:sp>
        <p:nvSpPr>
          <p:cNvPr id="3" name="Header Placeholder 2">
            <a:extLst>
              <a:ext uri="{FF2B5EF4-FFF2-40B4-BE49-F238E27FC236}">
                <a16:creationId xmlns:a16="http://schemas.microsoft.com/office/drawing/2014/main" id="{56EF56C8-A47C-4DCC-BFEC-C1C47F021062}"/>
              </a:ext>
            </a:extLst>
          </p:cNvPr>
          <p:cNvSpPr>
            <a:spLocks noGrp="1"/>
          </p:cNvSpPr>
          <p:nvPr>
            <p:ph type="hdr" sz="quarter" idx="11"/>
          </p:nvPr>
        </p:nvSpPr>
        <p:spPr/>
        <p:txBody>
          <a:bodyPr/>
          <a:lstStyle/>
          <a:p>
            <a:r>
              <a:rPr lang="fr-FR"/>
              <a:t>SIP #4 - Tough Conversations, DISCIPLINE &amp; TERMINATIONS</a:t>
            </a:r>
            <a:endParaRPr lang="en-US"/>
          </a:p>
        </p:txBody>
      </p:sp>
    </p:spTree>
    <p:extLst>
      <p:ext uri="{BB962C8B-B14F-4D97-AF65-F5344CB8AC3E}">
        <p14:creationId xmlns:p14="http://schemas.microsoft.com/office/powerpoint/2010/main" val="466751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Remember that performance interventions – whether verbal or written – have to be viewed as good faith attempts to encourage employees to change course and alter their behaviors.  “They are never to be viewed simply as ways of “papering files” so that you have documentation on record to justify a dismissal.”</a:t>
            </a:r>
          </a:p>
          <a:p>
            <a:endParaRPr lang="en-US" dirty="0"/>
          </a:p>
          <a:p>
            <a:r>
              <a:rPr lang="en-US" dirty="0"/>
              <a:t>Paul Falcone, Pg. xii of 101 Tough conversations.</a:t>
            </a:r>
          </a:p>
        </p:txBody>
      </p:sp>
      <p:sp>
        <p:nvSpPr>
          <p:cNvPr id="4" name="Header Placeholder 3"/>
          <p:cNvSpPr>
            <a:spLocks noGrp="1"/>
          </p:cNvSpPr>
          <p:nvPr>
            <p:ph type="hdr" sz="quarter" idx="10"/>
          </p:nvPr>
        </p:nvSpPr>
        <p:spPr/>
        <p:txBody>
          <a:bodyPr/>
          <a:lstStyle/>
          <a:p>
            <a:r>
              <a:rPr lang="fr-FR"/>
              <a:t>SIP #4 - Tough Conversations, DISCIPLINE &amp; TERMINATIONS</a:t>
            </a:r>
            <a:endParaRPr lang="en-US"/>
          </a:p>
        </p:txBody>
      </p:sp>
      <p:sp>
        <p:nvSpPr>
          <p:cNvPr id="6" name="Footer Placeholder 5"/>
          <p:cNvSpPr>
            <a:spLocks noGrp="1"/>
          </p:cNvSpPr>
          <p:nvPr>
            <p:ph type="ftr" sz="quarter" idx="12"/>
          </p:nvPr>
        </p:nvSpPr>
        <p:spPr/>
        <p:txBody>
          <a:bodyPr/>
          <a:lstStyle/>
          <a:p>
            <a:r>
              <a:rPr lang="en-US"/>
              <a:t>Blanchard - 3/28/19</a:t>
            </a:r>
          </a:p>
        </p:txBody>
      </p:sp>
      <p:sp>
        <p:nvSpPr>
          <p:cNvPr id="7" name="Slide Number Placeholder 6"/>
          <p:cNvSpPr>
            <a:spLocks noGrp="1"/>
          </p:cNvSpPr>
          <p:nvPr>
            <p:ph type="sldNum" sz="quarter" idx="13"/>
          </p:nvPr>
        </p:nvSpPr>
        <p:spPr/>
        <p:txBody>
          <a:bodyPr/>
          <a:lstStyle/>
          <a:p>
            <a:fld id="{CA25F995-1E81-47B0-9E52-44B96E9F789E}" type="slidenum">
              <a:rPr lang="en-US" smtClean="0"/>
              <a:t>4</a:t>
            </a:fld>
            <a:endParaRPr lang="en-US"/>
          </a:p>
        </p:txBody>
      </p:sp>
    </p:spTree>
    <p:extLst>
      <p:ext uri="{BB962C8B-B14F-4D97-AF65-F5344CB8AC3E}">
        <p14:creationId xmlns:p14="http://schemas.microsoft.com/office/powerpoint/2010/main" val="7911822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 up Comments by L. David </a:t>
            </a:r>
            <a:r>
              <a:rPr lang="en-US" dirty="0" err="1"/>
              <a:t>Marquet</a:t>
            </a:r>
            <a:r>
              <a:rPr lang="en-US" dirty="0"/>
              <a:t> about turning They into WE!  </a:t>
            </a:r>
          </a:p>
          <a:p>
            <a:r>
              <a:rPr lang="en-US" dirty="0">
                <a:hlinkClick r:id="rId3"/>
              </a:rPr>
              <a:t>https://www.youtube.com/watch?v=4R3dgtORjjQ&amp;list=PLg_BQpoFW2k3Iu54XmkEFnQX3ITdeZuxv&amp;index=4</a:t>
            </a:r>
            <a:r>
              <a:rPr lang="en-US" dirty="0"/>
              <a:t> </a:t>
            </a:r>
          </a:p>
          <a:p>
            <a:endParaRPr lang="en-US" dirty="0"/>
          </a:p>
          <a:p>
            <a:r>
              <a:rPr lang="en-US" sz="1200" b="0" kern="1200" dirty="0">
                <a:solidFill>
                  <a:schemeClr val="tx1"/>
                </a:solidFill>
                <a:effectLst/>
                <a:latin typeface="+mn-lt"/>
                <a:ea typeface="+mn-ea"/>
                <a:cs typeface="+mn-cs"/>
              </a:rPr>
              <a:t>Act Your Way to New Thinking - Leadership Nudge #286     3:41 min.</a:t>
            </a:r>
          </a:p>
          <a:p>
            <a:r>
              <a:rPr lang="en-US" b="0" dirty="0">
                <a:effectLst/>
              </a:rPr>
              <a:t>•Dec 4, 2019</a:t>
            </a:r>
            <a:endParaRPr lang="en-US" sz="1200" b="0" i="0" kern="1200" dirty="0">
              <a:solidFill>
                <a:schemeClr val="tx1"/>
              </a:solidFill>
              <a:effectLst/>
              <a:latin typeface="+mn-lt"/>
              <a:ea typeface="+mn-ea"/>
              <a:cs typeface="+mn-cs"/>
            </a:endParaRPr>
          </a:p>
          <a:p>
            <a:endParaRPr lang="en-US" dirty="0">
              <a:effectLst/>
            </a:endParaRPr>
          </a:p>
          <a:p>
            <a:r>
              <a:rPr lang="en-US" dirty="0">
                <a:effectLst/>
              </a:rPr>
              <a:t>Search:  intentbasedleadership.com   </a:t>
            </a:r>
            <a:br>
              <a:rPr lang="en-US" dirty="0">
                <a:effectLst/>
              </a:rPr>
            </a:br>
            <a:endParaRPr lang="en-US" dirty="0"/>
          </a:p>
          <a:p>
            <a:endParaRPr lang="en-US" dirty="0"/>
          </a:p>
          <a:p>
            <a:endParaRPr lang="en-US" dirty="0"/>
          </a:p>
        </p:txBody>
      </p:sp>
      <p:sp>
        <p:nvSpPr>
          <p:cNvPr id="4" name="Header Placeholder 3"/>
          <p:cNvSpPr>
            <a:spLocks noGrp="1"/>
          </p:cNvSpPr>
          <p:nvPr>
            <p:ph type="hdr" sz="quarter"/>
          </p:nvPr>
        </p:nvSpPr>
        <p:spPr/>
        <p:txBody>
          <a:bodyPr/>
          <a:lstStyle/>
          <a:p>
            <a:r>
              <a:rPr lang="fr-FR"/>
              <a:t>SIP #4 - Tough Conversations, DISCIPLINE &amp; TERMINATIONS</a:t>
            </a:r>
            <a:endParaRPr lang="en-US"/>
          </a:p>
        </p:txBody>
      </p:sp>
      <p:sp>
        <p:nvSpPr>
          <p:cNvPr id="5" name="Footer Placeholder 4"/>
          <p:cNvSpPr>
            <a:spLocks noGrp="1"/>
          </p:cNvSpPr>
          <p:nvPr>
            <p:ph type="ftr" sz="quarter" idx="4"/>
          </p:nvPr>
        </p:nvSpPr>
        <p:spPr/>
        <p:txBody>
          <a:bodyPr/>
          <a:lstStyle/>
          <a:p>
            <a:r>
              <a:rPr lang="en-US"/>
              <a:t>Blanchard - 3/28/19</a:t>
            </a:r>
          </a:p>
        </p:txBody>
      </p:sp>
      <p:sp>
        <p:nvSpPr>
          <p:cNvPr id="6" name="Slide Number Placeholder 5"/>
          <p:cNvSpPr>
            <a:spLocks noGrp="1"/>
          </p:cNvSpPr>
          <p:nvPr>
            <p:ph type="sldNum" sz="quarter" idx="5"/>
          </p:nvPr>
        </p:nvSpPr>
        <p:spPr/>
        <p:txBody>
          <a:bodyPr/>
          <a:lstStyle/>
          <a:p>
            <a:fld id="{CA25F995-1E81-47B0-9E52-44B96E9F789E}" type="slidenum">
              <a:rPr lang="en-US" smtClean="0"/>
              <a:t>40</a:t>
            </a:fld>
            <a:endParaRPr lang="en-US"/>
          </a:p>
        </p:txBody>
      </p:sp>
    </p:spTree>
    <p:extLst>
      <p:ext uri="{BB962C8B-B14F-4D97-AF65-F5344CB8AC3E}">
        <p14:creationId xmlns:p14="http://schemas.microsoft.com/office/powerpoint/2010/main" val="15114310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fr-FR"/>
              <a:t>SIP #4 - Tough Conversations, DISCIPLINE &amp; TERMINATIONS</a:t>
            </a:r>
            <a:endParaRPr lang="en-US"/>
          </a:p>
        </p:txBody>
      </p:sp>
      <p:sp>
        <p:nvSpPr>
          <p:cNvPr id="6" name="Footer Placeholder 5"/>
          <p:cNvSpPr>
            <a:spLocks noGrp="1"/>
          </p:cNvSpPr>
          <p:nvPr>
            <p:ph type="ftr" sz="quarter" idx="12"/>
          </p:nvPr>
        </p:nvSpPr>
        <p:spPr/>
        <p:txBody>
          <a:bodyPr/>
          <a:lstStyle/>
          <a:p>
            <a:r>
              <a:rPr lang="en-US"/>
              <a:t>Blanchard - 3/28/19</a:t>
            </a:r>
          </a:p>
        </p:txBody>
      </p:sp>
      <p:sp>
        <p:nvSpPr>
          <p:cNvPr id="7" name="Slide Number Placeholder 6"/>
          <p:cNvSpPr>
            <a:spLocks noGrp="1"/>
          </p:cNvSpPr>
          <p:nvPr>
            <p:ph type="sldNum" sz="quarter" idx="13"/>
          </p:nvPr>
        </p:nvSpPr>
        <p:spPr/>
        <p:txBody>
          <a:bodyPr/>
          <a:lstStyle/>
          <a:p>
            <a:fld id="{CA25F995-1E81-47B0-9E52-44B96E9F789E}" type="slidenum">
              <a:rPr lang="en-US" smtClean="0"/>
              <a:t>41</a:t>
            </a:fld>
            <a:endParaRPr lang="en-US"/>
          </a:p>
        </p:txBody>
      </p:sp>
    </p:spTree>
    <p:extLst>
      <p:ext uri="{BB962C8B-B14F-4D97-AF65-F5344CB8AC3E}">
        <p14:creationId xmlns:p14="http://schemas.microsoft.com/office/powerpoint/2010/main" val="40692310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t>SIP #4 - Tough Conversations, DISCIPLINE &amp; TERMINATIONS</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Blanchard - 3/28/19</a:t>
            </a:r>
          </a:p>
        </p:txBody>
      </p:sp>
      <p:sp>
        <p:nvSpPr>
          <p:cNvPr id="7" name="Slide Number Placeholder 6"/>
          <p:cNvSpPr>
            <a:spLocks noGrp="1"/>
          </p:cNvSpPr>
          <p:nvPr>
            <p:ph type="sldNum" sz="quarter" idx="13"/>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25F995-1E81-47B0-9E52-44B96E9F78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05710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1"/>
          </p:nvPr>
        </p:nvSpPr>
        <p:spPr/>
        <p:txBody>
          <a:bodyPr/>
          <a:lstStyle/>
          <a:p>
            <a:fld id="{CA25F995-1E81-47B0-9E52-44B96E9F789E}" type="slidenum">
              <a:rPr lang="en-US" smtClean="0"/>
              <a:t>43</a:t>
            </a:fld>
            <a:endParaRPr lang="en-US"/>
          </a:p>
        </p:txBody>
      </p:sp>
      <p:sp>
        <p:nvSpPr>
          <p:cNvPr id="6" name="Footer Placeholder 5">
            <a:extLst>
              <a:ext uri="{FF2B5EF4-FFF2-40B4-BE49-F238E27FC236}">
                <a16:creationId xmlns:a16="http://schemas.microsoft.com/office/drawing/2014/main" id="{EC798894-82B8-4A86-AB91-6C8CE946AAEA}"/>
              </a:ext>
            </a:extLst>
          </p:cNvPr>
          <p:cNvSpPr>
            <a:spLocks noGrp="1"/>
          </p:cNvSpPr>
          <p:nvPr>
            <p:ph type="ftr" sz="quarter" idx="12"/>
          </p:nvPr>
        </p:nvSpPr>
        <p:spPr/>
        <p:txBody>
          <a:bodyPr/>
          <a:lstStyle/>
          <a:p>
            <a:r>
              <a:rPr lang="en-US"/>
              <a:t>Blanchard - 3/28/19</a:t>
            </a:r>
          </a:p>
        </p:txBody>
      </p:sp>
      <p:sp>
        <p:nvSpPr>
          <p:cNvPr id="7" name="Header Placeholder 6">
            <a:extLst>
              <a:ext uri="{FF2B5EF4-FFF2-40B4-BE49-F238E27FC236}">
                <a16:creationId xmlns:a16="http://schemas.microsoft.com/office/drawing/2014/main" id="{A45E52D9-1186-4113-AC89-60DAD034EA54}"/>
              </a:ext>
            </a:extLst>
          </p:cNvPr>
          <p:cNvSpPr>
            <a:spLocks noGrp="1"/>
          </p:cNvSpPr>
          <p:nvPr>
            <p:ph type="hdr" sz="quarter" idx="13"/>
          </p:nvPr>
        </p:nvSpPr>
        <p:spPr/>
        <p:txBody>
          <a:bodyPr/>
          <a:lstStyle/>
          <a:p>
            <a:r>
              <a:rPr lang="fr-FR"/>
              <a:t>SIP #4 - Tough Conversations, DISCIPLINE &amp; TERMINATIONS</a:t>
            </a:r>
            <a:endParaRPr lang="en-US"/>
          </a:p>
        </p:txBody>
      </p:sp>
    </p:spTree>
    <p:extLst>
      <p:ext uri="{BB962C8B-B14F-4D97-AF65-F5344CB8AC3E}">
        <p14:creationId xmlns:p14="http://schemas.microsoft.com/office/powerpoint/2010/main" val="13015325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1"/>
          </p:nvPr>
        </p:nvSpPr>
        <p:spPr/>
        <p:txBody>
          <a:bodyPr/>
          <a:lstStyle/>
          <a:p>
            <a:fld id="{CA25F995-1E81-47B0-9E52-44B96E9F789E}" type="slidenum">
              <a:rPr lang="en-US" smtClean="0"/>
              <a:t>44</a:t>
            </a:fld>
            <a:endParaRPr lang="en-US"/>
          </a:p>
        </p:txBody>
      </p:sp>
      <p:sp>
        <p:nvSpPr>
          <p:cNvPr id="6" name="Footer Placeholder 5">
            <a:extLst>
              <a:ext uri="{FF2B5EF4-FFF2-40B4-BE49-F238E27FC236}">
                <a16:creationId xmlns:a16="http://schemas.microsoft.com/office/drawing/2014/main" id="{B4DF3987-4E9F-4BD4-A385-C6CC0721C176}"/>
              </a:ext>
            </a:extLst>
          </p:cNvPr>
          <p:cNvSpPr>
            <a:spLocks noGrp="1"/>
          </p:cNvSpPr>
          <p:nvPr>
            <p:ph type="ftr" sz="quarter" idx="12"/>
          </p:nvPr>
        </p:nvSpPr>
        <p:spPr/>
        <p:txBody>
          <a:bodyPr/>
          <a:lstStyle/>
          <a:p>
            <a:r>
              <a:rPr lang="en-US"/>
              <a:t>Blanchard - 3/28/19</a:t>
            </a:r>
          </a:p>
        </p:txBody>
      </p:sp>
      <p:sp>
        <p:nvSpPr>
          <p:cNvPr id="7" name="Header Placeholder 6">
            <a:extLst>
              <a:ext uri="{FF2B5EF4-FFF2-40B4-BE49-F238E27FC236}">
                <a16:creationId xmlns:a16="http://schemas.microsoft.com/office/drawing/2014/main" id="{A83A218B-4B31-45B1-B015-5A4AC1A62B57}"/>
              </a:ext>
            </a:extLst>
          </p:cNvPr>
          <p:cNvSpPr>
            <a:spLocks noGrp="1"/>
          </p:cNvSpPr>
          <p:nvPr>
            <p:ph type="hdr" sz="quarter" idx="13"/>
          </p:nvPr>
        </p:nvSpPr>
        <p:spPr/>
        <p:txBody>
          <a:bodyPr/>
          <a:lstStyle/>
          <a:p>
            <a:r>
              <a:rPr lang="fr-FR"/>
              <a:t>SIP #4 - Tough Conversations, DISCIPLINE &amp; TERMINATIONS</a:t>
            </a:r>
            <a:endParaRPr lang="en-US"/>
          </a:p>
        </p:txBody>
      </p:sp>
    </p:spTree>
    <p:extLst>
      <p:ext uri="{BB962C8B-B14F-4D97-AF65-F5344CB8AC3E}">
        <p14:creationId xmlns:p14="http://schemas.microsoft.com/office/powerpoint/2010/main" val="64141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fr-FR"/>
              <a:t>SIP #4 - Tough Conversations, DISCIPLINE &amp; TERMINATIONS</a:t>
            </a:r>
            <a:endParaRPr lang="en-US"/>
          </a:p>
        </p:txBody>
      </p:sp>
      <p:sp>
        <p:nvSpPr>
          <p:cNvPr id="5" name="Footer Placeholder 4"/>
          <p:cNvSpPr>
            <a:spLocks noGrp="1"/>
          </p:cNvSpPr>
          <p:nvPr>
            <p:ph type="ftr" sz="quarter" idx="4"/>
          </p:nvPr>
        </p:nvSpPr>
        <p:spPr/>
        <p:txBody>
          <a:bodyPr/>
          <a:lstStyle/>
          <a:p>
            <a:r>
              <a:rPr lang="en-US"/>
              <a:t>Blanchard - 3/28/19</a:t>
            </a:r>
          </a:p>
        </p:txBody>
      </p:sp>
      <p:sp>
        <p:nvSpPr>
          <p:cNvPr id="6" name="Slide Number Placeholder 5"/>
          <p:cNvSpPr>
            <a:spLocks noGrp="1"/>
          </p:cNvSpPr>
          <p:nvPr>
            <p:ph type="sldNum" sz="quarter" idx="5"/>
          </p:nvPr>
        </p:nvSpPr>
        <p:spPr/>
        <p:txBody>
          <a:bodyPr/>
          <a:lstStyle/>
          <a:p>
            <a:fld id="{CA25F995-1E81-47B0-9E52-44B96E9F789E}" type="slidenum">
              <a:rPr lang="en-US" smtClean="0"/>
              <a:t>45</a:t>
            </a:fld>
            <a:endParaRPr lang="en-US"/>
          </a:p>
        </p:txBody>
      </p:sp>
    </p:spTree>
    <p:extLst>
      <p:ext uri="{BB962C8B-B14F-4D97-AF65-F5344CB8AC3E}">
        <p14:creationId xmlns:p14="http://schemas.microsoft.com/office/powerpoint/2010/main" val="34359838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fr-FR"/>
              <a:t>SIP #4 - Tough Conversations, DISCIPLINE &amp; TERMINATIONS</a:t>
            </a:r>
            <a:endParaRPr lang="en-US"/>
          </a:p>
        </p:txBody>
      </p:sp>
      <p:sp>
        <p:nvSpPr>
          <p:cNvPr id="6" name="Footer Placeholder 5"/>
          <p:cNvSpPr>
            <a:spLocks noGrp="1"/>
          </p:cNvSpPr>
          <p:nvPr>
            <p:ph type="ftr" sz="quarter" idx="12"/>
          </p:nvPr>
        </p:nvSpPr>
        <p:spPr/>
        <p:txBody>
          <a:bodyPr/>
          <a:lstStyle/>
          <a:p>
            <a:r>
              <a:rPr lang="en-US"/>
              <a:t>Blanchard - 3/28/19</a:t>
            </a:r>
          </a:p>
        </p:txBody>
      </p:sp>
      <p:sp>
        <p:nvSpPr>
          <p:cNvPr id="7" name="Slide Number Placeholder 6"/>
          <p:cNvSpPr>
            <a:spLocks noGrp="1"/>
          </p:cNvSpPr>
          <p:nvPr>
            <p:ph type="sldNum" sz="quarter" idx="13"/>
          </p:nvPr>
        </p:nvSpPr>
        <p:spPr/>
        <p:txBody>
          <a:bodyPr/>
          <a:lstStyle/>
          <a:p>
            <a:fld id="{CA25F995-1E81-47B0-9E52-44B96E9F789E}" type="slidenum">
              <a:rPr lang="en-US" smtClean="0"/>
              <a:t>46</a:t>
            </a:fld>
            <a:endParaRPr lang="en-US"/>
          </a:p>
        </p:txBody>
      </p:sp>
    </p:spTree>
    <p:extLst>
      <p:ext uri="{BB962C8B-B14F-4D97-AF65-F5344CB8AC3E}">
        <p14:creationId xmlns:p14="http://schemas.microsoft.com/office/powerpoint/2010/main" val="27274203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Paul Falcone says in his book: </a:t>
            </a:r>
            <a:r>
              <a:rPr lang="en-US" sz="2000" b="1" dirty="0"/>
              <a:t>Having tough discussions with your employees will always be one of the most daunting tasks that you’ll face as a manager.</a:t>
            </a:r>
            <a:r>
              <a:rPr lang="en-US" sz="2000" dirty="0"/>
              <a:t>  </a:t>
            </a:r>
          </a:p>
          <a:p>
            <a:r>
              <a:rPr lang="en-US" sz="2000" dirty="0"/>
              <a:t>This book is designed and structured as a handy guide to be there by your side and walk you through these issues carefully and thoughtfully, all the while protecting you as well as your city from liability and unforeseen consequences.  </a:t>
            </a:r>
          </a:p>
        </p:txBody>
      </p:sp>
      <p:sp>
        <p:nvSpPr>
          <p:cNvPr id="4" name="Header Placeholder 3"/>
          <p:cNvSpPr>
            <a:spLocks noGrp="1"/>
          </p:cNvSpPr>
          <p:nvPr>
            <p:ph type="hdr" sz="quarter" idx="10"/>
          </p:nvPr>
        </p:nvSpPr>
        <p:spPr/>
        <p:txBody>
          <a:bodyPr/>
          <a:lstStyle/>
          <a:p>
            <a:r>
              <a:rPr lang="fr-FR"/>
              <a:t>SIP #4 - Tough Conversations, DISCIPLINE &amp; TERMINATIONS</a:t>
            </a:r>
            <a:endParaRPr lang="en-US"/>
          </a:p>
        </p:txBody>
      </p:sp>
      <p:sp>
        <p:nvSpPr>
          <p:cNvPr id="6" name="Footer Placeholder 5"/>
          <p:cNvSpPr>
            <a:spLocks noGrp="1"/>
          </p:cNvSpPr>
          <p:nvPr>
            <p:ph type="ftr" sz="quarter" idx="12"/>
          </p:nvPr>
        </p:nvSpPr>
        <p:spPr/>
        <p:txBody>
          <a:bodyPr/>
          <a:lstStyle/>
          <a:p>
            <a:r>
              <a:rPr lang="en-US"/>
              <a:t>Blanchard - 3/28/19</a:t>
            </a:r>
          </a:p>
        </p:txBody>
      </p:sp>
      <p:sp>
        <p:nvSpPr>
          <p:cNvPr id="7" name="Slide Number Placeholder 6"/>
          <p:cNvSpPr>
            <a:spLocks noGrp="1"/>
          </p:cNvSpPr>
          <p:nvPr>
            <p:ph type="sldNum" sz="quarter" idx="13"/>
          </p:nvPr>
        </p:nvSpPr>
        <p:spPr/>
        <p:txBody>
          <a:bodyPr/>
          <a:lstStyle/>
          <a:p>
            <a:fld id="{CA25F995-1E81-47B0-9E52-44B96E9F789E}" type="slidenum">
              <a:rPr lang="en-US" smtClean="0"/>
              <a:t>47</a:t>
            </a:fld>
            <a:endParaRPr lang="en-US"/>
          </a:p>
        </p:txBody>
      </p:sp>
    </p:spTree>
    <p:extLst>
      <p:ext uri="{BB962C8B-B14F-4D97-AF65-F5344CB8AC3E}">
        <p14:creationId xmlns:p14="http://schemas.microsoft.com/office/powerpoint/2010/main" val="22056365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The 101 Tough conversations compliments the book 101 Sample Write-ups.  </a:t>
            </a:r>
          </a:p>
          <a:p>
            <a:endParaRPr lang="en-US" sz="2000" dirty="0"/>
          </a:p>
          <a:p>
            <a:r>
              <a:rPr lang="en-US" sz="2000" dirty="0"/>
              <a:t>The conversations are verbal.</a:t>
            </a:r>
          </a:p>
          <a:p>
            <a:r>
              <a:rPr lang="en-US" sz="2000" dirty="0"/>
              <a:t>The write-ups are for written documentation. </a:t>
            </a:r>
          </a:p>
          <a:p>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These write-ups are designed to treat people with dignity and respect at all times, even through discipline and termination processes.  .  </a:t>
            </a:r>
          </a:p>
          <a:p>
            <a:endParaRPr lang="en-US" sz="1200" dirty="0"/>
          </a:p>
        </p:txBody>
      </p:sp>
      <p:sp>
        <p:nvSpPr>
          <p:cNvPr id="4" name="Header Placeholder 3"/>
          <p:cNvSpPr>
            <a:spLocks noGrp="1"/>
          </p:cNvSpPr>
          <p:nvPr>
            <p:ph type="hdr" sz="quarter" idx="10"/>
          </p:nvPr>
        </p:nvSpPr>
        <p:spPr/>
        <p:txBody>
          <a:bodyPr/>
          <a:lstStyle/>
          <a:p>
            <a:r>
              <a:rPr lang="fr-FR"/>
              <a:t>SIP #4 - Tough Conversations, DISCIPLINE &amp; TERMINATIONS</a:t>
            </a:r>
            <a:endParaRPr lang="en-US"/>
          </a:p>
        </p:txBody>
      </p:sp>
      <p:sp>
        <p:nvSpPr>
          <p:cNvPr id="6" name="Footer Placeholder 5"/>
          <p:cNvSpPr>
            <a:spLocks noGrp="1"/>
          </p:cNvSpPr>
          <p:nvPr>
            <p:ph type="ftr" sz="quarter" idx="12"/>
          </p:nvPr>
        </p:nvSpPr>
        <p:spPr/>
        <p:txBody>
          <a:bodyPr/>
          <a:lstStyle/>
          <a:p>
            <a:r>
              <a:rPr lang="en-US"/>
              <a:t>Blanchard - 3/28/19</a:t>
            </a:r>
          </a:p>
        </p:txBody>
      </p:sp>
      <p:sp>
        <p:nvSpPr>
          <p:cNvPr id="7" name="Slide Number Placeholder 6"/>
          <p:cNvSpPr>
            <a:spLocks noGrp="1"/>
          </p:cNvSpPr>
          <p:nvPr>
            <p:ph type="sldNum" sz="quarter" idx="13"/>
          </p:nvPr>
        </p:nvSpPr>
        <p:spPr/>
        <p:txBody>
          <a:bodyPr/>
          <a:lstStyle/>
          <a:p>
            <a:fld id="{CA25F995-1E81-47B0-9E52-44B96E9F789E}" type="slidenum">
              <a:rPr lang="en-US" smtClean="0"/>
              <a:t>48</a:t>
            </a:fld>
            <a:endParaRPr lang="en-US"/>
          </a:p>
        </p:txBody>
      </p:sp>
    </p:spTree>
    <p:extLst>
      <p:ext uri="{BB962C8B-B14F-4D97-AF65-F5344CB8AC3E}">
        <p14:creationId xmlns:p14="http://schemas.microsoft.com/office/powerpoint/2010/main" val="17668912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fr-FR"/>
              <a:t>SIP #4 - Tough Conversations, DISCIPLINE &amp; TERMINATIONS</a:t>
            </a:r>
            <a:endParaRPr lang="en-US"/>
          </a:p>
        </p:txBody>
      </p:sp>
      <p:sp>
        <p:nvSpPr>
          <p:cNvPr id="6" name="Footer Placeholder 5"/>
          <p:cNvSpPr>
            <a:spLocks noGrp="1"/>
          </p:cNvSpPr>
          <p:nvPr>
            <p:ph type="ftr" sz="quarter" idx="12"/>
          </p:nvPr>
        </p:nvSpPr>
        <p:spPr/>
        <p:txBody>
          <a:bodyPr/>
          <a:lstStyle/>
          <a:p>
            <a:r>
              <a:rPr lang="en-US"/>
              <a:t>Blanchard - 3/28/19</a:t>
            </a:r>
          </a:p>
        </p:txBody>
      </p:sp>
      <p:sp>
        <p:nvSpPr>
          <p:cNvPr id="7" name="Slide Number Placeholder 6"/>
          <p:cNvSpPr>
            <a:spLocks noGrp="1"/>
          </p:cNvSpPr>
          <p:nvPr>
            <p:ph type="sldNum" sz="quarter" idx="13"/>
          </p:nvPr>
        </p:nvSpPr>
        <p:spPr/>
        <p:txBody>
          <a:bodyPr/>
          <a:lstStyle/>
          <a:p>
            <a:fld id="{CA25F995-1E81-47B0-9E52-44B96E9F789E}" type="slidenum">
              <a:rPr lang="en-US" smtClean="0"/>
              <a:t>49</a:t>
            </a:fld>
            <a:endParaRPr lang="en-US"/>
          </a:p>
        </p:txBody>
      </p:sp>
    </p:spTree>
    <p:extLst>
      <p:ext uri="{BB962C8B-B14F-4D97-AF65-F5344CB8AC3E}">
        <p14:creationId xmlns:p14="http://schemas.microsoft.com/office/powerpoint/2010/main" val="1670571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2025" y="466725"/>
            <a:ext cx="5575300" cy="3136900"/>
          </a:xfrm>
        </p:spPr>
      </p:sp>
      <p:sp>
        <p:nvSpPr>
          <p:cNvPr id="3" name="Notes Placeholder 2"/>
          <p:cNvSpPr>
            <a:spLocks noGrp="1"/>
          </p:cNvSpPr>
          <p:nvPr>
            <p:ph type="body" idx="1"/>
          </p:nvPr>
        </p:nvSpPr>
        <p:spPr>
          <a:xfrm>
            <a:off x="534154" y="3847723"/>
            <a:ext cx="5775206" cy="4286627"/>
          </a:xfrm>
        </p:spPr>
        <p:txBody>
          <a:bodyPr/>
          <a:lstStyle/>
          <a:p>
            <a:pPr marL="0" marR="0">
              <a:spcBef>
                <a:spcPts val="0"/>
              </a:spcBef>
              <a:spcAft>
                <a:spcPts val="0"/>
              </a:spcAft>
            </a:pPr>
            <a:r>
              <a:rPr lang="en-US" sz="1800" dirty="0">
                <a:effectLst/>
                <a:latin typeface="Arial" panose="020B0604020202020204" pitchFamily="34" charset="0"/>
                <a:ea typeface="Times New Roman" panose="02020603050405020304" pitchFamily="18" charset="0"/>
              </a:rPr>
              <a:t>Introduction – The Rules of Engagement:</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rPr>
              <a:t>	To make employee turnarounds and epiphanies successful, there are a few key rules of communication to follow:  First, remember that it’s not </a:t>
            </a:r>
            <a:r>
              <a:rPr lang="en-US" sz="1800" i="1" dirty="0">
                <a:effectLst/>
                <a:latin typeface="Arial" panose="020B0604020202020204" pitchFamily="34" charset="0"/>
                <a:ea typeface="Times New Roman" panose="02020603050405020304" pitchFamily="18" charset="0"/>
              </a:rPr>
              <a:t>what </a:t>
            </a:r>
            <a:r>
              <a:rPr lang="en-US" sz="1800" dirty="0">
                <a:effectLst/>
                <a:latin typeface="Arial" panose="020B0604020202020204" pitchFamily="34" charset="0"/>
                <a:ea typeface="Times New Roman" panose="02020603050405020304" pitchFamily="18" charset="0"/>
              </a:rPr>
              <a:t>you say by </a:t>
            </a:r>
            <a:r>
              <a:rPr lang="en-US" sz="1800" i="1" dirty="0">
                <a:effectLst/>
                <a:latin typeface="Arial" panose="020B0604020202020204" pitchFamily="34" charset="0"/>
                <a:ea typeface="Times New Roman" panose="02020603050405020304" pitchFamily="18" charset="0"/>
              </a:rPr>
              <a:t>how</a:t>
            </a:r>
            <a:r>
              <a:rPr lang="en-US" sz="1800" dirty="0">
                <a:effectLst/>
                <a:latin typeface="Arial" panose="020B0604020202020204" pitchFamily="34" charset="0"/>
                <a:ea typeface="Times New Roman" panose="02020603050405020304" pitchFamily="18" charset="0"/>
              </a:rPr>
              <a:t> you say it that counts.  That may sound like an old saying that your grandparents taught you, but in the world of work, people tend to respond in kind: If you demonstrate respect and compassion, you’re like to receive a similar response, even when dealing with the most uncomfortable and confrontational workplace situations.   </a:t>
            </a:r>
          </a:p>
          <a:p>
            <a:pPr marL="0" marR="0">
              <a:spcBef>
                <a:spcPts val="0"/>
              </a:spcBef>
              <a:spcAft>
                <a:spcPts val="0"/>
              </a:spcAft>
            </a:pPr>
            <a:endParaRPr lang="en-US" sz="1800" dirty="0">
              <a:latin typeface="Arial" panose="020B0604020202020204" pitchFamily="34" charset="0"/>
              <a:ea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rPr>
              <a:t>Source:  101 Tough Conversations to have with Employees.  Paul Falcone.  AMACOM, 2009.  </a:t>
            </a:r>
            <a:endParaRPr lang="en-US" dirty="0"/>
          </a:p>
        </p:txBody>
      </p:sp>
      <p:sp>
        <p:nvSpPr>
          <p:cNvPr id="4" name="Header Placeholder 3"/>
          <p:cNvSpPr>
            <a:spLocks noGrp="1"/>
          </p:cNvSpPr>
          <p:nvPr>
            <p:ph type="hdr" sz="quarter" idx="10"/>
          </p:nvPr>
        </p:nvSpPr>
        <p:spPr/>
        <p:txBody>
          <a:bodyPr/>
          <a:lstStyle/>
          <a:p>
            <a:r>
              <a:rPr lang="fr-FR"/>
              <a:t>SIP #4 - Tough Conversations, DISCIPLINE &amp; TERMINATIONS</a:t>
            </a:r>
            <a:endParaRPr lang="en-US"/>
          </a:p>
        </p:txBody>
      </p:sp>
      <p:sp>
        <p:nvSpPr>
          <p:cNvPr id="6" name="Footer Placeholder 5"/>
          <p:cNvSpPr>
            <a:spLocks noGrp="1"/>
          </p:cNvSpPr>
          <p:nvPr>
            <p:ph type="ftr" sz="quarter" idx="12"/>
          </p:nvPr>
        </p:nvSpPr>
        <p:spPr/>
        <p:txBody>
          <a:bodyPr/>
          <a:lstStyle/>
          <a:p>
            <a:r>
              <a:rPr lang="en-US"/>
              <a:t>Blanchard - 3/28/19</a:t>
            </a:r>
          </a:p>
        </p:txBody>
      </p:sp>
      <p:sp>
        <p:nvSpPr>
          <p:cNvPr id="7" name="Slide Number Placeholder 6"/>
          <p:cNvSpPr>
            <a:spLocks noGrp="1"/>
          </p:cNvSpPr>
          <p:nvPr>
            <p:ph type="sldNum" sz="quarter" idx="13"/>
          </p:nvPr>
        </p:nvSpPr>
        <p:spPr/>
        <p:txBody>
          <a:bodyPr/>
          <a:lstStyle/>
          <a:p>
            <a:fld id="{CA25F995-1E81-47B0-9E52-44B96E9F789E}" type="slidenum">
              <a:rPr lang="en-US" smtClean="0"/>
              <a:t>5</a:t>
            </a:fld>
            <a:endParaRPr lang="en-US"/>
          </a:p>
        </p:txBody>
      </p:sp>
    </p:spTree>
    <p:extLst>
      <p:ext uri="{BB962C8B-B14F-4D97-AF65-F5344CB8AC3E}">
        <p14:creationId xmlns:p14="http://schemas.microsoft.com/office/powerpoint/2010/main" val="13203114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fr-FR"/>
              <a:t>SIP #4 - Tough Conversations, DISCIPLINE &amp; TERMINATIONS</a:t>
            </a:r>
            <a:endParaRPr lang="en-US"/>
          </a:p>
        </p:txBody>
      </p:sp>
      <p:sp>
        <p:nvSpPr>
          <p:cNvPr id="6" name="Footer Placeholder 5"/>
          <p:cNvSpPr>
            <a:spLocks noGrp="1"/>
          </p:cNvSpPr>
          <p:nvPr>
            <p:ph type="ftr" sz="quarter" idx="12"/>
          </p:nvPr>
        </p:nvSpPr>
        <p:spPr/>
        <p:txBody>
          <a:bodyPr/>
          <a:lstStyle/>
          <a:p>
            <a:r>
              <a:rPr lang="en-US"/>
              <a:t>Blanchard - 3/28/19</a:t>
            </a:r>
          </a:p>
        </p:txBody>
      </p:sp>
      <p:sp>
        <p:nvSpPr>
          <p:cNvPr id="7" name="Slide Number Placeholder 6"/>
          <p:cNvSpPr>
            <a:spLocks noGrp="1"/>
          </p:cNvSpPr>
          <p:nvPr>
            <p:ph type="sldNum" sz="quarter" idx="13"/>
          </p:nvPr>
        </p:nvSpPr>
        <p:spPr/>
        <p:txBody>
          <a:bodyPr/>
          <a:lstStyle/>
          <a:p>
            <a:fld id="{CA25F995-1E81-47B0-9E52-44B96E9F789E}" type="slidenum">
              <a:rPr lang="en-US" smtClean="0"/>
              <a:t>50</a:t>
            </a:fld>
            <a:endParaRPr lang="en-US"/>
          </a:p>
        </p:txBody>
      </p:sp>
    </p:spTree>
    <p:extLst>
      <p:ext uri="{BB962C8B-B14F-4D97-AF65-F5344CB8AC3E}">
        <p14:creationId xmlns:p14="http://schemas.microsoft.com/office/powerpoint/2010/main" val="4022479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Matt B’s help to shorten this video on Falcone’s book.  </a:t>
            </a:r>
          </a:p>
          <a:p>
            <a:endParaRPr lang="en-US" dirty="0"/>
          </a:p>
          <a:p>
            <a:r>
              <a:rPr lang="en-US" dirty="0"/>
              <a:t>YouTube:</a:t>
            </a:r>
          </a:p>
          <a:p>
            <a:r>
              <a:rPr lang="en-US" dirty="0">
                <a:hlinkClick r:id="rId3"/>
              </a:rPr>
              <a:t>https://www.youtube.com/watch?v=2WOZSCptSHk&amp;t=150s</a:t>
            </a:r>
            <a:r>
              <a:rPr lang="en-US" dirty="0"/>
              <a:t> </a:t>
            </a:r>
          </a:p>
          <a:p>
            <a:endParaRPr lang="en-US" dirty="0"/>
          </a:p>
          <a:p>
            <a:r>
              <a:rPr lang="en-US" dirty="0"/>
              <a:t>Start at 1.23 to get past sales pitch and end at 4:00.  </a:t>
            </a:r>
          </a:p>
        </p:txBody>
      </p:sp>
      <p:sp>
        <p:nvSpPr>
          <p:cNvPr id="4" name="Header Placeholder 3"/>
          <p:cNvSpPr>
            <a:spLocks noGrp="1"/>
          </p:cNvSpPr>
          <p:nvPr>
            <p:ph type="hdr" sz="quarter" idx="10"/>
          </p:nvPr>
        </p:nvSpPr>
        <p:spPr/>
        <p:txBody>
          <a:bodyPr/>
          <a:lstStyle/>
          <a:p>
            <a:r>
              <a:rPr lang="fr-FR"/>
              <a:t>SIP #4 - Tough Conversations, DISCIPLINE &amp; TERMINATIONS</a:t>
            </a:r>
            <a:endParaRPr lang="en-US"/>
          </a:p>
        </p:txBody>
      </p:sp>
      <p:sp>
        <p:nvSpPr>
          <p:cNvPr id="6" name="Footer Placeholder 5"/>
          <p:cNvSpPr>
            <a:spLocks noGrp="1"/>
          </p:cNvSpPr>
          <p:nvPr>
            <p:ph type="ftr" sz="quarter" idx="12"/>
          </p:nvPr>
        </p:nvSpPr>
        <p:spPr/>
        <p:txBody>
          <a:bodyPr/>
          <a:lstStyle/>
          <a:p>
            <a:r>
              <a:rPr lang="en-US"/>
              <a:t>Blanchard - 3/28/19</a:t>
            </a:r>
          </a:p>
        </p:txBody>
      </p:sp>
      <p:sp>
        <p:nvSpPr>
          <p:cNvPr id="7" name="Slide Number Placeholder 6"/>
          <p:cNvSpPr>
            <a:spLocks noGrp="1"/>
          </p:cNvSpPr>
          <p:nvPr>
            <p:ph type="sldNum" sz="quarter" idx="13"/>
          </p:nvPr>
        </p:nvSpPr>
        <p:spPr/>
        <p:txBody>
          <a:bodyPr/>
          <a:lstStyle/>
          <a:p>
            <a:fld id="{CA25F995-1E81-47B0-9E52-44B96E9F789E}" type="slidenum">
              <a:rPr lang="en-US" smtClean="0"/>
              <a:t>51</a:t>
            </a:fld>
            <a:endParaRPr lang="en-US"/>
          </a:p>
        </p:txBody>
      </p:sp>
    </p:spTree>
    <p:extLst>
      <p:ext uri="{BB962C8B-B14F-4D97-AF65-F5344CB8AC3E}">
        <p14:creationId xmlns:p14="http://schemas.microsoft.com/office/powerpoint/2010/main" val="3930699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TEST - McDonnel Douglas v. Green supreme court case from 1973</a:t>
            </a:r>
          </a:p>
          <a:p>
            <a:endParaRPr lang="en-US" dirty="0"/>
          </a:p>
          <a:p>
            <a:r>
              <a:rPr lang="en-US" dirty="0"/>
              <a:t>sufficient to establish a fact or raise a presumption unless disproved or rebutted</a:t>
            </a:r>
          </a:p>
        </p:txBody>
      </p:sp>
      <p:sp>
        <p:nvSpPr>
          <p:cNvPr id="4" name="Slide Number Placeholder 3"/>
          <p:cNvSpPr>
            <a:spLocks noGrp="1"/>
          </p:cNvSpPr>
          <p:nvPr>
            <p:ph type="sldNum" sz="quarter" idx="10"/>
          </p:nvPr>
        </p:nvSpPr>
        <p:spPr/>
        <p:txBody>
          <a:bodyPr/>
          <a:lstStyle/>
          <a:p>
            <a:fld id="{CA25F995-1E81-47B0-9E52-44B96E9F789E}" type="slidenum">
              <a:rPr lang="en-US" smtClean="0"/>
              <a:t>52</a:t>
            </a:fld>
            <a:endParaRPr lang="en-US"/>
          </a:p>
        </p:txBody>
      </p:sp>
      <p:sp>
        <p:nvSpPr>
          <p:cNvPr id="6" name="Footer Placeholder 5">
            <a:extLst>
              <a:ext uri="{FF2B5EF4-FFF2-40B4-BE49-F238E27FC236}">
                <a16:creationId xmlns:a16="http://schemas.microsoft.com/office/drawing/2014/main" id="{C7957BA5-6B2F-4CA0-BEC4-195A3C2FE637}"/>
              </a:ext>
            </a:extLst>
          </p:cNvPr>
          <p:cNvSpPr>
            <a:spLocks noGrp="1"/>
          </p:cNvSpPr>
          <p:nvPr>
            <p:ph type="ftr" sz="quarter" idx="12"/>
          </p:nvPr>
        </p:nvSpPr>
        <p:spPr/>
        <p:txBody>
          <a:bodyPr/>
          <a:lstStyle/>
          <a:p>
            <a:r>
              <a:rPr lang="en-US"/>
              <a:t>Blanchard - 3/28/19</a:t>
            </a:r>
          </a:p>
        </p:txBody>
      </p:sp>
      <p:sp>
        <p:nvSpPr>
          <p:cNvPr id="7" name="Header Placeholder 6">
            <a:extLst>
              <a:ext uri="{FF2B5EF4-FFF2-40B4-BE49-F238E27FC236}">
                <a16:creationId xmlns:a16="http://schemas.microsoft.com/office/drawing/2014/main" id="{B4E93EEC-0929-4A38-840D-0E8219B42044}"/>
              </a:ext>
            </a:extLst>
          </p:cNvPr>
          <p:cNvSpPr>
            <a:spLocks noGrp="1"/>
          </p:cNvSpPr>
          <p:nvPr>
            <p:ph type="hdr" sz="quarter" idx="13"/>
          </p:nvPr>
        </p:nvSpPr>
        <p:spPr/>
        <p:txBody>
          <a:bodyPr/>
          <a:lstStyle/>
          <a:p>
            <a:r>
              <a:rPr lang="fr-FR"/>
              <a:t>SIP #4 - Tough Conversations, DISCIPLINE &amp; TERMINATIONS</a:t>
            </a:r>
            <a:endParaRPr lang="en-US"/>
          </a:p>
        </p:txBody>
      </p:sp>
    </p:spTree>
    <p:extLst>
      <p:ext uri="{BB962C8B-B14F-4D97-AF65-F5344CB8AC3E}">
        <p14:creationId xmlns:p14="http://schemas.microsoft.com/office/powerpoint/2010/main" val="18623032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exception might occur around a holiday. If every year for seven years management allows workers to go home early Christmas Eve, this could be a valid past practice.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example: Management has always let workers accept personal phone calls. The union can document 100 times in the last five years. Management points out three occasions where workers were refused the right. The overwhelming pattern favors the union.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Sometimes it’s not good enough for a low-level foreman to know; it must be higher management. For instance: Workers have been leaving work a little early on Fridays for years. According to the absentee program, they should receive one point, but the foreman never gives points for Friday. Upper management finds out and decides to give everybody warnings. Management did not inform the union that it wanted to change the practice. However, since upper management did not know about this practice, it would be hard to argue that workers could continue to leave work early every Friday.</a:t>
            </a:r>
          </a:p>
          <a:p>
            <a:endParaRPr lang="en-US" dirty="0"/>
          </a:p>
          <a:p>
            <a:endParaRPr lang="en-US" dirty="0"/>
          </a:p>
        </p:txBody>
      </p:sp>
      <p:sp>
        <p:nvSpPr>
          <p:cNvPr id="5" name="Slide Number Placeholder 4"/>
          <p:cNvSpPr>
            <a:spLocks noGrp="1"/>
          </p:cNvSpPr>
          <p:nvPr>
            <p:ph type="sldNum" sz="quarter" idx="11"/>
          </p:nvPr>
        </p:nvSpPr>
        <p:spPr/>
        <p:txBody>
          <a:bodyPr/>
          <a:lstStyle/>
          <a:p>
            <a:fld id="{CA25F995-1E81-47B0-9E52-44B96E9F789E}" type="slidenum">
              <a:rPr lang="en-US" smtClean="0"/>
              <a:t>53</a:t>
            </a:fld>
            <a:endParaRPr lang="en-US"/>
          </a:p>
        </p:txBody>
      </p:sp>
      <p:sp>
        <p:nvSpPr>
          <p:cNvPr id="6" name="Footer Placeholder 5">
            <a:extLst>
              <a:ext uri="{FF2B5EF4-FFF2-40B4-BE49-F238E27FC236}">
                <a16:creationId xmlns:a16="http://schemas.microsoft.com/office/drawing/2014/main" id="{D867C2AF-A576-4C76-BDC1-6E1C799E8294}"/>
              </a:ext>
            </a:extLst>
          </p:cNvPr>
          <p:cNvSpPr>
            <a:spLocks noGrp="1"/>
          </p:cNvSpPr>
          <p:nvPr>
            <p:ph type="ftr" sz="quarter" idx="12"/>
          </p:nvPr>
        </p:nvSpPr>
        <p:spPr/>
        <p:txBody>
          <a:bodyPr/>
          <a:lstStyle/>
          <a:p>
            <a:r>
              <a:rPr lang="en-US"/>
              <a:t>Blanchard - 3/28/19</a:t>
            </a:r>
          </a:p>
        </p:txBody>
      </p:sp>
      <p:sp>
        <p:nvSpPr>
          <p:cNvPr id="7" name="Header Placeholder 6">
            <a:extLst>
              <a:ext uri="{FF2B5EF4-FFF2-40B4-BE49-F238E27FC236}">
                <a16:creationId xmlns:a16="http://schemas.microsoft.com/office/drawing/2014/main" id="{24A260C6-6933-46B8-889A-7F59E13BE389}"/>
              </a:ext>
            </a:extLst>
          </p:cNvPr>
          <p:cNvSpPr>
            <a:spLocks noGrp="1"/>
          </p:cNvSpPr>
          <p:nvPr>
            <p:ph type="hdr" sz="quarter" idx="13"/>
          </p:nvPr>
        </p:nvSpPr>
        <p:spPr/>
        <p:txBody>
          <a:bodyPr/>
          <a:lstStyle/>
          <a:p>
            <a:r>
              <a:rPr lang="fr-FR"/>
              <a:t>SIP #4 - Tough Conversations, DISCIPLINE &amp; TERMINATIONS</a:t>
            </a:r>
            <a:endParaRPr lang="en-US"/>
          </a:p>
        </p:txBody>
      </p:sp>
    </p:spTree>
    <p:extLst>
      <p:ext uri="{BB962C8B-B14F-4D97-AF65-F5344CB8AC3E}">
        <p14:creationId xmlns:p14="http://schemas.microsoft.com/office/powerpoint/2010/main" val="38336856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3 to 10 months</a:t>
            </a:r>
          </a:p>
          <a:p>
            <a:endParaRPr lang="en-US" dirty="0"/>
          </a:p>
        </p:txBody>
      </p:sp>
      <p:sp>
        <p:nvSpPr>
          <p:cNvPr id="4" name="Slide Number Placeholder 3"/>
          <p:cNvSpPr>
            <a:spLocks noGrp="1"/>
          </p:cNvSpPr>
          <p:nvPr>
            <p:ph type="sldNum" sz="quarter" idx="10"/>
          </p:nvPr>
        </p:nvSpPr>
        <p:spPr/>
        <p:txBody>
          <a:bodyPr/>
          <a:lstStyle/>
          <a:p>
            <a:fld id="{CA25F995-1E81-47B0-9E52-44B96E9F789E}" type="slidenum">
              <a:rPr lang="en-US" smtClean="0"/>
              <a:t>54</a:t>
            </a:fld>
            <a:endParaRPr lang="en-US"/>
          </a:p>
        </p:txBody>
      </p:sp>
      <p:sp>
        <p:nvSpPr>
          <p:cNvPr id="6" name="Footer Placeholder 5">
            <a:extLst>
              <a:ext uri="{FF2B5EF4-FFF2-40B4-BE49-F238E27FC236}">
                <a16:creationId xmlns:a16="http://schemas.microsoft.com/office/drawing/2014/main" id="{CDA76680-B693-4D44-9547-EE64B4B65D78}"/>
              </a:ext>
            </a:extLst>
          </p:cNvPr>
          <p:cNvSpPr>
            <a:spLocks noGrp="1"/>
          </p:cNvSpPr>
          <p:nvPr>
            <p:ph type="ftr" sz="quarter" idx="12"/>
          </p:nvPr>
        </p:nvSpPr>
        <p:spPr/>
        <p:txBody>
          <a:bodyPr/>
          <a:lstStyle/>
          <a:p>
            <a:r>
              <a:rPr lang="en-US"/>
              <a:t>Blanchard - 3/28/19</a:t>
            </a:r>
          </a:p>
        </p:txBody>
      </p:sp>
      <p:sp>
        <p:nvSpPr>
          <p:cNvPr id="7" name="Header Placeholder 6">
            <a:extLst>
              <a:ext uri="{FF2B5EF4-FFF2-40B4-BE49-F238E27FC236}">
                <a16:creationId xmlns:a16="http://schemas.microsoft.com/office/drawing/2014/main" id="{EDD8FF9F-CF6C-44D5-97E3-E7984C942F32}"/>
              </a:ext>
            </a:extLst>
          </p:cNvPr>
          <p:cNvSpPr>
            <a:spLocks noGrp="1"/>
          </p:cNvSpPr>
          <p:nvPr>
            <p:ph type="hdr" sz="quarter" idx="13"/>
          </p:nvPr>
        </p:nvSpPr>
        <p:spPr/>
        <p:txBody>
          <a:bodyPr/>
          <a:lstStyle/>
          <a:p>
            <a:r>
              <a:rPr lang="fr-FR"/>
              <a:t>SIP #4 - Tough Conversations, DISCIPLINE &amp; TERMINATIONS</a:t>
            </a:r>
            <a:endParaRPr lang="en-US"/>
          </a:p>
        </p:txBody>
      </p:sp>
    </p:spTree>
    <p:extLst>
      <p:ext uri="{BB962C8B-B14F-4D97-AF65-F5344CB8AC3E}">
        <p14:creationId xmlns:p14="http://schemas.microsoft.com/office/powerpoint/2010/main" val="20149751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1"/>
          </p:nvPr>
        </p:nvSpPr>
        <p:spPr/>
        <p:txBody>
          <a:bodyPr/>
          <a:lstStyle/>
          <a:p>
            <a:fld id="{CA25F995-1E81-47B0-9E52-44B96E9F789E}" type="slidenum">
              <a:rPr lang="en-US" smtClean="0"/>
              <a:t>55</a:t>
            </a:fld>
            <a:endParaRPr lang="en-US"/>
          </a:p>
        </p:txBody>
      </p:sp>
      <p:sp>
        <p:nvSpPr>
          <p:cNvPr id="6" name="Footer Placeholder 5">
            <a:extLst>
              <a:ext uri="{FF2B5EF4-FFF2-40B4-BE49-F238E27FC236}">
                <a16:creationId xmlns:a16="http://schemas.microsoft.com/office/drawing/2014/main" id="{52DB10B7-4629-4027-872F-5FD94D714250}"/>
              </a:ext>
            </a:extLst>
          </p:cNvPr>
          <p:cNvSpPr>
            <a:spLocks noGrp="1"/>
          </p:cNvSpPr>
          <p:nvPr>
            <p:ph type="ftr" sz="quarter" idx="12"/>
          </p:nvPr>
        </p:nvSpPr>
        <p:spPr/>
        <p:txBody>
          <a:bodyPr/>
          <a:lstStyle/>
          <a:p>
            <a:r>
              <a:rPr lang="en-US"/>
              <a:t>Blanchard - 3/28/19</a:t>
            </a:r>
          </a:p>
        </p:txBody>
      </p:sp>
      <p:sp>
        <p:nvSpPr>
          <p:cNvPr id="7" name="Header Placeholder 6">
            <a:extLst>
              <a:ext uri="{FF2B5EF4-FFF2-40B4-BE49-F238E27FC236}">
                <a16:creationId xmlns:a16="http://schemas.microsoft.com/office/drawing/2014/main" id="{7CDD0A3D-DC16-4701-8F90-0FE8E64B0869}"/>
              </a:ext>
            </a:extLst>
          </p:cNvPr>
          <p:cNvSpPr>
            <a:spLocks noGrp="1"/>
          </p:cNvSpPr>
          <p:nvPr>
            <p:ph type="hdr" sz="quarter" idx="13"/>
          </p:nvPr>
        </p:nvSpPr>
        <p:spPr/>
        <p:txBody>
          <a:bodyPr/>
          <a:lstStyle/>
          <a:p>
            <a:r>
              <a:rPr lang="fr-FR"/>
              <a:t>SIP #4 - Tough Conversations, DISCIPLINE &amp; TERMINATIONS</a:t>
            </a:r>
            <a:endParaRPr lang="en-US"/>
          </a:p>
        </p:txBody>
      </p:sp>
    </p:spTree>
    <p:extLst>
      <p:ext uri="{BB962C8B-B14F-4D97-AF65-F5344CB8AC3E}">
        <p14:creationId xmlns:p14="http://schemas.microsoft.com/office/powerpoint/2010/main" val="29694071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1"/>
          </p:nvPr>
        </p:nvSpPr>
        <p:spPr/>
        <p:txBody>
          <a:bodyPr/>
          <a:lstStyle/>
          <a:p>
            <a:fld id="{CA25F995-1E81-47B0-9E52-44B96E9F789E}" type="slidenum">
              <a:rPr lang="en-US" smtClean="0"/>
              <a:t>56</a:t>
            </a:fld>
            <a:endParaRPr lang="en-US"/>
          </a:p>
        </p:txBody>
      </p:sp>
      <p:sp>
        <p:nvSpPr>
          <p:cNvPr id="6" name="Footer Placeholder 5">
            <a:extLst>
              <a:ext uri="{FF2B5EF4-FFF2-40B4-BE49-F238E27FC236}">
                <a16:creationId xmlns:a16="http://schemas.microsoft.com/office/drawing/2014/main" id="{128039C4-783A-44E2-938E-E6575325E0E0}"/>
              </a:ext>
            </a:extLst>
          </p:cNvPr>
          <p:cNvSpPr>
            <a:spLocks noGrp="1"/>
          </p:cNvSpPr>
          <p:nvPr>
            <p:ph type="ftr" sz="quarter" idx="12"/>
          </p:nvPr>
        </p:nvSpPr>
        <p:spPr/>
        <p:txBody>
          <a:bodyPr/>
          <a:lstStyle/>
          <a:p>
            <a:r>
              <a:rPr lang="en-US"/>
              <a:t>Blanchard - 3/28/19</a:t>
            </a:r>
          </a:p>
        </p:txBody>
      </p:sp>
      <p:sp>
        <p:nvSpPr>
          <p:cNvPr id="7" name="Header Placeholder 6">
            <a:extLst>
              <a:ext uri="{FF2B5EF4-FFF2-40B4-BE49-F238E27FC236}">
                <a16:creationId xmlns:a16="http://schemas.microsoft.com/office/drawing/2014/main" id="{F2874332-6D23-4472-8140-4942FF85A28B}"/>
              </a:ext>
            </a:extLst>
          </p:cNvPr>
          <p:cNvSpPr>
            <a:spLocks noGrp="1"/>
          </p:cNvSpPr>
          <p:nvPr>
            <p:ph type="hdr" sz="quarter" idx="13"/>
          </p:nvPr>
        </p:nvSpPr>
        <p:spPr/>
        <p:txBody>
          <a:bodyPr/>
          <a:lstStyle/>
          <a:p>
            <a:r>
              <a:rPr lang="fr-FR"/>
              <a:t>SIP #4 - Tough Conversations, DISCIPLINE &amp; TERMINATIONS</a:t>
            </a:r>
            <a:endParaRPr lang="en-US"/>
          </a:p>
        </p:txBody>
      </p:sp>
    </p:spTree>
    <p:extLst>
      <p:ext uri="{BB962C8B-B14F-4D97-AF65-F5344CB8AC3E}">
        <p14:creationId xmlns:p14="http://schemas.microsoft.com/office/powerpoint/2010/main" val="40630742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EEOC determines there is reasonable cause to believe discrimination has occurred, both parties will be issued a "Letter of Determination" telling them that there is reason to believe that discrimination occurred.  The Letter of Determination invites the parties to join the agency in seeking to settle the charge through an informal and confidential process known as conciliation.  Conciliation is a voluntary process, and the parties must agree to the resolution - neither the EEOC nor the employer can be forced to accept particular terms.  The EEOC is required by Title VII to attempt to resolve findings of discrimination on charges through conciliation.  The EEOC strongly encourages the parties to take advantage of this opportunity to resolve the charge informally and before the EEOC considers the matter for litigation. Conciliation is an efficient, effective, and inexpensive method of resolving employment discrimination charges.</a:t>
            </a:r>
          </a:p>
          <a:p>
            <a:endParaRPr lang="en-US" dirty="0"/>
          </a:p>
          <a:p>
            <a:r>
              <a:rPr lang="en-US" dirty="0"/>
              <a:t>When deciding whether to file a lawsuit, </a:t>
            </a:r>
            <a:r>
              <a:rPr lang="en-US" b="1" dirty="0"/>
              <a:t>the EEOC considers several factors, including the seriousness of the violation, the type of legal issues in the case, the wider impact the lawsuit could have on the agency's efforts to combat workplace discrimination, and the resources available to litigate the case effectively. </a:t>
            </a:r>
          </a:p>
          <a:p>
            <a:endParaRPr lang="en-US" b="1" dirty="0"/>
          </a:p>
          <a:p>
            <a:r>
              <a:rPr lang="en-US" dirty="0"/>
              <a:t>Filing lawsuits is a last resort - the EEOC files suit in less than 8 percent of the cases where it believes discrimination occurred and conciliation was unsuccessful. </a:t>
            </a:r>
          </a:p>
          <a:p>
            <a:endParaRPr lang="en-US" dirty="0"/>
          </a:p>
          <a:p>
            <a:r>
              <a:rPr lang="en-US" dirty="0"/>
              <a:t>In fiscal year 2014, the agency filed 133 lawsuits against employers accusing them of unlawful employment discrimination, including 105 on behalf of particular individuals and 28 on behalf of groups or classes of employees.  In that same time period, EEOC's legal staff resolved 136 of the lawsuits filed that year and previous years, for a total monetary recovery of $22.5 million. At the end of fiscal year 2014, the EEOC had 228 cases on its active docket, of which 57 (25 percent) involved challenges to class-wide or systemic discrimination. By any measure, the EEOC has compiled a remarkable record in court.  It achieved a favorable resolution in approximately 90 percent of all district court resolutions.  </a:t>
            </a:r>
          </a:p>
          <a:p>
            <a:endParaRPr lang="en-US" dirty="0"/>
          </a:p>
        </p:txBody>
      </p:sp>
      <p:sp>
        <p:nvSpPr>
          <p:cNvPr id="4" name="Slide Number Placeholder 3"/>
          <p:cNvSpPr>
            <a:spLocks noGrp="1"/>
          </p:cNvSpPr>
          <p:nvPr>
            <p:ph type="sldNum" sz="quarter" idx="10"/>
          </p:nvPr>
        </p:nvSpPr>
        <p:spPr/>
        <p:txBody>
          <a:bodyPr/>
          <a:lstStyle/>
          <a:p>
            <a:fld id="{CA25F995-1E81-47B0-9E52-44B96E9F789E}" type="slidenum">
              <a:rPr lang="en-US" smtClean="0"/>
              <a:t>57</a:t>
            </a:fld>
            <a:endParaRPr lang="en-US"/>
          </a:p>
        </p:txBody>
      </p:sp>
      <p:sp>
        <p:nvSpPr>
          <p:cNvPr id="6" name="Footer Placeholder 5">
            <a:extLst>
              <a:ext uri="{FF2B5EF4-FFF2-40B4-BE49-F238E27FC236}">
                <a16:creationId xmlns:a16="http://schemas.microsoft.com/office/drawing/2014/main" id="{6FDB49A1-E8EC-42F4-AC75-CA2B69C16E07}"/>
              </a:ext>
            </a:extLst>
          </p:cNvPr>
          <p:cNvSpPr>
            <a:spLocks noGrp="1"/>
          </p:cNvSpPr>
          <p:nvPr>
            <p:ph type="ftr" sz="quarter" idx="12"/>
          </p:nvPr>
        </p:nvSpPr>
        <p:spPr/>
        <p:txBody>
          <a:bodyPr/>
          <a:lstStyle/>
          <a:p>
            <a:r>
              <a:rPr lang="en-US"/>
              <a:t>Blanchard - 3/28/19</a:t>
            </a:r>
          </a:p>
        </p:txBody>
      </p:sp>
      <p:sp>
        <p:nvSpPr>
          <p:cNvPr id="7" name="Header Placeholder 6">
            <a:extLst>
              <a:ext uri="{FF2B5EF4-FFF2-40B4-BE49-F238E27FC236}">
                <a16:creationId xmlns:a16="http://schemas.microsoft.com/office/drawing/2014/main" id="{55F24036-7EBC-442B-B06A-4F17108B3689}"/>
              </a:ext>
            </a:extLst>
          </p:cNvPr>
          <p:cNvSpPr>
            <a:spLocks noGrp="1"/>
          </p:cNvSpPr>
          <p:nvPr>
            <p:ph type="hdr" sz="quarter" idx="13"/>
          </p:nvPr>
        </p:nvSpPr>
        <p:spPr/>
        <p:txBody>
          <a:bodyPr/>
          <a:lstStyle/>
          <a:p>
            <a:r>
              <a:rPr lang="fr-FR"/>
              <a:t>SIP #4 - Tough Conversations, DISCIPLINE &amp; TERMINATIONS</a:t>
            </a:r>
            <a:endParaRPr lang="en-US"/>
          </a:p>
        </p:txBody>
      </p:sp>
    </p:spTree>
    <p:extLst>
      <p:ext uri="{BB962C8B-B14F-4D97-AF65-F5344CB8AC3E}">
        <p14:creationId xmlns:p14="http://schemas.microsoft.com/office/powerpoint/2010/main" val="12054758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5F995-1E81-47B0-9E52-44B96E9F789E}" type="slidenum">
              <a:rPr lang="en-US" smtClean="0"/>
              <a:t>58</a:t>
            </a:fld>
            <a:endParaRPr lang="en-US"/>
          </a:p>
        </p:txBody>
      </p:sp>
      <p:sp>
        <p:nvSpPr>
          <p:cNvPr id="6" name="Footer Placeholder 5">
            <a:extLst>
              <a:ext uri="{FF2B5EF4-FFF2-40B4-BE49-F238E27FC236}">
                <a16:creationId xmlns:a16="http://schemas.microsoft.com/office/drawing/2014/main" id="{A1C8F603-B6E6-4218-A04B-B7924631FB94}"/>
              </a:ext>
            </a:extLst>
          </p:cNvPr>
          <p:cNvSpPr>
            <a:spLocks noGrp="1"/>
          </p:cNvSpPr>
          <p:nvPr>
            <p:ph type="ftr" sz="quarter" idx="12"/>
          </p:nvPr>
        </p:nvSpPr>
        <p:spPr/>
        <p:txBody>
          <a:bodyPr/>
          <a:lstStyle/>
          <a:p>
            <a:r>
              <a:rPr lang="en-US"/>
              <a:t>Blanchard - 3/28/19</a:t>
            </a:r>
          </a:p>
        </p:txBody>
      </p:sp>
      <p:sp>
        <p:nvSpPr>
          <p:cNvPr id="7" name="Header Placeholder 6">
            <a:extLst>
              <a:ext uri="{FF2B5EF4-FFF2-40B4-BE49-F238E27FC236}">
                <a16:creationId xmlns:a16="http://schemas.microsoft.com/office/drawing/2014/main" id="{6E300AD6-0879-4A12-A3E1-A1AAE0A5D50F}"/>
              </a:ext>
            </a:extLst>
          </p:cNvPr>
          <p:cNvSpPr>
            <a:spLocks noGrp="1"/>
          </p:cNvSpPr>
          <p:nvPr>
            <p:ph type="hdr" sz="quarter" idx="13"/>
          </p:nvPr>
        </p:nvSpPr>
        <p:spPr/>
        <p:txBody>
          <a:bodyPr/>
          <a:lstStyle/>
          <a:p>
            <a:r>
              <a:rPr lang="fr-FR"/>
              <a:t>SIP #4 - Tough Conversations, DISCIPLINE &amp; TERMINATIONS</a:t>
            </a:r>
            <a:endParaRPr lang="en-US"/>
          </a:p>
        </p:txBody>
      </p:sp>
    </p:spTree>
    <p:extLst>
      <p:ext uri="{BB962C8B-B14F-4D97-AF65-F5344CB8AC3E}">
        <p14:creationId xmlns:p14="http://schemas.microsoft.com/office/powerpoint/2010/main" val="42890083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COURT ANALYZED THE HR PERSONS THOUGHT PROCESS WHEN DECIDING ON VIOLATION AND PUNISHMENT:  </a:t>
            </a:r>
            <a:r>
              <a:rPr lang="en-US" dirty="0"/>
              <a:t>In reaching her conclusion that </a:t>
            </a:r>
            <a:r>
              <a:rPr lang="en-US" b="1" dirty="0"/>
              <a:t>Ms. DeWitt intentionally dropped the calls</a:t>
            </a:r>
            <a:r>
              <a:rPr lang="en-US" dirty="0"/>
              <a:t>, Ms. </a:t>
            </a:r>
            <a:r>
              <a:rPr lang="en-US" dirty="0" err="1"/>
              <a:t>Baskett</a:t>
            </a:r>
            <a:r>
              <a:rPr lang="en-US" dirty="0"/>
              <a:t>–</a:t>
            </a:r>
            <a:r>
              <a:rPr lang="en-US" dirty="0" err="1"/>
              <a:t>McEnany</a:t>
            </a:r>
            <a:r>
              <a:rPr lang="en-US" dirty="0"/>
              <a:t> considered multiple factors. First, </a:t>
            </a:r>
            <a:r>
              <a:rPr lang="en-US" b="1" dirty="0"/>
              <a:t>she considered how “difficult [it is] to accidentally hang up on a customer</a:t>
            </a:r>
            <a:r>
              <a:rPr lang="en-US" dirty="0"/>
              <a:t>.” Terminating a phone call is a two-step process, she testified, requiring two separate clicks of the mouse; that is, hanging up on customers required “discrete decisions to do that.” Second, Ms. </a:t>
            </a:r>
            <a:r>
              <a:rPr lang="en-US" dirty="0" err="1"/>
              <a:t>Baskett</a:t>
            </a:r>
            <a:r>
              <a:rPr lang="en-US" dirty="0"/>
              <a:t>–</a:t>
            </a:r>
            <a:r>
              <a:rPr lang="en-US" dirty="0" err="1"/>
              <a:t>McEnany</a:t>
            </a:r>
            <a:r>
              <a:rPr lang="en-US" dirty="0"/>
              <a:t> considered that </a:t>
            </a:r>
            <a:r>
              <a:rPr lang="en-US" b="1" dirty="0"/>
              <a:t>Ms. DeWitt operated successfully the rest of the day and never reported that she was not feeling well</a:t>
            </a:r>
            <a:r>
              <a:rPr lang="en-US" dirty="0"/>
              <a:t>. </a:t>
            </a:r>
            <a:r>
              <a:rPr lang="en-US" b="1" dirty="0"/>
              <a:t>She also interacted with a co-worker on an instant messaging system immediately prior to the first dropped call. Third, Ms. DeWitt did not go into auxiliary mode or take a break from accepting calls, which she was permitted to do if she became ill</a:t>
            </a:r>
            <a:r>
              <a:rPr lang="en-US" dirty="0"/>
              <a:t>. Fourth, Ms. DeWitt was in close proximity to other customer service representatives when the dropped calls occurred yet </a:t>
            </a:r>
            <a:r>
              <a:rPr lang="en-US" b="1" dirty="0"/>
              <a:t>Ms. DeWitt identified no witnesses that would have observed her disorientation</a:t>
            </a:r>
            <a:r>
              <a:rPr lang="en-US" dirty="0"/>
              <a:t>. Fifth and finally, Ms. </a:t>
            </a:r>
            <a:r>
              <a:rPr lang="en-US" dirty="0" err="1"/>
              <a:t>Baskett</a:t>
            </a:r>
            <a:r>
              <a:rPr lang="en-US" dirty="0"/>
              <a:t>–</a:t>
            </a:r>
            <a:r>
              <a:rPr lang="en-US" dirty="0" err="1"/>
              <a:t>McEnany</a:t>
            </a:r>
            <a:r>
              <a:rPr lang="en-US" dirty="0"/>
              <a:t> considered that </a:t>
            </a:r>
            <a:r>
              <a:rPr lang="en-US" b="1" dirty="0"/>
              <a:t>although she believed Ms. DeWitt to be an honest person, Ms. DeWitt's Last Chance status put her job in jeopardy and could have motivated her to invent a disability-related cause for her misconduct. Ms. </a:t>
            </a:r>
            <a:r>
              <a:rPr lang="en-US" b="1" dirty="0" err="1"/>
              <a:t>Baskett</a:t>
            </a:r>
            <a:r>
              <a:rPr lang="en-US" b="1" dirty="0"/>
              <a:t>–</a:t>
            </a:r>
            <a:r>
              <a:rPr lang="en-US" b="1" dirty="0" err="1"/>
              <a:t>McEnany</a:t>
            </a:r>
            <a:r>
              <a:rPr lang="en-US" b="1" dirty="0"/>
              <a:t> weighed these facts against Ms. DeWitt's claim that her disability caused her to drop the calls, and developed the belief that Ms. DeWitt intentionally dropped the calls. </a:t>
            </a:r>
            <a:endParaRPr lang="en-US" dirty="0"/>
          </a:p>
        </p:txBody>
      </p:sp>
      <p:sp>
        <p:nvSpPr>
          <p:cNvPr id="4" name="Slide Number Placeholder 3"/>
          <p:cNvSpPr>
            <a:spLocks noGrp="1"/>
          </p:cNvSpPr>
          <p:nvPr>
            <p:ph type="sldNum" sz="quarter" idx="10"/>
          </p:nvPr>
        </p:nvSpPr>
        <p:spPr/>
        <p:txBody>
          <a:bodyPr/>
          <a:lstStyle/>
          <a:p>
            <a:fld id="{CA25F995-1E81-47B0-9E52-44B96E9F789E}" type="slidenum">
              <a:rPr lang="en-US" smtClean="0"/>
              <a:t>59</a:t>
            </a:fld>
            <a:endParaRPr lang="en-US"/>
          </a:p>
        </p:txBody>
      </p:sp>
      <p:sp>
        <p:nvSpPr>
          <p:cNvPr id="6" name="Footer Placeholder 5">
            <a:extLst>
              <a:ext uri="{FF2B5EF4-FFF2-40B4-BE49-F238E27FC236}">
                <a16:creationId xmlns:a16="http://schemas.microsoft.com/office/drawing/2014/main" id="{C7B332DA-7F32-4BCA-81F7-87C877666E22}"/>
              </a:ext>
            </a:extLst>
          </p:cNvPr>
          <p:cNvSpPr>
            <a:spLocks noGrp="1"/>
          </p:cNvSpPr>
          <p:nvPr>
            <p:ph type="ftr" sz="quarter" idx="12"/>
          </p:nvPr>
        </p:nvSpPr>
        <p:spPr/>
        <p:txBody>
          <a:bodyPr/>
          <a:lstStyle/>
          <a:p>
            <a:r>
              <a:rPr lang="en-US"/>
              <a:t>Blanchard - 3/28/19</a:t>
            </a:r>
          </a:p>
        </p:txBody>
      </p:sp>
      <p:sp>
        <p:nvSpPr>
          <p:cNvPr id="7" name="Header Placeholder 6">
            <a:extLst>
              <a:ext uri="{FF2B5EF4-FFF2-40B4-BE49-F238E27FC236}">
                <a16:creationId xmlns:a16="http://schemas.microsoft.com/office/drawing/2014/main" id="{4DEB8F10-3F50-4996-A3FC-D5F096AA9FE2}"/>
              </a:ext>
            </a:extLst>
          </p:cNvPr>
          <p:cNvSpPr>
            <a:spLocks noGrp="1"/>
          </p:cNvSpPr>
          <p:nvPr>
            <p:ph type="hdr" sz="quarter" idx="13"/>
          </p:nvPr>
        </p:nvSpPr>
        <p:spPr/>
        <p:txBody>
          <a:bodyPr/>
          <a:lstStyle/>
          <a:p>
            <a:r>
              <a:rPr lang="fr-FR"/>
              <a:t>SIP #4 - Tough Conversations, DISCIPLINE &amp; TERMINATIONS</a:t>
            </a:r>
            <a:endParaRPr lang="en-US"/>
          </a:p>
        </p:txBody>
      </p:sp>
    </p:spTree>
    <p:extLst>
      <p:ext uri="{BB962C8B-B14F-4D97-AF65-F5344CB8AC3E}">
        <p14:creationId xmlns:p14="http://schemas.microsoft.com/office/powerpoint/2010/main" val="4098251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1200" y="466725"/>
            <a:ext cx="4395788" cy="2473325"/>
          </a:xfrm>
        </p:spPr>
      </p:sp>
      <p:sp>
        <p:nvSpPr>
          <p:cNvPr id="3" name="Notes Placeholder 2"/>
          <p:cNvSpPr>
            <a:spLocks noGrp="1"/>
          </p:cNvSpPr>
          <p:nvPr>
            <p:ph type="body" idx="1"/>
          </p:nvPr>
        </p:nvSpPr>
        <p:spPr>
          <a:xfrm>
            <a:off x="560258" y="3246910"/>
            <a:ext cx="5889883" cy="457528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Y</a:t>
            </a:r>
            <a:r>
              <a:rPr lang="en-US" sz="1800" b="1" kern="1200" dirty="0">
                <a:solidFill>
                  <a:schemeClr val="tx1"/>
                </a:solidFill>
                <a:effectLst/>
                <a:latin typeface="+mn-lt"/>
                <a:ea typeface="+mn-ea"/>
                <a:cs typeface="+mn-cs"/>
              </a:rPr>
              <a:t>our greatest asset when dealing with others is </a:t>
            </a:r>
            <a:r>
              <a:rPr lang="en-US" sz="1800" b="1" i="1" kern="1200" dirty="0">
                <a:solidFill>
                  <a:schemeClr val="tx1"/>
                </a:solidFill>
                <a:effectLst/>
                <a:latin typeface="+mn-lt"/>
                <a:ea typeface="+mn-ea"/>
                <a:cs typeface="+mn-cs"/>
              </a:rPr>
              <a:t>guilt</a:t>
            </a:r>
            <a:r>
              <a:rPr lang="en-US" sz="1800" kern="1200" dirty="0">
                <a:solidFill>
                  <a:schemeClr val="tx1"/>
                </a:solidFill>
                <a:effectLst/>
                <a:latin typeface="+mn-lt"/>
                <a:ea typeface="+mn-ea"/>
                <a:cs typeface="+mn-cs"/>
              </a:rPr>
              <a:t>, not anger.  Anger is an external response: When people are mad at another person, they look outward to voice their frustration.  </a:t>
            </a:r>
            <a:r>
              <a:rPr lang="en-US" sz="1800" b="1" kern="1200" dirty="0">
                <a:solidFill>
                  <a:schemeClr val="tx1"/>
                </a:solidFill>
                <a:effectLst/>
                <a:latin typeface="+mn-lt"/>
                <a:ea typeface="+mn-ea"/>
                <a:cs typeface="+mn-cs"/>
              </a:rPr>
              <a:t>Guilt, on the other hand, is internal: When people feel guilty, they look inward and tend to assume responsibility for the problem at hand.  That’s the Golden Rule of Workplace Leadership:  Allow people to assume responsibility for their actions, </a:t>
            </a:r>
            <a:r>
              <a:rPr lang="en-US" sz="1800" kern="1200" dirty="0">
                <a:solidFill>
                  <a:schemeClr val="tx1"/>
                </a:solidFill>
                <a:effectLst/>
                <a:latin typeface="+mn-lt"/>
                <a:ea typeface="+mn-ea"/>
                <a:cs typeface="+mn-cs"/>
              </a:rPr>
              <a:t>and you’ll “pierce their heart” and get them to want to change things for themselves.  Try to force them to do something by making them mad or challenging or embarrassing them, and they’ll resist the change being forced on them.  </a:t>
            </a:r>
            <a:r>
              <a:rPr lang="en-US" sz="1600" kern="1200" dirty="0">
                <a:solidFill>
                  <a:schemeClr val="tx1"/>
                </a:solidFill>
                <a:effectLst/>
                <a:latin typeface="+mn-lt"/>
                <a:ea typeface="+mn-ea"/>
                <a:cs typeface="+mn-cs"/>
              </a:rPr>
              <a:t>We’ll discuss strategies for invoking guilt rather than anger responses throughout the book, </a:t>
            </a:r>
            <a:r>
              <a:rPr lang="en-US" sz="1800" kern="1200" dirty="0">
                <a:solidFill>
                  <a:schemeClr val="tx1"/>
                </a:solidFill>
                <a:effectLst/>
                <a:latin typeface="+mn-lt"/>
                <a:ea typeface="+mn-ea"/>
                <a:cs typeface="+mn-cs"/>
              </a:rPr>
              <a:t>and </a:t>
            </a:r>
            <a:r>
              <a:rPr lang="en-US" sz="1800" kern="1200" dirty="0" err="1">
                <a:solidFill>
                  <a:schemeClr val="tx1"/>
                </a:solidFill>
                <a:effectLst/>
                <a:latin typeface="+mn-lt"/>
                <a:ea typeface="+mn-ea"/>
                <a:cs typeface="+mn-cs"/>
              </a:rPr>
              <a:t>psst</a:t>
            </a:r>
            <a:r>
              <a:rPr lang="en-US" sz="1800" kern="1200" dirty="0">
                <a:solidFill>
                  <a:schemeClr val="tx1"/>
                </a:solidFill>
                <a:effectLst/>
                <a:latin typeface="+mn-lt"/>
                <a:ea typeface="+mn-ea"/>
                <a:cs typeface="+mn-cs"/>
              </a:rPr>
              <a:t>…this works just as effectively in your personal life as well.  </a:t>
            </a:r>
          </a:p>
          <a:p>
            <a:endParaRPr lang="en-US" dirty="0"/>
          </a:p>
        </p:txBody>
      </p:sp>
      <p:sp>
        <p:nvSpPr>
          <p:cNvPr id="4" name="Header Placeholder 3"/>
          <p:cNvSpPr>
            <a:spLocks noGrp="1"/>
          </p:cNvSpPr>
          <p:nvPr>
            <p:ph type="hdr" sz="quarter" idx="10"/>
          </p:nvPr>
        </p:nvSpPr>
        <p:spPr/>
        <p:txBody>
          <a:bodyPr/>
          <a:lstStyle/>
          <a:p>
            <a:r>
              <a:rPr lang="fr-FR"/>
              <a:t>SIP #4 - Tough Conversations, DISCIPLINE &amp; TERMINATIONS</a:t>
            </a:r>
            <a:endParaRPr lang="en-US"/>
          </a:p>
        </p:txBody>
      </p:sp>
      <p:sp>
        <p:nvSpPr>
          <p:cNvPr id="6" name="Footer Placeholder 5"/>
          <p:cNvSpPr>
            <a:spLocks noGrp="1"/>
          </p:cNvSpPr>
          <p:nvPr>
            <p:ph type="ftr" sz="quarter" idx="12"/>
          </p:nvPr>
        </p:nvSpPr>
        <p:spPr/>
        <p:txBody>
          <a:bodyPr/>
          <a:lstStyle/>
          <a:p>
            <a:r>
              <a:rPr lang="en-US"/>
              <a:t>Blanchard - 3/28/19</a:t>
            </a:r>
          </a:p>
        </p:txBody>
      </p:sp>
      <p:sp>
        <p:nvSpPr>
          <p:cNvPr id="7" name="Slide Number Placeholder 6"/>
          <p:cNvSpPr>
            <a:spLocks noGrp="1"/>
          </p:cNvSpPr>
          <p:nvPr>
            <p:ph type="sldNum" sz="quarter" idx="13"/>
          </p:nvPr>
        </p:nvSpPr>
        <p:spPr/>
        <p:txBody>
          <a:bodyPr/>
          <a:lstStyle/>
          <a:p>
            <a:fld id="{CA25F995-1E81-47B0-9E52-44B96E9F789E}" type="slidenum">
              <a:rPr lang="en-US" smtClean="0"/>
              <a:t>6</a:t>
            </a:fld>
            <a:endParaRPr lang="en-US"/>
          </a:p>
        </p:txBody>
      </p:sp>
    </p:spTree>
    <p:extLst>
      <p:ext uri="{BB962C8B-B14F-4D97-AF65-F5344CB8AC3E}">
        <p14:creationId xmlns:p14="http://schemas.microsoft.com/office/powerpoint/2010/main" val="9403422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CA25F995-1E81-47B0-9E52-44B96E9F789E}" type="slidenum">
              <a:rPr lang="en-US" smtClean="0"/>
              <a:t>60</a:t>
            </a:fld>
            <a:endParaRPr lang="en-US"/>
          </a:p>
        </p:txBody>
      </p:sp>
      <p:sp>
        <p:nvSpPr>
          <p:cNvPr id="6" name="Footer Placeholder 5">
            <a:extLst>
              <a:ext uri="{FF2B5EF4-FFF2-40B4-BE49-F238E27FC236}">
                <a16:creationId xmlns:a16="http://schemas.microsoft.com/office/drawing/2014/main" id="{46492B54-7312-4EC3-B16D-01716AB7ACE3}"/>
              </a:ext>
            </a:extLst>
          </p:cNvPr>
          <p:cNvSpPr>
            <a:spLocks noGrp="1"/>
          </p:cNvSpPr>
          <p:nvPr>
            <p:ph type="ftr" sz="quarter" idx="12"/>
          </p:nvPr>
        </p:nvSpPr>
        <p:spPr/>
        <p:txBody>
          <a:bodyPr/>
          <a:lstStyle/>
          <a:p>
            <a:r>
              <a:rPr lang="en-US"/>
              <a:t>Blanchard - 3/28/19</a:t>
            </a:r>
          </a:p>
        </p:txBody>
      </p:sp>
      <p:sp>
        <p:nvSpPr>
          <p:cNvPr id="7" name="Header Placeholder 6">
            <a:extLst>
              <a:ext uri="{FF2B5EF4-FFF2-40B4-BE49-F238E27FC236}">
                <a16:creationId xmlns:a16="http://schemas.microsoft.com/office/drawing/2014/main" id="{07101CF8-7217-4A3C-B5E8-96D90F5C1268}"/>
              </a:ext>
            </a:extLst>
          </p:cNvPr>
          <p:cNvSpPr>
            <a:spLocks noGrp="1"/>
          </p:cNvSpPr>
          <p:nvPr>
            <p:ph type="hdr" sz="quarter" idx="13"/>
          </p:nvPr>
        </p:nvSpPr>
        <p:spPr/>
        <p:txBody>
          <a:bodyPr/>
          <a:lstStyle/>
          <a:p>
            <a:r>
              <a:rPr lang="fr-FR"/>
              <a:t>SIP #4 - Tough Conversations, DISCIPLINE &amp; TERMINATIONS</a:t>
            </a:r>
            <a:endParaRPr lang="en-US"/>
          </a:p>
        </p:txBody>
      </p:sp>
    </p:spTree>
    <p:extLst>
      <p:ext uri="{BB962C8B-B14F-4D97-AF65-F5344CB8AC3E}">
        <p14:creationId xmlns:p14="http://schemas.microsoft.com/office/powerpoint/2010/main" val="1168682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503238"/>
            <a:ext cx="5575300" cy="3136900"/>
          </a:xfrm>
        </p:spPr>
      </p:sp>
      <p:sp>
        <p:nvSpPr>
          <p:cNvPr id="4" name="Header Placeholder 3"/>
          <p:cNvSpPr>
            <a:spLocks noGrp="1"/>
          </p:cNvSpPr>
          <p:nvPr>
            <p:ph type="hdr" sz="quarter" idx="10"/>
          </p:nvPr>
        </p:nvSpPr>
        <p:spPr/>
        <p:txBody>
          <a:bodyPr/>
          <a:lstStyle/>
          <a:p>
            <a:r>
              <a:rPr lang="fr-FR"/>
              <a:t>SIP #4 - Tough Conversations, DISCIPLINE &amp; TERMINATIONS</a:t>
            </a:r>
            <a:endParaRPr lang="en-US"/>
          </a:p>
        </p:txBody>
      </p:sp>
      <p:sp>
        <p:nvSpPr>
          <p:cNvPr id="6" name="Footer Placeholder 5"/>
          <p:cNvSpPr>
            <a:spLocks noGrp="1"/>
          </p:cNvSpPr>
          <p:nvPr>
            <p:ph type="ftr" sz="quarter" idx="12"/>
          </p:nvPr>
        </p:nvSpPr>
        <p:spPr/>
        <p:txBody>
          <a:bodyPr/>
          <a:lstStyle/>
          <a:p>
            <a:r>
              <a:rPr lang="en-US"/>
              <a:t>Blanchard - 3/28/19</a:t>
            </a:r>
          </a:p>
        </p:txBody>
      </p:sp>
      <p:sp>
        <p:nvSpPr>
          <p:cNvPr id="7" name="Slide Number Placeholder 6"/>
          <p:cNvSpPr>
            <a:spLocks noGrp="1"/>
          </p:cNvSpPr>
          <p:nvPr>
            <p:ph type="sldNum" sz="quarter" idx="13"/>
          </p:nvPr>
        </p:nvSpPr>
        <p:spPr/>
        <p:txBody>
          <a:bodyPr/>
          <a:lstStyle/>
          <a:p>
            <a:fld id="{CA25F995-1E81-47B0-9E52-44B96E9F789E}" type="slidenum">
              <a:rPr lang="en-US" smtClean="0"/>
              <a:t>61</a:t>
            </a:fld>
            <a:endParaRPr lang="en-US"/>
          </a:p>
        </p:txBody>
      </p:sp>
      <p:pic>
        <p:nvPicPr>
          <p:cNvPr id="8" name="Picture 7">
            <a:extLst>
              <a:ext uri="{FF2B5EF4-FFF2-40B4-BE49-F238E27FC236}">
                <a16:creationId xmlns:a16="http://schemas.microsoft.com/office/drawing/2014/main" id="{016F79F3-D1CF-4DA0-AD25-0000689E7CA2}"/>
              </a:ext>
            </a:extLst>
          </p:cNvPr>
          <p:cNvPicPr>
            <a:picLocks noChangeAspect="1"/>
          </p:cNvPicPr>
          <p:nvPr/>
        </p:nvPicPr>
        <p:blipFill>
          <a:blip r:embed="rId3"/>
          <a:stretch>
            <a:fillRect/>
          </a:stretch>
        </p:blipFill>
        <p:spPr>
          <a:xfrm>
            <a:off x="-310896" y="3826954"/>
            <a:ext cx="7761900" cy="4366069"/>
          </a:xfrm>
          <a:prstGeom prst="rect">
            <a:avLst/>
          </a:prstGeom>
        </p:spPr>
      </p:pic>
    </p:spTree>
    <p:extLst>
      <p:ext uri="{BB962C8B-B14F-4D97-AF65-F5344CB8AC3E}">
        <p14:creationId xmlns:p14="http://schemas.microsoft.com/office/powerpoint/2010/main" val="21353603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600" b="1" dirty="0"/>
              <a:t>These actions take place over a 1-2 year period for a case that stays on track and is moving along.  </a:t>
            </a:r>
          </a:p>
          <a:p>
            <a:endParaRPr lang="en-US" altLang="en-US" sz="1600" dirty="0"/>
          </a:p>
          <a:p>
            <a:r>
              <a:rPr lang="en-US" altLang="en-US" sz="1600" dirty="0"/>
              <a:t>On top of the duties that you have to complete on a daily basis – taking calls, doing payroll, waiting on customers, etc. you will have to find time to do these things.  Typically you will have time to plan for most of these items but it does create major work that someone has to perform.  The Court can sanction the City if this information is not provided in a timely manner.</a:t>
            </a:r>
          </a:p>
          <a:p>
            <a:endParaRPr lang="en-US" altLang="en-US" sz="1600" dirty="0"/>
          </a:p>
          <a:p>
            <a:r>
              <a:rPr lang="en-US" altLang="en-US" sz="1600" dirty="0"/>
              <a:t>*These numbers may include more than one employee handling the claim and/or appear for deposition. </a:t>
            </a:r>
          </a:p>
          <a:p>
            <a:endParaRPr lang="en-US" altLang="en-US" dirty="0"/>
          </a:p>
        </p:txBody>
      </p:sp>
      <p:sp>
        <p:nvSpPr>
          <p:cNvPr id="4" name="Slide Number Placeholder 3"/>
          <p:cNvSpPr>
            <a:spLocks noGrp="1"/>
          </p:cNvSpPr>
          <p:nvPr>
            <p:ph type="sldNum" sz="quarter" idx="5"/>
          </p:nvPr>
        </p:nvSpPr>
        <p:spPr/>
        <p:txBody>
          <a:bodyPr/>
          <a:lstStyle/>
          <a:p>
            <a:pPr>
              <a:defRPr/>
            </a:pPr>
            <a:fld id="{2FBB8DE6-FC96-4D88-8670-704B168835F4}" type="slidenum">
              <a:rPr lang="en-US" smtClean="0"/>
              <a:pPr>
                <a:defRPr/>
              </a:pPr>
              <a:t>62</a:t>
            </a:fld>
            <a:endParaRPr lang="en-US"/>
          </a:p>
        </p:txBody>
      </p:sp>
      <p:sp>
        <p:nvSpPr>
          <p:cNvPr id="2" name="Footer Placeholder 1">
            <a:extLst>
              <a:ext uri="{FF2B5EF4-FFF2-40B4-BE49-F238E27FC236}">
                <a16:creationId xmlns:a16="http://schemas.microsoft.com/office/drawing/2014/main" id="{FBFC0A8C-A963-4FD7-A7F0-FCC570D871DF}"/>
              </a:ext>
            </a:extLst>
          </p:cNvPr>
          <p:cNvSpPr>
            <a:spLocks noGrp="1"/>
          </p:cNvSpPr>
          <p:nvPr>
            <p:ph type="ftr" sz="quarter" idx="10"/>
          </p:nvPr>
        </p:nvSpPr>
        <p:spPr/>
        <p:txBody>
          <a:bodyPr/>
          <a:lstStyle/>
          <a:p>
            <a:r>
              <a:rPr lang="en-US"/>
              <a:t>Blanchard - 3/28/19</a:t>
            </a:r>
          </a:p>
        </p:txBody>
      </p:sp>
      <p:sp>
        <p:nvSpPr>
          <p:cNvPr id="3" name="Header Placeholder 2">
            <a:extLst>
              <a:ext uri="{FF2B5EF4-FFF2-40B4-BE49-F238E27FC236}">
                <a16:creationId xmlns:a16="http://schemas.microsoft.com/office/drawing/2014/main" id="{8D9C1533-3FA1-4A91-B60F-C8A6D7F4B491}"/>
              </a:ext>
            </a:extLst>
          </p:cNvPr>
          <p:cNvSpPr>
            <a:spLocks noGrp="1"/>
          </p:cNvSpPr>
          <p:nvPr>
            <p:ph type="hdr" sz="quarter" idx="11"/>
          </p:nvPr>
        </p:nvSpPr>
        <p:spPr/>
        <p:txBody>
          <a:bodyPr/>
          <a:lstStyle/>
          <a:p>
            <a:r>
              <a:rPr lang="fr-FR"/>
              <a:t>SIP #4 - Tough Conversations, DISCIPLINE &amp; TERMINATIONS</a:t>
            </a:r>
            <a:endParaRPr lang="en-US"/>
          </a:p>
        </p:txBody>
      </p:sp>
    </p:spTree>
    <p:extLst>
      <p:ext uri="{BB962C8B-B14F-4D97-AF65-F5344CB8AC3E}">
        <p14:creationId xmlns:p14="http://schemas.microsoft.com/office/powerpoint/2010/main" val="218218150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600" dirty="0"/>
              <a:t>This is just in defense costs.  </a:t>
            </a:r>
          </a:p>
          <a:p>
            <a:r>
              <a:rPr lang="en-US" altLang="en-US" sz="1600" dirty="0"/>
              <a:t>This does not count cost of a verdict.</a:t>
            </a:r>
          </a:p>
        </p:txBody>
      </p:sp>
      <p:sp>
        <p:nvSpPr>
          <p:cNvPr id="4" name="Slide Number Placeholder 3"/>
          <p:cNvSpPr>
            <a:spLocks noGrp="1"/>
          </p:cNvSpPr>
          <p:nvPr>
            <p:ph type="sldNum" sz="quarter" idx="5"/>
          </p:nvPr>
        </p:nvSpPr>
        <p:spPr/>
        <p:txBody>
          <a:bodyPr/>
          <a:lstStyle/>
          <a:p>
            <a:pPr>
              <a:defRPr/>
            </a:pPr>
            <a:fld id="{E273C33B-D1A3-4FB6-BAC1-20114B942D5E}" type="slidenum">
              <a:rPr lang="en-US" smtClean="0"/>
              <a:pPr>
                <a:defRPr/>
              </a:pPr>
              <a:t>63</a:t>
            </a:fld>
            <a:endParaRPr lang="en-US"/>
          </a:p>
        </p:txBody>
      </p:sp>
      <p:sp>
        <p:nvSpPr>
          <p:cNvPr id="2" name="Footer Placeholder 1">
            <a:extLst>
              <a:ext uri="{FF2B5EF4-FFF2-40B4-BE49-F238E27FC236}">
                <a16:creationId xmlns:a16="http://schemas.microsoft.com/office/drawing/2014/main" id="{92485EB2-D0E1-42E1-93ED-3DABB78B8F13}"/>
              </a:ext>
            </a:extLst>
          </p:cNvPr>
          <p:cNvSpPr>
            <a:spLocks noGrp="1"/>
          </p:cNvSpPr>
          <p:nvPr>
            <p:ph type="ftr" sz="quarter" idx="10"/>
          </p:nvPr>
        </p:nvSpPr>
        <p:spPr/>
        <p:txBody>
          <a:bodyPr/>
          <a:lstStyle/>
          <a:p>
            <a:r>
              <a:rPr lang="en-US"/>
              <a:t>Blanchard - 3/28/19</a:t>
            </a:r>
          </a:p>
        </p:txBody>
      </p:sp>
      <p:sp>
        <p:nvSpPr>
          <p:cNvPr id="3" name="Header Placeholder 2">
            <a:extLst>
              <a:ext uri="{FF2B5EF4-FFF2-40B4-BE49-F238E27FC236}">
                <a16:creationId xmlns:a16="http://schemas.microsoft.com/office/drawing/2014/main" id="{C7F0E228-55E5-41EB-8AEB-8326D1292867}"/>
              </a:ext>
            </a:extLst>
          </p:cNvPr>
          <p:cNvSpPr>
            <a:spLocks noGrp="1"/>
          </p:cNvSpPr>
          <p:nvPr>
            <p:ph type="hdr" sz="quarter" idx="11"/>
          </p:nvPr>
        </p:nvSpPr>
        <p:spPr/>
        <p:txBody>
          <a:bodyPr/>
          <a:lstStyle/>
          <a:p>
            <a:r>
              <a:rPr lang="fr-FR"/>
              <a:t>SIP #4 - Tough Conversations, DISCIPLINE &amp; TERMINATIONS</a:t>
            </a:r>
            <a:endParaRPr lang="en-US"/>
          </a:p>
        </p:txBody>
      </p:sp>
    </p:spTree>
    <p:extLst>
      <p:ext uri="{BB962C8B-B14F-4D97-AF65-F5344CB8AC3E}">
        <p14:creationId xmlns:p14="http://schemas.microsoft.com/office/powerpoint/2010/main" val="3411105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4" name="Slide Number Placeholder 3"/>
          <p:cNvSpPr>
            <a:spLocks noGrp="1"/>
          </p:cNvSpPr>
          <p:nvPr>
            <p:ph type="sldNum" sz="quarter" idx="5"/>
          </p:nvPr>
        </p:nvSpPr>
        <p:spPr/>
        <p:txBody>
          <a:bodyPr/>
          <a:lstStyle/>
          <a:p>
            <a:pPr>
              <a:defRPr/>
            </a:pPr>
            <a:fld id="{9FE208AB-5C0D-4FEF-BEAE-8CA20C5B9DB8}" type="slidenum">
              <a:rPr lang="en-US" smtClean="0"/>
              <a:pPr>
                <a:defRPr/>
              </a:pPr>
              <a:t>64</a:t>
            </a:fld>
            <a:endParaRPr lang="en-US"/>
          </a:p>
        </p:txBody>
      </p:sp>
      <p:sp>
        <p:nvSpPr>
          <p:cNvPr id="2" name="Footer Placeholder 1">
            <a:extLst>
              <a:ext uri="{FF2B5EF4-FFF2-40B4-BE49-F238E27FC236}">
                <a16:creationId xmlns:a16="http://schemas.microsoft.com/office/drawing/2014/main" id="{6652C8AE-C40D-4549-8E1D-83E7D47EE21D}"/>
              </a:ext>
            </a:extLst>
          </p:cNvPr>
          <p:cNvSpPr>
            <a:spLocks noGrp="1"/>
          </p:cNvSpPr>
          <p:nvPr>
            <p:ph type="ftr" sz="quarter" idx="10"/>
          </p:nvPr>
        </p:nvSpPr>
        <p:spPr/>
        <p:txBody>
          <a:bodyPr/>
          <a:lstStyle/>
          <a:p>
            <a:r>
              <a:rPr lang="en-US"/>
              <a:t>Blanchard - 3/28/19</a:t>
            </a:r>
          </a:p>
        </p:txBody>
      </p:sp>
      <p:sp>
        <p:nvSpPr>
          <p:cNvPr id="3" name="Header Placeholder 2">
            <a:extLst>
              <a:ext uri="{FF2B5EF4-FFF2-40B4-BE49-F238E27FC236}">
                <a16:creationId xmlns:a16="http://schemas.microsoft.com/office/drawing/2014/main" id="{AAAC6CCA-906B-435A-946E-920DE07DB238}"/>
              </a:ext>
            </a:extLst>
          </p:cNvPr>
          <p:cNvSpPr>
            <a:spLocks noGrp="1"/>
          </p:cNvSpPr>
          <p:nvPr>
            <p:ph type="hdr" sz="quarter" idx="11"/>
          </p:nvPr>
        </p:nvSpPr>
        <p:spPr/>
        <p:txBody>
          <a:bodyPr/>
          <a:lstStyle/>
          <a:p>
            <a:r>
              <a:rPr lang="fr-FR"/>
              <a:t>SIP #4 - Tough Conversations, DISCIPLINE &amp; TERMINATIONS</a:t>
            </a:r>
            <a:endParaRPr lang="en-US"/>
          </a:p>
        </p:txBody>
      </p:sp>
    </p:spTree>
    <p:extLst>
      <p:ext uri="{BB962C8B-B14F-4D97-AF65-F5344CB8AC3E}">
        <p14:creationId xmlns:p14="http://schemas.microsoft.com/office/powerpoint/2010/main" val="14976694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fr-FR"/>
              <a:t>SIP #4 - Tough Conversations, DISCIPLINE &amp; TERMINATIONS</a:t>
            </a:r>
            <a:endParaRPr lang="en-US"/>
          </a:p>
        </p:txBody>
      </p:sp>
      <p:sp>
        <p:nvSpPr>
          <p:cNvPr id="6" name="Footer Placeholder 5"/>
          <p:cNvSpPr>
            <a:spLocks noGrp="1"/>
          </p:cNvSpPr>
          <p:nvPr>
            <p:ph type="ftr" sz="quarter" idx="12"/>
          </p:nvPr>
        </p:nvSpPr>
        <p:spPr/>
        <p:txBody>
          <a:bodyPr/>
          <a:lstStyle/>
          <a:p>
            <a:r>
              <a:rPr lang="en-US"/>
              <a:t>Blanchard - 3/28/19</a:t>
            </a:r>
          </a:p>
        </p:txBody>
      </p:sp>
      <p:sp>
        <p:nvSpPr>
          <p:cNvPr id="7" name="Slide Number Placeholder 6"/>
          <p:cNvSpPr>
            <a:spLocks noGrp="1"/>
          </p:cNvSpPr>
          <p:nvPr>
            <p:ph type="sldNum" sz="quarter" idx="13"/>
          </p:nvPr>
        </p:nvSpPr>
        <p:spPr/>
        <p:txBody>
          <a:bodyPr/>
          <a:lstStyle/>
          <a:p>
            <a:fld id="{CA25F995-1E81-47B0-9E52-44B96E9F789E}" type="slidenum">
              <a:rPr lang="en-US" smtClean="0"/>
              <a:t>65</a:t>
            </a:fld>
            <a:endParaRPr lang="en-US"/>
          </a:p>
        </p:txBody>
      </p:sp>
    </p:spTree>
    <p:extLst>
      <p:ext uri="{BB962C8B-B14F-4D97-AF65-F5344CB8AC3E}">
        <p14:creationId xmlns:p14="http://schemas.microsoft.com/office/powerpoint/2010/main" val="7874300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To amend </a:t>
            </a:r>
            <a:r>
              <a:rPr lang="en-US" dirty="0"/>
              <a:t>the </a:t>
            </a:r>
            <a:r>
              <a:rPr lang="en-US" b="1" dirty="0"/>
              <a:t>Age Discrimination in Employment Act of 1967 </a:t>
            </a:r>
            <a:r>
              <a:rPr lang="en-US" dirty="0"/>
              <a:t>to clarify the protections given to older individuals in regard to employee benefit plans, and for other purposes.</a:t>
            </a:r>
          </a:p>
          <a:p>
            <a:r>
              <a:rPr lang="en-US" i="1" dirty="0"/>
              <a:t>Be it enacted by the Senate and House of Representatives of the United States of America in Congress assembled,</a:t>
            </a:r>
            <a:endParaRPr lang="en-US" dirty="0"/>
          </a:p>
          <a:p>
            <a:r>
              <a:rPr lang="en-US" dirty="0"/>
              <a:t>SECTION 1. SHORT TITLE.</a:t>
            </a:r>
          </a:p>
          <a:p>
            <a:r>
              <a:rPr lang="en-US" dirty="0"/>
              <a:t>This Act may be cited as the `Older Workers Benefit Protection Act'.</a:t>
            </a:r>
          </a:p>
          <a:p>
            <a:r>
              <a:rPr lang="en-US" dirty="0"/>
              <a:t>TITLE I--</a:t>
            </a:r>
            <a:r>
              <a:rPr lang="en-US" b="1" dirty="0">
                <a:solidFill>
                  <a:srgbClr val="FF0000"/>
                </a:solidFill>
              </a:rPr>
              <a:t>OLDER WORKERS BENEFIT PROTECTION</a:t>
            </a:r>
            <a:br>
              <a:rPr lang="en-US" b="1" dirty="0">
                <a:solidFill>
                  <a:srgbClr val="FF0000"/>
                </a:solidFill>
              </a:rPr>
            </a:br>
            <a:br>
              <a:rPr lang="en-US" dirty="0"/>
            </a:br>
            <a:r>
              <a:rPr lang="en-US" dirty="0"/>
              <a:t>SEC. 101. FINDING.</a:t>
            </a:r>
          </a:p>
          <a:p>
            <a:r>
              <a:rPr lang="en-US" dirty="0"/>
              <a:t>The Congress finds that, as a result of the decision of the Supreme Court in Public Employees Retirement System of Ohio v. Betts, 109 </a:t>
            </a:r>
            <a:r>
              <a:rPr lang="en-US" dirty="0" err="1"/>
              <a:t>S.Ct</a:t>
            </a:r>
            <a:r>
              <a:rPr lang="en-US" dirty="0"/>
              <a:t>. 256 (1989), legislative action is necessary to restore the original congressional intent in passing and amending the Age Discrimination in Employment Act of 1967 (29 U.S.C. 621 et seq.), which was to prohibit discrimination against older workers in all employee benefits except when age-based reductions in employee benefit plans are justified by significant cost considerations.</a:t>
            </a:r>
          </a:p>
          <a:p>
            <a:r>
              <a:rPr lang="en-US" dirty="0"/>
              <a:t>SEC. 102. DEFINITION.</a:t>
            </a:r>
          </a:p>
          <a:p>
            <a:r>
              <a:rPr lang="en-US" dirty="0"/>
              <a:t>Section 11 of the Age Discrimination in Employment Act of 1967 (29 U.S.C. 630) is amended by adding at the end the following new subsection:</a:t>
            </a:r>
          </a:p>
          <a:p>
            <a:r>
              <a:rPr lang="en-US" dirty="0"/>
              <a:t>`(l) The term `compensation, terms, conditions, or privileges of employment' encompasses all employee benefits, including such benefits provided pursuant to a bona fide employee benefit plan.'.</a:t>
            </a:r>
          </a:p>
          <a:p>
            <a:endParaRPr lang="en-US" dirty="0"/>
          </a:p>
        </p:txBody>
      </p:sp>
      <p:sp>
        <p:nvSpPr>
          <p:cNvPr id="4" name="Header Placeholder 3"/>
          <p:cNvSpPr>
            <a:spLocks noGrp="1"/>
          </p:cNvSpPr>
          <p:nvPr>
            <p:ph type="hdr" sz="quarter" idx="10"/>
          </p:nvPr>
        </p:nvSpPr>
        <p:spPr/>
        <p:txBody>
          <a:bodyPr/>
          <a:lstStyle/>
          <a:p>
            <a:r>
              <a:rPr lang="fr-FR"/>
              <a:t>SIP #4 - Tough Conversations, DISCIPLINE &amp; TERMINATIONS</a:t>
            </a:r>
            <a:endParaRPr lang="en-US"/>
          </a:p>
        </p:txBody>
      </p:sp>
      <p:sp>
        <p:nvSpPr>
          <p:cNvPr id="6" name="Footer Placeholder 5"/>
          <p:cNvSpPr>
            <a:spLocks noGrp="1"/>
          </p:cNvSpPr>
          <p:nvPr>
            <p:ph type="ftr" sz="quarter" idx="12"/>
          </p:nvPr>
        </p:nvSpPr>
        <p:spPr/>
        <p:txBody>
          <a:bodyPr/>
          <a:lstStyle/>
          <a:p>
            <a:r>
              <a:rPr lang="en-US"/>
              <a:t>Blanchard - 3/28/19</a:t>
            </a:r>
          </a:p>
        </p:txBody>
      </p:sp>
      <p:sp>
        <p:nvSpPr>
          <p:cNvPr id="7" name="Slide Number Placeholder 6"/>
          <p:cNvSpPr>
            <a:spLocks noGrp="1"/>
          </p:cNvSpPr>
          <p:nvPr>
            <p:ph type="sldNum" sz="quarter" idx="13"/>
          </p:nvPr>
        </p:nvSpPr>
        <p:spPr/>
        <p:txBody>
          <a:bodyPr/>
          <a:lstStyle/>
          <a:p>
            <a:fld id="{CA25F995-1E81-47B0-9E52-44B96E9F789E}" type="slidenum">
              <a:rPr lang="en-US" smtClean="0"/>
              <a:t>66</a:t>
            </a:fld>
            <a:endParaRPr lang="en-US"/>
          </a:p>
        </p:txBody>
      </p:sp>
    </p:spTree>
    <p:extLst>
      <p:ext uri="{BB962C8B-B14F-4D97-AF65-F5344CB8AC3E}">
        <p14:creationId xmlns:p14="http://schemas.microsoft.com/office/powerpoint/2010/main" val="39335160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less than 15 Employees…</a:t>
            </a:r>
          </a:p>
        </p:txBody>
      </p:sp>
      <p:sp>
        <p:nvSpPr>
          <p:cNvPr id="5" name="Slide Number Placeholder 4"/>
          <p:cNvSpPr>
            <a:spLocks noGrp="1"/>
          </p:cNvSpPr>
          <p:nvPr>
            <p:ph type="sldNum" sz="quarter" idx="11"/>
          </p:nvPr>
        </p:nvSpPr>
        <p:spPr/>
        <p:txBody>
          <a:bodyPr/>
          <a:lstStyle/>
          <a:p>
            <a:fld id="{CA25F995-1E81-47B0-9E52-44B96E9F789E}" type="slidenum">
              <a:rPr lang="en-US" smtClean="0"/>
              <a:t>67</a:t>
            </a:fld>
            <a:endParaRPr lang="en-US"/>
          </a:p>
        </p:txBody>
      </p:sp>
      <p:sp>
        <p:nvSpPr>
          <p:cNvPr id="6" name="Footer Placeholder 5">
            <a:extLst>
              <a:ext uri="{FF2B5EF4-FFF2-40B4-BE49-F238E27FC236}">
                <a16:creationId xmlns:a16="http://schemas.microsoft.com/office/drawing/2014/main" id="{8F57E718-DFD2-4846-B570-79F7B7CE7E67}"/>
              </a:ext>
            </a:extLst>
          </p:cNvPr>
          <p:cNvSpPr>
            <a:spLocks noGrp="1"/>
          </p:cNvSpPr>
          <p:nvPr>
            <p:ph type="ftr" sz="quarter" idx="12"/>
          </p:nvPr>
        </p:nvSpPr>
        <p:spPr/>
        <p:txBody>
          <a:bodyPr/>
          <a:lstStyle/>
          <a:p>
            <a:r>
              <a:rPr lang="en-US"/>
              <a:t>Blanchard - 3/28/19</a:t>
            </a:r>
          </a:p>
        </p:txBody>
      </p:sp>
      <p:sp>
        <p:nvSpPr>
          <p:cNvPr id="7" name="Header Placeholder 6">
            <a:extLst>
              <a:ext uri="{FF2B5EF4-FFF2-40B4-BE49-F238E27FC236}">
                <a16:creationId xmlns:a16="http://schemas.microsoft.com/office/drawing/2014/main" id="{1A41CC5D-65D0-4886-B179-F9F6869B6BB8}"/>
              </a:ext>
            </a:extLst>
          </p:cNvPr>
          <p:cNvSpPr>
            <a:spLocks noGrp="1"/>
          </p:cNvSpPr>
          <p:nvPr>
            <p:ph type="hdr" sz="quarter" idx="13"/>
          </p:nvPr>
        </p:nvSpPr>
        <p:spPr/>
        <p:txBody>
          <a:bodyPr/>
          <a:lstStyle/>
          <a:p>
            <a:r>
              <a:rPr lang="fr-FR"/>
              <a:t>SIP #4 - Tough Conversations, DISCIPLINE &amp; TERMINATIONS</a:t>
            </a:r>
            <a:endParaRPr lang="en-US"/>
          </a:p>
        </p:txBody>
      </p:sp>
    </p:spTree>
    <p:extLst>
      <p:ext uri="{BB962C8B-B14F-4D97-AF65-F5344CB8AC3E}">
        <p14:creationId xmlns:p14="http://schemas.microsoft.com/office/powerpoint/2010/main" val="29331831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1"/>
          </p:nvPr>
        </p:nvSpPr>
        <p:spPr/>
        <p:txBody>
          <a:bodyPr/>
          <a:lstStyle/>
          <a:p>
            <a:fld id="{CA25F995-1E81-47B0-9E52-44B96E9F789E}" type="slidenum">
              <a:rPr lang="en-US" smtClean="0"/>
              <a:t>68</a:t>
            </a:fld>
            <a:endParaRPr lang="en-US"/>
          </a:p>
        </p:txBody>
      </p:sp>
      <p:sp>
        <p:nvSpPr>
          <p:cNvPr id="6" name="Footer Placeholder 5">
            <a:extLst>
              <a:ext uri="{FF2B5EF4-FFF2-40B4-BE49-F238E27FC236}">
                <a16:creationId xmlns:a16="http://schemas.microsoft.com/office/drawing/2014/main" id="{317AF7B4-345E-487F-A5BF-F18255E4F344}"/>
              </a:ext>
            </a:extLst>
          </p:cNvPr>
          <p:cNvSpPr>
            <a:spLocks noGrp="1"/>
          </p:cNvSpPr>
          <p:nvPr>
            <p:ph type="ftr" sz="quarter" idx="12"/>
          </p:nvPr>
        </p:nvSpPr>
        <p:spPr/>
        <p:txBody>
          <a:bodyPr/>
          <a:lstStyle/>
          <a:p>
            <a:r>
              <a:rPr lang="en-US"/>
              <a:t>Blanchard - 3/28/19</a:t>
            </a:r>
          </a:p>
        </p:txBody>
      </p:sp>
      <p:sp>
        <p:nvSpPr>
          <p:cNvPr id="7" name="Header Placeholder 6">
            <a:extLst>
              <a:ext uri="{FF2B5EF4-FFF2-40B4-BE49-F238E27FC236}">
                <a16:creationId xmlns:a16="http://schemas.microsoft.com/office/drawing/2014/main" id="{27A4C790-DD64-4DD4-B448-0EE2B4BB0753}"/>
              </a:ext>
            </a:extLst>
          </p:cNvPr>
          <p:cNvSpPr>
            <a:spLocks noGrp="1"/>
          </p:cNvSpPr>
          <p:nvPr>
            <p:ph type="hdr" sz="quarter" idx="13"/>
          </p:nvPr>
        </p:nvSpPr>
        <p:spPr/>
        <p:txBody>
          <a:bodyPr/>
          <a:lstStyle/>
          <a:p>
            <a:r>
              <a:rPr lang="fr-FR"/>
              <a:t>SIP #4 - Tough Conversations, DISCIPLINE &amp; TERMINATIONS</a:t>
            </a:r>
            <a:endParaRPr lang="en-US"/>
          </a:p>
        </p:txBody>
      </p:sp>
    </p:spTree>
    <p:extLst>
      <p:ext uri="{BB962C8B-B14F-4D97-AF65-F5344CB8AC3E}">
        <p14:creationId xmlns:p14="http://schemas.microsoft.com/office/powerpoint/2010/main" val="33032122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1"/>
          </p:nvPr>
        </p:nvSpPr>
        <p:spPr/>
        <p:txBody>
          <a:bodyPr/>
          <a:lstStyle/>
          <a:p>
            <a:fld id="{CA25F995-1E81-47B0-9E52-44B96E9F789E}" type="slidenum">
              <a:rPr lang="en-US" smtClean="0"/>
              <a:t>69</a:t>
            </a:fld>
            <a:endParaRPr lang="en-US"/>
          </a:p>
        </p:txBody>
      </p:sp>
      <p:sp>
        <p:nvSpPr>
          <p:cNvPr id="6" name="Footer Placeholder 5">
            <a:extLst>
              <a:ext uri="{FF2B5EF4-FFF2-40B4-BE49-F238E27FC236}">
                <a16:creationId xmlns:a16="http://schemas.microsoft.com/office/drawing/2014/main" id="{0A9DB456-2C6C-41A0-858C-DFB9E8CC5A5B}"/>
              </a:ext>
            </a:extLst>
          </p:cNvPr>
          <p:cNvSpPr>
            <a:spLocks noGrp="1"/>
          </p:cNvSpPr>
          <p:nvPr>
            <p:ph type="ftr" sz="quarter" idx="12"/>
          </p:nvPr>
        </p:nvSpPr>
        <p:spPr/>
        <p:txBody>
          <a:bodyPr/>
          <a:lstStyle/>
          <a:p>
            <a:r>
              <a:rPr lang="en-US"/>
              <a:t>Blanchard - 3/28/19</a:t>
            </a:r>
          </a:p>
        </p:txBody>
      </p:sp>
      <p:sp>
        <p:nvSpPr>
          <p:cNvPr id="7" name="Header Placeholder 6">
            <a:extLst>
              <a:ext uri="{FF2B5EF4-FFF2-40B4-BE49-F238E27FC236}">
                <a16:creationId xmlns:a16="http://schemas.microsoft.com/office/drawing/2014/main" id="{B2E054F7-9074-4A9D-9A34-3E117ED46B7F}"/>
              </a:ext>
            </a:extLst>
          </p:cNvPr>
          <p:cNvSpPr>
            <a:spLocks noGrp="1"/>
          </p:cNvSpPr>
          <p:nvPr>
            <p:ph type="hdr" sz="quarter" idx="13"/>
          </p:nvPr>
        </p:nvSpPr>
        <p:spPr/>
        <p:txBody>
          <a:bodyPr/>
          <a:lstStyle/>
          <a:p>
            <a:r>
              <a:rPr lang="fr-FR"/>
              <a:t>SIP #4 - Tough Conversations, DISCIPLINE &amp; TERMINATIONS</a:t>
            </a:r>
            <a:endParaRPr lang="en-US"/>
          </a:p>
        </p:txBody>
      </p:sp>
    </p:spTree>
    <p:extLst>
      <p:ext uri="{BB962C8B-B14F-4D97-AF65-F5344CB8AC3E}">
        <p14:creationId xmlns:p14="http://schemas.microsoft.com/office/powerpoint/2010/main" val="3771389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R</a:t>
            </a:r>
            <a:r>
              <a:rPr lang="en-US" sz="1800" b="1" kern="1200" dirty="0">
                <a:solidFill>
                  <a:schemeClr val="tx1"/>
                </a:solidFill>
                <a:effectLst/>
                <a:latin typeface="+mn-lt"/>
                <a:ea typeface="+mn-ea"/>
                <a:cs typeface="+mn-cs"/>
              </a:rPr>
              <a:t>emember that whatever you want for yourself, give to another.  So many times, people demand respect, open communication and other forms of social acceptance without realizing that they don’t give those things to others.  </a:t>
            </a:r>
            <a:r>
              <a:rPr lang="en-US" sz="1800" kern="1200" dirty="0">
                <a:solidFill>
                  <a:schemeClr val="tx1"/>
                </a:solidFill>
                <a:effectLst/>
                <a:latin typeface="+mn-lt"/>
                <a:ea typeface="+mn-ea"/>
                <a:cs typeface="+mn-cs"/>
              </a:rPr>
              <a:t>At a time when many demographers and sociologists are pointing major shortages in the labor market due to upcoming retirements of the baby boom generation, retention is vital.  </a:t>
            </a:r>
            <a:r>
              <a:rPr lang="en-US" sz="1800" b="1" kern="1200" dirty="0">
                <a:solidFill>
                  <a:schemeClr val="tx1"/>
                </a:solidFill>
                <a:effectLst/>
                <a:latin typeface="+mn-lt"/>
                <a:ea typeface="+mn-ea"/>
                <a:cs typeface="+mn-cs"/>
              </a:rPr>
              <a:t>Yet people tend to join companies and leave managers</a:t>
            </a:r>
            <a:r>
              <a:rPr lang="en-US" sz="1800" kern="1200" dirty="0">
                <a:solidFill>
                  <a:schemeClr val="tx1"/>
                </a:solidFill>
                <a:effectLst/>
                <a:latin typeface="+mn-lt"/>
                <a:ea typeface="+mn-ea"/>
                <a:cs typeface="+mn-cs"/>
              </a:rPr>
              <a:t>: They initially see the value of the company, its reputation, and perception as a great place to work – only to flee from a manager they no longer trust or respect.  </a:t>
            </a:r>
          </a:p>
          <a:p>
            <a:endParaRPr lang="en-US" dirty="0"/>
          </a:p>
        </p:txBody>
      </p:sp>
      <p:sp>
        <p:nvSpPr>
          <p:cNvPr id="4" name="Header Placeholder 3"/>
          <p:cNvSpPr>
            <a:spLocks noGrp="1"/>
          </p:cNvSpPr>
          <p:nvPr>
            <p:ph type="hdr" sz="quarter" idx="10"/>
          </p:nvPr>
        </p:nvSpPr>
        <p:spPr/>
        <p:txBody>
          <a:bodyPr/>
          <a:lstStyle/>
          <a:p>
            <a:r>
              <a:rPr lang="fr-FR"/>
              <a:t>SIP #4 - Tough Conversations, DISCIPLINE &amp; TERMINATIONS</a:t>
            </a:r>
            <a:endParaRPr lang="en-US"/>
          </a:p>
        </p:txBody>
      </p:sp>
      <p:sp>
        <p:nvSpPr>
          <p:cNvPr id="6" name="Footer Placeholder 5"/>
          <p:cNvSpPr>
            <a:spLocks noGrp="1"/>
          </p:cNvSpPr>
          <p:nvPr>
            <p:ph type="ftr" sz="quarter" idx="12"/>
          </p:nvPr>
        </p:nvSpPr>
        <p:spPr/>
        <p:txBody>
          <a:bodyPr/>
          <a:lstStyle/>
          <a:p>
            <a:r>
              <a:rPr lang="en-US"/>
              <a:t>Blanchard - 3/28/19</a:t>
            </a:r>
          </a:p>
        </p:txBody>
      </p:sp>
      <p:sp>
        <p:nvSpPr>
          <p:cNvPr id="7" name="Slide Number Placeholder 6"/>
          <p:cNvSpPr>
            <a:spLocks noGrp="1"/>
          </p:cNvSpPr>
          <p:nvPr>
            <p:ph type="sldNum" sz="quarter" idx="13"/>
          </p:nvPr>
        </p:nvSpPr>
        <p:spPr/>
        <p:txBody>
          <a:bodyPr/>
          <a:lstStyle/>
          <a:p>
            <a:fld id="{CA25F995-1E81-47B0-9E52-44B96E9F789E}" type="slidenum">
              <a:rPr lang="en-US" smtClean="0"/>
              <a:t>7</a:t>
            </a:fld>
            <a:endParaRPr lang="en-US"/>
          </a:p>
        </p:txBody>
      </p:sp>
    </p:spTree>
    <p:extLst>
      <p:ext uri="{BB962C8B-B14F-4D97-AF65-F5344CB8AC3E}">
        <p14:creationId xmlns:p14="http://schemas.microsoft.com/office/powerpoint/2010/main" val="48858138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1"/>
          </p:nvPr>
        </p:nvSpPr>
        <p:spPr/>
        <p:txBody>
          <a:bodyPr/>
          <a:lstStyle/>
          <a:p>
            <a:fld id="{CA25F995-1E81-47B0-9E52-44B96E9F789E}" type="slidenum">
              <a:rPr lang="en-US" smtClean="0"/>
              <a:t>70</a:t>
            </a:fld>
            <a:endParaRPr lang="en-US"/>
          </a:p>
        </p:txBody>
      </p:sp>
      <p:sp>
        <p:nvSpPr>
          <p:cNvPr id="6" name="Footer Placeholder 5">
            <a:extLst>
              <a:ext uri="{FF2B5EF4-FFF2-40B4-BE49-F238E27FC236}">
                <a16:creationId xmlns:a16="http://schemas.microsoft.com/office/drawing/2014/main" id="{FCF2FD20-F819-4460-9E90-7D888E3D6196}"/>
              </a:ext>
            </a:extLst>
          </p:cNvPr>
          <p:cNvSpPr>
            <a:spLocks noGrp="1"/>
          </p:cNvSpPr>
          <p:nvPr>
            <p:ph type="ftr" sz="quarter" idx="12"/>
          </p:nvPr>
        </p:nvSpPr>
        <p:spPr/>
        <p:txBody>
          <a:bodyPr/>
          <a:lstStyle/>
          <a:p>
            <a:r>
              <a:rPr lang="en-US"/>
              <a:t>Blanchard - 3/28/19</a:t>
            </a:r>
          </a:p>
        </p:txBody>
      </p:sp>
      <p:sp>
        <p:nvSpPr>
          <p:cNvPr id="7" name="Header Placeholder 6">
            <a:extLst>
              <a:ext uri="{FF2B5EF4-FFF2-40B4-BE49-F238E27FC236}">
                <a16:creationId xmlns:a16="http://schemas.microsoft.com/office/drawing/2014/main" id="{10259E56-A7D5-40EF-8B9E-F567EACFCB4E}"/>
              </a:ext>
            </a:extLst>
          </p:cNvPr>
          <p:cNvSpPr>
            <a:spLocks noGrp="1"/>
          </p:cNvSpPr>
          <p:nvPr>
            <p:ph type="hdr" sz="quarter" idx="13"/>
          </p:nvPr>
        </p:nvSpPr>
        <p:spPr/>
        <p:txBody>
          <a:bodyPr/>
          <a:lstStyle/>
          <a:p>
            <a:r>
              <a:rPr lang="fr-FR"/>
              <a:t>SIP #4 - Tough Conversations, DISCIPLINE &amp; TERMINATIONS</a:t>
            </a:r>
            <a:endParaRPr lang="en-US"/>
          </a:p>
        </p:txBody>
      </p:sp>
    </p:spTree>
    <p:extLst>
      <p:ext uri="{BB962C8B-B14F-4D97-AF65-F5344CB8AC3E}">
        <p14:creationId xmlns:p14="http://schemas.microsoft.com/office/powerpoint/2010/main" val="2534897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5050" y="466725"/>
            <a:ext cx="5575300" cy="3136900"/>
          </a:xfrm>
        </p:spPr>
      </p:sp>
      <p:sp>
        <p:nvSpPr>
          <p:cNvPr id="3" name="Notes Placeholder 2"/>
          <p:cNvSpPr>
            <a:spLocks noGrp="1"/>
          </p:cNvSpPr>
          <p:nvPr>
            <p:ph type="body" idx="1"/>
          </p:nvPr>
        </p:nvSpPr>
        <p:spPr>
          <a:xfrm>
            <a:off x="561315" y="3775295"/>
            <a:ext cx="5748045" cy="4756057"/>
          </a:xfrm>
        </p:spPr>
        <p:txBody>
          <a:bodyPr/>
          <a:lstStyle/>
          <a:p>
            <a:r>
              <a:rPr lang="en-US" sz="1800" kern="1200" dirty="0">
                <a:solidFill>
                  <a:schemeClr val="tx1"/>
                </a:solidFill>
                <a:effectLst/>
                <a:latin typeface="+mn-lt"/>
                <a:ea typeface="+mn-ea"/>
                <a:cs typeface="+mn-cs"/>
              </a:rPr>
              <a:t>Which leads us to the fourth rule of thumb: </a:t>
            </a:r>
            <a:r>
              <a:rPr lang="en-US" sz="1800" b="1" kern="1200" dirty="0">
                <a:solidFill>
                  <a:schemeClr val="tx1"/>
                </a:solidFill>
                <a:effectLst/>
                <a:latin typeface="+mn-lt"/>
                <a:ea typeface="+mn-ea"/>
                <a:cs typeface="+mn-cs"/>
              </a:rPr>
              <a:t>Honesty is the best policy.  </a:t>
            </a:r>
            <a:r>
              <a:rPr lang="en-US" sz="1800" kern="1200" dirty="0">
                <a:solidFill>
                  <a:schemeClr val="tx1"/>
                </a:solidFill>
                <a:effectLst/>
                <a:latin typeface="+mn-lt"/>
                <a:ea typeface="+mn-ea"/>
                <a:cs typeface="+mn-cs"/>
              </a:rPr>
              <a:t>Now I know what you are thinking: </a:t>
            </a:r>
            <a:r>
              <a:rPr lang="en-US" sz="1800" u="sng" kern="1200" dirty="0">
                <a:solidFill>
                  <a:schemeClr val="tx1"/>
                </a:solidFill>
                <a:effectLst/>
                <a:latin typeface="+mn-lt"/>
                <a:ea typeface="+mn-ea"/>
                <a:cs typeface="+mn-cs"/>
              </a:rPr>
              <a:t>“Oh please, that’s very easily said from the HR ivory tower, but I’ve got to work side by side with these people every day, so please spare me the hackneyed adages!  Being open and honest is particularly difficult when you’re dealing with particular kinds of employees, and the confrontation just isn’t worth it.”  </a:t>
            </a:r>
          </a:p>
          <a:p>
            <a:r>
              <a:rPr lang="en-US" sz="1800" kern="1200" dirty="0">
                <a:solidFill>
                  <a:schemeClr val="tx1"/>
                </a:solidFill>
                <a:effectLst/>
                <a:latin typeface="+mn-lt"/>
                <a:ea typeface="+mn-ea"/>
                <a:cs typeface="+mn-cs"/>
              </a:rPr>
              <a:t>	</a:t>
            </a:r>
            <a:r>
              <a:rPr lang="en-US" sz="1800" b="1" kern="1200" dirty="0">
                <a:solidFill>
                  <a:schemeClr val="tx1"/>
                </a:solidFill>
                <a:effectLst/>
                <a:latin typeface="+mn-lt"/>
                <a:ea typeface="+mn-ea"/>
                <a:cs typeface="+mn-cs"/>
              </a:rPr>
              <a:t>In reality, honesty has to be the basis of everything you do as a leader.  Confrontation is tough for all of us.  Just remember that differences in opinion are perfectly acceptable; however, </a:t>
            </a:r>
            <a:r>
              <a:rPr lang="en-US" sz="1800" b="1" i="1" kern="1200" dirty="0">
                <a:solidFill>
                  <a:schemeClr val="tx1"/>
                </a:solidFill>
                <a:effectLst/>
                <a:latin typeface="+mn-lt"/>
                <a:ea typeface="+mn-ea"/>
                <a:cs typeface="+mn-cs"/>
              </a:rPr>
              <a:t>confrontation</a:t>
            </a:r>
            <a:r>
              <a:rPr lang="en-US" sz="1800" b="1" kern="1200" dirty="0">
                <a:solidFill>
                  <a:schemeClr val="tx1"/>
                </a:solidFill>
                <a:effectLst/>
                <a:latin typeface="+mn-lt"/>
                <a:ea typeface="+mn-ea"/>
                <a:cs typeface="+mn-cs"/>
              </a:rPr>
              <a:t> in the negative sense is optional.  Speaking with others in a respectful and thoughtful tone, regardless of the content of your message, will allow them to assume responsibility for their actions or, in the case of terminations, get on with their lives.</a:t>
            </a:r>
            <a:endParaRPr lang="en-US" sz="1800" b="1" dirty="0"/>
          </a:p>
        </p:txBody>
      </p:sp>
      <p:sp>
        <p:nvSpPr>
          <p:cNvPr id="4" name="Header Placeholder 3"/>
          <p:cNvSpPr>
            <a:spLocks noGrp="1"/>
          </p:cNvSpPr>
          <p:nvPr>
            <p:ph type="hdr" sz="quarter" idx="10"/>
          </p:nvPr>
        </p:nvSpPr>
        <p:spPr/>
        <p:txBody>
          <a:bodyPr/>
          <a:lstStyle/>
          <a:p>
            <a:r>
              <a:rPr lang="fr-FR"/>
              <a:t>SIP #4 - Tough Conversations, DISCIPLINE &amp; TERMINATIONS</a:t>
            </a:r>
            <a:endParaRPr lang="en-US"/>
          </a:p>
        </p:txBody>
      </p:sp>
      <p:sp>
        <p:nvSpPr>
          <p:cNvPr id="6" name="Footer Placeholder 5"/>
          <p:cNvSpPr>
            <a:spLocks noGrp="1"/>
          </p:cNvSpPr>
          <p:nvPr>
            <p:ph type="ftr" sz="quarter" idx="12"/>
          </p:nvPr>
        </p:nvSpPr>
        <p:spPr/>
        <p:txBody>
          <a:bodyPr/>
          <a:lstStyle/>
          <a:p>
            <a:r>
              <a:rPr lang="en-US"/>
              <a:t>Blanchard - 3/28/19</a:t>
            </a:r>
          </a:p>
        </p:txBody>
      </p:sp>
      <p:sp>
        <p:nvSpPr>
          <p:cNvPr id="7" name="Slide Number Placeholder 6"/>
          <p:cNvSpPr>
            <a:spLocks noGrp="1"/>
          </p:cNvSpPr>
          <p:nvPr>
            <p:ph type="sldNum" sz="quarter" idx="13"/>
          </p:nvPr>
        </p:nvSpPr>
        <p:spPr/>
        <p:txBody>
          <a:bodyPr/>
          <a:lstStyle/>
          <a:p>
            <a:fld id="{CA25F995-1E81-47B0-9E52-44B96E9F789E}" type="slidenum">
              <a:rPr lang="en-US" smtClean="0"/>
              <a:t>8</a:t>
            </a:fld>
            <a:endParaRPr lang="en-US"/>
          </a:p>
        </p:txBody>
      </p:sp>
    </p:spTree>
    <p:extLst>
      <p:ext uri="{BB962C8B-B14F-4D97-AF65-F5344CB8AC3E}">
        <p14:creationId xmlns:p14="http://schemas.microsoft.com/office/powerpoint/2010/main" val="1933091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That need to hear “I’m sorry” is a universally human trait, so don’t be shy about using those very words.  It’s fair, humane, and fills a very important need in others’ lives.  </a:t>
            </a:r>
          </a:p>
        </p:txBody>
      </p:sp>
      <p:sp>
        <p:nvSpPr>
          <p:cNvPr id="4" name="Header Placeholder 3"/>
          <p:cNvSpPr>
            <a:spLocks noGrp="1"/>
          </p:cNvSpPr>
          <p:nvPr>
            <p:ph type="hdr" sz="quarter" idx="10"/>
          </p:nvPr>
        </p:nvSpPr>
        <p:spPr/>
        <p:txBody>
          <a:bodyPr/>
          <a:lstStyle/>
          <a:p>
            <a:r>
              <a:rPr lang="fr-FR"/>
              <a:t>SIP #4 - Tough Conversations, DISCIPLINE &amp; TERMINATIONS</a:t>
            </a:r>
            <a:endParaRPr lang="en-US"/>
          </a:p>
        </p:txBody>
      </p:sp>
      <p:sp>
        <p:nvSpPr>
          <p:cNvPr id="6" name="Footer Placeholder 5"/>
          <p:cNvSpPr>
            <a:spLocks noGrp="1"/>
          </p:cNvSpPr>
          <p:nvPr>
            <p:ph type="ftr" sz="quarter" idx="12"/>
          </p:nvPr>
        </p:nvSpPr>
        <p:spPr/>
        <p:txBody>
          <a:bodyPr/>
          <a:lstStyle/>
          <a:p>
            <a:r>
              <a:rPr lang="en-US"/>
              <a:t>Blanchard - 3/28/19</a:t>
            </a:r>
          </a:p>
        </p:txBody>
      </p:sp>
      <p:sp>
        <p:nvSpPr>
          <p:cNvPr id="7" name="Slide Number Placeholder 6"/>
          <p:cNvSpPr>
            <a:spLocks noGrp="1"/>
          </p:cNvSpPr>
          <p:nvPr>
            <p:ph type="sldNum" sz="quarter" idx="13"/>
          </p:nvPr>
        </p:nvSpPr>
        <p:spPr/>
        <p:txBody>
          <a:bodyPr/>
          <a:lstStyle/>
          <a:p>
            <a:fld id="{CA25F995-1E81-47B0-9E52-44B96E9F789E}" type="slidenum">
              <a:rPr lang="en-US" smtClean="0"/>
              <a:t>9</a:t>
            </a:fld>
            <a:endParaRPr lang="en-US"/>
          </a:p>
        </p:txBody>
      </p:sp>
    </p:spTree>
    <p:extLst>
      <p:ext uri="{BB962C8B-B14F-4D97-AF65-F5344CB8AC3E}">
        <p14:creationId xmlns:p14="http://schemas.microsoft.com/office/powerpoint/2010/main" val="903800851"/>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pPr/>
              <a:t>1/24/2020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1011110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1/24/2020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036725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1/24/2020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455234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1/24/2020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284939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593667" y="6272784"/>
            <a:ext cx="2644309" cy="365125"/>
          </a:xfrm>
        </p:spPr>
        <p:txBody>
          <a:bodyPr/>
          <a:lstStyle/>
          <a:p>
            <a:fld id="{87DE6118-2437-4B30-8E3C-4D2BE6020583}" type="datetimeFigureOut">
              <a:rPr lang="en-US" smtClean="0"/>
              <a:pPr/>
              <a:t>1/24/2020</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333515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smtClean="0"/>
              <a:t>1/24/2020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412848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t>1/24/2020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351771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smtClean="0"/>
              <a:t>1/24/2020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837441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smtClean="0"/>
              <a:t>1/24/2020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359055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7DE6118-2437-4B30-8E3C-4D2BE6020583}" type="datetimeFigureOut">
              <a:rPr lang="en-US" smtClean="0"/>
              <a:pPr/>
              <a:t>1/24/2020</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1100400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7DE6118-2437-4B30-8E3C-4D2BE6020583}" type="datetimeFigureOut">
              <a:rPr lang="en-US" smtClean="0"/>
              <a:pPr/>
              <a:t>1/24/2020</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1608524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7DE6118-2437-4B30-8E3C-4D2BE6020583}" type="datetimeFigureOut">
              <a:rPr lang="en-US" smtClean="0"/>
              <a:pPr/>
              <a:t>1/24/2020</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765853234"/>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popedrama.wikispaces.com/set+design" TargetMode="External"/><Relationship Id="rId5" Type="http://schemas.openxmlformats.org/officeDocument/2006/relationships/image" Target="../media/image20.jp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4.png"/><Relationship Id="rId7" Type="http://schemas.openxmlformats.org/officeDocument/2006/relationships/hyperlink" Target="http://bluesyemre.com/2014/06/28/15-tools-every-social-media-manager-should-use/"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png"/><Relationship Id="rId4" Type="http://schemas.microsoft.com/office/2007/relationships/hdphoto" Target="../media/hdphoto2.wdp"/><Relationship Id="rId9" Type="http://schemas.openxmlformats.org/officeDocument/2006/relationships/hyperlink" Target="http://mcsclassnet.wikispaces.com/2012+term+1+week+2"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3.jpg"/><Relationship Id="rId7" Type="http://schemas.openxmlformats.org/officeDocument/2006/relationships/hyperlink" Target="http://www.campbellpropertymanagement.com/blog/2014/02/19/word-wednesday-equitable-estoppel/"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3.png"/><Relationship Id="rId10" Type="http://schemas.openxmlformats.org/officeDocument/2006/relationships/image" Target="../media/image25.png"/><Relationship Id="rId4" Type="http://schemas.openxmlformats.org/officeDocument/2006/relationships/hyperlink" Target="http://drdeborahserani.blogspot.com/2017/01/why-consistency-matters-in-your-mental.html" TargetMode="External"/><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www.bridgespan.org/Insights/Library/Hiring/Nonprofit-Job-Description-Toolkit" TargetMode="External"/><Relationship Id="rId5" Type="http://schemas.openxmlformats.org/officeDocument/2006/relationships/image" Target="../media/image26.jp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loonylabs.org/2014/09/18/stres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2.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png"/><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2.pn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biblicalpreaching.net/2013/02/22/legitimate-exemplar-preaching/"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2.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2.png"/><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jpg"/></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jpg"/></Relationships>
</file>

<file path=ppt/slides/_rels/slide3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7.jpg"/><Relationship Id="rId7" Type="http://schemas.openxmlformats.org/officeDocument/2006/relationships/diagramColors" Target="../diagrams/colors2.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4R3dgtORjjQ&amp;list=PLg_BQpoFW2k3Iu54XmkEFnQX3ITdeZuxv&amp;index=4" TargetMode="External"/><Relationship Id="rId5" Type="http://schemas.openxmlformats.org/officeDocument/2006/relationships/image" Target="../media/image48.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hyperlink" Target="http://www.omag.org/" TargetMode="External"/><Relationship Id="rId7"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hyperlink" Target="http://www.linkedin.com/oklahoma-municipal-assurancegroup" TargetMode="External"/><Relationship Id="rId5" Type="http://schemas.openxmlformats.org/officeDocument/2006/relationships/hyperlink" Target="http://www.facebook.com/oklahomamunicipalassurancegroup" TargetMode="External"/><Relationship Id="rId4" Type="http://schemas.openxmlformats.org/officeDocument/2006/relationships/hyperlink" Target="http://www.twitter.com/omag1977"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8.png"/><Relationship Id="rId4" Type="http://schemas.microsoft.com/office/2007/relationships/hdphoto" Target="../media/hdphoto2.wdp"/></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9.png"/><Relationship Id="rId5" Type="http://schemas.openxmlformats.org/officeDocument/2006/relationships/hyperlink" Target="https://www.youtube.com/watch?v=2WOZSCptSHk&amp;t=150s" TargetMode="External"/><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60.jpg"/><Relationship Id="rId7" Type="http://schemas.openxmlformats.org/officeDocument/2006/relationships/diagramQuickStyle" Target="../diagrams/quickStyle3.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61.jpg"/><Relationship Id="rId9" Type="http://schemas.microsoft.com/office/2007/relationships/diagramDrawing" Target="../diagrams/drawing3.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2.png"/><Relationship Id="rId4" Type="http://schemas.microsoft.com/office/2007/relationships/hdphoto" Target="../media/hdphoto2.wdp"/></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3.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hyperlink" Target="http://coolstuff49ja.com/2013/08/simple-tips-on-how-to-make-money-online.html?showcomment=1377155732221" TargetMode="Externa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70.jp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166E1-684E-4680-91FF-BADC5304EC4C}"/>
              </a:ext>
            </a:extLst>
          </p:cNvPr>
          <p:cNvSpPr>
            <a:spLocks noGrp="1"/>
          </p:cNvSpPr>
          <p:nvPr>
            <p:ph type="ctrTitle"/>
          </p:nvPr>
        </p:nvSpPr>
        <p:spPr>
          <a:xfrm>
            <a:off x="1138328" y="1899463"/>
            <a:ext cx="9792908" cy="2098226"/>
          </a:xfrm>
        </p:spPr>
        <p:txBody>
          <a:bodyPr>
            <a:noAutofit/>
          </a:bodyPr>
          <a:lstStyle/>
          <a:p>
            <a:pPr algn="ctr"/>
            <a:r>
              <a:rPr lang="en-US" sz="6600" dirty="0"/>
              <a:t>tough Conversations</a:t>
            </a:r>
            <a:endParaRPr lang="en-US" sz="4800" dirty="0"/>
          </a:p>
        </p:txBody>
      </p:sp>
      <p:sp>
        <p:nvSpPr>
          <p:cNvPr id="3" name="Subtitle 2">
            <a:extLst>
              <a:ext uri="{FF2B5EF4-FFF2-40B4-BE49-F238E27FC236}">
                <a16:creationId xmlns:a16="http://schemas.microsoft.com/office/drawing/2014/main" id="{0C93F470-89A2-4544-8B60-DEE767DE8BF7}"/>
              </a:ext>
            </a:extLst>
          </p:cNvPr>
          <p:cNvSpPr>
            <a:spLocks noGrp="1"/>
          </p:cNvSpPr>
          <p:nvPr>
            <p:ph type="subTitle" idx="1"/>
          </p:nvPr>
        </p:nvSpPr>
        <p:spPr>
          <a:xfrm>
            <a:off x="2680163" y="3910941"/>
            <a:ext cx="6831673" cy="1898063"/>
          </a:xfrm>
        </p:spPr>
        <p:txBody>
          <a:bodyPr>
            <a:normAutofit fontScale="92500" lnSpcReduction="10000"/>
          </a:bodyPr>
          <a:lstStyle/>
          <a:p>
            <a:pPr algn="ctr"/>
            <a:endParaRPr lang="en-US" sz="4300" b="1" dirty="0"/>
          </a:p>
          <a:p>
            <a:pPr algn="ctr"/>
            <a:r>
              <a:rPr lang="en-US" sz="4300" b="1" dirty="0"/>
              <a:t>SIP #4 – January 28, 2020</a:t>
            </a:r>
          </a:p>
          <a:p>
            <a:pPr algn="ctr"/>
            <a:r>
              <a:rPr lang="en-US" sz="4300" b="1" dirty="0"/>
              <a:t>At OMAG </a:t>
            </a:r>
            <a:r>
              <a:rPr lang="en-US" sz="4300" b="1"/>
              <a:t>in Edmond</a:t>
            </a:r>
            <a:endParaRPr lang="en-US" sz="4300" b="1" dirty="0"/>
          </a:p>
          <a:p>
            <a:endParaRPr lang="en-US" dirty="0"/>
          </a:p>
        </p:txBody>
      </p:sp>
    </p:spTree>
    <p:extLst>
      <p:ext uri="{BB962C8B-B14F-4D97-AF65-F5344CB8AC3E}">
        <p14:creationId xmlns:p14="http://schemas.microsoft.com/office/powerpoint/2010/main" val="477512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7ECB6-589E-4198-9146-B2F6CA05C945}"/>
              </a:ext>
            </a:extLst>
          </p:cNvPr>
          <p:cNvSpPr>
            <a:spLocks noGrp="1"/>
          </p:cNvSpPr>
          <p:nvPr>
            <p:ph type="title"/>
          </p:nvPr>
        </p:nvSpPr>
        <p:spPr>
          <a:xfrm>
            <a:off x="664496" y="340914"/>
            <a:ext cx="10058400" cy="1609344"/>
          </a:xfrm>
        </p:spPr>
        <p:txBody>
          <a:bodyPr/>
          <a:lstStyle/>
          <a:p>
            <a:r>
              <a:rPr lang="en-US" dirty="0"/>
              <a:t>Key Rules of Communication</a:t>
            </a:r>
          </a:p>
        </p:txBody>
      </p:sp>
      <p:sp>
        <p:nvSpPr>
          <p:cNvPr id="3" name="Content Placeholder 2">
            <a:extLst>
              <a:ext uri="{FF2B5EF4-FFF2-40B4-BE49-F238E27FC236}">
                <a16:creationId xmlns:a16="http://schemas.microsoft.com/office/drawing/2014/main" id="{C926DE70-B86B-4874-AC4B-A3CF1F740AB0}"/>
              </a:ext>
            </a:extLst>
          </p:cNvPr>
          <p:cNvSpPr>
            <a:spLocks noGrp="1"/>
          </p:cNvSpPr>
          <p:nvPr>
            <p:ph idx="1"/>
          </p:nvPr>
        </p:nvSpPr>
        <p:spPr>
          <a:xfrm>
            <a:off x="664496" y="1950258"/>
            <a:ext cx="4977269" cy="4050792"/>
          </a:xfrm>
        </p:spPr>
        <p:txBody>
          <a:bodyPr>
            <a:normAutofit/>
          </a:bodyPr>
          <a:lstStyle/>
          <a:p>
            <a:pPr marL="0" indent="0">
              <a:buNone/>
            </a:pPr>
            <a:r>
              <a:rPr lang="en-US" sz="4000" b="1" i="1" dirty="0"/>
              <a:t>In fact, a lawsuit is typically a tool of workplace revenge.</a:t>
            </a:r>
          </a:p>
        </p:txBody>
      </p:sp>
      <p:pic>
        <p:nvPicPr>
          <p:cNvPr id="4" name="Picture 3">
            <a:extLst>
              <a:ext uri="{FF2B5EF4-FFF2-40B4-BE49-F238E27FC236}">
                <a16:creationId xmlns:a16="http://schemas.microsoft.com/office/drawing/2014/main" id="{06237396-EC58-4184-82CF-1FA4C1BE6535}"/>
              </a:ext>
            </a:extLst>
          </p:cNvPr>
          <p:cNvPicPr>
            <a:picLocks noChangeAspect="1"/>
          </p:cNvPicPr>
          <p:nvPr/>
        </p:nvPicPr>
        <p:blipFill>
          <a:blip r:embed="rId3"/>
          <a:stretch>
            <a:fillRect/>
          </a:stretch>
        </p:blipFill>
        <p:spPr>
          <a:xfrm>
            <a:off x="5858563" y="1644094"/>
            <a:ext cx="5829300" cy="4286250"/>
          </a:xfrm>
          <a:prstGeom prst="rect">
            <a:avLst/>
          </a:prstGeom>
        </p:spPr>
      </p:pic>
    </p:spTree>
    <p:extLst>
      <p:ext uri="{BB962C8B-B14F-4D97-AF65-F5344CB8AC3E}">
        <p14:creationId xmlns:p14="http://schemas.microsoft.com/office/powerpoint/2010/main" val="16610487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A3289-BBE4-4A00-871C-37E187CAF22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00F3E3F-2025-4AC5-8AE9-32F0CC69304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2EDE811D-195C-44D5-829E-D09B78A92BB4}"/>
              </a:ext>
            </a:extLst>
          </p:cNvPr>
          <p:cNvPicPr>
            <a:picLocks noChangeAspect="1"/>
          </p:cNvPicPr>
          <p:nvPr/>
        </p:nvPicPr>
        <p:blipFill>
          <a:blip r:embed="rId3"/>
          <a:stretch>
            <a:fillRect/>
          </a:stretch>
        </p:blipFill>
        <p:spPr>
          <a:xfrm>
            <a:off x="612742" y="276726"/>
            <a:ext cx="11202799" cy="5895474"/>
          </a:xfrm>
          <a:prstGeom prst="rect">
            <a:avLst/>
          </a:prstGeom>
        </p:spPr>
      </p:pic>
    </p:spTree>
    <p:extLst>
      <p:ext uri="{BB962C8B-B14F-4D97-AF65-F5344CB8AC3E}">
        <p14:creationId xmlns:p14="http://schemas.microsoft.com/office/powerpoint/2010/main" val="169370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96E70-F8BB-4565-9E58-E551CA89491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3C29C45-9288-4D3E-94E7-BF004EDAA26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03DB907-86DE-414B-AF19-F92AC63C998C}"/>
              </a:ext>
            </a:extLst>
          </p:cNvPr>
          <p:cNvPicPr>
            <a:picLocks noChangeAspect="1"/>
          </p:cNvPicPr>
          <p:nvPr/>
        </p:nvPicPr>
        <p:blipFill>
          <a:blip r:embed="rId3"/>
          <a:stretch>
            <a:fillRect/>
          </a:stretch>
        </p:blipFill>
        <p:spPr>
          <a:xfrm>
            <a:off x="866274" y="87589"/>
            <a:ext cx="10515600" cy="7371990"/>
          </a:xfrm>
          <a:prstGeom prst="rect">
            <a:avLst/>
          </a:prstGeom>
        </p:spPr>
      </p:pic>
    </p:spTree>
    <p:extLst>
      <p:ext uri="{BB962C8B-B14F-4D97-AF65-F5344CB8AC3E}">
        <p14:creationId xmlns:p14="http://schemas.microsoft.com/office/powerpoint/2010/main" val="36412040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CF043BA-0C52-4068-BCF5-2B2D89BA9D3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4">
            <a:extLst>
              <a:ext uri="{FF2B5EF4-FFF2-40B4-BE49-F238E27FC236}">
                <a16:creationId xmlns:a16="http://schemas.microsoft.com/office/drawing/2014/main" id="{9BAF4FE0-984D-42B1-9E39-D2A60D654FB3}"/>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5008" r="12160"/>
          <a:stretch/>
        </p:blipFill>
        <p:spPr>
          <a:xfrm>
            <a:off x="3343" y="10"/>
            <a:ext cx="7548923" cy="6857990"/>
          </a:xfrm>
          <a:prstGeom prst="rect">
            <a:avLst/>
          </a:prstGeom>
        </p:spPr>
      </p:pic>
      <p:grpSp>
        <p:nvGrpSpPr>
          <p:cNvPr id="16" name="Group 15">
            <a:extLst>
              <a:ext uri="{FF2B5EF4-FFF2-40B4-BE49-F238E27FC236}">
                <a16:creationId xmlns:a16="http://schemas.microsoft.com/office/drawing/2014/main" id="{789ACCC8-A635-400E-B9C0-AD9CA57109CE}"/>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7" name="Oval 16">
              <a:extLst>
                <a:ext uri="{FF2B5EF4-FFF2-40B4-BE49-F238E27FC236}">
                  <a16:creationId xmlns:a16="http://schemas.microsoft.com/office/drawing/2014/main" id="{CBC21CEB-233C-4B50-8CCA-829AD0428FA3}"/>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F3DF2D74-CD63-49A8-A93B-9DA2F59511D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A6E98744-DA56-467A-A88D-4BF4DED4873F}"/>
              </a:ext>
            </a:extLst>
          </p:cNvPr>
          <p:cNvSpPr>
            <a:spLocks noGrp="1"/>
          </p:cNvSpPr>
          <p:nvPr>
            <p:ph type="title"/>
          </p:nvPr>
        </p:nvSpPr>
        <p:spPr>
          <a:xfrm>
            <a:off x="7883612" y="484631"/>
            <a:ext cx="3816774" cy="5715857"/>
          </a:xfrm>
          <a:ln>
            <a:noFill/>
          </a:ln>
        </p:spPr>
        <p:txBody>
          <a:bodyPr>
            <a:normAutofit/>
          </a:bodyPr>
          <a:lstStyle/>
          <a:p>
            <a:pPr algn="ctr"/>
            <a:br>
              <a:rPr lang="en-US" sz="6600" dirty="0"/>
            </a:br>
            <a:r>
              <a:rPr lang="en-US" sz="6600" dirty="0"/>
              <a:t>Before you discipline </a:t>
            </a:r>
            <a:br>
              <a:rPr lang="en-US" sz="6600" dirty="0"/>
            </a:br>
            <a:r>
              <a:rPr lang="en-US" sz="6600" dirty="0"/>
              <a:t>set the stage!</a:t>
            </a:r>
            <a:br>
              <a:rPr lang="en-US" sz="6600" dirty="0"/>
            </a:br>
            <a:endParaRPr lang="en-US" sz="6600" dirty="0"/>
          </a:p>
        </p:txBody>
      </p:sp>
      <p:sp>
        <p:nvSpPr>
          <p:cNvPr id="6" name="TextBox 5">
            <a:extLst>
              <a:ext uri="{FF2B5EF4-FFF2-40B4-BE49-F238E27FC236}">
                <a16:creationId xmlns:a16="http://schemas.microsoft.com/office/drawing/2014/main" id="{55C3D5F8-C1BA-40B9-B0F8-0162ADE3BCD4}"/>
              </a:ext>
            </a:extLst>
          </p:cNvPr>
          <p:cNvSpPr txBox="1"/>
          <p:nvPr/>
        </p:nvSpPr>
        <p:spPr>
          <a:xfrm>
            <a:off x="4932638" y="6657945"/>
            <a:ext cx="261962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popedrama.wikispaces.com/set+design"/>
              </a:rPr>
              <a:t>This Photo</a:t>
            </a:r>
            <a:r>
              <a:rPr lang="en-US" sz="700">
                <a:solidFill>
                  <a:srgbClr val="FFFFFF"/>
                </a:solidFill>
              </a:rPr>
              <a:t> by Unknown Author is licensed under </a:t>
            </a:r>
            <a:r>
              <a:rPr lang="en-US" sz="700">
                <a:solidFill>
                  <a:srgbClr val="FFFFFF"/>
                </a:solidFill>
                <a:hlinkClick r:id="rId8" tooltip="https://creativecommons.org/licenses/by-sa/3.0/"/>
              </a:rPr>
              <a:t>CC BY-SA</a:t>
            </a:r>
            <a:endParaRPr lang="en-US" sz="700">
              <a:solidFill>
                <a:srgbClr val="FFFFFF"/>
              </a:solidFill>
            </a:endParaRPr>
          </a:p>
        </p:txBody>
      </p:sp>
    </p:spTree>
    <p:extLst>
      <p:ext uri="{BB962C8B-B14F-4D97-AF65-F5344CB8AC3E}">
        <p14:creationId xmlns:p14="http://schemas.microsoft.com/office/powerpoint/2010/main" val="3688636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04C6A80A-C3F4-48DE-80ED-845C8B3E13D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0070" y="0"/>
            <a:ext cx="7541930"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a:extLst>
              <a:ext uri="{FF2B5EF4-FFF2-40B4-BE49-F238E27FC236}">
                <a16:creationId xmlns:a16="http://schemas.microsoft.com/office/drawing/2014/main" id="{9E2417C7-A82F-44F7-A96F-B751F3302F1B}"/>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49" name="Oval 48">
              <a:extLst>
                <a:ext uri="{FF2B5EF4-FFF2-40B4-BE49-F238E27FC236}">
                  <a16:creationId xmlns:a16="http://schemas.microsoft.com/office/drawing/2014/main" id="{C41F7344-9C8B-4289-B22F-5A9BE386F000}"/>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50" name="Oval 49">
              <a:extLst>
                <a:ext uri="{FF2B5EF4-FFF2-40B4-BE49-F238E27FC236}">
                  <a16:creationId xmlns:a16="http://schemas.microsoft.com/office/drawing/2014/main" id="{3D44D01D-A2CB-4AC9-9D70-A4DC027D1957}"/>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10" name="Picture 9">
            <a:extLst>
              <a:ext uri="{FF2B5EF4-FFF2-40B4-BE49-F238E27FC236}">
                <a16:creationId xmlns:a16="http://schemas.microsoft.com/office/drawing/2014/main" id="{1464578F-53B3-449B-9B32-E207F7221ED7}"/>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937510" y="3109141"/>
            <a:ext cx="3010133" cy="2709120"/>
          </a:xfrm>
          <a:prstGeom prst="rect">
            <a:avLst/>
          </a:prstGeom>
        </p:spPr>
      </p:pic>
      <p:pic>
        <p:nvPicPr>
          <p:cNvPr id="5" name="Picture 4">
            <a:extLst>
              <a:ext uri="{FF2B5EF4-FFF2-40B4-BE49-F238E27FC236}">
                <a16:creationId xmlns:a16="http://schemas.microsoft.com/office/drawing/2014/main" id="{B02014EC-95A7-4412-92D5-CAFA6BDC00A6}"/>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757622" y="890946"/>
            <a:ext cx="3369910" cy="2013521"/>
          </a:xfrm>
          <a:prstGeom prst="rect">
            <a:avLst/>
          </a:prstGeom>
        </p:spPr>
      </p:pic>
      <p:sp>
        <p:nvSpPr>
          <p:cNvPr id="2" name="Title 1">
            <a:extLst>
              <a:ext uri="{FF2B5EF4-FFF2-40B4-BE49-F238E27FC236}">
                <a16:creationId xmlns:a16="http://schemas.microsoft.com/office/drawing/2014/main" id="{2EAEED5E-84E5-4506-82C4-308F974D97F1}"/>
              </a:ext>
            </a:extLst>
          </p:cNvPr>
          <p:cNvSpPr>
            <a:spLocks noGrp="1"/>
          </p:cNvSpPr>
          <p:nvPr>
            <p:ph type="title"/>
          </p:nvPr>
        </p:nvSpPr>
        <p:spPr>
          <a:xfrm>
            <a:off x="4970109" y="484632"/>
            <a:ext cx="6730277" cy="1609344"/>
          </a:xfrm>
          <a:ln>
            <a:noFill/>
          </a:ln>
        </p:spPr>
        <p:txBody>
          <a:bodyPr>
            <a:normAutofit/>
          </a:bodyPr>
          <a:lstStyle/>
          <a:p>
            <a:r>
              <a:rPr lang="en-US" sz="4800" dirty="0"/>
              <a:t>Communicate the “why”</a:t>
            </a:r>
          </a:p>
        </p:txBody>
      </p:sp>
      <p:sp>
        <p:nvSpPr>
          <p:cNvPr id="3" name="Content Placeholder 2">
            <a:extLst>
              <a:ext uri="{FF2B5EF4-FFF2-40B4-BE49-F238E27FC236}">
                <a16:creationId xmlns:a16="http://schemas.microsoft.com/office/drawing/2014/main" id="{86361B46-4BBF-428E-838B-D5F559BA6CF9}"/>
              </a:ext>
            </a:extLst>
          </p:cNvPr>
          <p:cNvSpPr>
            <a:spLocks noGrp="1"/>
          </p:cNvSpPr>
          <p:nvPr>
            <p:ph idx="1"/>
          </p:nvPr>
        </p:nvSpPr>
        <p:spPr>
          <a:xfrm>
            <a:off x="4970109" y="2123169"/>
            <a:ext cx="6730276" cy="4049031"/>
          </a:xfrm>
        </p:spPr>
        <p:txBody>
          <a:bodyPr>
            <a:normAutofit/>
          </a:bodyPr>
          <a:lstStyle/>
          <a:p>
            <a:pPr>
              <a:lnSpc>
                <a:spcPct val="100000"/>
              </a:lnSpc>
            </a:pPr>
            <a:r>
              <a:rPr lang="en-US" sz="2800" dirty="0"/>
              <a:t>Let employees in on the “Why” </a:t>
            </a:r>
          </a:p>
          <a:p>
            <a:pPr>
              <a:lnSpc>
                <a:spcPct val="100000"/>
              </a:lnSpc>
            </a:pPr>
            <a:r>
              <a:rPr lang="en-US" sz="2800" dirty="0"/>
              <a:t>This allows you to remain in control of the message </a:t>
            </a:r>
          </a:p>
          <a:p>
            <a:pPr>
              <a:lnSpc>
                <a:spcPct val="100000"/>
              </a:lnSpc>
            </a:pPr>
            <a:r>
              <a:rPr lang="en-US" sz="2800" dirty="0"/>
              <a:t>You don’t want employees finding out things from other sources</a:t>
            </a:r>
          </a:p>
          <a:p>
            <a:pPr>
              <a:lnSpc>
                <a:spcPct val="100000"/>
              </a:lnSpc>
            </a:pPr>
            <a:r>
              <a:rPr lang="en-US" sz="2800" dirty="0"/>
              <a:t>Keep middle management in the loop about all dealings within the City</a:t>
            </a:r>
          </a:p>
          <a:p>
            <a:endParaRPr lang="en-US" sz="1800" dirty="0"/>
          </a:p>
        </p:txBody>
      </p:sp>
    </p:spTree>
    <p:extLst>
      <p:ext uri="{BB962C8B-B14F-4D97-AF65-F5344CB8AC3E}">
        <p14:creationId xmlns:p14="http://schemas.microsoft.com/office/powerpoint/2010/main" val="25432450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ECCAEE-42EC-4920-AA58-2D1F7AF1035A}"/>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455" r="1237" b="-6"/>
          <a:stretch/>
        </p:blipFill>
        <p:spPr>
          <a:xfrm>
            <a:off x="2930184" y="-2655"/>
            <a:ext cx="2996169" cy="3358597"/>
          </a:xfrm>
          <a:prstGeom prst="rect">
            <a:avLst/>
          </a:prstGeom>
        </p:spPr>
      </p:pic>
      <p:sp>
        <p:nvSpPr>
          <p:cNvPr id="34" name="Rectangle 33">
            <a:extLst>
              <a:ext uri="{FF2B5EF4-FFF2-40B4-BE49-F238E27FC236}">
                <a16:creationId xmlns:a16="http://schemas.microsoft.com/office/drawing/2014/main" id="{BCE5EFF9-B12A-4A10-94DD-F33EDBCD270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769317" cy="3355942"/>
          </a:xfrm>
          <a:prstGeom prst="rect">
            <a:avLst/>
          </a:prstGeom>
          <a:blipFill dpi="0" rotWithShape="1">
            <a:blip r:embed="rId5">
              <a:duotone>
                <a:schemeClr val="bg2">
                  <a:shade val="45000"/>
                  <a:satMod val="135000"/>
                </a:schemeClr>
                <a:prstClr val="white"/>
              </a:duotone>
              <a:extLst/>
            </a:blip>
            <a:srcRect/>
            <a:tile tx="0" ty="0" sx="92000" sy="89000" flip="xy" algn="ctr"/>
          </a:blipFill>
          <a:ln w="25400" cap="flat" cmpd="sng" algn="ctr">
            <a:noFill/>
            <a:prstDash val="solid"/>
          </a:ln>
          <a:effectLst/>
        </p:spPr>
        <p:txBody>
          <a:bodyPr lIns="0" tIns="0" rIns="0" bIns="0" rtlCol="0" anchor="ctr"/>
          <a:lstStyle/>
          <a:p>
            <a:pPr algn="ctr"/>
            <a:endParaRPr lang="en-US" sz="2000" kern="0">
              <a:solidFill>
                <a:prstClr val="white"/>
              </a:solidFill>
              <a:latin typeface="Rockwell Extra Bold" pitchFamily="18" charset="0"/>
            </a:endParaRPr>
          </a:p>
        </p:txBody>
      </p:sp>
      <p:pic>
        <p:nvPicPr>
          <p:cNvPr id="5" name="Picture 4">
            <a:extLst>
              <a:ext uri="{FF2B5EF4-FFF2-40B4-BE49-F238E27FC236}">
                <a16:creationId xmlns:a16="http://schemas.microsoft.com/office/drawing/2014/main" id="{8888F082-7442-4864-8E24-AB4CD09A6F5D}"/>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r="11626" b="-3"/>
          <a:stretch/>
        </p:blipFill>
        <p:spPr>
          <a:xfrm>
            <a:off x="20" y="3504904"/>
            <a:ext cx="5926333" cy="3353096"/>
          </a:xfrm>
          <a:prstGeom prst="rect">
            <a:avLst/>
          </a:prstGeom>
        </p:spPr>
      </p:pic>
      <p:sp>
        <p:nvSpPr>
          <p:cNvPr id="36" name="Rectangle 35">
            <a:extLst>
              <a:ext uri="{FF2B5EF4-FFF2-40B4-BE49-F238E27FC236}">
                <a16:creationId xmlns:a16="http://schemas.microsoft.com/office/drawing/2014/main" id="{426EEE46-1E2E-459B-85C5-B12A77BED95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7220" y="0"/>
            <a:ext cx="6104779" cy="6857999"/>
          </a:xfrm>
          <a:prstGeom prst="rect">
            <a:avLst/>
          </a:prstGeom>
          <a:blipFill dpi="0" rotWithShape="1">
            <a:blip r:embed="rId8">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BB3C3B5B-B6A2-4C52-831F-3D4FBEF9254F}"/>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9" name="Oval 38">
              <a:extLst>
                <a:ext uri="{FF2B5EF4-FFF2-40B4-BE49-F238E27FC236}">
                  <a16:creationId xmlns:a16="http://schemas.microsoft.com/office/drawing/2014/main" id="{64E7942F-7C05-45E8-B6CD-0D22951E7777}"/>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9">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0" name="Oval 39">
              <a:extLst>
                <a:ext uri="{FF2B5EF4-FFF2-40B4-BE49-F238E27FC236}">
                  <a16:creationId xmlns:a16="http://schemas.microsoft.com/office/drawing/2014/main" id="{E91AFEAF-5CBA-4B38-AFF0-10ED1F5F972A}"/>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12" name="Picture 11">
            <a:extLst>
              <a:ext uri="{FF2B5EF4-FFF2-40B4-BE49-F238E27FC236}">
                <a16:creationId xmlns:a16="http://schemas.microsoft.com/office/drawing/2014/main" id="{D777E23A-5D03-4D77-B87D-D0B8CDD3238E}"/>
              </a:ext>
            </a:extLst>
          </p:cNvPr>
          <p:cNvPicPr>
            <a:picLocks noChangeAspect="1"/>
          </p:cNvPicPr>
          <p:nvPr/>
        </p:nvPicPr>
        <p:blipFill rotWithShape="1">
          <a:blip r:embed="rId10"/>
          <a:srcRect l="5977" r="39561" b="1"/>
          <a:stretch/>
        </p:blipFill>
        <p:spPr>
          <a:xfrm>
            <a:off x="20" y="10"/>
            <a:ext cx="2769297" cy="3355932"/>
          </a:xfrm>
          <a:prstGeom prst="rect">
            <a:avLst/>
          </a:prstGeom>
        </p:spPr>
      </p:pic>
      <p:sp>
        <p:nvSpPr>
          <p:cNvPr id="2" name="Title 1">
            <a:extLst>
              <a:ext uri="{FF2B5EF4-FFF2-40B4-BE49-F238E27FC236}">
                <a16:creationId xmlns:a16="http://schemas.microsoft.com/office/drawing/2014/main" id="{4928E90E-BA21-42B0-A694-ABBBEB3CF18F}"/>
              </a:ext>
            </a:extLst>
          </p:cNvPr>
          <p:cNvSpPr>
            <a:spLocks noGrp="1"/>
          </p:cNvSpPr>
          <p:nvPr>
            <p:ph type="title"/>
          </p:nvPr>
        </p:nvSpPr>
        <p:spPr>
          <a:xfrm>
            <a:off x="6400800" y="484632"/>
            <a:ext cx="5299586" cy="1069141"/>
          </a:xfrm>
          <a:ln>
            <a:noFill/>
          </a:ln>
        </p:spPr>
        <p:txBody>
          <a:bodyPr>
            <a:normAutofit/>
          </a:bodyPr>
          <a:lstStyle/>
          <a:p>
            <a:r>
              <a:rPr lang="en-US" sz="4000" dirty="0"/>
              <a:t>Why have policies</a:t>
            </a:r>
          </a:p>
        </p:txBody>
      </p:sp>
      <p:sp>
        <p:nvSpPr>
          <p:cNvPr id="3" name="Content Placeholder 2">
            <a:extLst>
              <a:ext uri="{FF2B5EF4-FFF2-40B4-BE49-F238E27FC236}">
                <a16:creationId xmlns:a16="http://schemas.microsoft.com/office/drawing/2014/main" id="{108F2F8C-49C7-4CF4-9D0C-D86EA29DDC99}"/>
              </a:ext>
            </a:extLst>
          </p:cNvPr>
          <p:cNvSpPr>
            <a:spLocks noGrp="1"/>
          </p:cNvSpPr>
          <p:nvPr>
            <p:ph idx="1"/>
          </p:nvPr>
        </p:nvSpPr>
        <p:spPr>
          <a:xfrm>
            <a:off x="6400799" y="1724891"/>
            <a:ext cx="5299585" cy="4447309"/>
          </a:xfrm>
        </p:spPr>
        <p:txBody>
          <a:bodyPr>
            <a:normAutofit/>
          </a:bodyPr>
          <a:lstStyle/>
          <a:p>
            <a:endParaRPr lang="en-US" sz="1800" dirty="0"/>
          </a:p>
          <a:p>
            <a:r>
              <a:rPr lang="en-US" sz="2800" dirty="0"/>
              <a:t>Set Expectations</a:t>
            </a:r>
          </a:p>
          <a:p>
            <a:r>
              <a:rPr lang="en-US" sz="2800" dirty="0"/>
              <a:t>Treat employees fair</a:t>
            </a:r>
          </a:p>
          <a:p>
            <a:r>
              <a:rPr lang="en-US" sz="2800" dirty="0"/>
              <a:t>Clear and concise, use examples if necessary</a:t>
            </a:r>
          </a:p>
          <a:p>
            <a:r>
              <a:rPr lang="en-US" sz="2800" dirty="0"/>
              <a:t>Consistent</a:t>
            </a:r>
          </a:p>
          <a:p>
            <a:r>
              <a:rPr lang="en-US" sz="2800" dirty="0"/>
              <a:t>Compliance with State and Federal laws</a:t>
            </a:r>
            <a:endParaRPr lang="en-US" sz="1800" dirty="0"/>
          </a:p>
        </p:txBody>
      </p:sp>
    </p:spTree>
    <p:extLst>
      <p:ext uri="{BB962C8B-B14F-4D97-AF65-F5344CB8AC3E}">
        <p14:creationId xmlns:p14="http://schemas.microsoft.com/office/powerpoint/2010/main" val="28659210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CF043BA-0C52-4068-BCF5-2B2D89BA9D3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1259141A-FF86-4A70-BD91-9C53B431A217}"/>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r="-2" b="9151"/>
          <a:stretch/>
        </p:blipFill>
        <p:spPr>
          <a:xfrm>
            <a:off x="485776" y="578644"/>
            <a:ext cx="11373149" cy="5250656"/>
          </a:xfrm>
          <a:prstGeom prst="rect">
            <a:avLst/>
          </a:prstGeom>
        </p:spPr>
      </p:pic>
      <p:grpSp>
        <p:nvGrpSpPr>
          <p:cNvPr id="15" name="Group 14">
            <a:extLst>
              <a:ext uri="{FF2B5EF4-FFF2-40B4-BE49-F238E27FC236}">
                <a16:creationId xmlns:a16="http://schemas.microsoft.com/office/drawing/2014/main" id="{789ACCC8-A635-400E-B9C0-AD9CA57109CE}"/>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6" name="Oval 15">
              <a:extLst>
                <a:ext uri="{FF2B5EF4-FFF2-40B4-BE49-F238E27FC236}">
                  <a16:creationId xmlns:a16="http://schemas.microsoft.com/office/drawing/2014/main" id="{CBC21CEB-233C-4B50-8CCA-829AD0428FA3}"/>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7" name="Oval 16">
              <a:extLst>
                <a:ext uri="{FF2B5EF4-FFF2-40B4-BE49-F238E27FC236}">
                  <a16:creationId xmlns:a16="http://schemas.microsoft.com/office/drawing/2014/main" id="{F3DF2D74-CD63-49A8-A93B-9DA2F59511D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0" name="Content Placeholder 9"/>
          <p:cNvSpPr>
            <a:spLocks noGrp="1"/>
          </p:cNvSpPr>
          <p:nvPr>
            <p:ph idx="1"/>
          </p:nvPr>
        </p:nvSpPr>
        <p:spPr>
          <a:xfrm>
            <a:off x="7883611" y="2121408"/>
            <a:ext cx="3816774" cy="4050792"/>
          </a:xfrm>
        </p:spPr>
        <p:txBody>
          <a:bodyPr>
            <a:normAutofit/>
          </a:bodyPr>
          <a:lstStyle/>
          <a:p>
            <a:endParaRPr lang="en-US" sz="1600"/>
          </a:p>
        </p:txBody>
      </p:sp>
    </p:spTree>
    <p:extLst>
      <p:ext uri="{BB962C8B-B14F-4D97-AF65-F5344CB8AC3E}">
        <p14:creationId xmlns:p14="http://schemas.microsoft.com/office/powerpoint/2010/main" val="34622653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2F9B8D9-2A0F-48A2-AD9F-81D8C497034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1672" y="0"/>
            <a:ext cx="7540328"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0F7E20FF-7DA6-46B7-AB0E-E6CBFDD07292}"/>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0" name="Oval 19">
              <a:extLst>
                <a:ext uri="{FF2B5EF4-FFF2-40B4-BE49-F238E27FC236}">
                  <a16:creationId xmlns:a16="http://schemas.microsoft.com/office/drawing/2014/main" id="{6BE624B6-B9F4-4C3F-9F6E-2182D90EC5E8}"/>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1" name="Oval 20">
              <a:extLst>
                <a:ext uri="{FF2B5EF4-FFF2-40B4-BE49-F238E27FC236}">
                  <a16:creationId xmlns:a16="http://schemas.microsoft.com/office/drawing/2014/main" id="{8710C23B-B5E1-45A6-80F6-55643AC62B92}"/>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D57B60A7-3C54-4C60-A63E-FE208D431F25}"/>
              </a:ext>
            </a:extLst>
          </p:cNvPr>
          <p:cNvPicPr>
            <a:picLocks noChangeAspect="1"/>
          </p:cNvPicPr>
          <p:nvPr/>
        </p:nvPicPr>
        <p:blipFill>
          <a:blip r:embed="rId6"/>
          <a:stretch>
            <a:fillRect/>
          </a:stretch>
        </p:blipFill>
        <p:spPr>
          <a:xfrm>
            <a:off x="491614" y="934738"/>
            <a:ext cx="4023003" cy="2494261"/>
          </a:xfrm>
          <a:prstGeom prst="rect">
            <a:avLst/>
          </a:prstGeom>
        </p:spPr>
      </p:pic>
      <p:sp>
        <p:nvSpPr>
          <p:cNvPr id="2" name="Title 1">
            <a:extLst>
              <a:ext uri="{FF2B5EF4-FFF2-40B4-BE49-F238E27FC236}">
                <a16:creationId xmlns:a16="http://schemas.microsoft.com/office/drawing/2014/main" id="{A265C68C-6EF9-4BB7-976B-DBC2B16D6DD0}"/>
              </a:ext>
            </a:extLst>
          </p:cNvPr>
          <p:cNvSpPr>
            <a:spLocks noGrp="1"/>
          </p:cNvSpPr>
          <p:nvPr>
            <p:ph type="title"/>
          </p:nvPr>
        </p:nvSpPr>
        <p:spPr>
          <a:xfrm>
            <a:off x="4970109" y="484632"/>
            <a:ext cx="6730277" cy="647977"/>
          </a:xfrm>
          <a:ln>
            <a:noFill/>
          </a:ln>
        </p:spPr>
        <p:txBody>
          <a:bodyPr>
            <a:normAutofit fontScale="90000"/>
          </a:bodyPr>
          <a:lstStyle/>
          <a:p>
            <a:r>
              <a:rPr lang="en-US" sz="4400" dirty="0"/>
              <a:t>Job Description</a:t>
            </a:r>
          </a:p>
        </p:txBody>
      </p:sp>
      <p:sp>
        <p:nvSpPr>
          <p:cNvPr id="3" name="Content Placeholder 2">
            <a:extLst>
              <a:ext uri="{FF2B5EF4-FFF2-40B4-BE49-F238E27FC236}">
                <a16:creationId xmlns:a16="http://schemas.microsoft.com/office/drawing/2014/main" id="{290DF1A1-01E5-4C1E-AE00-0883C1D88409}"/>
              </a:ext>
            </a:extLst>
          </p:cNvPr>
          <p:cNvSpPr>
            <a:spLocks noGrp="1"/>
          </p:cNvSpPr>
          <p:nvPr>
            <p:ph idx="1"/>
          </p:nvPr>
        </p:nvSpPr>
        <p:spPr>
          <a:xfrm>
            <a:off x="4970109" y="1600200"/>
            <a:ext cx="6730276" cy="4572000"/>
          </a:xfrm>
        </p:spPr>
        <p:txBody>
          <a:bodyPr>
            <a:normAutofit/>
          </a:bodyPr>
          <a:lstStyle/>
          <a:p>
            <a:pPr>
              <a:lnSpc>
                <a:spcPct val="100000"/>
              </a:lnSpc>
            </a:pPr>
            <a:r>
              <a:rPr lang="en-US" sz="2800" dirty="0"/>
              <a:t>To justify an employee’s exempt status</a:t>
            </a:r>
          </a:p>
          <a:p>
            <a:pPr>
              <a:lnSpc>
                <a:spcPct val="100000"/>
              </a:lnSpc>
            </a:pPr>
            <a:r>
              <a:rPr lang="en-US" sz="2800" dirty="0"/>
              <a:t>To develop a vacancy announcement</a:t>
            </a:r>
          </a:p>
          <a:p>
            <a:pPr>
              <a:lnSpc>
                <a:spcPct val="100000"/>
              </a:lnSpc>
            </a:pPr>
            <a:r>
              <a:rPr lang="en-US" sz="2800" dirty="0"/>
              <a:t>To develop Interview Questions</a:t>
            </a:r>
          </a:p>
          <a:p>
            <a:pPr>
              <a:lnSpc>
                <a:spcPct val="100000"/>
              </a:lnSpc>
            </a:pPr>
            <a:r>
              <a:rPr lang="en-US" sz="2800" dirty="0"/>
              <a:t>To set goals for employees</a:t>
            </a:r>
          </a:p>
          <a:p>
            <a:pPr>
              <a:lnSpc>
                <a:spcPct val="100000"/>
              </a:lnSpc>
            </a:pPr>
            <a:r>
              <a:rPr lang="en-US" sz="2800" dirty="0"/>
              <a:t>Discourages “It’s not my job” attitude (“other duties as assigned”)</a:t>
            </a:r>
          </a:p>
          <a:p>
            <a:pPr>
              <a:lnSpc>
                <a:spcPct val="100000"/>
              </a:lnSpc>
            </a:pPr>
            <a:r>
              <a:rPr lang="en-US" sz="2800" dirty="0"/>
              <a:t>Provides a basis for employee reviews and salaries</a:t>
            </a:r>
          </a:p>
          <a:p>
            <a:endParaRPr lang="en-US" dirty="0"/>
          </a:p>
        </p:txBody>
      </p:sp>
    </p:spTree>
    <p:extLst>
      <p:ext uri="{BB962C8B-B14F-4D97-AF65-F5344CB8AC3E}">
        <p14:creationId xmlns:p14="http://schemas.microsoft.com/office/powerpoint/2010/main" val="309664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A90C30-B990-4CCA-B584-40F864DA3A8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45274"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D060B936-2771-48DC-842C-14EE9318E3E2}"/>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DB4EC8B4-4BB2-45C2-A68A-28E36AC10E2D}"/>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1431D296-F8F1-41C3-A211-E83E243C5156}"/>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5" name="Picture 4">
            <a:extLst>
              <a:ext uri="{FF2B5EF4-FFF2-40B4-BE49-F238E27FC236}">
                <a16:creationId xmlns:a16="http://schemas.microsoft.com/office/drawing/2014/main" id="{BE1627B0-3EE2-4063-9021-84C709212170}"/>
              </a:ext>
            </a:extLst>
          </p:cNvPr>
          <p:cNvPicPr>
            <a:picLocks noChangeAspect="1"/>
          </p:cNvPicPr>
          <p:nvPr/>
        </p:nvPicPr>
        <p:blipFill>
          <a:blip r:embed="rId6"/>
          <a:stretch>
            <a:fillRect/>
          </a:stretch>
        </p:blipFill>
        <p:spPr>
          <a:xfrm>
            <a:off x="7771498" y="437461"/>
            <a:ext cx="3963509" cy="2450168"/>
          </a:xfrm>
          <a:prstGeom prst="rect">
            <a:avLst/>
          </a:prstGeom>
        </p:spPr>
      </p:pic>
      <p:sp>
        <p:nvSpPr>
          <p:cNvPr id="2" name="Title 1">
            <a:extLst>
              <a:ext uri="{FF2B5EF4-FFF2-40B4-BE49-F238E27FC236}">
                <a16:creationId xmlns:a16="http://schemas.microsoft.com/office/drawing/2014/main" id="{B46A6EA4-5FCF-4883-A817-7E7DE65D612E}"/>
              </a:ext>
            </a:extLst>
          </p:cNvPr>
          <p:cNvSpPr>
            <a:spLocks noGrp="1"/>
          </p:cNvSpPr>
          <p:nvPr>
            <p:ph type="title"/>
          </p:nvPr>
        </p:nvSpPr>
        <p:spPr>
          <a:xfrm>
            <a:off x="382280" y="484632"/>
            <a:ext cx="6743844" cy="783059"/>
          </a:xfrm>
        </p:spPr>
        <p:txBody>
          <a:bodyPr>
            <a:normAutofit/>
          </a:bodyPr>
          <a:lstStyle/>
          <a:p>
            <a:r>
              <a:rPr lang="en-US" sz="4800" dirty="0"/>
              <a:t>Job description</a:t>
            </a:r>
          </a:p>
        </p:txBody>
      </p:sp>
      <p:sp>
        <p:nvSpPr>
          <p:cNvPr id="3" name="Content Placeholder 2">
            <a:extLst>
              <a:ext uri="{FF2B5EF4-FFF2-40B4-BE49-F238E27FC236}">
                <a16:creationId xmlns:a16="http://schemas.microsoft.com/office/drawing/2014/main" id="{1882D107-8F1C-434A-B80D-68601B7C97F9}"/>
              </a:ext>
            </a:extLst>
          </p:cNvPr>
          <p:cNvSpPr>
            <a:spLocks noGrp="1"/>
          </p:cNvSpPr>
          <p:nvPr>
            <p:ph idx="1"/>
          </p:nvPr>
        </p:nvSpPr>
        <p:spPr>
          <a:xfrm>
            <a:off x="382279" y="1662545"/>
            <a:ext cx="6743845" cy="4995144"/>
          </a:xfrm>
        </p:spPr>
        <p:txBody>
          <a:bodyPr>
            <a:normAutofit/>
          </a:bodyPr>
          <a:lstStyle/>
          <a:p>
            <a:r>
              <a:rPr lang="en-US" sz="2400" dirty="0"/>
              <a:t>Job title </a:t>
            </a:r>
          </a:p>
          <a:p>
            <a:r>
              <a:rPr lang="en-US" sz="2400" dirty="0"/>
              <a:t>Department and Supervisor</a:t>
            </a:r>
          </a:p>
          <a:p>
            <a:r>
              <a:rPr lang="en-US" sz="2400" dirty="0"/>
              <a:t>Full time/Part time, hours</a:t>
            </a:r>
          </a:p>
          <a:p>
            <a:r>
              <a:rPr lang="en-US" sz="2400" dirty="0"/>
              <a:t>Exempt/Non-exempt (FLSA exemption)</a:t>
            </a:r>
          </a:p>
          <a:p>
            <a:r>
              <a:rPr lang="en-US" sz="2400" dirty="0"/>
              <a:t>Essential job functions</a:t>
            </a:r>
          </a:p>
          <a:p>
            <a:r>
              <a:rPr lang="en-US" sz="2400" dirty="0"/>
              <a:t>Physical requirements</a:t>
            </a:r>
          </a:p>
          <a:p>
            <a:r>
              <a:rPr lang="en-US" sz="2400" dirty="0"/>
              <a:t>Required education, training, licenses</a:t>
            </a:r>
          </a:p>
          <a:p>
            <a:r>
              <a:rPr lang="en-US" sz="2400" dirty="0"/>
              <a:t>Preferred education, training, licenses</a:t>
            </a:r>
          </a:p>
          <a:p>
            <a:r>
              <a:rPr lang="en-US" sz="2400" dirty="0"/>
              <a:t>Required skills, knowledge and experience </a:t>
            </a:r>
          </a:p>
          <a:p>
            <a:r>
              <a:rPr lang="en-US" sz="2400" dirty="0"/>
              <a:t>Preferred skills, knowledge and experience</a:t>
            </a:r>
          </a:p>
          <a:p>
            <a:endParaRPr lang="en-US" sz="2400" dirty="0"/>
          </a:p>
          <a:p>
            <a:endParaRPr lang="en-US" sz="1800" dirty="0"/>
          </a:p>
        </p:txBody>
      </p:sp>
    </p:spTree>
    <p:extLst>
      <p:ext uri="{BB962C8B-B14F-4D97-AF65-F5344CB8AC3E}">
        <p14:creationId xmlns:p14="http://schemas.microsoft.com/office/powerpoint/2010/main" val="13309375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D6C020D-AAD5-4E14-97DD-FEA652C3BE94}"/>
              </a:ext>
            </a:extLst>
          </p:cNvPr>
          <p:cNvPicPr>
            <a:picLocks noChangeAspect="1"/>
          </p:cNvPicPr>
          <p:nvPr/>
        </p:nvPicPr>
        <p:blipFill rotWithShape="1">
          <a:blip r:embed="rId3"/>
          <a:srcRect r="9633"/>
          <a:stretch/>
        </p:blipFill>
        <p:spPr>
          <a:xfrm>
            <a:off x="6932716" y="1438656"/>
            <a:ext cx="3669172" cy="3980688"/>
          </a:xfrm>
          <a:prstGeom prst="rect">
            <a:avLst/>
          </a:prstGeom>
        </p:spPr>
      </p:pic>
      <p:sp>
        <p:nvSpPr>
          <p:cNvPr id="2" name="Title 1">
            <a:extLst>
              <a:ext uri="{FF2B5EF4-FFF2-40B4-BE49-F238E27FC236}">
                <a16:creationId xmlns:a16="http://schemas.microsoft.com/office/drawing/2014/main" id="{D3F7CDBC-6D11-4365-ADD2-BCDF8AD7AD41}"/>
              </a:ext>
            </a:extLst>
          </p:cNvPr>
          <p:cNvSpPr>
            <a:spLocks noGrp="1"/>
          </p:cNvSpPr>
          <p:nvPr>
            <p:ph type="title"/>
          </p:nvPr>
        </p:nvSpPr>
        <p:spPr>
          <a:xfrm>
            <a:off x="1069848" y="134254"/>
            <a:ext cx="10058400" cy="1609344"/>
          </a:xfrm>
        </p:spPr>
        <p:txBody>
          <a:bodyPr>
            <a:normAutofit/>
          </a:bodyPr>
          <a:lstStyle/>
          <a:p>
            <a:r>
              <a:rPr lang="en-US" dirty="0"/>
              <a:t>Address problems when they occur</a:t>
            </a:r>
          </a:p>
        </p:txBody>
      </p:sp>
      <p:sp>
        <p:nvSpPr>
          <p:cNvPr id="3" name="Content Placeholder 2">
            <a:extLst>
              <a:ext uri="{FF2B5EF4-FFF2-40B4-BE49-F238E27FC236}">
                <a16:creationId xmlns:a16="http://schemas.microsoft.com/office/drawing/2014/main" id="{C3FE3430-C389-4E4B-A9C2-606E7B9C1D41}"/>
              </a:ext>
            </a:extLst>
          </p:cNvPr>
          <p:cNvSpPr>
            <a:spLocks noGrp="1"/>
          </p:cNvSpPr>
          <p:nvPr>
            <p:ph idx="1"/>
          </p:nvPr>
        </p:nvSpPr>
        <p:spPr>
          <a:xfrm>
            <a:off x="1063752" y="1452299"/>
            <a:ext cx="4773168" cy="4249882"/>
          </a:xfrm>
        </p:spPr>
        <p:txBody>
          <a:bodyPr>
            <a:normAutofit lnSpcReduction="10000"/>
          </a:bodyPr>
          <a:lstStyle/>
          <a:p>
            <a:pPr>
              <a:lnSpc>
                <a:spcPct val="100000"/>
              </a:lnSpc>
            </a:pPr>
            <a:r>
              <a:rPr lang="en-US" sz="2800" dirty="0"/>
              <a:t>Be proactive - no matter how small, address issues when they occur</a:t>
            </a:r>
          </a:p>
          <a:p>
            <a:pPr marL="0" indent="0">
              <a:lnSpc>
                <a:spcPct val="100000"/>
              </a:lnSpc>
              <a:buNone/>
            </a:pPr>
            <a:endParaRPr lang="en-US" sz="2800" dirty="0"/>
          </a:p>
          <a:p>
            <a:pPr>
              <a:lnSpc>
                <a:spcPct val="100000"/>
              </a:lnSpc>
            </a:pPr>
            <a:r>
              <a:rPr lang="en-US" sz="2800" dirty="0"/>
              <a:t>Do not save up a list of offenses, in the hope that when added together you can terminate the employee – THIS WILL BACKFIRE ON YOU!</a:t>
            </a:r>
          </a:p>
        </p:txBody>
      </p:sp>
    </p:spTree>
    <p:extLst>
      <p:ext uri="{BB962C8B-B14F-4D97-AF65-F5344CB8AC3E}">
        <p14:creationId xmlns:p14="http://schemas.microsoft.com/office/powerpoint/2010/main" val="3288755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BB675-2550-43CF-B331-A415B81B5FDE}"/>
              </a:ext>
            </a:extLst>
          </p:cNvPr>
          <p:cNvSpPr>
            <a:spLocks noGrp="1"/>
          </p:cNvSpPr>
          <p:nvPr>
            <p:ph type="title"/>
          </p:nvPr>
        </p:nvSpPr>
        <p:spPr/>
        <p:txBody>
          <a:bodyPr/>
          <a:lstStyle/>
          <a:p>
            <a:r>
              <a:rPr lang="en-US" dirty="0"/>
              <a:t>The Goal</a:t>
            </a:r>
          </a:p>
        </p:txBody>
      </p:sp>
      <p:sp>
        <p:nvSpPr>
          <p:cNvPr id="3" name="Content Placeholder 2">
            <a:extLst>
              <a:ext uri="{FF2B5EF4-FFF2-40B4-BE49-F238E27FC236}">
                <a16:creationId xmlns:a16="http://schemas.microsoft.com/office/drawing/2014/main" id="{3F556287-2351-4E59-B3D8-C6F4EF4A4FB3}"/>
              </a:ext>
            </a:extLst>
          </p:cNvPr>
          <p:cNvSpPr>
            <a:spLocks noGrp="1"/>
          </p:cNvSpPr>
          <p:nvPr>
            <p:ph idx="1"/>
          </p:nvPr>
        </p:nvSpPr>
        <p:spPr/>
        <p:txBody>
          <a:bodyPr>
            <a:normAutofit/>
          </a:bodyPr>
          <a:lstStyle/>
          <a:p>
            <a:r>
              <a:rPr lang="en-US" sz="3600" dirty="0"/>
              <a:t>Is:  To make people ”Inspired’ to give their best effort</a:t>
            </a:r>
          </a:p>
          <a:p>
            <a:endParaRPr lang="en-US" sz="3600" dirty="0"/>
          </a:p>
          <a:p>
            <a:r>
              <a:rPr lang="en-US" sz="3600"/>
              <a:t>Is NOT</a:t>
            </a:r>
            <a:r>
              <a:rPr lang="en-US" sz="3600" dirty="0"/>
              <a:t>:  To make subordinates “Happy”!</a:t>
            </a:r>
          </a:p>
        </p:txBody>
      </p:sp>
    </p:spTree>
    <p:extLst>
      <p:ext uri="{BB962C8B-B14F-4D97-AF65-F5344CB8AC3E}">
        <p14:creationId xmlns:p14="http://schemas.microsoft.com/office/powerpoint/2010/main" val="21425061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2F49B2A-2AF4-491E-8365-13EF4D847AB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428900" y="1421612"/>
            <a:ext cx="4773168" cy="4042064"/>
          </a:xfrm>
          <a:prstGeom prst="rect">
            <a:avLst/>
          </a:prstGeom>
        </p:spPr>
      </p:pic>
      <p:sp>
        <p:nvSpPr>
          <p:cNvPr id="2" name="Title 1">
            <a:extLst>
              <a:ext uri="{FF2B5EF4-FFF2-40B4-BE49-F238E27FC236}">
                <a16:creationId xmlns:a16="http://schemas.microsoft.com/office/drawing/2014/main" id="{54063C54-CDA8-4141-B999-7935DF66F0C8}"/>
              </a:ext>
            </a:extLst>
          </p:cNvPr>
          <p:cNvSpPr>
            <a:spLocks noGrp="1"/>
          </p:cNvSpPr>
          <p:nvPr>
            <p:ph type="title"/>
          </p:nvPr>
        </p:nvSpPr>
        <p:spPr>
          <a:xfrm>
            <a:off x="1155306" y="117163"/>
            <a:ext cx="10547188" cy="1609344"/>
          </a:xfrm>
        </p:spPr>
        <p:txBody>
          <a:bodyPr>
            <a:normAutofit/>
          </a:bodyPr>
          <a:lstStyle/>
          <a:p>
            <a:r>
              <a:rPr lang="en-US" dirty="0"/>
              <a:t>Negative impact of problem employees</a:t>
            </a:r>
          </a:p>
        </p:txBody>
      </p:sp>
      <p:sp>
        <p:nvSpPr>
          <p:cNvPr id="3" name="Content Placeholder 2">
            <a:extLst>
              <a:ext uri="{FF2B5EF4-FFF2-40B4-BE49-F238E27FC236}">
                <a16:creationId xmlns:a16="http://schemas.microsoft.com/office/drawing/2014/main" id="{6B9B57DC-CA1B-460C-A513-52AE328806C8}"/>
              </a:ext>
            </a:extLst>
          </p:cNvPr>
          <p:cNvSpPr>
            <a:spLocks noGrp="1"/>
          </p:cNvSpPr>
          <p:nvPr>
            <p:ph idx="1"/>
          </p:nvPr>
        </p:nvSpPr>
        <p:spPr>
          <a:xfrm>
            <a:off x="1155306" y="1421612"/>
            <a:ext cx="4773168" cy="4374573"/>
          </a:xfrm>
        </p:spPr>
        <p:txBody>
          <a:bodyPr>
            <a:normAutofit lnSpcReduction="10000"/>
          </a:bodyPr>
          <a:lstStyle/>
          <a:p>
            <a:pPr>
              <a:lnSpc>
                <a:spcPct val="100000"/>
              </a:lnSpc>
            </a:pPr>
            <a:r>
              <a:rPr lang="en-US" sz="2800" dirty="0"/>
              <a:t>Spreading a bad attitude</a:t>
            </a:r>
          </a:p>
          <a:p>
            <a:pPr>
              <a:lnSpc>
                <a:spcPct val="100000"/>
              </a:lnSpc>
            </a:pPr>
            <a:r>
              <a:rPr lang="en-US" sz="2800" dirty="0"/>
              <a:t>Creating a more stressful working environment</a:t>
            </a:r>
          </a:p>
          <a:p>
            <a:pPr>
              <a:lnSpc>
                <a:spcPct val="100000"/>
              </a:lnSpc>
            </a:pPr>
            <a:r>
              <a:rPr lang="en-US" sz="2800" dirty="0"/>
              <a:t>Straining working relationships</a:t>
            </a:r>
          </a:p>
          <a:p>
            <a:pPr>
              <a:lnSpc>
                <a:spcPct val="100000"/>
              </a:lnSpc>
            </a:pPr>
            <a:r>
              <a:rPr lang="en-US" sz="2800" dirty="0"/>
              <a:t>Damaging rapport with customers/clients</a:t>
            </a:r>
          </a:p>
          <a:p>
            <a:pPr>
              <a:lnSpc>
                <a:spcPct val="100000"/>
              </a:lnSpc>
            </a:pPr>
            <a:r>
              <a:rPr lang="en-US" sz="2800" dirty="0"/>
              <a:t>Contributing to a high turnover rate</a:t>
            </a:r>
          </a:p>
          <a:p>
            <a:endParaRPr lang="en-US" dirty="0"/>
          </a:p>
        </p:txBody>
      </p:sp>
    </p:spTree>
    <p:extLst>
      <p:ext uri="{BB962C8B-B14F-4D97-AF65-F5344CB8AC3E}">
        <p14:creationId xmlns:p14="http://schemas.microsoft.com/office/powerpoint/2010/main" val="19403057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CC03876-4DE5-4010-9542-72AD598EC393}"/>
              </a:ext>
            </a:extLst>
          </p:cNvPr>
          <p:cNvPicPr>
            <a:picLocks noChangeAspect="1"/>
          </p:cNvPicPr>
          <p:nvPr/>
        </p:nvPicPr>
        <p:blipFill>
          <a:blip r:embed="rId3"/>
          <a:stretch>
            <a:fillRect/>
          </a:stretch>
        </p:blipFill>
        <p:spPr>
          <a:xfrm>
            <a:off x="1110316" y="639447"/>
            <a:ext cx="2542576" cy="1697170"/>
          </a:xfrm>
          <a:prstGeom prst="rect">
            <a:avLst/>
          </a:prstGeom>
        </p:spPr>
      </p:pic>
      <p:pic>
        <p:nvPicPr>
          <p:cNvPr id="4" name="Picture 3">
            <a:extLst>
              <a:ext uri="{FF2B5EF4-FFF2-40B4-BE49-F238E27FC236}">
                <a16:creationId xmlns:a16="http://schemas.microsoft.com/office/drawing/2014/main" id="{5F6D066B-A24E-41A2-A9BF-E6BB27742FDD}"/>
              </a:ext>
            </a:extLst>
          </p:cNvPr>
          <p:cNvPicPr>
            <a:picLocks noChangeAspect="1"/>
          </p:cNvPicPr>
          <p:nvPr/>
        </p:nvPicPr>
        <p:blipFill>
          <a:blip r:embed="rId4"/>
          <a:stretch>
            <a:fillRect/>
          </a:stretch>
        </p:blipFill>
        <p:spPr>
          <a:xfrm>
            <a:off x="704129" y="4549893"/>
            <a:ext cx="3354950" cy="1308430"/>
          </a:xfrm>
          <a:prstGeom prst="rect">
            <a:avLst/>
          </a:prstGeom>
        </p:spPr>
      </p:pic>
      <p:pic>
        <p:nvPicPr>
          <p:cNvPr id="5" name="Picture 4">
            <a:extLst>
              <a:ext uri="{FF2B5EF4-FFF2-40B4-BE49-F238E27FC236}">
                <a16:creationId xmlns:a16="http://schemas.microsoft.com/office/drawing/2014/main" id="{39F201B1-F247-4B36-9AF4-8AD7754DD353}"/>
              </a:ext>
            </a:extLst>
          </p:cNvPr>
          <p:cNvPicPr>
            <a:picLocks noChangeAspect="1"/>
          </p:cNvPicPr>
          <p:nvPr/>
        </p:nvPicPr>
        <p:blipFill>
          <a:blip r:embed="rId5"/>
          <a:stretch>
            <a:fillRect/>
          </a:stretch>
        </p:blipFill>
        <p:spPr>
          <a:xfrm>
            <a:off x="1544465" y="2486209"/>
            <a:ext cx="1674277" cy="1708446"/>
          </a:xfrm>
          <a:prstGeom prst="rect">
            <a:avLst/>
          </a:prstGeom>
        </p:spPr>
      </p:pic>
      <p:sp>
        <p:nvSpPr>
          <p:cNvPr id="2" name="Title 1">
            <a:extLst>
              <a:ext uri="{FF2B5EF4-FFF2-40B4-BE49-F238E27FC236}">
                <a16:creationId xmlns:a16="http://schemas.microsoft.com/office/drawing/2014/main" id="{9960DD77-D02A-46BD-89A5-A888CC7CDBBF}"/>
              </a:ext>
            </a:extLst>
          </p:cNvPr>
          <p:cNvSpPr>
            <a:spLocks noGrp="1"/>
          </p:cNvSpPr>
          <p:nvPr>
            <p:ph type="title"/>
          </p:nvPr>
        </p:nvSpPr>
        <p:spPr>
          <a:xfrm>
            <a:off x="4654295" y="195874"/>
            <a:ext cx="6888774" cy="1609344"/>
          </a:xfrm>
        </p:spPr>
        <p:txBody>
          <a:bodyPr>
            <a:normAutofit/>
          </a:bodyPr>
          <a:lstStyle/>
          <a:p>
            <a:r>
              <a:rPr lang="en-US" dirty="0"/>
              <a:t>Options Before discipline</a:t>
            </a:r>
          </a:p>
        </p:txBody>
      </p:sp>
      <p:sp>
        <p:nvSpPr>
          <p:cNvPr id="3" name="Content Placeholder 2">
            <a:extLst>
              <a:ext uri="{FF2B5EF4-FFF2-40B4-BE49-F238E27FC236}">
                <a16:creationId xmlns:a16="http://schemas.microsoft.com/office/drawing/2014/main" id="{861BAE08-62BF-424A-84B3-D1755274E50F}"/>
              </a:ext>
            </a:extLst>
          </p:cNvPr>
          <p:cNvSpPr>
            <a:spLocks noGrp="1"/>
          </p:cNvSpPr>
          <p:nvPr>
            <p:ph idx="1"/>
          </p:nvPr>
        </p:nvSpPr>
        <p:spPr>
          <a:xfrm>
            <a:off x="4654295" y="1612779"/>
            <a:ext cx="6318505" cy="4686300"/>
          </a:xfrm>
        </p:spPr>
        <p:txBody>
          <a:bodyPr>
            <a:normAutofit/>
          </a:bodyPr>
          <a:lstStyle/>
          <a:p>
            <a:pPr lvl="1">
              <a:lnSpc>
                <a:spcPct val="100000"/>
              </a:lnSpc>
            </a:pPr>
            <a:r>
              <a:rPr lang="en-US" sz="3600" dirty="0"/>
              <a:t>Performance Improvement Plan (PIP)</a:t>
            </a:r>
          </a:p>
          <a:p>
            <a:pPr lvl="1">
              <a:lnSpc>
                <a:spcPct val="100000"/>
              </a:lnSpc>
            </a:pPr>
            <a:endParaRPr lang="en-US" sz="3600" dirty="0"/>
          </a:p>
          <a:p>
            <a:pPr lvl="1">
              <a:lnSpc>
                <a:spcPct val="100000"/>
              </a:lnSpc>
            </a:pPr>
            <a:r>
              <a:rPr lang="en-US" sz="3600" dirty="0"/>
              <a:t>Mandatory Employee Assistance Program (EAP)</a:t>
            </a:r>
          </a:p>
          <a:p>
            <a:pPr lvl="1">
              <a:lnSpc>
                <a:spcPct val="100000"/>
              </a:lnSpc>
            </a:pPr>
            <a:endParaRPr lang="en-US" sz="3600" dirty="0"/>
          </a:p>
          <a:p>
            <a:pPr lvl="1">
              <a:lnSpc>
                <a:spcPct val="100000"/>
              </a:lnSpc>
            </a:pPr>
            <a:r>
              <a:rPr lang="en-US" sz="3600" dirty="0"/>
              <a:t>Last Chance Agreement</a:t>
            </a:r>
          </a:p>
          <a:p>
            <a:endParaRPr lang="en-US" dirty="0"/>
          </a:p>
        </p:txBody>
      </p:sp>
    </p:spTree>
    <p:extLst>
      <p:ext uri="{BB962C8B-B14F-4D97-AF65-F5344CB8AC3E}">
        <p14:creationId xmlns:p14="http://schemas.microsoft.com/office/powerpoint/2010/main" val="19866958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7FF924-8DA0-4BE9-8C7E-095B0EC13A4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6502" y="0"/>
            <a:ext cx="6125497"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029B4A8-2CF0-48DC-B29E-F3B62EDDC445}"/>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F71DA811-F7AE-460D-9891-57F221994B9A}"/>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3747795E-BBFD-44B4-892D-2054745A8418}"/>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36B5E41A-7153-4517-9EB3-66190EB67ABF}"/>
              </a:ext>
            </a:extLst>
          </p:cNvPr>
          <p:cNvPicPr>
            <a:picLocks noChangeAspect="1"/>
          </p:cNvPicPr>
          <p:nvPr/>
        </p:nvPicPr>
        <p:blipFill>
          <a:blip r:embed="rId6"/>
          <a:stretch>
            <a:fillRect/>
          </a:stretch>
        </p:blipFill>
        <p:spPr>
          <a:xfrm>
            <a:off x="633999" y="1727846"/>
            <a:ext cx="5112461" cy="3412568"/>
          </a:xfrm>
          <a:prstGeom prst="rect">
            <a:avLst/>
          </a:prstGeom>
        </p:spPr>
      </p:pic>
      <p:sp>
        <p:nvSpPr>
          <p:cNvPr id="2" name="Title 1">
            <a:extLst>
              <a:ext uri="{FF2B5EF4-FFF2-40B4-BE49-F238E27FC236}">
                <a16:creationId xmlns:a16="http://schemas.microsoft.com/office/drawing/2014/main" id="{6BAA3E39-E7E5-4004-AC9F-60907DEFB8BF}"/>
              </a:ext>
            </a:extLst>
          </p:cNvPr>
          <p:cNvSpPr>
            <a:spLocks noGrp="1"/>
          </p:cNvSpPr>
          <p:nvPr>
            <p:ph type="title"/>
          </p:nvPr>
        </p:nvSpPr>
        <p:spPr>
          <a:xfrm>
            <a:off x="6400800" y="484632"/>
            <a:ext cx="5299586" cy="720713"/>
          </a:xfrm>
          <a:ln>
            <a:noFill/>
          </a:ln>
        </p:spPr>
        <p:txBody>
          <a:bodyPr>
            <a:normAutofit/>
          </a:bodyPr>
          <a:lstStyle/>
          <a:p>
            <a:r>
              <a:rPr lang="en-US" sz="4000" dirty="0"/>
              <a:t>Plan of improvement</a:t>
            </a:r>
          </a:p>
        </p:txBody>
      </p:sp>
      <p:sp>
        <p:nvSpPr>
          <p:cNvPr id="3" name="Content Placeholder 2">
            <a:extLst>
              <a:ext uri="{FF2B5EF4-FFF2-40B4-BE49-F238E27FC236}">
                <a16:creationId xmlns:a16="http://schemas.microsoft.com/office/drawing/2014/main" id="{DB4DC15A-E7CC-43EC-902E-02409D11D243}"/>
              </a:ext>
            </a:extLst>
          </p:cNvPr>
          <p:cNvSpPr>
            <a:spLocks noGrp="1"/>
          </p:cNvSpPr>
          <p:nvPr>
            <p:ph idx="1"/>
          </p:nvPr>
        </p:nvSpPr>
        <p:spPr>
          <a:xfrm>
            <a:off x="6400799" y="1689976"/>
            <a:ext cx="5299585" cy="4482223"/>
          </a:xfrm>
        </p:spPr>
        <p:txBody>
          <a:bodyPr>
            <a:normAutofit/>
          </a:bodyPr>
          <a:lstStyle/>
          <a:p>
            <a:pPr>
              <a:lnSpc>
                <a:spcPct val="100000"/>
              </a:lnSpc>
            </a:pPr>
            <a:r>
              <a:rPr lang="en-US" sz="2800" dirty="0"/>
              <a:t>Poor performance reviews</a:t>
            </a:r>
          </a:p>
          <a:p>
            <a:pPr>
              <a:lnSpc>
                <a:spcPct val="100000"/>
              </a:lnSpc>
            </a:pPr>
            <a:r>
              <a:rPr lang="en-US" sz="2800" dirty="0"/>
              <a:t>Customer complaints</a:t>
            </a:r>
          </a:p>
          <a:p>
            <a:pPr>
              <a:lnSpc>
                <a:spcPct val="100000"/>
              </a:lnSpc>
            </a:pPr>
            <a:r>
              <a:rPr lang="en-US" sz="2800" dirty="0"/>
              <a:t>Complaints by co-workers</a:t>
            </a:r>
          </a:p>
          <a:p>
            <a:pPr>
              <a:lnSpc>
                <a:spcPct val="100000"/>
              </a:lnSpc>
            </a:pPr>
            <a:r>
              <a:rPr lang="en-US" sz="2800" dirty="0"/>
              <a:t>Employee struggling in a certain area</a:t>
            </a:r>
          </a:p>
          <a:p>
            <a:pPr>
              <a:lnSpc>
                <a:spcPct val="100000"/>
              </a:lnSpc>
            </a:pPr>
            <a:r>
              <a:rPr lang="en-US" sz="2800" dirty="0"/>
              <a:t>Improves communication</a:t>
            </a:r>
          </a:p>
        </p:txBody>
      </p:sp>
    </p:spTree>
    <p:extLst>
      <p:ext uri="{BB962C8B-B14F-4D97-AF65-F5344CB8AC3E}">
        <p14:creationId xmlns:p14="http://schemas.microsoft.com/office/powerpoint/2010/main" val="31323422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C7FF924-8DA0-4BE9-8C7E-095B0EC13A4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6502" y="0"/>
            <a:ext cx="6125497"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5029B4A8-2CF0-48DC-B29E-F3B62EDDC445}"/>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9" name="Oval 18">
              <a:extLst>
                <a:ext uri="{FF2B5EF4-FFF2-40B4-BE49-F238E27FC236}">
                  <a16:creationId xmlns:a16="http://schemas.microsoft.com/office/drawing/2014/main" id="{F71DA811-F7AE-460D-9891-57F221994B9A}"/>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0" name="Oval 19">
              <a:extLst>
                <a:ext uri="{FF2B5EF4-FFF2-40B4-BE49-F238E27FC236}">
                  <a16:creationId xmlns:a16="http://schemas.microsoft.com/office/drawing/2014/main" id="{3747795E-BBFD-44B4-892D-2054745A8418}"/>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11" name="Picture 10">
            <a:extLst>
              <a:ext uri="{FF2B5EF4-FFF2-40B4-BE49-F238E27FC236}">
                <a16:creationId xmlns:a16="http://schemas.microsoft.com/office/drawing/2014/main" id="{CB787E2F-B1AF-411C-BC3E-DEB7ED5E8BB9}"/>
              </a:ext>
            </a:extLst>
          </p:cNvPr>
          <p:cNvPicPr>
            <a:picLocks noChangeAspect="1"/>
          </p:cNvPicPr>
          <p:nvPr/>
        </p:nvPicPr>
        <p:blipFill>
          <a:blip r:embed="rId6"/>
          <a:stretch>
            <a:fillRect/>
          </a:stretch>
        </p:blipFill>
        <p:spPr>
          <a:xfrm>
            <a:off x="633999" y="1727846"/>
            <a:ext cx="5112461" cy="3412568"/>
          </a:xfrm>
          <a:prstGeom prst="rect">
            <a:avLst/>
          </a:prstGeom>
        </p:spPr>
      </p:pic>
      <p:sp>
        <p:nvSpPr>
          <p:cNvPr id="2" name="Title 1">
            <a:extLst>
              <a:ext uri="{FF2B5EF4-FFF2-40B4-BE49-F238E27FC236}">
                <a16:creationId xmlns:a16="http://schemas.microsoft.com/office/drawing/2014/main" id="{7E6379AC-7689-4D4F-BAD7-BF54E56F24A2}"/>
              </a:ext>
            </a:extLst>
          </p:cNvPr>
          <p:cNvSpPr>
            <a:spLocks noGrp="1"/>
          </p:cNvSpPr>
          <p:nvPr>
            <p:ph type="title"/>
          </p:nvPr>
        </p:nvSpPr>
        <p:spPr>
          <a:xfrm>
            <a:off x="6400799" y="249381"/>
            <a:ext cx="5299586" cy="1186227"/>
          </a:xfrm>
          <a:ln>
            <a:noFill/>
          </a:ln>
        </p:spPr>
        <p:txBody>
          <a:bodyPr>
            <a:normAutofit/>
          </a:bodyPr>
          <a:lstStyle/>
          <a:p>
            <a:r>
              <a:rPr lang="en-US" sz="4000" dirty="0"/>
              <a:t>The plan</a:t>
            </a:r>
          </a:p>
        </p:txBody>
      </p:sp>
      <p:sp>
        <p:nvSpPr>
          <p:cNvPr id="6" name="Content Placeholder 5">
            <a:extLst>
              <a:ext uri="{FF2B5EF4-FFF2-40B4-BE49-F238E27FC236}">
                <a16:creationId xmlns:a16="http://schemas.microsoft.com/office/drawing/2014/main" id="{D6EFBA6F-CBE6-46F1-BD50-5CEE75F549D7}"/>
              </a:ext>
            </a:extLst>
          </p:cNvPr>
          <p:cNvSpPr>
            <a:spLocks noGrp="1"/>
          </p:cNvSpPr>
          <p:nvPr>
            <p:ph idx="1"/>
          </p:nvPr>
        </p:nvSpPr>
        <p:spPr>
          <a:xfrm>
            <a:off x="6400799" y="1153391"/>
            <a:ext cx="5299585" cy="5533490"/>
          </a:xfrm>
        </p:spPr>
        <p:txBody>
          <a:bodyPr>
            <a:normAutofit/>
          </a:bodyPr>
          <a:lstStyle/>
          <a:p>
            <a:pPr>
              <a:lnSpc>
                <a:spcPct val="100000"/>
              </a:lnSpc>
            </a:pPr>
            <a:r>
              <a:rPr lang="en-US" sz="2400" b="1" dirty="0"/>
              <a:t>Step 1:  Improvement Plan. </a:t>
            </a:r>
            <a:r>
              <a:rPr lang="en-US" sz="2400" dirty="0"/>
              <a:t>These are the expectations related to performance deficiencies to be improved and addressed.  </a:t>
            </a:r>
          </a:p>
          <a:p>
            <a:pPr>
              <a:lnSpc>
                <a:spcPct val="100000"/>
              </a:lnSpc>
            </a:pPr>
            <a:r>
              <a:rPr lang="en-US" sz="2400" b="1" dirty="0"/>
              <a:t>Step 2: Resources.</a:t>
            </a:r>
            <a:r>
              <a:rPr lang="en-US" sz="2400" dirty="0"/>
              <a:t>  Listed below are resources available to you to complete your Improvement activities. </a:t>
            </a:r>
          </a:p>
          <a:p>
            <a:pPr>
              <a:lnSpc>
                <a:spcPct val="100000"/>
              </a:lnSpc>
            </a:pPr>
            <a:r>
              <a:rPr lang="en-US" sz="2400" b="1" dirty="0"/>
              <a:t> Step 3:   Progress Updates.</a:t>
            </a:r>
            <a:r>
              <a:rPr lang="en-US" sz="2400" dirty="0"/>
              <a:t>  Performance will be monitored by Management with regular follow-up meetings.</a:t>
            </a:r>
          </a:p>
          <a:p>
            <a:endParaRPr lang="en-US" sz="1800" dirty="0"/>
          </a:p>
          <a:p>
            <a:endParaRPr lang="en-US" sz="1800" dirty="0"/>
          </a:p>
        </p:txBody>
      </p:sp>
    </p:spTree>
    <p:extLst>
      <p:ext uri="{BB962C8B-B14F-4D97-AF65-F5344CB8AC3E}">
        <p14:creationId xmlns:p14="http://schemas.microsoft.com/office/powerpoint/2010/main" val="22347441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C7FF924-8DA0-4BE9-8C7E-095B0EC13A4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6502" y="0"/>
            <a:ext cx="6125497"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5029B4A8-2CF0-48DC-B29E-F3B62EDDC445}"/>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4" name="Oval 13">
              <a:extLst>
                <a:ext uri="{FF2B5EF4-FFF2-40B4-BE49-F238E27FC236}">
                  <a16:creationId xmlns:a16="http://schemas.microsoft.com/office/drawing/2014/main" id="{F71DA811-F7AE-460D-9891-57F221994B9A}"/>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5" name="Oval 14">
              <a:extLst>
                <a:ext uri="{FF2B5EF4-FFF2-40B4-BE49-F238E27FC236}">
                  <a16:creationId xmlns:a16="http://schemas.microsoft.com/office/drawing/2014/main" id="{3747795E-BBFD-44B4-892D-2054745A8418}"/>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3DEFC3AA-040D-44AC-9C77-3E9EAE120F93}"/>
              </a:ext>
            </a:extLst>
          </p:cNvPr>
          <p:cNvPicPr>
            <a:picLocks noChangeAspect="1"/>
          </p:cNvPicPr>
          <p:nvPr/>
        </p:nvPicPr>
        <p:blipFill>
          <a:blip r:embed="rId6"/>
          <a:stretch>
            <a:fillRect/>
          </a:stretch>
        </p:blipFill>
        <p:spPr>
          <a:xfrm>
            <a:off x="633999" y="1727846"/>
            <a:ext cx="5112461" cy="3412568"/>
          </a:xfrm>
          <a:prstGeom prst="rect">
            <a:avLst/>
          </a:prstGeom>
        </p:spPr>
      </p:pic>
      <p:sp>
        <p:nvSpPr>
          <p:cNvPr id="2" name="Title 1">
            <a:extLst>
              <a:ext uri="{FF2B5EF4-FFF2-40B4-BE49-F238E27FC236}">
                <a16:creationId xmlns:a16="http://schemas.microsoft.com/office/drawing/2014/main" id="{7E6379AC-7689-4D4F-BAD7-BF54E56F24A2}"/>
              </a:ext>
            </a:extLst>
          </p:cNvPr>
          <p:cNvSpPr>
            <a:spLocks noGrp="1"/>
          </p:cNvSpPr>
          <p:nvPr>
            <p:ph type="title"/>
          </p:nvPr>
        </p:nvSpPr>
        <p:spPr>
          <a:xfrm>
            <a:off x="6400800" y="484632"/>
            <a:ext cx="5299586" cy="814232"/>
          </a:xfrm>
          <a:ln>
            <a:noFill/>
          </a:ln>
        </p:spPr>
        <p:txBody>
          <a:bodyPr>
            <a:normAutofit/>
          </a:bodyPr>
          <a:lstStyle/>
          <a:p>
            <a:r>
              <a:rPr lang="en-US" sz="4000" dirty="0"/>
              <a:t>The plan</a:t>
            </a:r>
          </a:p>
        </p:txBody>
      </p:sp>
      <p:sp>
        <p:nvSpPr>
          <p:cNvPr id="6" name="Content Placeholder 5">
            <a:extLst>
              <a:ext uri="{FF2B5EF4-FFF2-40B4-BE49-F238E27FC236}">
                <a16:creationId xmlns:a16="http://schemas.microsoft.com/office/drawing/2014/main" id="{D6EFBA6F-CBE6-46F1-BD50-5CEE75F549D7}"/>
              </a:ext>
            </a:extLst>
          </p:cNvPr>
          <p:cNvSpPr>
            <a:spLocks noGrp="1"/>
          </p:cNvSpPr>
          <p:nvPr>
            <p:ph idx="1"/>
          </p:nvPr>
        </p:nvSpPr>
        <p:spPr>
          <a:xfrm>
            <a:off x="6400799" y="1328056"/>
            <a:ext cx="5590310" cy="5358825"/>
          </a:xfrm>
        </p:spPr>
        <p:txBody>
          <a:bodyPr>
            <a:normAutofit fontScale="92500" lnSpcReduction="20000"/>
          </a:bodyPr>
          <a:lstStyle/>
          <a:p>
            <a:pPr>
              <a:lnSpc>
                <a:spcPct val="120000"/>
              </a:lnSpc>
            </a:pPr>
            <a:r>
              <a:rPr lang="en-US" sz="2400" b="1" dirty="0"/>
              <a:t>Timeline for Improvement, Consequences &amp; Expectations:</a:t>
            </a:r>
            <a:r>
              <a:rPr lang="en-US" sz="2400" dirty="0"/>
              <a:t>  Effective immediately, you are placed on a (insert 30, 60, or 90)-day PIP.  During this time you will be expected to progress on the plan outlined above.  Failure to meet or exceed these expectations, or any display of gross misconduct may result in action up to and including termination</a:t>
            </a:r>
          </a:p>
          <a:p>
            <a:pPr>
              <a:lnSpc>
                <a:spcPct val="120000"/>
              </a:lnSpc>
            </a:pPr>
            <a:r>
              <a:rPr lang="en-US" sz="2400" b="1" dirty="0"/>
              <a:t>Signatures:  </a:t>
            </a:r>
            <a:r>
              <a:rPr lang="en-US" sz="2400" dirty="0"/>
              <a:t>Employee &amp; Supervisor</a:t>
            </a:r>
          </a:p>
          <a:p>
            <a:pPr>
              <a:lnSpc>
                <a:spcPct val="120000"/>
              </a:lnSpc>
            </a:pPr>
            <a:r>
              <a:rPr lang="en-US" sz="2400" b="1" dirty="0"/>
              <a:t>Conclusion:</a:t>
            </a:r>
            <a:r>
              <a:rPr lang="en-US" sz="2400" dirty="0"/>
              <a:t>  Employee has achieved/not achieved required improvements as described above</a:t>
            </a:r>
          </a:p>
          <a:p>
            <a:pPr marL="0" indent="0">
              <a:buNone/>
            </a:pPr>
            <a:endParaRPr lang="en-US" sz="1800" dirty="0"/>
          </a:p>
          <a:p>
            <a:endParaRPr lang="en-US" sz="1800" dirty="0"/>
          </a:p>
          <a:p>
            <a:endParaRPr lang="en-US" sz="1800" dirty="0"/>
          </a:p>
        </p:txBody>
      </p:sp>
    </p:spTree>
    <p:extLst>
      <p:ext uri="{BB962C8B-B14F-4D97-AF65-F5344CB8AC3E}">
        <p14:creationId xmlns:p14="http://schemas.microsoft.com/office/powerpoint/2010/main" val="28363925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2F9B8D9-2A0F-48A2-AD9F-81D8C497034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1672" y="0"/>
            <a:ext cx="7540328"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0F7E20FF-7DA6-46B7-AB0E-E6CBFDD07292}"/>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6BE624B6-B9F4-4C3F-9F6E-2182D90EC5E8}"/>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8710C23B-B5E1-45A6-80F6-55643AC62B92}"/>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9322F331-676D-4162-91F8-847649AE0A66}"/>
              </a:ext>
            </a:extLst>
          </p:cNvPr>
          <p:cNvPicPr>
            <a:picLocks noChangeAspect="1"/>
          </p:cNvPicPr>
          <p:nvPr/>
        </p:nvPicPr>
        <p:blipFill>
          <a:blip r:embed="rId6"/>
          <a:stretch>
            <a:fillRect/>
          </a:stretch>
        </p:blipFill>
        <p:spPr>
          <a:xfrm>
            <a:off x="633999" y="1735282"/>
            <a:ext cx="3722101" cy="2847109"/>
          </a:xfrm>
          <a:prstGeom prst="rect">
            <a:avLst/>
          </a:prstGeom>
        </p:spPr>
      </p:pic>
      <p:sp>
        <p:nvSpPr>
          <p:cNvPr id="2" name="Title 1">
            <a:extLst>
              <a:ext uri="{FF2B5EF4-FFF2-40B4-BE49-F238E27FC236}">
                <a16:creationId xmlns:a16="http://schemas.microsoft.com/office/drawing/2014/main" id="{7D4EDC18-2841-449F-9E12-4B6C08846339}"/>
              </a:ext>
            </a:extLst>
          </p:cNvPr>
          <p:cNvSpPr>
            <a:spLocks noGrp="1"/>
          </p:cNvSpPr>
          <p:nvPr>
            <p:ph type="title"/>
          </p:nvPr>
        </p:nvSpPr>
        <p:spPr>
          <a:xfrm>
            <a:off x="4885358" y="429926"/>
            <a:ext cx="7072955" cy="679150"/>
          </a:xfrm>
          <a:ln>
            <a:noFill/>
          </a:ln>
        </p:spPr>
        <p:txBody>
          <a:bodyPr>
            <a:normAutofit fontScale="90000"/>
          </a:bodyPr>
          <a:lstStyle/>
          <a:p>
            <a:pPr algn="ctr"/>
            <a:r>
              <a:rPr lang="en-US" sz="4400" dirty="0"/>
              <a:t>employee assistance program (</a:t>
            </a:r>
            <a:r>
              <a:rPr lang="en-US" sz="4400" dirty="0" err="1"/>
              <a:t>eap</a:t>
            </a:r>
            <a:r>
              <a:rPr lang="en-US" sz="4400" dirty="0"/>
              <a:t>) </a:t>
            </a:r>
            <a:r>
              <a:rPr lang="en-US" sz="4400" u="sng" dirty="0"/>
              <a:t>formal</a:t>
            </a:r>
            <a:r>
              <a:rPr lang="en-US" sz="4400" dirty="0"/>
              <a:t> referral</a:t>
            </a:r>
          </a:p>
        </p:txBody>
      </p:sp>
      <p:sp>
        <p:nvSpPr>
          <p:cNvPr id="3" name="Content Placeholder 2">
            <a:extLst>
              <a:ext uri="{FF2B5EF4-FFF2-40B4-BE49-F238E27FC236}">
                <a16:creationId xmlns:a16="http://schemas.microsoft.com/office/drawing/2014/main" id="{77AF387D-8126-4B78-A740-8950DDD6C130}"/>
              </a:ext>
            </a:extLst>
          </p:cNvPr>
          <p:cNvSpPr>
            <a:spLocks noGrp="1"/>
          </p:cNvSpPr>
          <p:nvPr>
            <p:ph idx="1"/>
          </p:nvPr>
        </p:nvSpPr>
        <p:spPr>
          <a:xfrm>
            <a:off x="4970109" y="1527464"/>
            <a:ext cx="6888816" cy="4956464"/>
          </a:xfrm>
        </p:spPr>
        <p:txBody>
          <a:bodyPr>
            <a:normAutofit fontScale="85000" lnSpcReduction="10000"/>
          </a:bodyPr>
          <a:lstStyle/>
          <a:p>
            <a:pPr>
              <a:lnSpc>
                <a:spcPct val="110000"/>
              </a:lnSpc>
            </a:pPr>
            <a:r>
              <a:rPr lang="en-US" sz="2600" dirty="0"/>
              <a:t>Employees experiencing performance decline (absenteeism, on the job absenteeism or tardiness, sporadic performance, poor judgment, strained relationships, or loss of temper) </a:t>
            </a:r>
          </a:p>
          <a:p>
            <a:pPr>
              <a:lnSpc>
                <a:spcPct val="110000"/>
              </a:lnSpc>
            </a:pPr>
            <a:r>
              <a:rPr lang="en-US" sz="2600" dirty="0"/>
              <a:t>No major policies violated or safety concerns</a:t>
            </a:r>
          </a:p>
          <a:p>
            <a:pPr>
              <a:lnSpc>
                <a:spcPct val="110000"/>
              </a:lnSpc>
            </a:pPr>
            <a:r>
              <a:rPr lang="en-US" sz="2600" dirty="0"/>
              <a:t>DO NOT make referrals based on suspected or perceived medical conditions, whether it be physical or mental</a:t>
            </a:r>
          </a:p>
          <a:p>
            <a:pPr>
              <a:lnSpc>
                <a:spcPct val="110000"/>
              </a:lnSpc>
            </a:pPr>
            <a:r>
              <a:rPr lang="en-US" sz="2600" b="1" dirty="0"/>
              <a:t>Example:  </a:t>
            </a:r>
            <a:r>
              <a:rPr lang="en-US" sz="2600" dirty="0"/>
              <a:t>if an employee is absent every Friday and Monday you may suspect alcoholism, but the referral will not be made on based on your perceived notion that this employee is an alcoholic – it will be made based on excessive absenteeism.  </a:t>
            </a:r>
          </a:p>
          <a:p>
            <a:pPr lvl="1"/>
            <a:endParaRPr lang="en-US" dirty="0"/>
          </a:p>
        </p:txBody>
      </p:sp>
    </p:spTree>
    <p:extLst>
      <p:ext uri="{BB962C8B-B14F-4D97-AF65-F5344CB8AC3E}">
        <p14:creationId xmlns:p14="http://schemas.microsoft.com/office/powerpoint/2010/main" val="9890015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2F9B8D9-2A0F-48A2-AD9F-81D8C497034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1672" y="0"/>
            <a:ext cx="7540328"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0F7E20FF-7DA6-46B7-AB0E-E6CBFDD07292}"/>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6BE624B6-B9F4-4C3F-9F6E-2182D90EC5E8}"/>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8710C23B-B5E1-45A6-80F6-55643AC62B92}"/>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BBD56F48-5C7C-4F3D-A08D-D555F13A3F50}"/>
              </a:ext>
            </a:extLst>
          </p:cNvPr>
          <p:cNvPicPr>
            <a:picLocks noChangeAspect="1"/>
          </p:cNvPicPr>
          <p:nvPr/>
        </p:nvPicPr>
        <p:blipFill>
          <a:blip r:embed="rId6"/>
          <a:stretch>
            <a:fillRect/>
          </a:stretch>
        </p:blipFill>
        <p:spPr>
          <a:xfrm>
            <a:off x="633999" y="1859973"/>
            <a:ext cx="3722101" cy="2909454"/>
          </a:xfrm>
          <a:prstGeom prst="rect">
            <a:avLst/>
          </a:prstGeom>
        </p:spPr>
      </p:pic>
      <p:sp>
        <p:nvSpPr>
          <p:cNvPr id="2" name="Title 1">
            <a:extLst>
              <a:ext uri="{FF2B5EF4-FFF2-40B4-BE49-F238E27FC236}">
                <a16:creationId xmlns:a16="http://schemas.microsoft.com/office/drawing/2014/main" id="{7D4EDC18-2841-449F-9E12-4B6C08846339}"/>
              </a:ext>
            </a:extLst>
          </p:cNvPr>
          <p:cNvSpPr>
            <a:spLocks noGrp="1"/>
          </p:cNvSpPr>
          <p:nvPr>
            <p:ph type="title"/>
          </p:nvPr>
        </p:nvSpPr>
        <p:spPr>
          <a:xfrm>
            <a:off x="4810991" y="484632"/>
            <a:ext cx="7381009" cy="950977"/>
          </a:xfrm>
          <a:ln>
            <a:noFill/>
          </a:ln>
        </p:spPr>
        <p:txBody>
          <a:bodyPr>
            <a:normAutofit fontScale="90000"/>
          </a:bodyPr>
          <a:lstStyle/>
          <a:p>
            <a:pPr algn="ctr"/>
            <a:r>
              <a:rPr lang="en-US" sz="4400" dirty="0"/>
              <a:t>employee assistance program (</a:t>
            </a:r>
            <a:r>
              <a:rPr lang="en-US" sz="4400" dirty="0" err="1"/>
              <a:t>eap</a:t>
            </a:r>
            <a:r>
              <a:rPr lang="en-US" sz="4400" dirty="0"/>
              <a:t>)</a:t>
            </a:r>
            <a:br>
              <a:rPr lang="en-US" sz="4400" dirty="0"/>
            </a:br>
            <a:r>
              <a:rPr lang="en-US" sz="4400" u="sng" dirty="0"/>
              <a:t>mandatory</a:t>
            </a:r>
            <a:r>
              <a:rPr lang="en-US" sz="4400" dirty="0"/>
              <a:t> referral</a:t>
            </a:r>
          </a:p>
        </p:txBody>
      </p:sp>
      <p:sp>
        <p:nvSpPr>
          <p:cNvPr id="3" name="Content Placeholder 2">
            <a:extLst>
              <a:ext uri="{FF2B5EF4-FFF2-40B4-BE49-F238E27FC236}">
                <a16:creationId xmlns:a16="http://schemas.microsoft.com/office/drawing/2014/main" id="{77AF387D-8126-4B78-A740-8950DDD6C130}"/>
              </a:ext>
            </a:extLst>
          </p:cNvPr>
          <p:cNvSpPr>
            <a:spLocks noGrp="1"/>
          </p:cNvSpPr>
          <p:nvPr>
            <p:ph idx="1"/>
          </p:nvPr>
        </p:nvSpPr>
        <p:spPr>
          <a:xfrm>
            <a:off x="4970109" y="1600199"/>
            <a:ext cx="6730276" cy="5057489"/>
          </a:xfrm>
        </p:spPr>
        <p:txBody>
          <a:bodyPr>
            <a:normAutofit fontScale="85000" lnSpcReduction="10000"/>
          </a:bodyPr>
          <a:lstStyle/>
          <a:p>
            <a:pPr>
              <a:lnSpc>
                <a:spcPct val="110000"/>
              </a:lnSpc>
            </a:pPr>
            <a:r>
              <a:rPr lang="en-US" sz="2400" dirty="0"/>
              <a:t>Employees who violate policies or create a safety risk at the worksite</a:t>
            </a:r>
          </a:p>
          <a:p>
            <a:pPr>
              <a:lnSpc>
                <a:spcPct val="110000"/>
              </a:lnSpc>
            </a:pPr>
            <a:r>
              <a:rPr lang="en-US" sz="2400" dirty="0"/>
              <a:t>Non-compliance of a Formal Referral may result in disciplinary action, up to and including termination depending on the severity of the violation</a:t>
            </a:r>
          </a:p>
          <a:p>
            <a:pPr>
              <a:lnSpc>
                <a:spcPct val="110000"/>
              </a:lnSpc>
            </a:pPr>
            <a:r>
              <a:rPr lang="en-US" sz="2400" dirty="0"/>
              <a:t>DO NOT make referrals based on suspected or perceived medical conditions, whether it be physical or mental</a:t>
            </a:r>
          </a:p>
          <a:p>
            <a:pPr>
              <a:lnSpc>
                <a:spcPct val="110000"/>
              </a:lnSpc>
            </a:pPr>
            <a:r>
              <a:rPr lang="en-US" sz="2400" b="1" dirty="0"/>
              <a:t>Example: </a:t>
            </a:r>
            <a:r>
              <a:rPr lang="en-US" sz="2400" dirty="0"/>
              <a:t>Employee gets in an argument with a customer and cusses and makes physical threats to do harm to himself.  Do not refer the employee because you perceive he/she has a mental illness.  Refer the employee based on violations of the City’s anti-harassment or violence policy.</a:t>
            </a:r>
          </a:p>
          <a:p>
            <a:endParaRPr lang="en-US" dirty="0"/>
          </a:p>
        </p:txBody>
      </p:sp>
    </p:spTree>
    <p:extLst>
      <p:ext uri="{BB962C8B-B14F-4D97-AF65-F5344CB8AC3E}">
        <p14:creationId xmlns:p14="http://schemas.microsoft.com/office/powerpoint/2010/main" val="19140413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2F9B8D9-2A0F-48A2-AD9F-81D8C497034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1672" y="0"/>
            <a:ext cx="7540328"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0F7E20FF-7DA6-46B7-AB0E-E6CBFDD07292}"/>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6BE624B6-B9F4-4C3F-9F6E-2182D90EC5E8}"/>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8710C23B-B5E1-45A6-80F6-55643AC62B92}"/>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BBD56F48-5C7C-4F3D-A08D-D555F13A3F50}"/>
              </a:ext>
            </a:extLst>
          </p:cNvPr>
          <p:cNvPicPr>
            <a:picLocks noChangeAspect="1"/>
          </p:cNvPicPr>
          <p:nvPr/>
        </p:nvPicPr>
        <p:blipFill>
          <a:blip r:embed="rId6"/>
          <a:stretch>
            <a:fillRect/>
          </a:stretch>
        </p:blipFill>
        <p:spPr>
          <a:xfrm>
            <a:off x="633999" y="1859973"/>
            <a:ext cx="3722101" cy="2909454"/>
          </a:xfrm>
          <a:prstGeom prst="rect">
            <a:avLst/>
          </a:prstGeom>
        </p:spPr>
      </p:pic>
      <p:sp>
        <p:nvSpPr>
          <p:cNvPr id="2" name="Title 1">
            <a:extLst>
              <a:ext uri="{FF2B5EF4-FFF2-40B4-BE49-F238E27FC236}">
                <a16:creationId xmlns:a16="http://schemas.microsoft.com/office/drawing/2014/main" id="{7D4EDC18-2841-449F-9E12-4B6C08846339}"/>
              </a:ext>
            </a:extLst>
          </p:cNvPr>
          <p:cNvSpPr>
            <a:spLocks noGrp="1"/>
          </p:cNvSpPr>
          <p:nvPr>
            <p:ph type="title"/>
          </p:nvPr>
        </p:nvSpPr>
        <p:spPr>
          <a:xfrm>
            <a:off x="4810991" y="484632"/>
            <a:ext cx="7381009" cy="627195"/>
          </a:xfrm>
          <a:ln>
            <a:noFill/>
          </a:ln>
        </p:spPr>
        <p:txBody>
          <a:bodyPr>
            <a:normAutofit fontScale="90000"/>
          </a:bodyPr>
          <a:lstStyle/>
          <a:p>
            <a:pPr algn="ctr"/>
            <a:r>
              <a:rPr lang="en-US" sz="4400" dirty="0"/>
              <a:t>employee assistance program (</a:t>
            </a:r>
            <a:r>
              <a:rPr lang="en-US" sz="4400" dirty="0" err="1"/>
              <a:t>eap</a:t>
            </a:r>
            <a:r>
              <a:rPr lang="en-US" sz="4400" dirty="0"/>
              <a:t>)</a:t>
            </a:r>
            <a:br>
              <a:rPr lang="en-US" sz="4400" dirty="0"/>
            </a:br>
            <a:endParaRPr lang="en-US" sz="4400" dirty="0"/>
          </a:p>
        </p:txBody>
      </p:sp>
      <p:sp>
        <p:nvSpPr>
          <p:cNvPr id="3" name="Content Placeholder 2">
            <a:extLst>
              <a:ext uri="{FF2B5EF4-FFF2-40B4-BE49-F238E27FC236}">
                <a16:creationId xmlns:a16="http://schemas.microsoft.com/office/drawing/2014/main" id="{77AF387D-8126-4B78-A740-8950DDD6C130}"/>
              </a:ext>
            </a:extLst>
          </p:cNvPr>
          <p:cNvSpPr>
            <a:spLocks noGrp="1"/>
          </p:cNvSpPr>
          <p:nvPr>
            <p:ph idx="1"/>
          </p:nvPr>
        </p:nvSpPr>
        <p:spPr>
          <a:xfrm>
            <a:off x="4651672" y="1018309"/>
            <a:ext cx="7540328" cy="5639380"/>
          </a:xfrm>
        </p:spPr>
        <p:txBody>
          <a:bodyPr>
            <a:normAutofit fontScale="92500"/>
          </a:bodyPr>
          <a:lstStyle/>
          <a:p>
            <a:pPr>
              <a:lnSpc>
                <a:spcPct val="110000"/>
              </a:lnSpc>
            </a:pPr>
            <a:r>
              <a:rPr lang="en-US" sz="2400" dirty="0"/>
              <a:t>The EAP will keep the HR contact informed about when and if the employee is making their appointments.</a:t>
            </a:r>
          </a:p>
          <a:p>
            <a:pPr>
              <a:lnSpc>
                <a:spcPct val="110000"/>
              </a:lnSpc>
            </a:pPr>
            <a:r>
              <a:rPr lang="en-US" sz="2400" dirty="0"/>
              <a:t>The EAP will assess the employee based on the employee’s clinical presentation while taking into account additional information received from employer</a:t>
            </a:r>
          </a:p>
          <a:p>
            <a:pPr>
              <a:lnSpc>
                <a:spcPct val="110000"/>
              </a:lnSpc>
            </a:pPr>
            <a:r>
              <a:rPr lang="en-US" sz="2400" dirty="0"/>
              <a:t>The EAP will determine a course of treatment that addresses the referral issues and clearly communicate the plan to the employee</a:t>
            </a:r>
          </a:p>
          <a:p>
            <a:pPr>
              <a:lnSpc>
                <a:spcPct val="110000"/>
              </a:lnSpc>
            </a:pPr>
            <a:r>
              <a:rPr lang="en-US" sz="2400" dirty="0"/>
              <a:t>The EAP can refer employee to the appropriate resource</a:t>
            </a:r>
          </a:p>
          <a:p>
            <a:pPr>
              <a:lnSpc>
                <a:spcPct val="110000"/>
              </a:lnSpc>
            </a:pPr>
            <a:r>
              <a:rPr lang="en-US" sz="2400" dirty="0"/>
              <a:t>The EAP will communicate to HR when employee has completed treatment, or when there is non- compliance</a:t>
            </a:r>
          </a:p>
        </p:txBody>
      </p:sp>
    </p:spTree>
    <p:extLst>
      <p:ext uri="{BB962C8B-B14F-4D97-AF65-F5344CB8AC3E}">
        <p14:creationId xmlns:p14="http://schemas.microsoft.com/office/powerpoint/2010/main" val="14244359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2F9B8D9-2A0F-48A2-AD9F-81D8C497034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1672" y="0"/>
            <a:ext cx="7540328"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0F7E20FF-7DA6-46B7-AB0E-E6CBFDD07292}"/>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6BE624B6-B9F4-4C3F-9F6E-2182D90EC5E8}"/>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8710C23B-B5E1-45A6-80F6-55643AC62B92}"/>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2F0BD0D2-777F-418B-A385-4370E823B920}"/>
              </a:ext>
            </a:extLst>
          </p:cNvPr>
          <p:cNvPicPr>
            <a:picLocks noChangeAspect="1"/>
          </p:cNvPicPr>
          <p:nvPr/>
        </p:nvPicPr>
        <p:blipFill>
          <a:blip r:embed="rId6"/>
          <a:stretch>
            <a:fillRect/>
          </a:stretch>
        </p:blipFill>
        <p:spPr>
          <a:xfrm>
            <a:off x="633999" y="1539242"/>
            <a:ext cx="3722101" cy="3789776"/>
          </a:xfrm>
          <a:prstGeom prst="rect">
            <a:avLst/>
          </a:prstGeom>
        </p:spPr>
      </p:pic>
      <p:sp>
        <p:nvSpPr>
          <p:cNvPr id="2" name="Title 1">
            <a:extLst>
              <a:ext uri="{FF2B5EF4-FFF2-40B4-BE49-F238E27FC236}">
                <a16:creationId xmlns:a16="http://schemas.microsoft.com/office/drawing/2014/main" id="{0FC93750-E116-4503-B384-7DEC135FC3F1}"/>
              </a:ext>
            </a:extLst>
          </p:cNvPr>
          <p:cNvSpPr>
            <a:spLocks noGrp="1"/>
          </p:cNvSpPr>
          <p:nvPr>
            <p:ph type="title"/>
          </p:nvPr>
        </p:nvSpPr>
        <p:spPr>
          <a:xfrm>
            <a:off x="4970109" y="197428"/>
            <a:ext cx="6730277" cy="893618"/>
          </a:xfrm>
          <a:ln>
            <a:noFill/>
          </a:ln>
        </p:spPr>
        <p:txBody>
          <a:bodyPr>
            <a:normAutofit/>
          </a:bodyPr>
          <a:lstStyle/>
          <a:p>
            <a:r>
              <a:rPr lang="en-US" sz="4400" dirty="0"/>
              <a:t>Last chance agreement</a:t>
            </a:r>
          </a:p>
        </p:txBody>
      </p:sp>
      <p:sp>
        <p:nvSpPr>
          <p:cNvPr id="3" name="Content Placeholder 2">
            <a:extLst>
              <a:ext uri="{FF2B5EF4-FFF2-40B4-BE49-F238E27FC236}">
                <a16:creationId xmlns:a16="http://schemas.microsoft.com/office/drawing/2014/main" id="{684FB16F-48C2-4227-BAA8-1438B09E60D6}"/>
              </a:ext>
            </a:extLst>
          </p:cNvPr>
          <p:cNvSpPr>
            <a:spLocks noGrp="1"/>
          </p:cNvSpPr>
          <p:nvPr>
            <p:ph idx="1"/>
          </p:nvPr>
        </p:nvSpPr>
        <p:spPr>
          <a:xfrm>
            <a:off x="4970109" y="976745"/>
            <a:ext cx="6730276" cy="5680944"/>
          </a:xfrm>
        </p:spPr>
        <p:txBody>
          <a:bodyPr>
            <a:normAutofit/>
          </a:bodyPr>
          <a:lstStyle/>
          <a:p>
            <a:r>
              <a:rPr lang="en-US" sz="2400" dirty="0"/>
              <a:t>Be sure the terms are attainable and required for the position</a:t>
            </a:r>
          </a:p>
          <a:p>
            <a:r>
              <a:rPr lang="en-US" sz="2400" dirty="0"/>
              <a:t>Do not introduce too early in the progressive discipline process</a:t>
            </a:r>
          </a:p>
          <a:p>
            <a:r>
              <a:rPr lang="en-US" sz="2400" dirty="0"/>
              <a:t>Provide clear expectations so the employee knows exactly what to do in order to achieve success</a:t>
            </a:r>
          </a:p>
          <a:p>
            <a:r>
              <a:rPr lang="en-US" sz="2400" dirty="0"/>
              <a:t>Set a reasonable time frame to discard the agreement, i.e. 1-2 years</a:t>
            </a:r>
          </a:p>
          <a:p>
            <a:r>
              <a:rPr lang="en-US" sz="2400" dirty="0"/>
              <a:t>Set reasonable time frame to achieve success</a:t>
            </a:r>
          </a:p>
          <a:p>
            <a:r>
              <a:rPr lang="en-US" sz="2400" dirty="0"/>
              <a:t>Set regular evaluation dates to go over the LCA with the employee</a:t>
            </a:r>
          </a:p>
          <a:p>
            <a:r>
              <a:rPr lang="en-US" sz="2400" dirty="0"/>
              <a:t>Be sure the employee signs the agreement</a:t>
            </a:r>
          </a:p>
          <a:p>
            <a:endParaRPr lang="en-US" sz="1700" dirty="0"/>
          </a:p>
          <a:p>
            <a:endParaRPr lang="en-US" sz="1700" dirty="0"/>
          </a:p>
        </p:txBody>
      </p:sp>
    </p:spTree>
    <p:extLst>
      <p:ext uri="{BB962C8B-B14F-4D97-AF65-F5344CB8AC3E}">
        <p14:creationId xmlns:p14="http://schemas.microsoft.com/office/powerpoint/2010/main" val="762014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2F9B8D9-2A0F-48A2-AD9F-81D8C497034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1672" y="0"/>
            <a:ext cx="7540328"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0F7E20FF-7DA6-46B7-AB0E-E6CBFDD07292}"/>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4" name="Oval 13">
              <a:extLst>
                <a:ext uri="{FF2B5EF4-FFF2-40B4-BE49-F238E27FC236}">
                  <a16:creationId xmlns:a16="http://schemas.microsoft.com/office/drawing/2014/main" id="{6BE624B6-B9F4-4C3F-9F6E-2182D90EC5E8}"/>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5" name="Oval 14">
              <a:extLst>
                <a:ext uri="{FF2B5EF4-FFF2-40B4-BE49-F238E27FC236}">
                  <a16:creationId xmlns:a16="http://schemas.microsoft.com/office/drawing/2014/main" id="{8710C23B-B5E1-45A6-80F6-55643AC62B92}"/>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5" name="Picture 4">
            <a:extLst>
              <a:ext uri="{FF2B5EF4-FFF2-40B4-BE49-F238E27FC236}">
                <a16:creationId xmlns:a16="http://schemas.microsoft.com/office/drawing/2014/main" id="{DCF31792-65BE-4D33-A989-95E196B8006F}"/>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536301" y="421163"/>
            <a:ext cx="3722101" cy="4368694"/>
          </a:xfrm>
          <a:prstGeom prst="rect">
            <a:avLst/>
          </a:prstGeom>
        </p:spPr>
      </p:pic>
      <p:sp>
        <p:nvSpPr>
          <p:cNvPr id="3" name="Content Placeholder 2">
            <a:extLst>
              <a:ext uri="{FF2B5EF4-FFF2-40B4-BE49-F238E27FC236}">
                <a16:creationId xmlns:a16="http://schemas.microsoft.com/office/drawing/2014/main" id="{452A151A-4B5F-4CC0-9A05-0FAA9FFC820A}"/>
              </a:ext>
            </a:extLst>
          </p:cNvPr>
          <p:cNvSpPr>
            <a:spLocks noGrp="1"/>
          </p:cNvSpPr>
          <p:nvPr>
            <p:ph idx="1"/>
          </p:nvPr>
        </p:nvSpPr>
        <p:spPr>
          <a:xfrm>
            <a:off x="4970109" y="238991"/>
            <a:ext cx="6730276" cy="6535882"/>
          </a:xfrm>
        </p:spPr>
        <p:txBody>
          <a:bodyPr>
            <a:normAutofit fontScale="85000" lnSpcReduction="10000"/>
          </a:bodyPr>
          <a:lstStyle/>
          <a:p>
            <a:pPr marL="0" indent="0" algn="ctr">
              <a:lnSpc>
                <a:spcPct val="120000"/>
              </a:lnSpc>
              <a:spcBef>
                <a:spcPts val="0"/>
              </a:spcBef>
              <a:buNone/>
            </a:pPr>
            <a:r>
              <a:rPr lang="en-US" sz="1800" b="1" dirty="0"/>
              <a:t>LAST CHANCE AGREEMENT</a:t>
            </a:r>
            <a:r>
              <a:rPr lang="en-US" sz="1800" dirty="0"/>
              <a:t>	</a:t>
            </a:r>
          </a:p>
          <a:p>
            <a:pPr marL="0" indent="0" algn="just">
              <a:lnSpc>
                <a:spcPct val="120000"/>
              </a:lnSpc>
              <a:spcBef>
                <a:spcPts val="0"/>
              </a:spcBef>
              <a:buNone/>
              <a:tabLst>
                <a:tab pos="457200" algn="l"/>
              </a:tabLst>
            </a:pPr>
            <a:r>
              <a:rPr lang="en-US" sz="1800" dirty="0"/>
              <a:t>	In lieu of termination of employment, for violations of xxx policies, procedures and directives, The Town of xxx is providing [employee] a final opportunity to continue employment.</a:t>
            </a:r>
          </a:p>
          <a:p>
            <a:pPr marL="0" indent="0" algn="just">
              <a:lnSpc>
                <a:spcPct val="120000"/>
              </a:lnSpc>
              <a:spcBef>
                <a:spcPts val="0"/>
              </a:spcBef>
              <a:buNone/>
              <a:tabLst>
                <a:tab pos="457200" algn="l"/>
              </a:tabLst>
            </a:pPr>
            <a:r>
              <a:rPr lang="en-US" sz="1800" dirty="0"/>
              <a:t>	[Name of Employee] and [Name of Town] agree to the following:</a:t>
            </a:r>
          </a:p>
          <a:p>
            <a:pPr marL="0" indent="0" algn="just">
              <a:lnSpc>
                <a:spcPct val="120000"/>
              </a:lnSpc>
              <a:spcBef>
                <a:spcPts val="0"/>
              </a:spcBef>
              <a:buNone/>
              <a:tabLst>
                <a:tab pos="457200" algn="l"/>
              </a:tabLst>
            </a:pPr>
            <a:r>
              <a:rPr lang="en-US" sz="1800" dirty="0"/>
              <a:t>	[Describe the violation or reason for this agreement]. Instead of immediately terminating employment, [Name of Employee] will be [discipline, i.e. reprimanded, suspended from work without pay for five (5) work days, </a:t>
            </a:r>
            <a:r>
              <a:rPr lang="en-US" sz="1800" dirty="0" err="1"/>
              <a:t>etc</a:t>
            </a:r>
            <a:r>
              <a:rPr lang="en-US" sz="1800" dirty="0"/>
              <a:t>].</a:t>
            </a:r>
          </a:p>
          <a:p>
            <a:pPr marL="0" indent="0" algn="just">
              <a:lnSpc>
                <a:spcPct val="120000"/>
              </a:lnSpc>
              <a:spcBef>
                <a:spcPts val="0"/>
              </a:spcBef>
              <a:buNone/>
              <a:tabLst>
                <a:tab pos="457200" algn="l"/>
              </a:tabLst>
            </a:pPr>
            <a:r>
              <a:rPr lang="en-US" sz="1800" dirty="0"/>
              <a:t>	The employee has received prior written disciplinary notice dated [date] regarding [violation or reason for this agreement stated above], the Towns expectations, an improvement plan and a time period for improvement.</a:t>
            </a:r>
          </a:p>
          <a:p>
            <a:pPr marL="0" indent="0" algn="just">
              <a:lnSpc>
                <a:spcPct val="120000"/>
              </a:lnSpc>
              <a:spcBef>
                <a:spcPts val="0"/>
              </a:spcBef>
              <a:buNone/>
              <a:tabLst>
                <a:tab pos="457200" algn="l"/>
              </a:tabLst>
            </a:pPr>
            <a:r>
              <a:rPr lang="en-US" sz="1800" dirty="0"/>
              <a:t>	The employee understands that this agreement is [his/her] last chance to remain employed at [Name of Town]. Failure to make improvement or recurrence of inappropriate behavior or conduct within the specified time period as described in the [date] warning will result in immediate termination.</a:t>
            </a:r>
          </a:p>
          <a:p>
            <a:pPr marL="0" indent="0" algn="just">
              <a:lnSpc>
                <a:spcPct val="120000"/>
              </a:lnSpc>
              <a:spcBef>
                <a:spcPts val="0"/>
              </a:spcBef>
              <a:buNone/>
              <a:tabLst>
                <a:tab pos="457200" algn="l"/>
              </a:tabLst>
            </a:pPr>
            <a:r>
              <a:rPr lang="en-US" sz="1800" dirty="0"/>
              <a:t>	The employee understands that [Name of Town] is an employment-at-will employer. The employee agrees to comply with all Town policies, practices and procedures and understands that this agreement in no way prevents the employer from taking disciplinary action, including termination, for violations.</a:t>
            </a:r>
          </a:p>
          <a:p>
            <a:pPr marL="0" indent="0">
              <a:lnSpc>
                <a:spcPct val="120000"/>
              </a:lnSpc>
              <a:spcBef>
                <a:spcPts val="0"/>
              </a:spcBef>
              <a:buNone/>
            </a:pPr>
            <a:endParaRPr lang="en-US" sz="1800" dirty="0"/>
          </a:p>
          <a:p>
            <a:pPr marL="0" indent="0">
              <a:lnSpc>
                <a:spcPct val="120000"/>
              </a:lnSpc>
              <a:spcBef>
                <a:spcPts val="0"/>
              </a:spcBef>
              <a:buNone/>
            </a:pPr>
            <a:r>
              <a:rPr lang="en-US" sz="1800" dirty="0"/>
              <a:t>/s/ signatures of Supervisor and Employee	Date: ____________</a:t>
            </a:r>
          </a:p>
          <a:p>
            <a:endParaRPr lang="en-US" sz="1100" dirty="0"/>
          </a:p>
        </p:txBody>
      </p:sp>
      <p:sp>
        <p:nvSpPr>
          <p:cNvPr id="2" name="TextBox 1">
            <a:extLst>
              <a:ext uri="{FF2B5EF4-FFF2-40B4-BE49-F238E27FC236}">
                <a16:creationId xmlns:a16="http://schemas.microsoft.com/office/drawing/2014/main" id="{DB0E8533-F8DB-4787-ABD6-2D83F239C884}"/>
              </a:ext>
            </a:extLst>
          </p:cNvPr>
          <p:cNvSpPr txBox="1"/>
          <p:nvPr/>
        </p:nvSpPr>
        <p:spPr>
          <a:xfrm rot="20606291">
            <a:off x="1004085" y="2311497"/>
            <a:ext cx="2916322" cy="646331"/>
          </a:xfrm>
          <a:prstGeom prst="rect">
            <a:avLst/>
          </a:prstGeom>
          <a:solidFill>
            <a:schemeClr val="bg1"/>
          </a:solidFill>
        </p:spPr>
        <p:txBody>
          <a:bodyPr wrap="square" rtlCol="0">
            <a:spAutoFit/>
          </a:bodyPr>
          <a:lstStyle/>
          <a:p>
            <a:r>
              <a:rPr lang="en-US" sz="3600" b="1" dirty="0"/>
              <a:t>S A M P L E</a:t>
            </a:r>
          </a:p>
        </p:txBody>
      </p:sp>
    </p:spTree>
    <p:extLst>
      <p:ext uri="{BB962C8B-B14F-4D97-AF65-F5344CB8AC3E}">
        <p14:creationId xmlns:p14="http://schemas.microsoft.com/office/powerpoint/2010/main" val="358706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E396F-4801-4E0C-BE46-50BFF45A026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0FBD382-3686-4741-8027-EA890FD2E2D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B00BE9A-FDA6-471E-8AA4-98B34D5C0923}"/>
              </a:ext>
            </a:extLst>
          </p:cNvPr>
          <p:cNvPicPr>
            <a:picLocks noChangeAspect="1"/>
          </p:cNvPicPr>
          <p:nvPr/>
        </p:nvPicPr>
        <p:blipFill>
          <a:blip r:embed="rId3"/>
          <a:stretch>
            <a:fillRect/>
          </a:stretch>
        </p:blipFill>
        <p:spPr>
          <a:xfrm>
            <a:off x="344610" y="397042"/>
            <a:ext cx="11253832" cy="5932677"/>
          </a:xfrm>
          <a:prstGeom prst="rect">
            <a:avLst/>
          </a:prstGeom>
        </p:spPr>
      </p:pic>
    </p:spTree>
    <p:extLst>
      <p:ext uri="{BB962C8B-B14F-4D97-AF65-F5344CB8AC3E}">
        <p14:creationId xmlns:p14="http://schemas.microsoft.com/office/powerpoint/2010/main" val="31594714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2F9B8D9-2A0F-48A2-AD9F-81D8C497034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1672" y="0"/>
            <a:ext cx="7540328"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0F7E20FF-7DA6-46B7-AB0E-E6CBFDD07292}"/>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0" name="Oval 19">
              <a:extLst>
                <a:ext uri="{FF2B5EF4-FFF2-40B4-BE49-F238E27FC236}">
                  <a16:creationId xmlns:a16="http://schemas.microsoft.com/office/drawing/2014/main" id="{6BE624B6-B9F4-4C3F-9F6E-2182D90EC5E8}"/>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1" name="Oval 20">
              <a:extLst>
                <a:ext uri="{FF2B5EF4-FFF2-40B4-BE49-F238E27FC236}">
                  <a16:creationId xmlns:a16="http://schemas.microsoft.com/office/drawing/2014/main" id="{8710C23B-B5E1-45A6-80F6-55643AC62B92}"/>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D943DEF8-7E80-4837-A47A-A90C9B808679}"/>
              </a:ext>
            </a:extLst>
          </p:cNvPr>
          <p:cNvPicPr>
            <a:picLocks noChangeAspect="1"/>
          </p:cNvPicPr>
          <p:nvPr/>
        </p:nvPicPr>
        <p:blipFill>
          <a:blip r:embed="rId6"/>
          <a:stretch>
            <a:fillRect/>
          </a:stretch>
        </p:blipFill>
        <p:spPr>
          <a:xfrm>
            <a:off x="633999" y="2387290"/>
            <a:ext cx="3722101" cy="2093681"/>
          </a:xfrm>
          <a:prstGeom prst="rect">
            <a:avLst/>
          </a:prstGeom>
        </p:spPr>
      </p:pic>
      <p:sp>
        <p:nvSpPr>
          <p:cNvPr id="2" name="Title 1">
            <a:extLst>
              <a:ext uri="{FF2B5EF4-FFF2-40B4-BE49-F238E27FC236}">
                <a16:creationId xmlns:a16="http://schemas.microsoft.com/office/drawing/2014/main" id="{07F92FFD-321D-4486-A2C3-7C1AD0BE3634}"/>
              </a:ext>
            </a:extLst>
          </p:cNvPr>
          <p:cNvSpPr>
            <a:spLocks noGrp="1"/>
          </p:cNvSpPr>
          <p:nvPr>
            <p:ph type="title"/>
          </p:nvPr>
        </p:nvSpPr>
        <p:spPr>
          <a:xfrm>
            <a:off x="4970109" y="484632"/>
            <a:ext cx="6730277" cy="814232"/>
          </a:xfrm>
          <a:ln>
            <a:noFill/>
          </a:ln>
        </p:spPr>
        <p:txBody>
          <a:bodyPr>
            <a:normAutofit/>
          </a:bodyPr>
          <a:lstStyle/>
          <a:p>
            <a:r>
              <a:rPr lang="en-US" sz="4400" dirty="0"/>
              <a:t>Presenting the discipline</a:t>
            </a:r>
          </a:p>
        </p:txBody>
      </p:sp>
      <p:sp>
        <p:nvSpPr>
          <p:cNvPr id="3" name="Content Placeholder 2">
            <a:extLst>
              <a:ext uri="{FF2B5EF4-FFF2-40B4-BE49-F238E27FC236}">
                <a16:creationId xmlns:a16="http://schemas.microsoft.com/office/drawing/2014/main" id="{F0D23FB2-015C-4878-9732-F8113D178926}"/>
              </a:ext>
            </a:extLst>
          </p:cNvPr>
          <p:cNvSpPr>
            <a:spLocks noGrp="1"/>
          </p:cNvSpPr>
          <p:nvPr>
            <p:ph idx="1"/>
          </p:nvPr>
        </p:nvSpPr>
        <p:spPr>
          <a:xfrm>
            <a:off x="4970108" y="1328057"/>
            <a:ext cx="7221891" cy="5358824"/>
          </a:xfrm>
        </p:spPr>
        <p:txBody>
          <a:bodyPr>
            <a:normAutofit lnSpcReduction="10000"/>
          </a:bodyPr>
          <a:lstStyle/>
          <a:p>
            <a:pPr>
              <a:lnSpc>
                <a:spcPct val="100000"/>
              </a:lnSpc>
            </a:pPr>
            <a:r>
              <a:rPr lang="en-US" sz="2400" dirty="0"/>
              <a:t>Meet with the employee in private</a:t>
            </a:r>
          </a:p>
          <a:p>
            <a:pPr>
              <a:lnSpc>
                <a:spcPct val="100000"/>
              </a:lnSpc>
            </a:pPr>
            <a:r>
              <a:rPr lang="en-US" sz="2400" dirty="0"/>
              <a:t>Don’t be in rush</a:t>
            </a:r>
          </a:p>
          <a:p>
            <a:pPr>
              <a:lnSpc>
                <a:spcPct val="100000"/>
              </a:lnSpc>
            </a:pPr>
            <a:r>
              <a:rPr lang="en-US" sz="2400" dirty="0"/>
              <a:t>Address the behavior, not the person</a:t>
            </a:r>
          </a:p>
          <a:p>
            <a:pPr>
              <a:lnSpc>
                <a:spcPct val="100000"/>
              </a:lnSpc>
            </a:pPr>
            <a:r>
              <a:rPr lang="en-US" sz="2400" dirty="0"/>
              <a:t>Describe the incident that led to discipline</a:t>
            </a:r>
          </a:p>
          <a:p>
            <a:pPr>
              <a:lnSpc>
                <a:spcPct val="100000"/>
              </a:lnSpc>
            </a:pPr>
            <a:r>
              <a:rPr lang="en-US" sz="2400" dirty="0"/>
              <a:t>Point out the specific policies that were violated</a:t>
            </a:r>
          </a:p>
          <a:p>
            <a:pPr>
              <a:lnSpc>
                <a:spcPct val="100000"/>
              </a:lnSpc>
            </a:pPr>
            <a:r>
              <a:rPr lang="en-US" sz="2400" dirty="0"/>
              <a:t>Point out all prior counseling, training, discipline steps taken</a:t>
            </a:r>
          </a:p>
          <a:p>
            <a:pPr>
              <a:lnSpc>
                <a:spcPct val="100000"/>
              </a:lnSpc>
            </a:pPr>
            <a:r>
              <a:rPr lang="en-US" sz="2400" dirty="0"/>
              <a:t>Allow employee to speak their mind</a:t>
            </a:r>
          </a:p>
          <a:p>
            <a:pPr>
              <a:lnSpc>
                <a:spcPct val="100000"/>
              </a:lnSpc>
            </a:pPr>
            <a:r>
              <a:rPr lang="en-US" sz="2400" dirty="0"/>
              <a:t>Ask employee what can be done differently</a:t>
            </a:r>
          </a:p>
          <a:p>
            <a:pPr>
              <a:lnSpc>
                <a:spcPct val="100000"/>
              </a:lnSpc>
            </a:pPr>
            <a:r>
              <a:rPr lang="en-US" sz="2400" dirty="0"/>
              <a:t>Develop a plan with the employee</a:t>
            </a:r>
          </a:p>
          <a:p>
            <a:pPr>
              <a:lnSpc>
                <a:spcPct val="100000"/>
              </a:lnSpc>
            </a:pPr>
            <a:r>
              <a:rPr lang="en-US" sz="2400" i="1" dirty="0"/>
              <a:t>Depending on the person</a:t>
            </a:r>
            <a:r>
              <a:rPr lang="en-US" sz="2400" dirty="0"/>
              <a:t>, offer an “out” </a:t>
            </a:r>
          </a:p>
          <a:p>
            <a:endParaRPr lang="en-US" sz="1700" dirty="0"/>
          </a:p>
          <a:p>
            <a:endParaRPr lang="en-US" sz="1700" dirty="0"/>
          </a:p>
          <a:p>
            <a:endParaRPr lang="en-US" sz="1700" dirty="0"/>
          </a:p>
        </p:txBody>
      </p:sp>
    </p:spTree>
    <p:extLst>
      <p:ext uri="{BB962C8B-B14F-4D97-AF65-F5344CB8AC3E}">
        <p14:creationId xmlns:p14="http://schemas.microsoft.com/office/powerpoint/2010/main" val="9905649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984680-CB0B-41E6-9D43-1C705A534AF4}"/>
              </a:ext>
            </a:extLst>
          </p:cNvPr>
          <p:cNvPicPr>
            <a:picLocks noChangeAspect="1"/>
          </p:cNvPicPr>
          <p:nvPr/>
        </p:nvPicPr>
        <p:blipFill>
          <a:blip r:embed="rId3"/>
          <a:stretch>
            <a:fillRect/>
          </a:stretch>
        </p:blipFill>
        <p:spPr>
          <a:xfrm>
            <a:off x="640080" y="1315813"/>
            <a:ext cx="3369910" cy="1356388"/>
          </a:xfrm>
          <a:prstGeom prst="rect">
            <a:avLst/>
          </a:prstGeom>
        </p:spPr>
      </p:pic>
      <p:pic>
        <p:nvPicPr>
          <p:cNvPr id="5" name="Picture 4">
            <a:extLst>
              <a:ext uri="{FF2B5EF4-FFF2-40B4-BE49-F238E27FC236}">
                <a16:creationId xmlns:a16="http://schemas.microsoft.com/office/drawing/2014/main" id="{AB1B85C3-DA0B-480B-BB4D-B786EAED9BBE}"/>
              </a:ext>
            </a:extLst>
          </p:cNvPr>
          <p:cNvPicPr>
            <a:picLocks noChangeAspect="1"/>
          </p:cNvPicPr>
          <p:nvPr/>
        </p:nvPicPr>
        <p:blipFill>
          <a:blip r:embed="rId4"/>
          <a:stretch>
            <a:fillRect/>
          </a:stretch>
        </p:blipFill>
        <p:spPr>
          <a:xfrm>
            <a:off x="640080" y="4149205"/>
            <a:ext cx="3369910" cy="1263716"/>
          </a:xfrm>
          <a:prstGeom prst="rect">
            <a:avLst/>
          </a:prstGeom>
        </p:spPr>
      </p:pic>
      <p:sp>
        <p:nvSpPr>
          <p:cNvPr id="2" name="Title 1">
            <a:extLst>
              <a:ext uri="{FF2B5EF4-FFF2-40B4-BE49-F238E27FC236}">
                <a16:creationId xmlns:a16="http://schemas.microsoft.com/office/drawing/2014/main" id="{634648FD-9B3D-4632-BA40-5DA3122751C4}"/>
              </a:ext>
            </a:extLst>
          </p:cNvPr>
          <p:cNvSpPr>
            <a:spLocks noGrp="1"/>
          </p:cNvSpPr>
          <p:nvPr>
            <p:ph type="title"/>
          </p:nvPr>
        </p:nvSpPr>
        <p:spPr>
          <a:xfrm>
            <a:off x="4970109" y="623454"/>
            <a:ext cx="6730277" cy="1091046"/>
          </a:xfrm>
          <a:ln>
            <a:noFill/>
          </a:ln>
        </p:spPr>
        <p:txBody>
          <a:bodyPr>
            <a:normAutofit/>
          </a:bodyPr>
          <a:lstStyle/>
          <a:p>
            <a:r>
              <a:rPr lang="en-US" sz="6600" dirty="0"/>
              <a:t>Protected classes</a:t>
            </a:r>
          </a:p>
        </p:txBody>
      </p:sp>
      <p:sp>
        <p:nvSpPr>
          <p:cNvPr id="3" name="Content Placeholder 2">
            <a:extLst>
              <a:ext uri="{FF2B5EF4-FFF2-40B4-BE49-F238E27FC236}">
                <a16:creationId xmlns:a16="http://schemas.microsoft.com/office/drawing/2014/main" id="{CD1DB5FB-7AEA-4456-8074-C0604C2B45A4}"/>
              </a:ext>
            </a:extLst>
          </p:cNvPr>
          <p:cNvSpPr>
            <a:spLocks noGrp="1"/>
          </p:cNvSpPr>
          <p:nvPr>
            <p:ph idx="1"/>
          </p:nvPr>
        </p:nvSpPr>
        <p:spPr>
          <a:xfrm>
            <a:off x="4970109" y="1423556"/>
            <a:ext cx="6730276" cy="5039590"/>
          </a:xfrm>
        </p:spPr>
        <p:txBody>
          <a:bodyPr>
            <a:normAutofit lnSpcReduction="10000"/>
          </a:bodyPr>
          <a:lstStyle/>
          <a:p>
            <a:pPr marL="0" indent="0" algn="ctr">
              <a:buNone/>
            </a:pPr>
            <a:endParaRPr lang="en-US" altLang="en-US" sz="3200" dirty="0"/>
          </a:p>
          <a:p>
            <a:pPr marL="457200" indent="-457200">
              <a:buFont typeface="Wingdings" panose="05000000000000000000" pitchFamily="2" charset="2"/>
              <a:buChar char="ü"/>
            </a:pPr>
            <a:r>
              <a:rPr lang="en-US" altLang="en-US" sz="3200" dirty="0">
                <a:solidFill>
                  <a:srgbClr val="9A120D"/>
                </a:solidFill>
              </a:rPr>
              <a:t>Race</a:t>
            </a:r>
          </a:p>
          <a:p>
            <a:pPr marL="457200" indent="-457200">
              <a:buFont typeface="Wingdings" panose="05000000000000000000" pitchFamily="2" charset="2"/>
              <a:buChar char="ü"/>
            </a:pPr>
            <a:r>
              <a:rPr lang="en-US" altLang="en-US" sz="3200" dirty="0">
                <a:solidFill>
                  <a:srgbClr val="9A120D"/>
                </a:solidFill>
              </a:rPr>
              <a:t>National Origin</a:t>
            </a:r>
          </a:p>
          <a:p>
            <a:pPr marL="457200" indent="-457200">
              <a:buFont typeface="Wingdings" panose="05000000000000000000" pitchFamily="2" charset="2"/>
              <a:buChar char="ü"/>
            </a:pPr>
            <a:r>
              <a:rPr lang="en-US" altLang="en-US" sz="3200" dirty="0">
                <a:solidFill>
                  <a:srgbClr val="9A120D"/>
                </a:solidFill>
              </a:rPr>
              <a:t>Gender or Sex</a:t>
            </a:r>
          </a:p>
          <a:p>
            <a:pPr marL="457200" indent="-457200">
              <a:buFont typeface="Wingdings" panose="05000000000000000000" pitchFamily="2" charset="2"/>
              <a:buChar char="ü"/>
            </a:pPr>
            <a:r>
              <a:rPr lang="en-US" altLang="en-US" sz="3200" dirty="0">
                <a:solidFill>
                  <a:srgbClr val="9A120D"/>
                </a:solidFill>
              </a:rPr>
              <a:t>Religion</a:t>
            </a:r>
          </a:p>
          <a:p>
            <a:pPr marL="457200" indent="-457200">
              <a:buFont typeface="Wingdings" panose="05000000000000000000" pitchFamily="2" charset="2"/>
              <a:buChar char="ü"/>
            </a:pPr>
            <a:r>
              <a:rPr lang="en-US" sz="3200" dirty="0">
                <a:solidFill>
                  <a:srgbClr val="9A120D"/>
                </a:solidFill>
              </a:rPr>
              <a:t>ADEA (age)</a:t>
            </a:r>
          </a:p>
          <a:p>
            <a:pPr marL="457200" indent="-457200">
              <a:buFont typeface="Wingdings" panose="05000000000000000000" pitchFamily="2" charset="2"/>
              <a:buChar char="ü"/>
            </a:pPr>
            <a:r>
              <a:rPr lang="en-US" sz="3200" dirty="0">
                <a:solidFill>
                  <a:srgbClr val="9A120D"/>
                </a:solidFill>
              </a:rPr>
              <a:t>ADAAA (disability)</a:t>
            </a:r>
          </a:p>
          <a:p>
            <a:pPr marL="457200" indent="-457200">
              <a:buFont typeface="Wingdings" panose="05000000000000000000" pitchFamily="2" charset="2"/>
              <a:buChar char="ü"/>
            </a:pPr>
            <a:r>
              <a:rPr lang="en-US" sz="3200" dirty="0">
                <a:solidFill>
                  <a:srgbClr val="9A120D"/>
                </a:solidFill>
              </a:rPr>
              <a:t>GINA (genetics)</a:t>
            </a:r>
          </a:p>
          <a:p>
            <a:pPr marL="457200" indent="-457200">
              <a:buFont typeface="Wingdings" panose="05000000000000000000" pitchFamily="2" charset="2"/>
              <a:buChar char="ü"/>
            </a:pPr>
            <a:r>
              <a:rPr lang="en-US" sz="3200" dirty="0">
                <a:solidFill>
                  <a:srgbClr val="9A120D"/>
                </a:solidFill>
              </a:rPr>
              <a:t>Retaliation</a:t>
            </a:r>
          </a:p>
          <a:p>
            <a:pPr marL="0" indent="0" algn="ctr">
              <a:buNone/>
            </a:pPr>
            <a:endParaRPr lang="en-US" altLang="en-US" sz="3600" dirty="0"/>
          </a:p>
          <a:p>
            <a:pPr marL="0" indent="0" algn="ctr">
              <a:buNone/>
            </a:pPr>
            <a:endParaRPr lang="en-US" altLang="en-US" sz="3600" dirty="0"/>
          </a:p>
          <a:p>
            <a:pPr marL="0" indent="0">
              <a:buNone/>
            </a:pPr>
            <a:endParaRPr lang="en-US" altLang="en-US" sz="1800" dirty="0"/>
          </a:p>
          <a:p>
            <a:endParaRPr lang="en-US" sz="1800" dirty="0"/>
          </a:p>
        </p:txBody>
      </p:sp>
      <p:sp>
        <p:nvSpPr>
          <p:cNvPr id="4" name="TextBox 3">
            <a:extLst>
              <a:ext uri="{FF2B5EF4-FFF2-40B4-BE49-F238E27FC236}">
                <a16:creationId xmlns:a16="http://schemas.microsoft.com/office/drawing/2014/main" id="{D01C4AFB-AD16-4536-8FFD-A769D39C987B}"/>
              </a:ext>
            </a:extLst>
          </p:cNvPr>
          <p:cNvSpPr txBox="1"/>
          <p:nvPr/>
        </p:nvSpPr>
        <p:spPr>
          <a:xfrm>
            <a:off x="9275571" y="2438400"/>
            <a:ext cx="2375730" cy="1384995"/>
          </a:xfrm>
          <a:prstGeom prst="rect">
            <a:avLst/>
          </a:prstGeom>
          <a:noFill/>
        </p:spPr>
        <p:txBody>
          <a:bodyPr wrap="square" rtlCol="0">
            <a:spAutoFit/>
          </a:bodyPr>
          <a:lstStyle/>
          <a:p>
            <a:r>
              <a:rPr lang="en-US" sz="2800" b="1" dirty="0">
                <a:solidFill>
                  <a:srgbClr val="C00000"/>
                </a:solidFill>
              </a:rPr>
              <a:t>+Medical</a:t>
            </a:r>
          </a:p>
          <a:p>
            <a:r>
              <a:rPr lang="en-US" sz="2800" b="1" dirty="0">
                <a:solidFill>
                  <a:srgbClr val="C00000"/>
                </a:solidFill>
              </a:rPr>
              <a:t>  Marijuana</a:t>
            </a:r>
          </a:p>
          <a:p>
            <a:r>
              <a:rPr lang="en-US" sz="2800" b="1" dirty="0">
                <a:solidFill>
                  <a:srgbClr val="C00000"/>
                </a:solidFill>
              </a:rPr>
              <a:t>  Certificate</a:t>
            </a:r>
          </a:p>
        </p:txBody>
      </p:sp>
      <p:pic>
        <p:nvPicPr>
          <p:cNvPr id="6" name="Picture 5">
            <a:extLst>
              <a:ext uri="{FF2B5EF4-FFF2-40B4-BE49-F238E27FC236}">
                <a16:creationId xmlns:a16="http://schemas.microsoft.com/office/drawing/2014/main" id="{EF557AE3-8C3F-4226-A218-4C119E0D65A8}"/>
              </a:ext>
            </a:extLst>
          </p:cNvPr>
          <p:cNvPicPr>
            <a:picLocks noChangeAspect="1"/>
          </p:cNvPicPr>
          <p:nvPr/>
        </p:nvPicPr>
        <p:blipFill>
          <a:blip r:embed="rId5"/>
          <a:stretch>
            <a:fillRect/>
          </a:stretch>
        </p:blipFill>
        <p:spPr>
          <a:xfrm>
            <a:off x="9525446" y="3823395"/>
            <a:ext cx="1875980" cy="1875980"/>
          </a:xfrm>
          <a:prstGeom prst="rect">
            <a:avLst/>
          </a:prstGeom>
        </p:spPr>
      </p:pic>
    </p:spTree>
    <p:extLst>
      <p:ext uri="{BB962C8B-B14F-4D97-AF65-F5344CB8AC3E}">
        <p14:creationId xmlns:p14="http://schemas.microsoft.com/office/powerpoint/2010/main" val="403272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687AF-A04D-47A2-8CBC-7A2C76837CD8}"/>
              </a:ext>
            </a:extLst>
          </p:cNvPr>
          <p:cNvSpPr>
            <a:spLocks noGrp="1"/>
          </p:cNvSpPr>
          <p:nvPr>
            <p:ph type="title"/>
          </p:nvPr>
        </p:nvSpPr>
        <p:spPr>
          <a:xfrm>
            <a:off x="1069848" y="484632"/>
            <a:ext cx="10058400" cy="1609344"/>
          </a:xfrm>
        </p:spPr>
        <p:txBody>
          <a:bodyPr>
            <a:normAutofit/>
          </a:bodyPr>
          <a:lstStyle/>
          <a:p>
            <a:r>
              <a:rPr lang="en-US" sz="6600" dirty="0"/>
              <a:t>Plan for termination meeting</a:t>
            </a:r>
          </a:p>
        </p:txBody>
      </p:sp>
      <p:graphicFrame>
        <p:nvGraphicFramePr>
          <p:cNvPr id="5" name="Content Placeholder 2"/>
          <p:cNvGraphicFramePr>
            <a:graphicFrameLocks noGrp="1"/>
          </p:cNvGraphicFramePr>
          <p:nvPr>
            <p:ph idx="1"/>
            <p:extLst/>
          </p:nvPr>
        </p:nvGraphicFramePr>
        <p:xfrm>
          <a:off x="1069975" y="2385390"/>
          <a:ext cx="10058400" cy="36178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93652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9CEBF3-1FD7-4189-BB13-50B1FF48226E}"/>
              </a:ext>
            </a:extLst>
          </p:cNvPr>
          <p:cNvPicPr>
            <a:picLocks noChangeAspect="1"/>
          </p:cNvPicPr>
          <p:nvPr/>
        </p:nvPicPr>
        <p:blipFill rotWithShape="1">
          <a:blip r:embed="rId3"/>
          <a:srcRect/>
          <a:stretch/>
        </p:blipFill>
        <p:spPr>
          <a:xfrm>
            <a:off x="842790" y="639447"/>
            <a:ext cx="2964489" cy="1697170"/>
          </a:xfrm>
          <a:prstGeom prst="rect">
            <a:avLst/>
          </a:prstGeom>
        </p:spPr>
      </p:pic>
      <p:pic>
        <p:nvPicPr>
          <p:cNvPr id="12" name="Picture 11">
            <a:extLst>
              <a:ext uri="{FF2B5EF4-FFF2-40B4-BE49-F238E27FC236}">
                <a16:creationId xmlns:a16="http://schemas.microsoft.com/office/drawing/2014/main" id="{D6A864E6-3E58-48DB-AEB8-73690F283298}"/>
              </a:ext>
            </a:extLst>
          </p:cNvPr>
          <p:cNvPicPr>
            <a:picLocks noChangeAspect="1"/>
          </p:cNvPicPr>
          <p:nvPr/>
        </p:nvPicPr>
        <p:blipFill>
          <a:blip r:embed="rId4"/>
          <a:stretch>
            <a:fillRect/>
          </a:stretch>
        </p:blipFill>
        <p:spPr>
          <a:xfrm>
            <a:off x="1053746" y="4355523"/>
            <a:ext cx="2542578" cy="1697171"/>
          </a:xfrm>
          <a:prstGeom prst="rect">
            <a:avLst/>
          </a:prstGeom>
        </p:spPr>
      </p:pic>
      <p:pic>
        <p:nvPicPr>
          <p:cNvPr id="10" name="Picture 9">
            <a:extLst>
              <a:ext uri="{FF2B5EF4-FFF2-40B4-BE49-F238E27FC236}">
                <a16:creationId xmlns:a16="http://schemas.microsoft.com/office/drawing/2014/main" id="{46A001D8-983D-4B5D-96A6-DD38744A44AF}"/>
              </a:ext>
            </a:extLst>
          </p:cNvPr>
          <p:cNvPicPr>
            <a:picLocks noChangeAspect="1"/>
          </p:cNvPicPr>
          <p:nvPr/>
        </p:nvPicPr>
        <p:blipFill>
          <a:blip r:embed="rId5"/>
          <a:stretch>
            <a:fillRect/>
          </a:stretch>
        </p:blipFill>
        <p:spPr>
          <a:xfrm>
            <a:off x="1081387" y="2486209"/>
            <a:ext cx="2487296" cy="1708446"/>
          </a:xfrm>
          <a:prstGeom prst="rect">
            <a:avLst/>
          </a:prstGeom>
        </p:spPr>
      </p:pic>
      <p:sp>
        <p:nvSpPr>
          <p:cNvPr id="2" name="Title 1">
            <a:extLst>
              <a:ext uri="{FF2B5EF4-FFF2-40B4-BE49-F238E27FC236}">
                <a16:creationId xmlns:a16="http://schemas.microsoft.com/office/drawing/2014/main" id="{FCCF353F-829F-4FAD-A9CB-37CF8BE12A04}"/>
              </a:ext>
            </a:extLst>
          </p:cNvPr>
          <p:cNvSpPr>
            <a:spLocks noGrp="1"/>
          </p:cNvSpPr>
          <p:nvPr>
            <p:ph type="title"/>
          </p:nvPr>
        </p:nvSpPr>
        <p:spPr>
          <a:xfrm>
            <a:off x="4970109" y="268064"/>
            <a:ext cx="6730277" cy="1609344"/>
          </a:xfrm>
          <a:ln>
            <a:noFill/>
          </a:ln>
        </p:spPr>
        <p:txBody>
          <a:bodyPr>
            <a:normAutofit/>
          </a:bodyPr>
          <a:lstStyle/>
          <a:p>
            <a:r>
              <a:rPr lang="en-US" sz="4800" dirty="0"/>
              <a:t>Is Due Process required?</a:t>
            </a:r>
            <a:br>
              <a:rPr lang="en-US" sz="4800" dirty="0"/>
            </a:br>
            <a:endParaRPr lang="en-US" sz="4800" dirty="0"/>
          </a:p>
        </p:txBody>
      </p:sp>
      <p:sp>
        <p:nvSpPr>
          <p:cNvPr id="3" name="Content Placeholder 2">
            <a:extLst>
              <a:ext uri="{FF2B5EF4-FFF2-40B4-BE49-F238E27FC236}">
                <a16:creationId xmlns:a16="http://schemas.microsoft.com/office/drawing/2014/main" id="{6360D63C-3260-46F2-9DF4-8F30AF9E8494}"/>
              </a:ext>
            </a:extLst>
          </p:cNvPr>
          <p:cNvSpPr>
            <a:spLocks noGrp="1"/>
          </p:cNvSpPr>
          <p:nvPr>
            <p:ph idx="1"/>
          </p:nvPr>
        </p:nvSpPr>
        <p:spPr>
          <a:xfrm>
            <a:off x="4970109" y="1155032"/>
            <a:ext cx="6730276" cy="5017169"/>
          </a:xfrm>
        </p:spPr>
        <p:txBody>
          <a:bodyPr>
            <a:noAutofit/>
          </a:bodyPr>
          <a:lstStyle/>
          <a:p>
            <a:pPr marL="457200" indent="-457200">
              <a:buFont typeface="Wingdings" panose="05000000000000000000" pitchFamily="2" charset="2"/>
              <a:buChar char="ü"/>
            </a:pPr>
            <a:r>
              <a:rPr lang="en-US" sz="3600" dirty="0"/>
              <a:t>State Fire and Police Pension </a:t>
            </a:r>
            <a:r>
              <a:rPr lang="en-US" sz="3600" dirty="0" err="1"/>
              <a:t>Pension</a:t>
            </a:r>
            <a:endParaRPr lang="en-US" sz="3600" dirty="0"/>
          </a:p>
          <a:p>
            <a:pPr marL="457200" indent="-457200">
              <a:buFont typeface="Wingdings" panose="05000000000000000000" pitchFamily="2" charset="2"/>
              <a:buChar char="ü"/>
            </a:pPr>
            <a:r>
              <a:rPr lang="en-US" sz="3600" dirty="0"/>
              <a:t>Union employees (CBA)</a:t>
            </a:r>
          </a:p>
          <a:p>
            <a:pPr marL="457200" indent="-457200">
              <a:buFont typeface="Wingdings" panose="05000000000000000000" pitchFamily="2" charset="2"/>
              <a:buChar char="ü"/>
            </a:pPr>
            <a:r>
              <a:rPr lang="en-US" sz="3600" dirty="0"/>
              <a:t>Written appeal or review process in handbook</a:t>
            </a:r>
          </a:p>
          <a:p>
            <a:pPr marL="457200" indent="-457200">
              <a:buFont typeface="Wingdings" panose="05000000000000000000" pitchFamily="2" charset="2"/>
              <a:buChar char="ü"/>
            </a:pPr>
            <a:r>
              <a:rPr lang="en-US" sz="3600" dirty="0"/>
              <a:t>Crime alleged</a:t>
            </a:r>
          </a:p>
          <a:p>
            <a:pPr marL="457200" indent="-457200">
              <a:buFont typeface="Wingdings" panose="05000000000000000000" pitchFamily="2" charset="2"/>
              <a:buChar char="ü"/>
            </a:pPr>
            <a:r>
              <a:rPr lang="en-US" sz="3600" dirty="0"/>
              <a:t>Past practice</a:t>
            </a:r>
          </a:p>
          <a:p>
            <a:pPr marL="457200" indent="-457200">
              <a:buFont typeface="Wingdings" panose="05000000000000000000" pitchFamily="2" charset="2"/>
              <a:buChar char="ü"/>
            </a:pPr>
            <a:r>
              <a:rPr lang="en-US" sz="3600" dirty="0"/>
              <a:t>Charter or ordinance</a:t>
            </a:r>
          </a:p>
        </p:txBody>
      </p:sp>
    </p:spTree>
    <p:extLst>
      <p:ext uri="{BB962C8B-B14F-4D97-AF65-F5344CB8AC3E}">
        <p14:creationId xmlns:p14="http://schemas.microsoft.com/office/powerpoint/2010/main" val="515580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CA165B-7E7E-489C-8BC0-64CAAA8339A4}"/>
              </a:ext>
            </a:extLst>
          </p:cNvPr>
          <p:cNvPicPr>
            <a:picLocks noChangeAspect="1"/>
          </p:cNvPicPr>
          <p:nvPr/>
        </p:nvPicPr>
        <p:blipFill>
          <a:blip r:embed="rId3"/>
          <a:stretch>
            <a:fillRect/>
          </a:stretch>
        </p:blipFill>
        <p:spPr>
          <a:xfrm>
            <a:off x="6355080" y="2590335"/>
            <a:ext cx="4773168" cy="3186089"/>
          </a:xfrm>
          <a:prstGeom prst="rect">
            <a:avLst/>
          </a:prstGeom>
        </p:spPr>
      </p:pic>
      <p:sp>
        <p:nvSpPr>
          <p:cNvPr id="2" name="Title 1">
            <a:extLst>
              <a:ext uri="{FF2B5EF4-FFF2-40B4-BE49-F238E27FC236}">
                <a16:creationId xmlns:a16="http://schemas.microsoft.com/office/drawing/2014/main" id="{2631E241-FE8D-4112-8B77-EAEB023CAE7A}"/>
              </a:ext>
            </a:extLst>
          </p:cNvPr>
          <p:cNvSpPr>
            <a:spLocks noGrp="1"/>
          </p:cNvSpPr>
          <p:nvPr>
            <p:ph type="title"/>
          </p:nvPr>
        </p:nvSpPr>
        <p:spPr>
          <a:xfrm>
            <a:off x="1069848" y="484632"/>
            <a:ext cx="10058400" cy="1609344"/>
          </a:xfrm>
        </p:spPr>
        <p:txBody>
          <a:bodyPr>
            <a:normAutofit/>
          </a:bodyPr>
          <a:lstStyle/>
          <a:p>
            <a:r>
              <a:rPr lang="en-US" sz="6600" dirty="0"/>
              <a:t>Post termination issues</a:t>
            </a:r>
          </a:p>
        </p:txBody>
      </p:sp>
      <p:graphicFrame>
        <p:nvGraphicFramePr>
          <p:cNvPr id="19" name="Content Placeholder 2"/>
          <p:cNvGraphicFramePr>
            <a:graphicFrameLocks noGrp="1"/>
          </p:cNvGraphicFramePr>
          <p:nvPr>
            <p:ph idx="1"/>
            <p:extLst/>
          </p:nvPr>
        </p:nvGraphicFramePr>
        <p:xfrm>
          <a:off x="1069848" y="2121408"/>
          <a:ext cx="4773168" cy="40507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147850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0579" name="Rectangle 3"/>
          <p:cNvSpPr>
            <a:spLocks noGrp="1" noChangeArrowheads="1"/>
          </p:cNvSpPr>
          <p:nvPr>
            <p:ph type="body" idx="1"/>
          </p:nvPr>
        </p:nvSpPr>
        <p:spPr>
          <a:xfrm>
            <a:off x="434567" y="542454"/>
            <a:ext cx="10302089" cy="1811447"/>
          </a:xfrm>
        </p:spPr>
        <p:txBody>
          <a:bodyPr/>
          <a:lstStyle/>
          <a:p>
            <a:pPr lvl="1" indent="0" algn="ctr">
              <a:buNone/>
              <a:defRPr/>
            </a:pPr>
            <a:endParaRPr lang="en-US" sz="3600" b="1" dirty="0"/>
          </a:p>
          <a:p>
            <a:pPr lvl="1" indent="0" algn="ctr">
              <a:buNone/>
              <a:defRPr/>
            </a:pPr>
            <a:r>
              <a:rPr lang="en-US" sz="6600" b="1" dirty="0">
                <a:solidFill>
                  <a:srgbClr val="FF0000"/>
                </a:solidFill>
              </a:rPr>
              <a:t>BE NICE.</a:t>
            </a:r>
          </a:p>
          <a:p>
            <a:pPr lvl="1" indent="0" algn="ctr">
              <a:buNone/>
              <a:defRPr/>
            </a:pPr>
            <a:endParaRPr lang="en-US" sz="6600" b="1" dirty="0">
              <a:solidFill>
                <a:srgbClr val="FF0000"/>
              </a:solidFill>
            </a:endParaRPr>
          </a:p>
        </p:txBody>
      </p:sp>
      <p:sp>
        <p:nvSpPr>
          <p:cNvPr id="2" name="TextBox 1">
            <a:extLst>
              <a:ext uri="{FF2B5EF4-FFF2-40B4-BE49-F238E27FC236}">
                <a16:creationId xmlns:a16="http://schemas.microsoft.com/office/drawing/2014/main" id="{41051B41-2148-4295-9366-814BC3DD84AF}"/>
              </a:ext>
            </a:extLst>
          </p:cNvPr>
          <p:cNvSpPr txBox="1"/>
          <p:nvPr/>
        </p:nvSpPr>
        <p:spPr>
          <a:xfrm>
            <a:off x="353085" y="2925785"/>
            <a:ext cx="10972799" cy="1006429"/>
          </a:xfrm>
          <a:prstGeom prst="rect">
            <a:avLst/>
          </a:prstGeom>
          <a:noFill/>
        </p:spPr>
        <p:txBody>
          <a:bodyPr wrap="square" rtlCol="0">
            <a:spAutoFit/>
          </a:bodyPr>
          <a:lstStyle/>
          <a:p>
            <a:pPr lvl="1" algn="ctr" defTabSz="914400">
              <a:lnSpc>
                <a:spcPct val="90000"/>
              </a:lnSpc>
              <a:spcBef>
                <a:spcPts val="400"/>
              </a:spcBef>
              <a:spcAft>
                <a:spcPts val="200"/>
              </a:spcAft>
              <a:buClr>
                <a:srgbClr val="D34817">
                  <a:lumMod val="75000"/>
                </a:srgbClr>
              </a:buClr>
              <a:buSzPct val="85000"/>
              <a:defRPr/>
            </a:pPr>
            <a:r>
              <a:rPr lang="en-US" sz="6600" b="1" dirty="0">
                <a:solidFill>
                  <a:prstClr val="black">
                    <a:lumMod val="65000"/>
                    <a:lumOff val="35000"/>
                  </a:prstClr>
                </a:solidFill>
              </a:rPr>
              <a:t>Until You Can’t Be Nice</a:t>
            </a:r>
          </a:p>
        </p:txBody>
      </p:sp>
    </p:spTree>
    <p:extLst>
      <p:ext uri="{BB962C8B-B14F-4D97-AF65-F5344CB8AC3E}">
        <p14:creationId xmlns:p14="http://schemas.microsoft.com/office/powerpoint/2010/main" val="210440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65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0578" name="Rectangle 2"/>
          <p:cNvSpPr>
            <a:spLocks noGrp="1" noChangeArrowheads="1"/>
          </p:cNvSpPr>
          <p:nvPr>
            <p:ph type="title"/>
          </p:nvPr>
        </p:nvSpPr>
        <p:spPr>
          <a:xfrm>
            <a:off x="1600200" y="381000"/>
            <a:ext cx="8915400" cy="762000"/>
          </a:xfrm>
        </p:spPr>
        <p:txBody>
          <a:bodyPr/>
          <a:lstStyle/>
          <a:p>
            <a:pPr eaLnBrk="1" hangingPunct="1">
              <a:defRPr/>
            </a:pPr>
            <a:endParaRPr lang="en-US" sz="4800" b="1" dirty="0"/>
          </a:p>
        </p:txBody>
      </p:sp>
      <p:sp>
        <p:nvSpPr>
          <p:cNvPr id="280579" name="Rectangle 3"/>
          <p:cNvSpPr>
            <a:spLocks noGrp="1" noChangeArrowheads="1"/>
          </p:cNvSpPr>
          <p:nvPr>
            <p:ph type="body" idx="1"/>
          </p:nvPr>
        </p:nvSpPr>
        <p:spPr>
          <a:xfrm>
            <a:off x="1600200" y="1447800"/>
            <a:ext cx="8991600" cy="4724400"/>
          </a:xfrm>
        </p:spPr>
        <p:txBody>
          <a:bodyPr/>
          <a:lstStyle/>
          <a:p>
            <a:pPr lvl="1" indent="0" algn="ctr">
              <a:buNone/>
              <a:defRPr/>
            </a:pPr>
            <a:endParaRPr lang="en-US" sz="3600" b="1" dirty="0"/>
          </a:p>
          <a:p>
            <a:pPr lvl="1" indent="0" algn="ctr">
              <a:buNone/>
              <a:defRPr/>
            </a:pPr>
            <a:endParaRPr lang="en-US" sz="3600" b="1" dirty="0"/>
          </a:p>
          <a:p>
            <a:pPr lvl="1" indent="0" algn="ctr">
              <a:buNone/>
              <a:defRPr/>
            </a:pPr>
            <a:r>
              <a:rPr lang="en-US" sz="6000" b="1" dirty="0">
                <a:solidFill>
                  <a:srgbClr val="FF0000"/>
                </a:solidFill>
              </a:rPr>
              <a:t>CHOOSE YOUR WORDS WISELY</a:t>
            </a:r>
          </a:p>
        </p:txBody>
      </p:sp>
    </p:spTree>
    <p:extLst>
      <p:ext uri="{BB962C8B-B14F-4D97-AF65-F5344CB8AC3E}">
        <p14:creationId xmlns:p14="http://schemas.microsoft.com/office/powerpoint/2010/main" val="6094570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afterEffect" nodePh="1">
                                  <p:stCondLst>
                                    <p:cond delay="0"/>
                                  </p:stCondLst>
                                  <p:endCondLst>
                                    <p:cond evt="begin" delay="0">
                                      <p:tn val="5"/>
                                    </p:cond>
                                  </p:endCondLst>
                                  <p:childTnLst>
                                    <p:set>
                                      <p:cBhvr>
                                        <p:cTn id="6" dur="1" fill="hold">
                                          <p:stCondLst>
                                            <p:cond delay="0"/>
                                          </p:stCondLst>
                                        </p:cTn>
                                        <p:tgtEl>
                                          <p:spTgt spid="280578"/>
                                        </p:tgtEl>
                                        <p:attrNameLst>
                                          <p:attrName>style.visibility</p:attrName>
                                        </p:attrNameLst>
                                      </p:cBhvr>
                                      <p:to>
                                        <p:strVal val="visible"/>
                                      </p:to>
                                    </p:set>
                                    <p:anim calcmode="lin" valueType="num">
                                      <p:cBhvr>
                                        <p:cTn id="7" dur="500" fill="hold"/>
                                        <p:tgtEl>
                                          <p:spTgt spid="280578"/>
                                        </p:tgtEl>
                                        <p:attrNameLst>
                                          <p:attrName>ppt_x</p:attrName>
                                        </p:attrNameLst>
                                      </p:cBhvr>
                                      <p:tavLst>
                                        <p:tav tm="0">
                                          <p:val>
                                            <p:strVal val="#ppt_x"/>
                                          </p:val>
                                        </p:tav>
                                        <p:tav tm="100000">
                                          <p:val>
                                            <p:strVal val="#ppt_x"/>
                                          </p:val>
                                        </p:tav>
                                      </p:tavLst>
                                    </p:anim>
                                    <p:anim calcmode="lin" valueType="num">
                                      <p:cBhvr>
                                        <p:cTn id="8" dur="500" fill="hold"/>
                                        <p:tgtEl>
                                          <p:spTgt spid="280578"/>
                                        </p:tgtEl>
                                        <p:attrNameLst>
                                          <p:attrName>ppt_y</p:attrName>
                                        </p:attrNameLst>
                                      </p:cBhvr>
                                      <p:tavLst>
                                        <p:tav tm="0">
                                          <p:val>
                                            <p:strVal val="#ppt_y-#ppt_h/2"/>
                                          </p:val>
                                        </p:tav>
                                        <p:tav tm="100000">
                                          <p:val>
                                            <p:strVal val="#ppt_y"/>
                                          </p:val>
                                        </p:tav>
                                      </p:tavLst>
                                    </p:anim>
                                    <p:anim calcmode="lin" valueType="num">
                                      <p:cBhvr>
                                        <p:cTn id="9" dur="500" fill="hold"/>
                                        <p:tgtEl>
                                          <p:spTgt spid="280578"/>
                                        </p:tgtEl>
                                        <p:attrNameLst>
                                          <p:attrName>ppt_w</p:attrName>
                                        </p:attrNameLst>
                                      </p:cBhvr>
                                      <p:tavLst>
                                        <p:tav tm="0">
                                          <p:val>
                                            <p:strVal val="#ppt_w"/>
                                          </p:val>
                                        </p:tav>
                                        <p:tav tm="100000">
                                          <p:val>
                                            <p:strVal val="#ppt_w"/>
                                          </p:val>
                                        </p:tav>
                                      </p:tavLst>
                                    </p:anim>
                                    <p:anim calcmode="lin" valueType="num">
                                      <p:cBhvr>
                                        <p:cTn id="10" dur="500" fill="hold"/>
                                        <p:tgtEl>
                                          <p:spTgt spid="28057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78"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0578" name="Rectangle 2"/>
          <p:cNvSpPr>
            <a:spLocks noGrp="1" noChangeArrowheads="1"/>
          </p:cNvSpPr>
          <p:nvPr>
            <p:ph type="title"/>
          </p:nvPr>
        </p:nvSpPr>
        <p:spPr>
          <a:xfrm>
            <a:off x="2514600" y="381000"/>
            <a:ext cx="7391400" cy="762000"/>
          </a:xfrm>
        </p:spPr>
        <p:txBody>
          <a:bodyPr/>
          <a:lstStyle/>
          <a:p>
            <a:pPr eaLnBrk="1" hangingPunct="1">
              <a:defRPr/>
            </a:pPr>
            <a:endParaRPr lang="en-US" sz="4800" b="1" dirty="0"/>
          </a:p>
        </p:txBody>
      </p:sp>
      <p:sp>
        <p:nvSpPr>
          <p:cNvPr id="280579" name="Rectangle 3"/>
          <p:cNvSpPr>
            <a:spLocks noGrp="1" noChangeArrowheads="1"/>
          </p:cNvSpPr>
          <p:nvPr>
            <p:ph type="body" idx="1"/>
          </p:nvPr>
        </p:nvSpPr>
        <p:spPr>
          <a:xfrm>
            <a:off x="2209800" y="1447800"/>
            <a:ext cx="7696200" cy="4724400"/>
          </a:xfrm>
        </p:spPr>
        <p:txBody>
          <a:bodyPr/>
          <a:lstStyle/>
          <a:p>
            <a:pPr lvl="1" indent="0" algn="ctr">
              <a:buNone/>
              <a:defRPr/>
            </a:pPr>
            <a:endParaRPr lang="en-US" sz="3200" b="1" dirty="0"/>
          </a:p>
          <a:p>
            <a:pPr lvl="1" indent="0" algn="ctr">
              <a:buNone/>
              <a:defRPr/>
            </a:pPr>
            <a:endParaRPr lang="en-US" sz="3200" b="1" dirty="0"/>
          </a:p>
          <a:p>
            <a:pPr lvl="1" indent="0" algn="ctr">
              <a:buNone/>
              <a:defRPr/>
            </a:pPr>
            <a:r>
              <a:rPr lang="en-US" sz="6000" b="1" dirty="0">
                <a:solidFill>
                  <a:srgbClr val="FF0000"/>
                </a:solidFill>
              </a:rPr>
              <a:t>PERCEPTION</a:t>
            </a:r>
          </a:p>
          <a:p>
            <a:pPr lvl="1" indent="0" algn="ctr">
              <a:buNone/>
              <a:defRPr/>
            </a:pPr>
            <a:r>
              <a:rPr lang="en-US" sz="6000" b="1" dirty="0">
                <a:solidFill>
                  <a:srgbClr val="FF0000"/>
                </a:solidFill>
              </a:rPr>
              <a:t>IS </a:t>
            </a:r>
          </a:p>
          <a:p>
            <a:pPr lvl="1" indent="0" algn="ctr">
              <a:buNone/>
              <a:defRPr/>
            </a:pPr>
            <a:r>
              <a:rPr lang="en-US" sz="6000" b="1" dirty="0">
                <a:solidFill>
                  <a:srgbClr val="FF0000"/>
                </a:solidFill>
              </a:rPr>
              <a:t>REALITY</a:t>
            </a:r>
            <a:endParaRPr lang="en-US" sz="4800" b="1" dirty="0">
              <a:solidFill>
                <a:srgbClr val="FF0000"/>
              </a:solidFill>
            </a:endParaRPr>
          </a:p>
        </p:txBody>
      </p:sp>
    </p:spTree>
    <p:extLst>
      <p:ext uri="{BB962C8B-B14F-4D97-AF65-F5344CB8AC3E}">
        <p14:creationId xmlns:p14="http://schemas.microsoft.com/office/powerpoint/2010/main" val="37653573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afterEffect" nodePh="1">
                                  <p:stCondLst>
                                    <p:cond delay="0"/>
                                  </p:stCondLst>
                                  <p:endCondLst>
                                    <p:cond evt="begin" delay="0">
                                      <p:tn val="5"/>
                                    </p:cond>
                                  </p:endCondLst>
                                  <p:childTnLst>
                                    <p:set>
                                      <p:cBhvr>
                                        <p:cTn id="6" dur="1" fill="hold">
                                          <p:stCondLst>
                                            <p:cond delay="0"/>
                                          </p:stCondLst>
                                        </p:cTn>
                                        <p:tgtEl>
                                          <p:spTgt spid="280578"/>
                                        </p:tgtEl>
                                        <p:attrNameLst>
                                          <p:attrName>style.visibility</p:attrName>
                                        </p:attrNameLst>
                                      </p:cBhvr>
                                      <p:to>
                                        <p:strVal val="visible"/>
                                      </p:to>
                                    </p:set>
                                    <p:anim calcmode="lin" valueType="num">
                                      <p:cBhvr>
                                        <p:cTn id="7" dur="500" fill="hold"/>
                                        <p:tgtEl>
                                          <p:spTgt spid="280578"/>
                                        </p:tgtEl>
                                        <p:attrNameLst>
                                          <p:attrName>ppt_x</p:attrName>
                                        </p:attrNameLst>
                                      </p:cBhvr>
                                      <p:tavLst>
                                        <p:tav tm="0">
                                          <p:val>
                                            <p:strVal val="#ppt_x"/>
                                          </p:val>
                                        </p:tav>
                                        <p:tav tm="100000">
                                          <p:val>
                                            <p:strVal val="#ppt_x"/>
                                          </p:val>
                                        </p:tav>
                                      </p:tavLst>
                                    </p:anim>
                                    <p:anim calcmode="lin" valueType="num">
                                      <p:cBhvr>
                                        <p:cTn id="8" dur="500" fill="hold"/>
                                        <p:tgtEl>
                                          <p:spTgt spid="280578"/>
                                        </p:tgtEl>
                                        <p:attrNameLst>
                                          <p:attrName>ppt_y</p:attrName>
                                        </p:attrNameLst>
                                      </p:cBhvr>
                                      <p:tavLst>
                                        <p:tav tm="0">
                                          <p:val>
                                            <p:strVal val="#ppt_y-#ppt_h/2"/>
                                          </p:val>
                                        </p:tav>
                                        <p:tav tm="100000">
                                          <p:val>
                                            <p:strVal val="#ppt_y"/>
                                          </p:val>
                                        </p:tav>
                                      </p:tavLst>
                                    </p:anim>
                                    <p:anim calcmode="lin" valueType="num">
                                      <p:cBhvr>
                                        <p:cTn id="9" dur="500" fill="hold"/>
                                        <p:tgtEl>
                                          <p:spTgt spid="280578"/>
                                        </p:tgtEl>
                                        <p:attrNameLst>
                                          <p:attrName>ppt_w</p:attrName>
                                        </p:attrNameLst>
                                      </p:cBhvr>
                                      <p:tavLst>
                                        <p:tav tm="0">
                                          <p:val>
                                            <p:strVal val="#ppt_w"/>
                                          </p:val>
                                        </p:tav>
                                        <p:tav tm="100000">
                                          <p:val>
                                            <p:strVal val="#ppt_w"/>
                                          </p:val>
                                        </p:tav>
                                      </p:tavLst>
                                    </p:anim>
                                    <p:anim calcmode="lin" valueType="num">
                                      <p:cBhvr>
                                        <p:cTn id="10" dur="500" fill="hold"/>
                                        <p:tgtEl>
                                          <p:spTgt spid="280578"/>
                                        </p:tgtEl>
                                        <p:attrNameLst>
                                          <p:attrName>ppt_h</p:attrName>
                                        </p:attrNameLst>
                                      </p:cBhvr>
                                      <p:tavLst>
                                        <p:tav tm="0">
                                          <p:val>
                                            <p:fltVal val="0"/>
                                          </p:val>
                                        </p:tav>
                                        <p:tav tm="100000">
                                          <p:val>
                                            <p:strVal val="#ppt_h"/>
                                          </p:val>
                                        </p:tav>
                                      </p:tavLst>
                                    </p:anim>
                                  </p:childTnLst>
                                </p:cTn>
                              </p:par>
                            </p:childTnLst>
                          </p:cTn>
                        </p:par>
                        <p:par>
                          <p:cTn id="11" fill="hold" nodeType="afterGroup">
                            <p:stCondLst>
                              <p:cond delay="500"/>
                            </p:stCondLst>
                            <p:childTnLst>
                              <p:par>
                                <p:cTn id="12" presetID="2" presetClass="entr" presetSubtype="8" fill="hold" grpId="0" nodeType="afterEffect">
                                  <p:stCondLst>
                                    <p:cond delay="0"/>
                                  </p:stCondLst>
                                  <p:childTnLst>
                                    <p:set>
                                      <p:cBhvr>
                                        <p:cTn id="13" dur="1" fill="hold">
                                          <p:stCondLst>
                                            <p:cond delay="0"/>
                                          </p:stCondLst>
                                        </p:cTn>
                                        <p:tgtEl>
                                          <p:spTgt spid="280579">
                                            <p:txEl>
                                              <p:pRg st="2" end="2"/>
                                            </p:txEl>
                                          </p:spTgt>
                                        </p:tgtEl>
                                        <p:attrNameLst>
                                          <p:attrName>style.visibility</p:attrName>
                                        </p:attrNameLst>
                                      </p:cBhvr>
                                      <p:to>
                                        <p:strVal val="visible"/>
                                      </p:to>
                                    </p:set>
                                    <p:anim calcmode="lin" valueType="num">
                                      <p:cBhvr additive="base">
                                        <p:cTn id="14" dur="500" fill="hold"/>
                                        <p:tgtEl>
                                          <p:spTgt spid="280579">
                                            <p:txEl>
                                              <p:pRg st="2" end="2"/>
                                            </p:tx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280579">
                                            <p:txEl>
                                              <p:pRg st="2" end="2"/>
                                            </p:txEl>
                                          </p:spTgt>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1000"/>
                            </p:stCondLst>
                            <p:childTnLst>
                              <p:par>
                                <p:cTn id="17" presetID="2" presetClass="entr" presetSubtype="8" fill="hold" grpId="0" nodeType="afterEffect">
                                  <p:stCondLst>
                                    <p:cond delay="0"/>
                                  </p:stCondLst>
                                  <p:childTnLst>
                                    <p:set>
                                      <p:cBhvr>
                                        <p:cTn id="18" dur="1" fill="hold">
                                          <p:stCondLst>
                                            <p:cond delay="0"/>
                                          </p:stCondLst>
                                        </p:cTn>
                                        <p:tgtEl>
                                          <p:spTgt spid="280579">
                                            <p:txEl>
                                              <p:pRg st="3" end="3"/>
                                            </p:txEl>
                                          </p:spTgt>
                                        </p:tgtEl>
                                        <p:attrNameLst>
                                          <p:attrName>style.visibility</p:attrName>
                                        </p:attrNameLst>
                                      </p:cBhvr>
                                      <p:to>
                                        <p:strVal val="visible"/>
                                      </p:to>
                                    </p:set>
                                    <p:anim calcmode="lin" valueType="num">
                                      <p:cBhvr additive="base">
                                        <p:cTn id="19" dur="500" fill="hold"/>
                                        <p:tgtEl>
                                          <p:spTgt spid="280579">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80579">
                                            <p:txEl>
                                              <p:pRg st="3" end="3"/>
                                            </p:txEl>
                                          </p:spTgt>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280579">
                                            <p:txEl>
                                              <p:pRg st="4" end="4"/>
                                            </p:txEl>
                                          </p:spTgt>
                                        </p:tgtEl>
                                        <p:attrNameLst>
                                          <p:attrName>style.visibility</p:attrName>
                                        </p:attrNameLst>
                                      </p:cBhvr>
                                      <p:to>
                                        <p:strVal val="visible"/>
                                      </p:to>
                                    </p:set>
                                    <p:anim calcmode="lin" valueType="num">
                                      <p:cBhvr additive="base">
                                        <p:cTn id="24" dur="500" fill="hold"/>
                                        <p:tgtEl>
                                          <p:spTgt spid="280579">
                                            <p:txEl>
                                              <p:pRg st="4" end="4"/>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28057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78" grpId="0" autoUpdateAnimBg="0"/>
      <p:bldP spid="280579" grpId="0" build="p" bldLvl="5" autoUpdateAnimBg="0" advAuto="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0578" name="Rectangle 2"/>
          <p:cNvSpPr>
            <a:spLocks noGrp="1" noChangeArrowheads="1"/>
          </p:cNvSpPr>
          <p:nvPr>
            <p:ph type="title"/>
          </p:nvPr>
        </p:nvSpPr>
        <p:spPr>
          <a:xfrm>
            <a:off x="2514600" y="381000"/>
            <a:ext cx="7391400" cy="762000"/>
          </a:xfrm>
        </p:spPr>
        <p:txBody>
          <a:bodyPr/>
          <a:lstStyle/>
          <a:p>
            <a:pPr eaLnBrk="1" hangingPunct="1">
              <a:defRPr/>
            </a:pPr>
            <a:endParaRPr lang="en-US" sz="4800" b="1" dirty="0"/>
          </a:p>
        </p:txBody>
      </p:sp>
      <p:sp>
        <p:nvSpPr>
          <p:cNvPr id="280579" name="Rectangle 3"/>
          <p:cNvSpPr>
            <a:spLocks noGrp="1" noChangeArrowheads="1"/>
          </p:cNvSpPr>
          <p:nvPr>
            <p:ph type="body" idx="1"/>
          </p:nvPr>
        </p:nvSpPr>
        <p:spPr>
          <a:xfrm>
            <a:off x="1676400" y="1447800"/>
            <a:ext cx="8839200" cy="4724400"/>
          </a:xfrm>
        </p:spPr>
        <p:txBody>
          <a:bodyPr/>
          <a:lstStyle/>
          <a:p>
            <a:pPr lvl="1" indent="0" algn="ctr">
              <a:buNone/>
              <a:defRPr/>
            </a:pPr>
            <a:endParaRPr lang="en-US" sz="3200" b="1" dirty="0"/>
          </a:p>
          <a:p>
            <a:pPr lvl="1" indent="0" algn="ctr">
              <a:buNone/>
              <a:defRPr/>
            </a:pPr>
            <a:endParaRPr lang="en-US" sz="3200" b="1" dirty="0"/>
          </a:p>
          <a:p>
            <a:pPr lvl="1" indent="0" algn="ctr">
              <a:buNone/>
              <a:defRPr/>
            </a:pPr>
            <a:r>
              <a:rPr lang="en-US" sz="5400" b="1" dirty="0">
                <a:solidFill>
                  <a:srgbClr val="FF0000"/>
                </a:solidFill>
              </a:rPr>
              <a:t>EMPLOYEES ARE NOT MIND READERS</a:t>
            </a:r>
          </a:p>
        </p:txBody>
      </p:sp>
    </p:spTree>
    <p:extLst>
      <p:ext uri="{BB962C8B-B14F-4D97-AF65-F5344CB8AC3E}">
        <p14:creationId xmlns:p14="http://schemas.microsoft.com/office/powerpoint/2010/main" val="40483867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afterEffect" nodePh="1">
                                  <p:stCondLst>
                                    <p:cond delay="0"/>
                                  </p:stCondLst>
                                  <p:endCondLst>
                                    <p:cond evt="begin" delay="0">
                                      <p:tn val="5"/>
                                    </p:cond>
                                  </p:endCondLst>
                                  <p:childTnLst>
                                    <p:set>
                                      <p:cBhvr>
                                        <p:cTn id="6" dur="1" fill="hold">
                                          <p:stCondLst>
                                            <p:cond delay="0"/>
                                          </p:stCondLst>
                                        </p:cTn>
                                        <p:tgtEl>
                                          <p:spTgt spid="280578"/>
                                        </p:tgtEl>
                                        <p:attrNameLst>
                                          <p:attrName>style.visibility</p:attrName>
                                        </p:attrNameLst>
                                      </p:cBhvr>
                                      <p:to>
                                        <p:strVal val="visible"/>
                                      </p:to>
                                    </p:set>
                                    <p:anim calcmode="lin" valueType="num">
                                      <p:cBhvr>
                                        <p:cTn id="7" dur="500" fill="hold"/>
                                        <p:tgtEl>
                                          <p:spTgt spid="280578"/>
                                        </p:tgtEl>
                                        <p:attrNameLst>
                                          <p:attrName>ppt_x</p:attrName>
                                        </p:attrNameLst>
                                      </p:cBhvr>
                                      <p:tavLst>
                                        <p:tav tm="0">
                                          <p:val>
                                            <p:strVal val="#ppt_x"/>
                                          </p:val>
                                        </p:tav>
                                        <p:tav tm="100000">
                                          <p:val>
                                            <p:strVal val="#ppt_x"/>
                                          </p:val>
                                        </p:tav>
                                      </p:tavLst>
                                    </p:anim>
                                    <p:anim calcmode="lin" valueType="num">
                                      <p:cBhvr>
                                        <p:cTn id="8" dur="500" fill="hold"/>
                                        <p:tgtEl>
                                          <p:spTgt spid="280578"/>
                                        </p:tgtEl>
                                        <p:attrNameLst>
                                          <p:attrName>ppt_y</p:attrName>
                                        </p:attrNameLst>
                                      </p:cBhvr>
                                      <p:tavLst>
                                        <p:tav tm="0">
                                          <p:val>
                                            <p:strVal val="#ppt_y-#ppt_h/2"/>
                                          </p:val>
                                        </p:tav>
                                        <p:tav tm="100000">
                                          <p:val>
                                            <p:strVal val="#ppt_y"/>
                                          </p:val>
                                        </p:tav>
                                      </p:tavLst>
                                    </p:anim>
                                    <p:anim calcmode="lin" valueType="num">
                                      <p:cBhvr>
                                        <p:cTn id="9" dur="500" fill="hold"/>
                                        <p:tgtEl>
                                          <p:spTgt spid="280578"/>
                                        </p:tgtEl>
                                        <p:attrNameLst>
                                          <p:attrName>ppt_w</p:attrName>
                                        </p:attrNameLst>
                                      </p:cBhvr>
                                      <p:tavLst>
                                        <p:tav tm="0">
                                          <p:val>
                                            <p:strVal val="#ppt_w"/>
                                          </p:val>
                                        </p:tav>
                                        <p:tav tm="100000">
                                          <p:val>
                                            <p:strVal val="#ppt_w"/>
                                          </p:val>
                                        </p:tav>
                                      </p:tavLst>
                                    </p:anim>
                                    <p:anim calcmode="lin" valueType="num">
                                      <p:cBhvr>
                                        <p:cTn id="10" dur="500" fill="hold"/>
                                        <p:tgtEl>
                                          <p:spTgt spid="28057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78"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0579" name="Rectangle 3"/>
          <p:cNvSpPr>
            <a:spLocks noGrp="1" noChangeArrowheads="1"/>
          </p:cNvSpPr>
          <p:nvPr>
            <p:ph type="body" idx="1"/>
          </p:nvPr>
        </p:nvSpPr>
        <p:spPr>
          <a:xfrm>
            <a:off x="1524000" y="542453"/>
            <a:ext cx="9144000" cy="5334000"/>
          </a:xfrm>
        </p:spPr>
        <p:txBody>
          <a:bodyPr/>
          <a:lstStyle/>
          <a:p>
            <a:pPr lvl="1" indent="0" algn="ctr">
              <a:buNone/>
              <a:defRPr/>
            </a:pPr>
            <a:r>
              <a:rPr lang="en-US" sz="4400" b="1" dirty="0">
                <a:solidFill>
                  <a:srgbClr val="FF0000"/>
                </a:solidFill>
              </a:rPr>
              <a:t>DOCUMENT, DOCUMENT, DOCUMENT</a:t>
            </a:r>
          </a:p>
          <a:p>
            <a:pPr lvl="1" indent="0">
              <a:buNone/>
              <a:defRPr/>
            </a:pPr>
            <a:endParaRPr lang="en-US" sz="4000" dirty="0">
              <a:solidFill>
                <a:srgbClr val="FF0000"/>
              </a:solidFill>
            </a:endParaRPr>
          </a:p>
          <a:p>
            <a:pPr lvl="1" indent="0" algn="ctr">
              <a:buNone/>
              <a:defRPr/>
            </a:pPr>
            <a:r>
              <a:rPr lang="en-US" sz="4000" dirty="0">
                <a:solidFill>
                  <a:srgbClr val="FF0000"/>
                </a:solidFill>
              </a:rPr>
              <a:t>IF IT’S NOT WRITTEN DOWN,</a:t>
            </a:r>
          </a:p>
          <a:p>
            <a:pPr lvl="1" indent="0" algn="ctr">
              <a:buNone/>
              <a:defRPr/>
            </a:pPr>
            <a:r>
              <a:rPr lang="en-US" sz="4000" dirty="0">
                <a:solidFill>
                  <a:srgbClr val="FF0000"/>
                </a:solidFill>
              </a:rPr>
              <a:t>IT DIDN’T HAPPEN</a:t>
            </a:r>
          </a:p>
          <a:p>
            <a:pPr lvl="1" indent="0" algn="ctr">
              <a:buNone/>
              <a:defRPr/>
            </a:pPr>
            <a:endParaRPr lang="en-US" sz="4000" dirty="0">
              <a:solidFill>
                <a:srgbClr val="FF0000"/>
              </a:solidFill>
            </a:endParaRPr>
          </a:p>
          <a:p>
            <a:pPr lvl="1" indent="0" algn="ctr">
              <a:buNone/>
              <a:defRPr/>
            </a:pPr>
            <a:r>
              <a:rPr lang="en-US" sz="4000" dirty="0">
                <a:solidFill>
                  <a:srgbClr val="FF0000"/>
                </a:solidFill>
              </a:rPr>
              <a:t>WHEN IT IS WRITTEN DOWN </a:t>
            </a:r>
          </a:p>
          <a:p>
            <a:pPr lvl="1" indent="0" algn="ctr">
              <a:buNone/>
              <a:defRPr/>
            </a:pPr>
            <a:r>
              <a:rPr lang="en-US" sz="4000" dirty="0">
                <a:solidFill>
                  <a:srgbClr val="FF0000"/>
                </a:solidFill>
              </a:rPr>
              <a:t>YOU OWN IT!</a:t>
            </a:r>
          </a:p>
        </p:txBody>
      </p:sp>
    </p:spTree>
    <p:extLst>
      <p:ext uri="{BB962C8B-B14F-4D97-AF65-F5344CB8AC3E}">
        <p14:creationId xmlns:p14="http://schemas.microsoft.com/office/powerpoint/2010/main" val="32995355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80579">
                                            <p:txEl>
                                              <p:pRg st="0" end="0"/>
                                            </p:txEl>
                                          </p:spTgt>
                                        </p:tgtEl>
                                        <p:attrNameLst>
                                          <p:attrName>style.visibility</p:attrName>
                                        </p:attrNameLst>
                                      </p:cBhvr>
                                      <p:to>
                                        <p:strVal val="visible"/>
                                      </p:to>
                                    </p:set>
                                    <p:anim calcmode="lin" valueType="num">
                                      <p:cBhvr additive="base">
                                        <p:cTn id="7" dur="500" fill="hold"/>
                                        <p:tgtEl>
                                          <p:spTgt spid="2805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80579">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80579">
                                            <p:txEl>
                                              <p:pRg st="2" end="2"/>
                                            </p:txEl>
                                          </p:spTgt>
                                        </p:tgtEl>
                                        <p:attrNameLst>
                                          <p:attrName>style.visibility</p:attrName>
                                        </p:attrNameLst>
                                      </p:cBhvr>
                                      <p:to>
                                        <p:strVal val="visible"/>
                                      </p:to>
                                    </p:set>
                                    <p:anim calcmode="lin" valueType="num">
                                      <p:cBhvr additive="base">
                                        <p:cTn id="12" dur="500" fill="hold"/>
                                        <p:tgtEl>
                                          <p:spTgt spid="280579">
                                            <p:txEl>
                                              <p:pRg st="2" end="2"/>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80579">
                                            <p:txEl>
                                              <p:pRg st="2" end="2"/>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80579">
                                            <p:txEl>
                                              <p:pRg st="3" end="3"/>
                                            </p:txEl>
                                          </p:spTgt>
                                        </p:tgtEl>
                                        <p:attrNameLst>
                                          <p:attrName>style.visibility</p:attrName>
                                        </p:attrNameLst>
                                      </p:cBhvr>
                                      <p:to>
                                        <p:strVal val="visible"/>
                                      </p:to>
                                    </p:set>
                                    <p:anim calcmode="lin" valueType="num">
                                      <p:cBhvr additive="base">
                                        <p:cTn id="17" dur="500" fill="hold"/>
                                        <p:tgtEl>
                                          <p:spTgt spid="280579">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80579">
                                            <p:txEl>
                                              <p:pRg st="3" end="3"/>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280579">
                                            <p:txEl>
                                              <p:pRg st="5" end="5"/>
                                            </p:txEl>
                                          </p:spTgt>
                                        </p:tgtEl>
                                        <p:attrNameLst>
                                          <p:attrName>style.visibility</p:attrName>
                                        </p:attrNameLst>
                                      </p:cBhvr>
                                      <p:to>
                                        <p:strVal val="visible"/>
                                      </p:to>
                                    </p:set>
                                    <p:anim calcmode="lin" valueType="num">
                                      <p:cBhvr additive="base">
                                        <p:cTn id="22" dur="500" fill="hold"/>
                                        <p:tgtEl>
                                          <p:spTgt spid="280579">
                                            <p:txEl>
                                              <p:pRg st="5" end="5"/>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280579">
                                            <p:txEl>
                                              <p:pRg st="5" end="5"/>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280579">
                                            <p:txEl>
                                              <p:pRg st="6" end="6"/>
                                            </p:txEl>
                                          </p:spTgt>
                                        </p:tgtEl>
                                        <p:attrNameLst>
                                          <p:attrName>style.visibility</p:attrName>
                                        </p:attrNameLst>
                                      </p:cBhvr>
                                      <p:to>
                                        <p:strVal val="visible"/>
                                      </p:to>
                                    </p:set>
                                    <p:anim calcmode="lin" valueType="num">
                                      <p:cBhvr additive="base">
                                        <p:cTn id="27" dur="500" fill="hold"/>
                                        <p:tgtEl>
                                          <p:spTgt spid="280579">
                                            <p:txEl>
                                              <p:pRg st="6" end="6"/>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80579">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79" grpId="0" build="p" bldLvl="5" autoUpdateAnimBg="0"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7DD31-25B0-4261-904B-955F22CFEAA3}"/>
              </a:ext>
            </a:extLst>
          </p:cNvPr>
          <p:cNvSpPr>
            <a:spLocks noGrp="1"/>
          </p:cNvSpPr>
          <p:nvPr>
            <p:ph type="title"/>
          </p:nvPr>
        </p:nvSpPr>
        <p:spPr>
          <a:xfrm>
            <a:off x="1069848" y="147748"/>
            <a:ext cx="7583958" cy="1609344"/>
          </a:xfrm>
        </p:spPr>
        <p:txBody>
          <a:bodyPr/>
          <a:lstStyle/>
          <a:p>
            <a:r>
              <a:rPr lang="en-US" dirty="0"/>
              <a:t>Performance Interventions</a:t>
            </a:r>
          </a:p>
        </p:txBody>
      </p:sp>
      <p:sp>
        <p:nvSpPr>
          <p:cNvPr id="3" name="Content Placeholder 2">
            <a:extLst>
              <a:ext uri="{FF2B5EF4-FFF2-40B4-BE49-F238E27FC236}">
                <a16:creationId xmlns:a16="http://schemas.microsoft.com/office/drawing/2014/main" id="{BEDCCB9F-2DAD-42E8-8E5F-4B429B5595AD}"/>
              </a:ext>
            </a:extLst>
          </p:cNvPr>
          <p:cNvSpPr>
            <a:spLocks noGrp="1"/>
          </p:cNvSpPr>
          <p:nvPr>
            <p:ph idx="1"/>
          </p:nvPr>
        </p:nvSpPr>
        <p:spPr>
          <a:xfrm>
            <a:off x="1069847" y="1595596"/>
            <a:ext cx="10564690" cy="2062004"/>
          </a:xfrm>
        </p:spPr>
        <p:txBody>
          <a:bodyPr>
            <a:normAutofit/>
          </a:bodyPr>
          <a:lstStyle/>
          <a:p>
            <a:pPr marL="0" indent="0">
              <a:buNone/>
            </a:pPr>
            <a:r>
              <a:rPr lang="en-US" sz="3200" b="1" dirty="0"/>
              <a:t>Good Faith attempts</a:t>
            </a:r>
          </a:p>
          <a:p>
            <a:pPr marL="0" indent="0">
              <a:buNone/>
            </a:pPr>
            <a:r>
              <a:rPr lang="en-US" sz="3200" b="1" dirty="0"/>
              <a:t>	To encourage employees</a:t>
            </a:r>
          </a:p>
          <a:p>
            <a:pPr marL="0" indent="0">
              <a:buNone/>
            </a:pPr>
            <a:r>
              <a:rPr lang="en-US" sz="3200" b="1" dirty="0"/>
              <a:t>		To change course and alter their behaviors</a:t>
            </a:r>
          </a:p>
        </p:txBody>
      </p:sp>
      <p:pic>
        <p:nvPicPr>
          <p:cNvPr id="4" name="Picture 3">
            <a:extLst>
              <a:ext uri="{FF2B5EF4-FFF2-40B4-BE49-F238E27FC236}">
                <a16:creationId xmlns:a16="http://schemas.microsoft.com/office/drawing/2014/main" id="{FEB4C27D-1AEE-4364-9C8F-BD690EEDAFE1}"/>
              </a:ext>
            </a:extLst>
          </p:cNvPr>
          <p:cNvPicPr>
            <a:picLocks noChangeAspect="1"/>
          </p:cNvPicPr>
          <p:nvPr/>
        </p:nvPicPr>
        <p:blipFill>
          <a:blip r:embed="rId3"/>
          <a:stretch>
            <a:fillRect/>
          </a:stretch>
        </p:blipFill>
        <p:spPr>
          <a:xfrm>
            <a:off x="937499" y="3412215"/>
            <a:ext cx="4645154" cy="3258541"/>
          </a:xfrm>
          <a:prstGeom prst="rect">
            <a:avLst/>
          </a:prstGeom>
        </p:spPr>
      </p:pic>
      <p:pic>
        <p:nvPicPr>
          <p:cNvPr id="5" name="Picture 4">
            <a:extLst>
              <a:ext uri="{FF2B5EF4-FFF2-40B4-BE49-F238E27FC236}">
                <a16:creationId xmlns:a16="http://schemas.microsoft.com/office/drawing/2014/main" id="{0926EC61-1B30-45B2-BE85-2125BB98D36D}"/>
              </a:ext>
            </a:extLst>
          </p:cNvPr>
          <p:cNvPicPr>
            <a:picLocks noChangeAspect="1"/>
          </p:cNvPicPr>
          <p:nvPr/>
        </p:nvPicPr>
        <p:blipFill>
          <a:blip r:embed="rId4"/>
          <a:stretch>
            <a:fillRect/>
          </a:stretch>
        </p:blipFill>
        <p:spPr>
          <a:xfrm>
            <a:off x="12784278" y="2146944"/>
            <a:ext cx="4114703" cy="2530542"/>
          </a:xfrm>
          <a:prstGeom prst="rect">
            <a:avLst/>
          </a:prstGeom>
        </p:spPr>
      </p:pic>
      <p:pic>
        <p:nvPicPr>
          <p:cNvPr id="6" name="Picture 5">
            <a:extLst>
              <a:ext uri="{FF2B5EF4-FFF2-40B4-BE49-F238E27FC236}">
                <a16:creationId xmlns:a16="http://schemas.microsoft.com/office/drawing/2014/main" id="{B017585B-6AEF-4471-9E6D-5F4952A4B6A6}"/>
              </a:ext>
            </a:extLst>
          </p:cNvPr>
          <p:cNvPicPr>
            <a:picLocks noChangeAspect="1"/>
          </p:cNvPicPr>
          <p:nvPr/>
        </p:nvPicPr>
        <p:blipFill>
          <a:blip r:embed="rId5"/>
          <a:stretch>
            <a:fillRect/>
          </a:stretch>
        </p:blipFill>
        <p:spPr>
          <a:xfrm>
            <a:off x="6558077" y="3501189"/>
            <a:ext cx="4758189" cy="3169567"/>
          </a:xfrm>
          <a:prstGeom prst="rect">
            <a:avLst/>
          </a:prstGeom>
        </p:spPr>
      </p:pic>
    </p:spTree>
    <p:extLst>
      <p:ext uri="{BB962C8B-B14F-4D97-AF65-F5344CB8AC3E}">
        <p14:creationId xmlns:p14="http://schemas.microsoft.com/office/powerpoint/2010/main" val="389394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61973-3D51-4E6F-A36A-76504E20279E}"/>
              </a:ext>
            </a:extLst>
          </p:cNvPr>
          <p:cNvSpPr>
            <a:spLocks noGrp="1"/>
          </p:cNvSpPr>
          <p:nvPr>
            <p:ph type="title"/>
          </p:nvPr>
        </p:nvSpPr>
        <p:spPr>
          <a:xfrm>
            <a:off x="963971" y="0"/>
            <a:ext cx="10058400" cy="1609344"/>
          </a:xfrm>
        </p:spPr>
        <p:txBody>
          <a:bodyPr/>
          <a:lstStyle/>
          <a:p>
            <a:r>
              <a:rPr lang="en-US" dirty="0"/>
              <a:t>Closing Thought:  Turn ‘They’ into ‘WE’</a:t>
            </a:r>
          </a:p>
        </p:txBody>
      </p:sp>
      <p:pic>
        <p:nvPicPr>
          <p:cNvPr id="4" name="WE-Act Your Way to New Thinking - Leadership Nudge #286">
            <a:hlinkClick r:id="" action="ppaction://media"/>
            <a:extLst>
              <a:ext uri="{FF2B5EF4-FFF2-40B4-BE49-F238E27FC236}">
                <a16:creationId xmlns:a16="http://schemas.microsoft.com/office/drawing/2014/main" id="{9DA7DBF8-8061-4310-972C-CBC9664FC53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41120" y="1290387"/>
            <a:ext cx="9144000" cy="5143500"/>
          </a:xfrm>
          <a:prstGeom prst="rect">
            <a:avLst/>
          </a:prstGeom>
        </p:spPr>
      </p:pic>
      <p:sp>
        <p:nvSpPr>
          <p:cNvPr id="5" name="Rectangle 4">
            <a:extLst>
              <a:ext uri="{FF2B5EF4-FFF2-40B4-BE49-F238E27FC236}">
                <a16:creationId xmlns:a16="http://schemas.microsoft.com/office/drawing/2014/main" id="{9E34A863-BB0F-453F-A2C4-558BDD03016A}"/>
              </a:ext>
            </a:extLst>
          </p:cNvPr>
          <p:cNvSpPr/>
          <p:nvPr/>
        </p:nvSpPr>
        <p:spPr>
          <a:xfrm>
            <a:off x="131545" y="1088256"/>
            <a:ext cx="11928910" cy="646331"/>
          </a:xfrm>
          <a:prstGeom prst="rect">
            <a:avLst/>
          </a:prstGeom>
        </p:spPr>
        <p:txBody>
          <a:bodyPr wrap="square">
            <a:spAutoFit/>
          </a:bodyPr>
          <a:lstStyle/>
          <a:p>
            <a:r>
              <a:rPr lang="en-US" dirty="0">
                <a:hlinkClick r:id="rId6"/>
              </a:rPr>
              <a:t>https://www.youtube.com/watch?v=4R3dgtORjjQ&amp;list=PLg_BQpoFW2k3Iu54XmkEFnQX3ITdeZuxv&amp;index=4</a:t>
            </a:r>
            <a:r>
              <a:rPr lang="en-US" dirty="0"/>
              <a:t> </a:t>
            </a:r>
          </a:p>
          <a:p>
            <a:endParaRPr lang="en-US" dirty="0"/>
          </a:p>
        </p:txBody>
      </p:sp>
    </p:spTree>
    <p:extLst>
      <p:ext uri="{BB962C8B-B14F-4D97-AF65-F5344CB8AC3E}">
        <p14:creationId xmlns:p14="http://schemas.microsoft.com/office/powerpoint/2010/main" val="119104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3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1EB26-5F7C-4C06-9C49-D753C99FE7B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EE3367F-5D95-41EA-ACED-D246A3F448B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0BA7411-EB14-44E4-8E1E-2980C9685640}"/>
              </a:ext>
            </a:extLst>
          </p:cNvPr>
          <p:cNvPicPr>
            <a:picLocks noChangeAspect="1"/>
          </p:cNvPicPr>
          <p:nvPr/>
        </p:nvPicPr>
        <p:blipFill>
          <a:blip r:embed="rId3"/>
          <a:stretch>
            <a:fillRect/>
          </a:stretch>
        </p:blipFill>
        <p:spPr>
          <a:xfrm>
            <a:off x="-1" y="-588609"/>
            <a:ext cx="12192001" cy="7446609"/>
          </a:xfrm>
          <a:prstGeom prst="rect">
            <a:avLst/>
          </a:prstGeom>
        </p:spPr>
      </p:pic>
    </p:spTree>
    <p:extLst>
      <p:ext uri="{BB962C8B-B14F-4D97-AF65-F5344CB8AC3E}">
        <p14:creationId xmlns:p14="http://schemas.microsoft.com/office/powerpoint/2010/main" val="39308750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1FEBC-B6C1-40A4-AEC4-8827F6022C57}"/>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4CA3E9DD-459F-42B9-9E66-51CDBBB870AB}"/>
              </a:ext>
            </a:extLst>
          </p:cNvPr>
          <p:cNvSpPr>
            <a:spLocks noGrp="1"/>
          </p:cNvSpPr>
          <p:nvPr>
            <p:ph type="pic" idx="1"/>
          </p:nvPr>
        </p:nvSpPr>
        <p:spPr/>
      </p:sp>
      <p:sp>
        <p:nvSpPr>
          <p:cNvPr id="4" name="Text Placeholder 3">
            <a:extLst>
              <a:ext uri="{FF2B5EF4-FFF2-40B4-BE49-F238E27FC236}">
                <a16:creationId xmlns:a16="http://schemas.microsoft.com/office/drawing/2014/main" id="{0C0E23C0-2C76-4A68-947A-68E3739B508A}"/>
              </a:ext>
            </a:extLst>
          </p:cNvPr>
          <p:cNvSpPr>
            <a:spLocks noGrp="1"/>
          </p:cNvSpPr>
          <p:nvPr>
            <p:ph type="body" sz="half" idx="2"/>
          </p:nvPr>
        </p:nvSpPr>
        <p:spPr/>
        <p:txBody>
          <a:bodyPr/>
          <a:lstStyle/>
          <a:p>
            <a:endParaRPr lang="en-US"/>
          </a:p>
        </p:txBody>
      </p:sp>
      <p:pic>
        <p:nvPicPr>
          <p:cNvPr id="5" name="Picture 4">
            <a:extLst>
              <a:ext uri="{FF2B5EF4-FFF2-40B4-BE49-F238E27FC236}">
                <a16:creationId xmlns:a16="http://schemas.microsoft.com/office/drawing/2014/main" id="{6741D891-BDDA-43F8-8AC3-F4BBC3BF5C88}"/>
              </a:ext>
            </a:extLst>
          </p:cNvPr>
          <p:cNvPicPr>
            <a:picLocks noChangeAspect="1"/>
          </p:cNvPicPr>
          <p:nvPr/>
        </p:nvPicPr>
        <p:blipFill>
          <a:blip r:embed="rId3"/>
          <a:stretch>
            <a:fillRect/>
          </a:stretch>
        </p:blipFill>
        <p:spPr>
          <a:xfrm>
            <a:off x="156410" y="-553453"/>
            <a:ext cx="11891211" cy="8229600"/>
          </a:xfrm>
          <a:prstGeom prst="rect">
            <a:avLst/>
          </a:prstGeom>
        </p:spPr>
      </p:pic>
    </p:spTree>
    <p:extLst>
      <p:ext uri="{BB962C8B-B14F-4D97-AF65-F5344CB8AC3E}">
        <p14:creationId xmlns:p14="http://schemas.microsoft.com/office/powerpoint/2010/main" val="5557972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54627" y="1735283"/>
            <a:ext cx="11201400" cy="4390882"/>
          </a:xfrm>
        </p:spPr>
        <p:txBody>
          <a:bodyPr>
            <a:normAutofit/>
          </a:bodyPr>
          <a:lstStyle/>
          <a:p>
            <a:r>
              <a:rPr lang="en-US" sz="3200" dirty="0">
                <a:hlinkClick r:id="rId3"/>
              </a:rPr>
              <a:t>www.omag.org</a:t>
            </a:r>
            <a:endParaRPr lang="en-US" sz="3200" dirty="0"/>
          </a:p>
          <a:p>
            <a:pPr>
              <a:buNone/>
            </a:pPr>
            <a:endParaRPr lang="en-US" sz="3200" dirty="0"/>
          </a:p>
          <a:p>
            <a:r>
              <a:rPr lang="en-US" sz="3200" dirty="0">
                <a:hlinkClick r:id="rId4"/>
              </a:rPr>
              <a:t>www.twitter.com/omag1977</a:t>
            </a:r>
            <a:endParaRPr lang="en-US" sz="3200" dirty="0"/>
          </a:p>
          <a:p>
            <a:pPr>
              <a:buNone/>
            </a:pPr>
            <a:endParaRPr lang="en-US" sz="3200" dirty="0"/>
          </a:p>
          <a:p>
            <a:r>
              <a:rPr lang="en-US" sz="3200" dirty="0">
                <a:hlinkClick r:id="rId5"/>
              </a:rPr>
              <a:t>www.facebook.com/oklahomamunicipalassurancegroup</a:t>
            </a:r>
            <a:endParaRPr lang="en-US" sz="3200" dirty="0"/>
          </a:p>
          <a:p>
            <a:pPr>
              <a:buNone/>
            </a:pPr>
            <a:endParaRPr lang="en-US" sz="3200" dirty="0"/>
          </a:p>
          <a:p>
            <a:r>
              <a:rPr lang="en-US" sz="3200" dirty="0">
                <a:hlinkClick r:id="rId6"/>
              </a:rPr>
              <a:t>www.linkedin.com/oklahoma-municipal-assurance-group</a:t>
            </a:r>
            <a:endParaRPr lang="en-US" sz="3200" dirty="0"/>
          </a:p>
          <a:p>
            <a:endParaRPr lang="en-US" dirty="0"/>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96583" y="685800"/>
            <a:ext cx="3798835" cy="832578"/>
          </a:xfrm>
          <a:prstGeom prst="rect">
            <a:avLst/>
          </a:prstGeom>
          <a:noFill/>
        </p:spPr>
      </p:pic>
    </p:spTree>
    <p:extLst>
      <p:ext uri="{BB962C8B-B14F-4D97-AF65-F5344CB8AC3E}">
        <p14:creationId xmlns:p14="http://schemas.microsoft.com/office/powerpoint/2010/main" val="36866080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backlit omag sign on new bldg.JPG"/>
          <p:cNvPicPr>
            <a:picLocks noGrp="1" noChangeAspect="1"/>
          </p:cNvPicPr>
          <p:nvPr>
            <p:ph type="pic" idx="1"/>
          </p:nvPr>
        </p:nvPicPr>
        <p:blipFill>
          <a:blip r:embed="rId3" cstate="print"/>
          <a:stretch>
            <a:fillRect/>
          </a:stretch>
        </p:blipFill>
        <p:spPr>
          <a:xfrm>
            <a:off x="690224" y="489754"/>
            <a:ext cx="7006442" cy="4114800"/>
          </a:xfrm>
          <a:prstGeom prst="rect">
            <a:avLst/>
          </a:prstGeom>
          <a:ln>
            <a:solidFill>
              <a:schemeClr val="tx1"/>
            </a:solid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1D9F2A07-9DAE-4DB9-B23D-A4A914172480}"/>
              </a:ext>
            </a:extLst>
          </p:cNvPr>
          <p:cNvSpPr/>
          <p:nvPr/>
        </p:nvSpPr>
        <p:spPr>
          <a:xfrm>
            <a:off x="1245033" y="5024735"/>
            <a:ext cx="6096000" cy="923330"/>
          </a:xfrm>
          <a:prstGeom prst="rect">
            <a:avLst/>
          </a:prstGeom>
        </p:spPr>
        <p:txBody>
          <a:bodyPr>
            <a:spAutoFit/>
          </a:bodyPr>
          <a:lstStyle/>
          <a:p>
            <a:pPr algn="ctr"/>
            <a:r>
              <a:rPr lang="en-US" dirty="0"/>
              <a:t>3650 S. Boulevard</a:t>
            </a:r>
          </a:p>
          <a:p>
            <a:pPr algn="ctr"/>
            <a:r>
              <a:rPr lang="en-US" dirty="0"/>
              <a:t>Edmond, Oklahoma 73013-5581</a:t>
            </a:r>
          </a:p>
          <a:p>
            <a:pPr algn="ctr"/>
            <a:r>
              <a:rPr lang="en-US" dirty="0"/>
              <a:t>800-234-9461 </a:t>
            </a:r>
            <a:r>
              <a:rPr lang="en-US" dirty="0">
                <a:latin typeface="Goudy Old Style"/>
              </a:rPr>
              <a:t>∙  </a:t>
            </a:r>
            <a:r>
              <a:rPr lang="en-US" dirty="0"/>
              <a:t>405-657-1400  ∙  Fax: 405-657-1401 </a:t>
            </a:r>
          </a:p>
        </p:txBody>
      </p:sp>
    </p:spTree>
    <p:extLst>
      <p:ext uri="{BB962C8B-B14F-4D97-AF65-F5344CB8AC3E}">
        <p14:creationId xmlns:p14="http://schemas.microsoft.com/office/powerpoint/2010/main" val="33478183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4397F-25E3-4BA2-A016-F08C2D9C63C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411AAE9-F447-446A-BB44-43EF1F2ADB3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7678420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4E53E-A37F-4EF0-ACBC-008845F4E8B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92718D1-9C8B-46A3-A7A7-280906C277D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60CE3A2-B97E-47D3-A297-ECD3FBFAB448}"/>
              </a:ext>
            </a:extLst>
          </p:cNvPr>
          <p:cNvPicPr>
            <a:picLocks noChangeAspect="1"/>
          </p:cNvPicPr>
          <p:nvPr/>
        </p:nvPicPr>
        <p:blipFill>
          <a:blip r:embed="rId3"/>
          <a:stretch>
            <a:fillRect/>
          </a:stretch>
        </p:blipFill>
        <p:spPr>
          <a:xfrm>
            <a:off x="8602577" y="7011472"/>
            <a:ext cx="2884803" cy="1542979"/>
          </a:xfrm>
          <a:prstGeom prst="rect">
            <a:avLst/>
          </a:prstGeom>
        </p:spPr>
      </p:pic>
      <p:pic>
        <p:nvPicPr>
          <p:cNvPr id="5" name="Picture 4">
            <a:extLst>
              <a:ext uri="{FF2B5EF4-FFF2-40B4-BE49-F238E27FC236}">
                <a16:creationId xmlns:a16="http://schemas.microsoft.com/office/drawing/2014/main" id="{91549E37-51A4-471B-95F3-0194B9B9595C}"/>
              </a:ext>
            </a:extLst>
          </p:cNvPr>
          <p:cNvPicPr>
            <a:picLocks noChangeAspect="1"/>
          </p:cNvPicPr>
          <p:nvPr/>
        </p:nvPicPr>
        <p:blipFill>
          <a:blip r:embed="rId4"/>
          <a:stretch>
            <a:fillRect/>
          </a:stretch>
        </p:blipFill>
        <p:spPr>
          <a:xfrm>
            <a:off x="13006136" y="454552"/>
            <a:ext cx="5124199" cy="2982053"/>
          </a:xfrm>
          <a:prstGeom prst="rect">
            <a:avLst/>
          </a:prstGeom>
        </p:spPr>
      </p:pic>
      <p:pic>
        <p:nvPicPr>
          <p:cNvPr id="6" name="Picture 5">
            <a:extLst>
              <a:ext uri="{FF2B5EF4-FFF2-40B4-BE49-F238E27FC236}">
                <a16:creationId xmlns:a16="http://schemas.microsoft.com/office/drawing/2014/main" id="{1A5DB764-7EFD-4679-BA4A-1558DF6A8493}"/>
              </a:ext>
            </a:extLst>
          </p:cNvPr>
          <p:cNvPicPr>
            <a:picLocks noChangeAspect="1"/>
          </p:cNvPicPr>
          <p:nvPr/>
        </p:nvPicPr>
        <p:blipFill>
          <a:blip r:embed="rId5"/>
          <a:stretch>
            <a:fillRect/>
          </a:stretch>
        </p:blipFill>
        <p:spPr>
          <a:xfrm>
            <a:off x="12849726" y="4638863"/>
            <a:ext cx="3214186" cy="1728599"/>
          </a:xfrm>
          <a:prstGeom prst="rect">
            <a:avLst/>
          </a:prstGeom>
        </p:spPr>
      </p:pic>
      <p:pic>
        <p:nvPicPr>
          <p:cNvPr id="7" name="Picture 6">
            <a:extLst>
              <a:ext uri="{FF2B5EF4-FFF2-40B4-BE49-F238E27FC236}">
                <a16:creationId xmlns:a16="http://schemas.microsoft.com/office/drawing/2014/main" id="{E19BB2BD-AB42-4055-A959-6067F975A02E}"/>
              </a:ext>
            </a:extLst>
          </p:cNvPr>
          <p:cNvPicPr>
            <a:picLocks noChangeAspect="1"/>
          </p:cNvPicPr>
          <p:nvPr/>
        </p:nvPicPr>
        <p:blipFill>
          <a:blip r:embed="rId6"/>
          <a:stretch>
            <a:fillRect/>
          </a:stretch>
        </p:blipFill>
        <p:spPr>
          <a:xfrm>
            <a:off x="841972" y="-1"/>
            <a:ext cx="10474860" cy="7441949"/>
          </a:xfrm>
          <a:prstGeom prst="rect">
            <a:avLst/>
          </a:prstGeom>
        </p:spPr>
      </p:pic>
    </p:spTree>
    <p:extLst>
      <p:ext uri="{BB962C8B-B14F-4D97-AF65-F5344CB8AC3E}">
        <p14:creationId xmlns:p14="http://schemas.microsoft.com/office/powerpoint/2010/main" val="39097904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3108B-D6D4-4D10-8C14-D3BC377D457C}"/>
              </a:ext>
            </a:extLst>
          </p:cNvPr>
          <p:cNvSpPr>
            <a:spLocks noGrp="1"/>
          </p:cNvSpPr>
          <p:nvPr>
            <p:ph type="title"/>
          </p:nvPr>
        </p:nvSpPr>
        <p:spPr>
          <a:xfrm>
            <a:off x="983592" y="303477"/>
            <a:ext cx="10058400" cy="1609344"/>
          </a:xfrm>
        </p:spPr>
        <p:txBody>
          <a:bodyPr/>
          <a:lstStyle/>
          <a:p>
            <a:r>
              <a:rPr lang="en-US" dirty="0"/>
              <a:t>Would you prefer:</a:t>
            </a:r>
          </a:p>
        </p:txBody>
      </p:sp>
      <p:sp>
        <p:nvSpPr>
          <p:cNvPr id="3" name="Content Placeholder 2">
            <a:extLst>
              <a:ext uri="{FF2B5EF4-FFF2-40B4-BE49-F238E27FC236}">
                <a16:creationId xmlns:a16="http://schemas.microsoft.com/office/drawing/2014/main" id="{D6E55DE9-E9AA-4100-9078-7F66F056F685}"/>
              </a:ext>
            </a:extLst>
          </p:cNvPr>
          <p:cNvSpPr>
            <a:spLocks noGrp="1"/>
          </p:cNvSpPr>
          <p:nvPr>
            <p:ph idx="1"/>
          </p:nvPr>
        </p:nvSpPr>
        <p:spPr>
          <a:xfrm>
            <a:off x="1069848" y="1820618"/>
            <a:ext cx="5619710" cy="4856907"/>
          </a:xfrm>
        </p:spPr>
        <p:txBody>
          <a:bodyPr>
            <a:normAutofit/>
          </a:bodyPr>
          <a:lstStyle/>
          <a:p>
            <a:r>
              <a:rPr lang="en-US" sz="3200" b="1" dirty="0"/>
              <a:t>To have a tough conversation with a subordinate about their performance problem?</a:t>
            </a:r>
          </a:p>
          <a:p>
            <a:r>
              <a:rPr lang="en-US" sz="3200" b="1" dirty="0"/>
              <a:t>OR</a:t>
            </a:r>
          </a:p>
          <a:p>
            <a:r>
              <a:rPr lang="en-US" sz="3200" b="1" dirty="0"/>
              <a:t>To be hit in the eye with a stick?</a:t>
            </a:r>
          </a:p>
        </p:txBody>
      </p:sp>
      <p:pic>
        <p:nvPicPr>
          <p:cNvPr id="4" name="Picture 3">
            <a:extLst>
              <a:ext uri="{FF2B5EF4-FFF2-40B4-BE49-F238E27FC236}">
                <a16:creationId xmlns:a16="http://schemas.microsoft.com/office/drawing/2014/main" id="{004BB1F9-036F-4B04-BF55-DDD24F2AEF5C}"/>
              </a:ext>
            </a:extLst>
          </p:cNvPr>
          <p:cNvPicPr>
            <a:picLocks noChangeAspect="1"/>
          </p:cNvPicPr>
          <p:nvPr/>
        </p:nvPicPr>
        <p:blipFill>
          <a:blip r:embed="rId3"/>
          <a:stretch>
            <a:fillRect/>
          </a:stretch>
        </p:blipFill>
        <p:spPr>
          <a:xfrm>
            <a:off x="6603356" y="1108149"/>
            <a:ext cx="4438636" cy="4438636"/>
          </a:xfrm>
          <a:prstGeom prst="rect">
            <a:avLst/>
          </a:prstGeom>
        </p:spPr>
      </p:pic>
    </p:spTree>
    <p:extLst>
      <p:ext uri="{BB962C8B-B14F-4D97-AF65-F5344CB8AC3E}">
        <p14:creationId xmlns:p14="http://schemas.microsoft.com/office/powerpoint/2010/main" val="12175495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2E11DD-B54B-4751-9C17-39DAF9EF4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E48F07-51F4-4ECA-B6B3-1F27A0D9C767}"/>
              </a:ext>
            </a:extLst>
          </p:cNvPr>
          <p:cNvSpPr>
            <a:spLocks noGrp="1"/>
          </p:cNvSpPr>
          <p:nvPr>
            <p:ph type="title"/>
          </p:nvPr>
        </p:nvSpPr>
        <p:spPr>
          <a:xfrm>
            <a:off x="382280" y="156828"/>
            <a:ext cx="6743844" cy="1076058"/>
          </a:xfrm>
        </p:spPr>
        <p:txBody>
          <a:bodyPr>
            <a:normAutofit/>
          </a:bodyPr>
          <a:lstStyle/>
          <a:p>
            <a:r>
              <a:rPr lang="en-US" sz="4800" dirty="0"/>
              <a:t>101 Sample Write-ups</a:t>
            </a:r>
          </a:p>
        </p:txBody>
      </p:sp>
      <p:sp>
        <p:nvSpPr>
          <p:cNvPr id="3" name="Content Placeholder 2">
            <a:extLst>
              <a:ext uri="{FF2B5EF4-FFF2-40B4-BE49-F238E27FC236}">
                <a16:creationId xmlns:a16="http://schemas.microsoft.com/office/drawing/2014/main" id="{327C1C9F-965B-4511-8C42-CB10739E9C2D}"/>
              </a:ext>
            </a:extLst>
          </p:cNvPr>
          <p:cNvSpPr>
            <a:spLocks noGrp="1"/>
          </p:cNvSpPr>
          <p:nvPr>
            <p:ph idx="1"/>
          </p:nvPr>
        </p:nvSpPr>
        <p:spPr>
          <a:xfrm>
            <a:off x="382279" y="1232886"/>
            <a:ext cx="7614408" cy="6211709"/>
          </a:xfrm>
        </p:spPr>
        <p:txBody>
          <a:bodyPr>
            <a:noAutofit/>
          </a:bodyPr>
          <a:lstStyle/>
          <a:p>
            <a:r>
              <a:rPr lang="en-US" sz="3000" dirty="0"/>
              <a:t>These write-ups are designed to treat people with dignity and respect at all times.  </a:t>
            </a:r>
          </a:p>
          <a:p>
            <a:r>
              <a:rPr lang="en-US" sz="3000" dirty="0"/>
              <a:t>Focus on two key areas:</a:t>
            </a:r>
          </a:p>
          <a:p>
            <a:pPr marL="788670" lvl="1" indent="-514350">
              <a:buFont typeface="+mj-lt"/>
              <a:buAutoNum type="arabicParenR"/>
            </a:pPr>
            <a:r>
              <a:rPr lang="en-US" sz="2800" dirty="0"/>
              <a:t>Documenting your affirmative efforts at proactively rehabilitating employees and “meeting them halfway” in terms of fixing the problem at hand, and</a:t>
            </a:r>
          </a:p>
          <a:p>
            <a:pPr marL="788670" lvl="1" indent="-514350">
              <a:buFont typeface="+mj-lt"/>
              <a:buAutoNum type="arabicParenR"/>
            </a:pPr>
            <a:r>
              <a:rPr lang="en-US" sz="2800" dirty="0"/>
              <a:t>Holding employees fully accountable for their actions and shifting the responsibility for improvement to the employee and away from the city. </a:t>
            </a:r>
          </a:p>
        </p:txBody>
      </p:sp>
      <p:pic>
        <p:nvPicPr>
          <p:cNvPr id="4" name="Picture 3">
            <a:extLst>
              <a:ext uri="{FF2B5EF4-FFF2-40B4-BE49-F238E27FC236}">
                <a16:creationId xmlns:a16="http://schemas.microsoft.com/office/drawing/2014/main" id="{B79CC4F8-0B3E-4BED-81E3-9AC336E4DAD2}"/>
              </a:ext>
            </a:extLst>
          </p:cNvPr>
          <p:cNvPicPr>
            <a:picLocks noChangeAspect="1"/>
          </p:cNvPicPr>
          <p:nvPr/>
        </p:nvPicPr>
        <p:blipFill rotWithShape="1">
          <a:blip r:embed="rId5"/>
          <a:srcRect l="12873" r="19371"/>
          <a:stretch/>
        </p:blipFill>
        <p:spPr>
          <a:xfrm>
            <a:off x="8141424" y="435956"/>
            <a:ext cx="3905839" cy="5764533"/>
          </a:xfrm>
          <a:prstGeom prst="rect">
            <a:avLst/>
          </a:prstGeom>
        </p:spPr>
      </p:pic>
      <p:grpSp>
        <p:nvGrpSpPr>
          <p:cNvPr id="11" name="Group 10">
            <a:extLst>
              <a:ext uri="{FF2B5EF4-FFF2-40B4-BE49-F238E27FC236}">
                <a16:creationId xmlns:a16="http://schemas.microsoft.com/office/drawing/2014/main" id="{B55DE4E1-F219-45A4-96D9-9A86D0E4DB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3601C3FF-4A5D-437C-B3DB-A53B99D30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61B1BDC9-B583-4F65-8FE9-E2CBE71D93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40324263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1FEBC-B6C1-40A4-AEC4-8827F6022C57}"/>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4CA3E9DD-459F-42B9-9E66-51CDBBB870AB}"/>
              </a:ext>
            </a:extLst>
          </p:cNvPr>
          <p:cNvSpPr>
            <a:spLocks noGrp="1"/>
          </p:cNvSpPr>
          <p:nvPr>
            <p:ph type="pic" idx="1"/>
          </p:nvPr>
        </p:nvSpPr>
        <p:spPr/>
      </p:sp>
      <p:sp>
        <p:nvSpPr>
          <p:cNvPr id="4" name="Text Placeholder 3">
            <a:extLst>
              <a:ext uri="{FF2B5EF4-FFF2-40B4-BE49-F238E27FC236}">
                <a16:creationId xmlns:a16="http://schemas.microsoft.com/office/drawing/2014/main" id="{0C0E23C0-2C76-4A68-947A-68E3739B508A}"/>
              </a:ext>
            </a:extLst>
          </p:cNvPr>
          <p:cNvSpPr>
            <a:spLocks noGrp="1"/>
          </p:cNvSpPr>
          <p:nvPr>
            <p:ph type="body" sz="half" idx="2"/>
          </p:nvPr>
        </p:nvSpPr>
        <p:spPr/>
        <p:txBody>
          <a:bodyPr/>
          <a:lstStyle/>
          <a:p>
            <a:endParaRPr lang="en-US"/>
          </a:p>
        </p:txBody>
      </p:sp>
      <p:pic>
        <p:nvPicPr>
          <p:cNvPr id="5" name="Picture 4">
            <a:extLst>
              <a:ext uri="{FF2B5EF4-FFF2-40B4-BE49-F238E27FC236}">
                <a16:creationId xmlns:a16="http://schemas.microsoft.com/office/drawing/2014/main" id="{6741D891-BDDA-43F8-8AC3-F4BBC3BF5C88}"/>
              </a:ext>
            </a:extLst>
          </p:cNvPr>
          <p:cNvPicPr>
            <a:picLocks noChangeAspect="1"/>
          </p:cNvPicPr>
          <p:nvPr/>
        </p:nvPicPr>
        <p:blipFill>
          <a:blip r:embed="rId3"/>
          <a:stretch>
            <a:fillRect/>
          </a:stretch>
        </p:blipFill>
        <p:spPr>
          <a:xfrm>
            <a:off x="156410" y="-553453"/>
            <a:ext cx="11891211" cy="8229600"/>
          </a:xfrm>
          <a:prstGeom prst="rect">
            <a:avLst/>
          </a:prstGeom>
        </p:spPr>
      </p:pic>
    </p:spTree>
    <p:extLst>
      <p:ext uri="{BB962C8B-B14F-4D97-AF65-F5344CB8AC3E}">
        <p14:creationId xmlns:p14="http://schemas.microsoft.com/office/powerpoint/2010/main" val="3200770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7ECB6-589E-4198-9146-B2F6CA05C945}"/>
              </a:ext>
            </a:extLst>
          </p:cNvPr>
          <p:cNvSpPr>
            <a:spLocks noGrp="1"/>
          </p:cNvSpPr>
          <p:nvPr>
            <p:ph type="title"/>
          </p:nvPr>
        </p:nvSpPr>
        <p:spPr>
          <a:xfrm>
            <a:off x="504281" y="340914"/>
            <a:ext cx="10058400" cy="1609344"/>
          </a:xfrm>
        </p:spPr>
        <p:txBody>
          <a:bodyPr/>
          <a:lstStyle/>
          <a:p>
            <a:r>
              <a:rPr lang="en-US" dirty="0"/>
              <a:t>Key Rules of Communication</a:t>
            </a:r>
          </a:p>
        </p:txBody>
      </p:sp>
      <p:sp>
        <p:nvSpPr>
          <p:cNvPr id="3" name="Content Placeholder 2">
            <a:extLst>
              <a:ext uri="{FF2B5EF4-FFF2-40B4-BE49-F238E27FC236}">
                <a16:creationId xmlns:a16="http://schemas.microsoft.com/office/drawing/2014/main" id="{C926DE70-B86B-4874-AC4B-A3CF1F740AB0}"/>
              </a:ext>
            </a:extLst>
          </p:cNvPr>
          <p:cNvSpPr>
            <a:spLocks noGrp="1"/>
          </p:cNvSpPr>
          <p:nvPr>
            <p:ph idx="1"/>
          </p:nvPr>
        </p:nvSpPr>
        <p:spPr>
          <a:xfrm>
            <a:off x="556212" y="1950258"/>
            <a:ext cx="4977269" cy="4050792"/>
          </a:xfrm>
        </p:spPr>
        <p:txBody>
          <a:bodyPr>
            <a:normAutofit/>
          </a:bodyPr>
          <a:lstStyle/>
          <a:p>
            <a:pPr marL="457200" indent="-457200">
              <a:buFont typeface="+mj-lt"/>
              <a:buAutoNum type="arabicPeriod"/>
            </a:pPr>
            <a:r>
              <a:rPr lang="en-US" sz="3600" b="1" dirty="0"/>
              <a:t>It’s not what you say but </a:t>
            </a:r>
            <a:r>
              <a:rPr lang="en-US" sz="3600" b="1" i="1" u="sng" dirty="0"/>
              <a:t>how</a:t>
            </a:r>
            <a:r>
              <a:rPr lang="en-US" sz="3600" b="1" dirty="0"/>
              <a:t> you say it that counts</a:t>
            </a:r>
          </a:p>
        </p:txBody>
      </p:sp>
      <p:pic>
        <p:nvPicPr>
          <p:cNvPr id="4" name="Picture 3">
            <a:extLst>
              <a:ext uri="{FF2B5EF4-FFF2-40B4-BE49-F238E27FC236}">
                <a16:creationId xmlns:a16="http://schemas.microsoft.com/office/drawing/2014/main" id="{EA883E97-72A2-4064-BAB0-553470218F1B}"/>
              </a:ext>
            </a:extLst>
          </p:cNvPr>
          <p:cNvPicPr>
            <a:picLocks noChangeAspect="1"/>
          </p:cNvPicPr>
          <p:nvPr/>
        </p:nvPicPr>
        <p:blipFill>
          <a:blip r:embed="rId3"/>
          <a:stretch>
            <a:fillRect/>
          </a:stretch>
        </p:blipFill>
        <p:spPr>
          <a:xfrm>
            <a:off x="4910342" y="1779107"/>
            <a:ext cx="7153803" cy="4489346"/>
          </a:xfrm>
          <a:prstGeom prst="rect">
            <a:avLst/>
          </a:prstGeom>
        </p:spPr>
      </p:pic>
    </p:spTree>
    <p:extLst>
      <p:ext uri="{BB962C8B-B14F-4D97-AF65-F5344CB8AC3E}">
        <p14:creationId xmlns:p14="http://schemas.microsoft.com/office/powerpoint/2010/main" val="1291344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9456E-9D0F-4BA1-80E7-63643333C0E7}"/>
              </a:ext>
            </a:extLst>
          </p:cNvPr>
          <p:cNvSpPr>
            <a:spLocks noGrp="1"/>
          </p:cNvSpPr>
          <p:nvPr>
            <p:ph type="title"/>
          </p:nvPr>
        </p:nvSpPr>
        <p:spPr/>
        <p:txBody>
          <a:bodyPr/>
          <a:lstStyle/>
          <a:p>
            <a:r>
              <a:rPr lang="en-US" dirty="0"/>
              <a:t>THE END</a:t>
            </a:r>
          </a:p>
        </p:txBody>
      </p:sp>
      <p:sp>
        <p:nvSpPr>
          <p:cNvPr id="3" name="Picture Placeholder 2">
            <a:extLst>
              <a:ext uri="{FF2B5EF4-FFF2-40B4-BE49-F238E27FC236}">
                <a16:creationId xmlns:a16="http://schemas.microsoft.com/office/drawing/2014/main" id="{81772835-9A05-4564-9614-A6D5D88555C1}"/>
              </a:ext>
            </a:extLst>
          </p:cNvPr>
          <p:cNvSpPr>
            <a:spLocks noGrp="1"/>
          </p:cNvSpPr>
          <p:nvPr>
            <p:ph type="pic" idx="1"/>
          </p:nvPr>
        </p:nvSpPr>
        <p:spPr/>
      </p:sp>
      <p:sp>
        <p:nvSpPr>
          <p:cNvPr id="4" name="Text Placeholder 3">
            <a:extLst>
              <a:ext uri="{FF2B5EF4-FFF2-40B4-BE49-F238E27FC236}">
                <a16:creationId xmlns:a16="http://schemas.microsoft.com/office/drawing/2014/main" id="{F29742D2-5049-4362-964C-14917E38506A}"/>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5252918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D4735-6F06-4832-9017-D82456DB78C9}"/>
              </a:ext>
            </a:extLst>
          </p:cNvPr>
          <p:cNvSpPr>
            <a:spLocks noGrp="1"/>
          </p:cNvSpPr>
          <p:nvPr>
            <p:ph type="title"/>
          </p:nvPr>
        </p:nvSpPr>
        <p:spPr>
          <a:xfrm>
            <a:off x="1069848" y="100668"/>
            <a:ext cx="10058400" cy="1308682"/>
          </a:xfrm>
        </p:spPr>
        <p:txBody>
          <a:bodyPr>
            <a:normAutofit fontScale="90000"/>
          </a:bodyPr>
          <a:lstStyle/>
          <a:p>
            <a:pPr lvl="0">
              <a:lnSpc>
                <a:spcPct val="100000"/>
              </a:lnSpc>
              <a:spcBef>
                <a:spcPts val="0"/>
              </a:spcBef>
            </a:pPr>
            <a:r>
              <a:rPr lang="en-US" sz="3200" cap="none" dirty="0">
                <a:solidFill>
                  <a:prstClr val="black"/>
                </a:solidFill>
                <a:latin typeface="Calibri" panose="020F0502020204030204"/>
                <a:ea typeface="+mn-ea"/>
                <a:cs typeface="+mn-cs"/>
                <a:hlinkClick r:id="rId5"/>
              </a:rPr>
              <a:t>https://www.youtube.com/watch?v=2WOZSCptSHk&amp;t=150s</a:t>
            </a:r>
            <a:r>
              <a:rPr lang="en-US" sz="3200" cap="none" dirty="0">
                <a:solidFill>
                  <a:prstClr val="black"/>
                </a:solidFill>
                <a:latin typeface="Calibri" panose="020F0502020204030204"/>
                <a:ea typeface="+mn-ea"/>
                <a:cs typeface="+mn-cs"/>
              </a:rPr>
              <a:t> </a:t>
            </a:r>
            <a:br>
              <a:rPr lang="en-US" sz="1200" cap="none" dirty="0">
                <a:solidFill>
                  <a:prstClr val="black"/>
                </a:solidFill>
                <a:latin typeface="Calibri" panose="020F0502020204030204"/>
                <a:ea typeface="+mn-ea"/>
                <a:cs typeface="+mn-cs"/>
              </a:rPr>
            </a:br>
            <a:endParaRPr lang="en-US" dirty="0"/>
          </a:p>
        </p:txBody>
      </p:sp>
      <p:pic>
        <p:nvPicPr>
          <p:cNvPr id="4" name="101 Tough Conversations Addressing Performance-Paul Falcone">
            <a:hlinkClick r:id="" action="ppaction://media"/>
            <a:extLst>
              <a:ext uri="{FF2B5EF4-FFF2-40B4-BE49-F238E27FC236}">
                <a16:creationId xmlns:a16="http://schemas.microsoft.com/office/drawing/2014/main" id="{18BF9ACE-3A88-4373-88EC-1130CA4B48E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1256448" y="821314"/>
            <a:ext cx="9661824" cy="5434776"/>
          </a:xfrm>
          <a:prstGeom prst="rect">
            <a:avLst/>
          </a:prstGeom>
        </p:spPr>
      </p:pic>
    </p:spTree>
    <p:extLst>
      <p:ext uri="{BB962C8B-B14F-4D97-AF65-F5344CB8AC3E}">
        <p14:creationId xmlns:p14="http://schemas.microsoft.com/office/powerpoint/2010/main" val="20870962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3944EA-6E13-4C16-8E53-84635E73B241}"/>
              </a:ext>
            </a:extLst>
          </p:cNvPr>
          <p:cNvPicPr>
            <a:picLocks noChangeAspect="1"/>
          </p:cNvPicPr>
          <p:nvPr/>
        </p:nvPicPr>
        <p:blipFill rotWithShape="1">
          <a:blip r:embed="rId3"/>
          <a:srcRect l="9521" r="1609" b="3"/>
          <a:stretch/>
        </p:blipFill>
        <p:spPr>
          <a:xfrm>
            <a:off x="3344" y="3509433"/>
            <a:ext cx="4475150" cy="3348566"/>
          </a:xfrm>
          <a:prstGeom prst="rect">
            <a:avLst/>
          </a:prstGeom>
        </p:spPr>
      </p:pic>
      <p:pic>
        <p:nvPicPr>
          <p:cNvPr id="7" name="Picture 6">
            <a:extLst>
              <a:ext uri="{FF2B5EF4-FFF2-40B4-BE49-F238E27FC236}">
                <a16:creationId xmlns:a16="http://schemas.microsoft.com/office/drawing/2014/main" id="{5E294713-8562-4BED-A6A8-9154D717B2EF}"/>
              </a:ext>
            </a:extLst>
          </p:cNvPr>
          <p:cNvPicPr>
            <a:picLocks noChangeAspect="1"/>
          </p:cNvPicPr>
          <p:nvPr/>
        </p:nvPicPr>
        <p:blipFill rotWithShape="1">
          <a:blip r:embed="rId4"/>
          <a:srcRect l="20449" r="9054"/>
          <a:stretch/>
        </p:blipFill>
        <p:spPr>
          <a:xfrm>
            <a:off x="3344" y="10"/>
            <a:ext cx="4475150" cy="3348557"/>
          </a:xfrm>
          <a:prstGeom prst="rect">
            <a:avLst/>
          </a:prstGeom>
        </p:spPr>
      </p:pic>
      <p:sp>
        <p:nvSpPr>
          <p:cNvPr id="2" name="Title 1">
            <a:extLst>
              <a:ext uri="{FF2B5EF4-FFF2-40B4-BE49-F238E27FC236}">
                <a16:creationId xmlns:a16="http://schemas.microsoft.com/office/drawing/2014/main" id="{809684B0-5604-42EC-B785-66C771C9CB71}"/>
              </a:ext>
            </a:extLst>
          </p:cNvPr>
          <p:cNvSpPr>
            <a:spLocks noGrp="1"/>
          </p:cNvSpPr>
          <p:nvPr>
            <p:ph type="title"/>
          </p:nvPr>
        </p:nvSpPr>
        <p:spPr>
          <a:xfrm>
            <a:off x="4940915" y="169580"/>
            <a:ext cx="6730277" cy="1219477"/>
          </a:xfrm>
          <a:ln>
            <a:noFill/>
          </a:ln>
        </p:spPr>
        <p:txBody>
          <a:bodyPr>
            <a:normAutofit/>
          </a:bodyPr>
          <a:lstStyle/>
          <a:p>
            <a:pPr algn="ctr"/>
            <a:r>
              <a:rPr lang="en-US" sz="6600" dirty="0"/>
              <a:t>Establish a case?</a:t>
            </a:r>
          </a:p>
        </p:txBody>
      </p:sp>
      <p:graphicFrame>
        <p:nvGraphicFramePr>
          <p:cNvPr id="4" name="Content Placeholder 3">
            <a:extLst>
              <a:ext uri="{FF2B5EF4-FFF2-40B4-BE49-F238E27FC236}">
                <a16:creationId xmlns:a16="http://schemas.microsoft.com/office/drawing/2014/main" id="{EDDEB5F3-B2D3-40C0-9E6E-38F0BDBA5601}"/>
              </a:ext>
            </a:extLst>
          </p:cNvPr>
          <p:cNvGraphicFramePr>
            <a:graphicFrameLocks noGrp="1"/>
          </p:cNvGraphicFramePr>
          <p:nvPr>
            <p:ph idx="1"/>
            <p:extLst/>
          </p:nvPr>
        </p:nvGraphicFramePr>
        <p:xfrm>
          <a:off x="4940915" y="1558637"/>
          <a:ext cx="6730276" cy="512824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6630876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2F9B8D9-2A0F-48A2-AD9F-81D8C497034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1672" y="0"/>
            <a:ext cx="7540328"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0F7E20FF-7DA6-46B7-AB0E-E6CBFDD07292}"/>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6BE624B6-B9F4-4C3F-9F6E-2182D90EC5E8}"/>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8710C23B-B5E1-45A6-80F6-55643AC62B92}"/>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5" name="Picture 4">
            <a:extLst>
              <a:ext uri="{FF2B5EF4-FFF2-40B4-BE49-F238E27FC236}">
                <a16:creationId xmlns:a16="http://schemas.microsoft.com/office/drawing/2014/main" id="{8953C996-7077-49AA-A3A6-DC200036BA89}"/>
              </a:ext>
            </a:extLst>
          </p:cNvPr>
          <p:cNvPicPr>
            <a:picLocks noChangeAspect="1"/>
          </p:cNvPicPr>
          <p:nvPr/>
        </p:nvPicPr>
        <p:blipFill>
          <a:blip r:embed="rId6"/>
          <a:stretch>
            <a:fillRect/>
          </a:stretch>
        </p:blipFill>
        <p:spPr>
          <a:xfrm>
            <a:off x="633999" y="2196532"/>
            <a:ext cx="3722101" cy="2475197"/>
          </a:xfrm>
          <a:prstGeom prst="rect">
            <a:avLst/>
          </a:prstGeom>
        </p:spPr>
      </p:pic>
      <p:sp>
        <p:nvSpPr>
          <p:cNvPr id="2" name="Title 1">
            <a:extLst>
              <a:ext uri="{FF2B5EF4-FFF2-40B4-BE49-F238E27FC236}">
                <a16:creationId xmlns:a16="http://schemas.microsoft.com/office/drawing/2014/main" id="{C12F0454-4614-48C1-8E97-C5DAAC63B682}"/>
              </a:ext>
            </a:extLst>
          </p:cNvPr>
          <p:cNvSpPr>
            <a:spLocks noGrp="1"/>
          </p:cNvSpPr>
          <p:nvPr>
            <p:ph type="title"/>
          </p:nvPr>
        </p:nvSpPr>
        <p:spPr>
          <a:xfrm>
            <a:off x="4970109" y="484632"/>
            <a:ext cx="6730277" cy="950977"/>
          </a:xfrm>
          <a:ln>
            <a:noFill/>
          </a:ln>
        </p:spPr>
        <p:txBody>
          <a:bodyPr>
            <a:normAutofit/>
          </a:bodyPr>
          <a:lstStyle/>
          <a:p>
            <a:r>
              <a:rPr lang="en-US" sz="4400" dirty="0"/>
              <a:t>Past practice</a:t>
            </a:r>
          </a:p>
        </p:txBody>
      </p:sp>
      <p:sp>
        <p:nvSpPr>
          <p:cNvPr id="3" name="Content Placeholder 2">
            <a:extLst>
              <a:ext uri="{FF2B5EF4-FFF2-40B4-BE49-F238E27FC236}">
                <a16:creationId xmlns:a16="http://schemas.microsoft.com/office/drawing/2014/main" id="{FC8FAE03-237F-4CD1-B0F8-45C1EE721532}"/>
              </a:ext>
            </a:extLst>
          </p:cNvPr>
          <p:cNvSpPr>
            <a:spLocks noGrp="1"/>
          </p:cNvSpPr>
          <p:nvPr>
            <p:ph idx="1"/>
          </p:nvPr>
        </p:nvSpPr>
        <p:spPr>
          <a:xfrm>
            <a:off x="4970109" y="1464802"/>
            <a:ext cx="6730276" cy="4707398"/>
          </a:xfrm>
        </p:spPr>
        <p:txBody>
          <a:bodyPr>
            <a:normAutofit/>
          </a:bodyPr>
          <a:lstStyle/>
          <a:p>
            <a:pPr lvl="0" fontAlgn="base">
              <a:lnSpc>
                <a:spcPct val="100000"/>
              </a:lnSpc>
            </a:pPr>
            <a:r>
              <a:rPr lang="en-US" sz="2800" dirty="0"/>
              <a:t>Has existed for a reasonably long time.</a:t>
            </a:r>
          </a:p>
          <a:p>
            <a:pPr lvl="0" fontAlgn="base">
              <a:lnSpc>
                <a:spcPct val="100000"/>
              </a:lnSpc>
            </a:pPr>
            <a:r>
              <a:rPr lang="en-US" sz="2800" dirty="0"/>
              <a:t>Occurs repeatedly </a:t>
            </a:r>
          </a:p>
          <a:p>
            <a:pPr lvl="0" fontAlgn="base">
              <a:lnSpc>
                <a:spcPct val="100000"/>
              </a:lnSpc>
            </a:pPr>
            <a:r>
              <a:rPr lang="en-US" sz="2800" dirty="0"/>
              <a:t>Is clear and consistent, repeated the same way each time.</a:t>
            </a:r>
          </a:p>
          <a:p>
            <a:pPr lvl="0" fontAlgn="base">
              <a:lnSpc>
                <a:spcPct val="100000"/>
              </a:lnSpc>
            </a:pPr>
            <a:r>
              <a:rPr lang="en-US" sz="2800" dirty="0"/>
              <a:t>Must be known and accepted to both management and employees</a:t>
            </a:r>
          </a:p>
        </p:txBody>
      </p:sp>
    </p:spTree>
    <p:extLst>
      <p:ext uri="{BB962C8B-B14F-4D97-AF65-F5344CB8AC3E}">
        <p14:creationId xmlns:p14="http://schemas.microsoft.com/office/powerpoint/2010/main" val="6041760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06119-063B-4075-ACA8-EF96DFEEFDD6}"/>
              </a:ext>
            </a:extLst>
          </p:cNvPr>
          <p:cNvSpPr>
            <a:spLocks noGrp="1"/>
          </p:cNvSpPr>
          <p:nvPr>
            <p:ph type="title"/>
          </p:nvPr>
        </p:nvSpPr>
        <p:spPr>
          <a:xfrm>
            <a:off x="176645" y="4846002"/>
            <a:ext cx="11653086" cy="1811687"/>
          </a:xfrm>
        </p:spPr>
        <p:txBody>
          <a:bodyPr>
            <a:normAutofit/>
          </a:bodyPr>
          <a:lstStyle/>
          <a:p>
            <a:r>
              <a:rPr lang="en-US" sz="6600" dirty="0" err="1"/>
              <a:t>Eeoc</a:t>
            </a:r>
            <a:r>
              <a:rPr lang="en-US" sz="6600" dirty="0"/>
              <a:t> investigation</a:t>
            </a:r>
          </a:p>
        </p:txBody>
      </p:sp>
      <p:graphicFrame>
        <p:nvGraphicFramePr>
          <p:cNvPr id="5" name="Content Placeholder 2"/>
          <p:cNvGraphicFramePr>
            <a:graphicFrameLocks noGrp="1"/>
          </p:cNvGraphicFramePr>
          <p:nvPr>
            <p:ph idx="1"/>
            <p:extLst/>
          </p:nvPr>
        </p:nvGraphicFramePr>
        <p:xfrm>
          <a:off x="259773" y="218210"/>
          <a:ext cx="11762509" cy="43245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693319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0BFCFD-050A-4035-8B27-12EDCAE705C7}"/>
              </a:ext>
            </a:extLst>
          </p:cNvPr>
          <p:cNvSpPr>
            <a:spLocks noGrp="1"/>
          </p:cNvSpPr>
          <p:nvPr>
            <p:ph type="title"/>
          </p:nvPr>
        </p:nvSpPr>
        <p:spPr>
          <a:xfrm>
            <a:off x="1069848" y="4846002"/>
            <a:ext cx="10058400" cy="1522993"/>
          </a:xfrm>
        </p:spPr>
        <p:txBody>
          <a:bodyPr>
            <a:normAutofit/>
          </a:bodyPr>
          <a:lstStyle/>
          <a:p>
            <a:r>
              <a:rPr lang="en-US" sz="6000"/>
              <a:t>Life Cycle of an eeoc Charge </a:t>
            </a:r>
          </a:p>
        </p:txBody>
      </p:sp>
      <p:graphicFrame>
        <p:nvGraphicFramePr>
          <p:cNvPr id="7" name="Content Placeholder 6">
            <a:extLst>
              <a:ext uri="{FF2B5EF4-FFF2-40B4-BE49-F238E27FC236}">
                <a16:creationId xmlns:a16="http://schemas.microsoft.com/office/drawing/2014/main" id="{8A9B1012-5400-4B02-B778-54039696EBD4}"/>
              </a:ext>
            </a:extLst>
          </p:cNvPr>
          <p:cNvGraphicFramePr>
            <a:graphicFrameLocks noGrp="1"/>
          </p:cNvGraphicFramePr>
          <p:nvPr>
            <p:ph idx="1"/>
            <p:extLst/>
          </p:nvPr>
        </p:nvGraphicFramePr>
        <p:xfrm>
          <a:off x="643466" y="633637"/>
          <a:ext cx="10905066" cy="32948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507198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F77EE-FD4E-4557-8B6F-AD0D3F5FE835}"/>
              </a:ext>
            </a:extLst>
          </p:cNvPr>
          <p:cNvSpPr>
            <a:spLocks noGrp="1"/>
          </p:cNvSpPr>
          <p:nvPr>
            <p:ph type="title"/>
          </p:nvPr>
        </p:nvSpPr>
        <p:spPr>
          <a:xfrm>
            <a:off x="218209" y="4572000"/>
            <a:ext cx="11772899" cy="2114881"/>
          </a:xfrm>
        </p:spPr>
        <p:txBody>
          <a:bodyPr>
            <a:normAutofit/>
          </a:bodyPr>
          <a:lstStyle/>
          <a:p>
            <a:r>
              <a:rPr lang="en-US" sz="6600" dirty="0"/>
              <a:t>Life Cycle of an EEOC Charge</a:t>
            </a:r>
            <a:br>
              <a:rPr lang="en-US" dirty="0"/>
            </a:br>
            <a:r>
              <a:rPr lang="en-US" dirty="0"/>
              <a:t>( “cause” finding)</a:t>
            </a:r>
          </a:p>
        </p:txBody>
      </p:sp>
      <p:graphicFrame>
        <p:nvGraphicFramePr>
          <p:cNvPr id="6" name="Content Placeholder 5">
            <a:extLst>
              <a:ext uri="{FF2B5EF4-FFF2-40B4-BE49-F238E27FC236}">
                <a16:creationId xmlns:a16="http://schemas.microsoft.com/office/drawing/2014/main" id="{2087C7F1-9E87-4488-9177-63560B05524F}"/>
              </a:ext>
            </a:extLst>
          </p:cNvPr>
          <p:cNvGraphicFramePr>
            <a:graphicFrameLocks noGrp="1"/>
          </p:cNvGraphicFramePr>
          <p:nvPr>
            <p:ph idx="1"/>
            <p:extLst/>
          </p:nvPr>
        </p:nvGraphicFramePr>
        <p:xfrm>
          <a:off x="218209" y="187036"/>
          <a:ext cx="11772899" cy="43557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293237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D5120-3C39-44B7-9745-0374C53B9172}"/>
              </a:ext>
            </a:extLst>
          </p:cNvPr>
          <p:cNvSpPr>
            <a:spLocks noGrp="1"/>
          </p:cNvSpPr>
          <p:nvPr>
            <p:ph type="title"/>
          </p:nvPr>
        </p:nvSpPr>
        <p:spPr/>
        <p:txBody>
          <a:bodyPr>
            <a:normAutofit/>
          </a:bodyPr>
          <a:lstStyle/>
          <a:p>
            <a:r>
              <a:rPr lang="en-US" sz="6600" dirty="0" err="1"/>
              <a:t>Eeoc</a:t>
            </a:r>
            <a:r>
              <a:rPr lang="en-US" sz="6600" dirty="0"/>
              <a:t> CONCILIATION PROCESS</a:t>
            </a:r>
          </a:p>
        </p:txBody>
      </p:sp>
      <p:graphicFrame>
        <p:nvGraphicFramePr>
          <p:cNvPr id="4" name="Content Placeholder 3">
            <a:extLst>
              <a:ext uri="{FF2B5EF4-FFF2-40B4-BE49-F238E27FC236}">
                <a16:creationId xmlns:a16="http://schemas.microsoft.com/office/drawing/2014/main" id="{15EBB57E-9592-440A-84B8-F5765ABD3ED4}"/>
              </a:ext>
            </a:extLst>
          </p:cNvPr>
          <p:cNvGraphicFramePr>
            <a:graphicFrameLocks noGrp="1"/>
          </p:cNvGraphicFramePr>
          <p:nvPr>
            <p:ph idx="1"/>
            <p:extLst/>
          </p:nvPr>
        </p:nvGraphicFramePr>
        <p:xfrm>
          <a:off x="1069975" y="2120900"/>
          <a:ext cx="10058400" cy="4051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70623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6E009-588D-4D14-A686-8AB492CCDDDF}"/>
              </a:ext>
            </a:extLst>
          </p:cNvPr>
          <p:cNvSpPr>
            <a:spLocks noGrp="1"/>
          </p:cNvSpPr>
          <p:nvPr>
            <p:ph type="title"/>
          </p:nvPr>
        </p:nvSpPr>
        <p:spPr>
          <a:xfrm>
            <a:off x="1069975" y="193687"/>
            <a:ext cx="10058400" cy="990877"/>
          </a:xfrm>
        </p:spPr>
        <p:txBody>
          <a:bodyPr/>
          <a:lstStyle/>
          <a:p>
            <a:pPr algn="ctr"/>
            <a:r>
              <a:rPr lang="en-US" dirty="0" err="1"/>
              <a:t>Eeoc</a:t>
            </a:r>
            <a:r>
              <a:rPr lang="en-US" dirty="0"/>
              <a:t> charges 2010 to 2016</a:t>
            </a:r>
          </a:p>
        </p:txBody>
      </p:sp>
      <p:graphicFrame>
        <p:nvGraphicFramePr>
          <p:cNvPr id="6" name="Content Placeholder 5">
            <a:extLst>
              <a:ext uri="{FF2B5EF4-FFF2-40B4-BE49-F238E27FC236}">
                <a16:creationId xmlns:a16="http://schemas.microsoft.com/office/drawing/2014/main" id="{1AB2A6B4-B213-44B0-B8BC-A8DF2ABA413F}"/>
              </a:ext>
            </a:extLst>
          </p:cNvPr>
          <p:cNvGraphicFramePr>
            <a:graphicFrameLocks noGrp="1"/>
          </p:cNvGraphicFramePr>
          <p:nvPr>
            <p:ph idx="1"/>
            <p:extLst/>
          </p:nvPr>
        </p:nvGraphicFramePr>
        <p:xfrm>
          <a:off x="737754" y="1059873"/>
          <a:ext cx="11014363" cy="561109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89629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70596-9D71-44DA-9A15-2F3973E52994}"/>
              </a:ext>
            </a:extLst>
          </p:cNvPr>
          <p:cNvSpPr>
            <a:spLocks noGrp="1"/>
          </p:cNvSpPr>
          <p:nvPr>
            <p:ph type="title"/>
          </p:nvPr>
        </p:nvSpPr>
        <p:spPr>
          <a:xfrm>
            <a:off x="737755" y="193686"/>
            <a:ext cx="10723417" cy="1333778"/>
          </a:xfrm>
        </p:spPr>
        <p:txBody>
          <a:bodyPr>
            <a:normAutofit/>
          </a:bodyPr>
          <a:lstStyle/>
          <a:p>
            <a:pPr algn="ctr"/>
            <a:r>
              <a:rPr lang="en-US" sz="6000" dirty="0"/>
              <a:t>Dewitt v. southwestern bell (2017)</a:t>
            </a:r>
          </a:p>
        </p:txBody>
      </p:sp>
      <p:graphicFrame>
        <p:nvGraphicFramePr>
          <p:cNvPr id="5" name="Content Placeholder 4">
            <a:extLst>
              <a:ext uri="{FF2B5EF4-FFF2-40B4-BE49-F238E27FC236}">
                <a16:creationId xmlns:a16="http://schemas.microsoft.com/office/drawing/2014/main" id="{3D770181-E389-4A47-B30C-4F7AD59CAF2A}"/>
              </a:ext>
            </a:extLst>
          </p:cNvPr>
          <p:cNvGraphicFramePr>
            <a:graphicFrameLocks noGrp="1"/>
          </p:cNvGraphicFramePr>
          <p:nvPr>
            <p:ph idx="1"/>
            <p:extLst/>
          </p:nvPr>
        </p:nvGraphicFramePr>
        <p:xfrm>
          <a:off x="238991" y="1381991"/>
          <a:ext cx="11700164" cy="52370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2588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7ECB6-589E-4198-9146-B2F6CA05C945}"/>
              </a:ext>
            </a:extLst>
          </p:cNvPr>
          <p:cNvSpPr>
            <a:spLocks noGrp="1"/>
          </p:cNvSpPr>
          <p:nvPr>
            <p:ph type="title"/>
          </p:nvPr>
        </p:nvSpPr>
        <p:spPr>
          <a:xfrm>
            <a:off x="664496" y="340914"/>
            <a:ext cx="10058400" cy="1609344"/>
          </a:xfrm>
        </p:spPr>
        <p:txBody>
          <a:bodyPr/>
          <a:lstStyle/>
          <a:p>
            <a:r>
              <a:rPr lang="en-US" dirty="0"/>
              <a:t>Key Rules of Communication</a:t>
            </a:r>
          </a:p>
        </p:txBody>
      </p:sp>
      <p:sp>
        <p:nvSpPr>
          <p:cNvPr id="3" name="Content Placeholder 2">
            <a:extLst>
              <a:ext uri="{FF2B5EF4-FFF2-40B4-BE49-F238E27FC236}">
                <a16:creationId xmlns:a16="http://schemas.microsoft.com/office/drawing/2014/main" id="{C926DE70-B86B-4874-AC4B-A3CF1F740AB0}"/>
              </a:ext>
            </a:extLst>
          </p:cNvPr>
          <p:cNvSpPr>
            <a:spLocks noGrp="1"/>
          </p:cNvSpPr>
          <p:nvPr>
            <p:ph idx="1"/>
          </p:nvPr>
        </p:nvSpPr>
        <p:spPr>
          <a:xfrm>
            <a:off x="664496" y="1950258"/>
            <a:ext cx="4977269" cy="4050792"/>
          </a:xfrm>
        </p:spPr>
        <p:txBody>
          <a:bodyPr>
            <a:normAutofit/>
          </a:bodyPr>
          <a:lstStyle/>
          <a:p>
            <a:pPr marL="742950" indent="-742950">
              <a:buFont typeface="+mj-lt"/>
              <a:buAutoNum type="arabicPeriod" startAt="2"/>
            </a:pPr>
            <a:r>
              <a:rPr lang="en-US" sz="3600" dirty="0"/>
              <a:t>Your greatest asset when dealing with others is guilt, not anger.  </a:t>
            </a:r>
          </a:p>
        </p:txBody>
      </p:sp>
      <p:pic>
        <p:nvPicPr>
          <p:cNvPr id="5" name="Picture 4">
            <a:extLst>
              <a:ext uri="{FF2B5EF4-FFF2-40B4-BE49-F238E27FC236}">
                <a16:creationId xmlns:a16="http://schemas.microsoft.com/office/drawing/2014/main" id="{0C85A883-4344-4487-B9AA-DCA2687EBCA8}"/>
              </a:ext>
            </a:extLst>
          </p:cNvPr>
          <p:cNvPicPr>
            <a:picLocks noChangeAspect="1"/>
          </p:cNvPicPr>
          <p:nvPr/>
        </p:nvPicPr>
        <p:blipFill>
          <a:blip r:embed="rId3"/>
          <a:stretch>
            <a:fillRect/>
          </a:stretch>
        </p:blipFill>
        <p:spPr>
          <a:xfrm>
            <a:off x="13263007" y="-556722"/>
            <a:ext cx="2857500" cy="2847975"/>
          </a:xfrm>
          <a:prstGeom prst="rect">
            <a:avLst/>
          </a:prstGeom>
        </p:spPr>
      </p:pic>
      <p:pic>
        <p:nvPicPr>
          <p:cNvPr id="6" name="Picture 5">
            <a:extLst>
              <a:ext uri="{FF2B5EF4-FFF2-40B4-BE49-F238E27FC236}">
                <a16:creationId xmlns:a16="http://schemas.microsoft.com/office/drawing/2014/main" id="{1420DE23-D888-4EF9-9874-80F5EBD8B1F7}"/>
              </a:ext>
            </a:extLst>
          </p:cNvPr>
          <p:cNvPicPr>
            <a:picLocks noChangeAspect="1"/>
          </p:cNvPicPr>
          <p:nvPr/>
        </p:nvPicPr>
        <p:blipFill>
          <a:blip r:embed="rId4"/>
          <a:stretch>
            <a:fillRect/>
          </a:stretch>
        </p:blipFill>
        <p:spPr>
          <a:xfrm>
            <a:off x="5970216" y="1804930"/>
            <a:ext cx="5149516" cy="3862137"/>
          </a:xfrm>
          <a:prstGeom prst="rect">
            <a:avLst/>
          </a:prstGeom>
        </p:spPr>
      </p:pic>
      <p:pic>
        <p:nvPicPr>
          <p:cNvPr id="7" name="Picture 6">
            <a:extLst>
              <a:ext uri="{FF2B5EF4-FFF2-40B4-BE49-F238E27FC236}">
                <a16:creationId xmlns:a16="http://schemas.microsoft.com/office/drawing/2014/main" id="{CC062518-94B5-415D-BB2E-9CE1E3B82DB9}"/>
              </a:ext>
            </a:extLst>
          </p:cNvPr>
          <p:cNvPicPr>
            <a:picLocks noChangeAspect="1"/>
          </p:cNvPicPr>
          <p:nvPr/>
        </p:nvPicPr>
        <p:blipFill>
          <a:blip r:embed="rId5"/>
          <a:stretch>
            <a:fillRect/>
          </a:stretch>
        </p:blipFill>
        <p:spPr>
          <a:xfrm>
            <a:off x="13499184" y="3735999"/>
            <a:ext cx="3294668" cy="2954458"/>
          </a:xfrm>
          <a:prstGeom prst="rect">
            <a:avLst/>
          </a:prstGeom>
        </p:spPr>
      </p:pic>
    </p:spTree>
    <p:extLst>
      <p:ext uri="{BB962C8B-B14F-4D97-AF65-F5344CB8AC3E}">
        <p14:creationId xmlns:p14="http://schemas.microsoft.com/office/powerpoint/2010/main" val="18347162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7049A7D3-684C-4C59-A4B6-7B308A6AD34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7B1087B-C592-40E7-B532-60B453A2FE6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4AE7447-E8F8-4A0F-9E3D-94842BFF886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85981F80-69EE-4E2B-82A8-47FDFD7720AC}"/>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41" name="Oval 40">
              <a:extLst>
                <a:ext uri="{FF2B5EF4-FFF2-40B4-BE49-F238E27FC236}">
                  <a16:creationId xmlns:a16="http://schemas.microsoft.com/office/drawing/2014/main" id="{46CE0473-0B07-47EE-A016-EBD87F2C8C9C}"/>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2" name="Oval 41">
              <a:extLst>
                <a:ext uri="{FF2B5EF4-FFF2-40B4-BE49-F238E27FC236}">
                  <a16:creationId xmlns:a16="http://schemas.microsoft.com/office/drawing/2014/main" id="{EDD0D1E4-DFCA-4DF0-9D37-571A5F529F0A}"/>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44" name="Rectangle 43">
            <a:extLst>
              <a:ext uri="{FF2B5EF4-FFF2-40B4-BE49-F238E27FC236}">
                <a16:creationId xmlns:a16="http://schemas.microsoft.com/office/drawing/2014/main" id="{A2C89EF2-582B-47D7-90AC-9AE630755FB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6" name="Rectangle 45">
            <a:extLst>
              <a:ext uri="{FF2B5EF4-FFF2-40B4-BE49-F238E27FC236}">
                <a16:creationId xmlns:a16="http://schemas.microsoft.com/office/drawing/2014/main" id="{0D4A3D59-DBEE-4E5B-A001-010BF0907B3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8E093744-993B-4EA4-A92B-E16F2E790DC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0DDE2981-2FBF-45CD-A9B8-67B8AF591BD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1336" y="1110053"/>
            <a:ext cx="6630506" cy="4580301"/>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4F53546A-9DFB-4F22-986A-E4813304D56A}"/>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85338" y="4460675"/>
            <a:chExt cx="1080904" cy="1080902"/>
          </a:xfrm>
        </p:grpSpPr>
        <p:sp>
          <p:nvSpPr>
            <p:cNvPr id="53" name="Oval 52">
              <a:extLst>
                <a:ext uri="{FF2B5EF4-FFF2-40B4-BE49-F238E27FC236}">
                  <a16:creationId xmlns:a16="http://schemas.microsoft.com/office/drawing/2014/main" id="{FAF7A2AB-D149-4AB5-9B07-709914D1565E}"/>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54" name="Oval 53">
              <a:extLst>
                <a:ext uri="{FF2B5EF4-FFF2-40B4-BE49-F238E27FC236}">
                  <a16:creationId xmlns:a16="http://schemas.microsoft.com/office/drawing/2014/main" id="{8035437C-ADA1-410F-914F-CEDE4F1169F5}"/>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FFF68E8F-9ED8-43DE-AAB9-4E84BCD05D93}"/>
              </a:ext>
            </a:extLst>
          </p:cNvPr>
          <p:cNvPicPr>
            <a:picLocks noChangeAspect="1"/>
          </p:cNvPicPr>
          <p:nvPr/>
        </p:nvPicPr>
        <p:blipFill>
          <a:blip r:embed="rId7"/>
          <a:stretch>
            <a:fillRect/>
          </a:stretch>
        </p:blipFill>
        <p:spPr>
          <a:xfrm>
            <a:off x="933915" y="1490887"/>
            <a:ext cx="3416725" cy="3839016"/>
          </a:xfrm>
          <a:prstGeom prst="rect">
            <a:avLst/>
          </a:prstGeom>
        </p:spPr>
      </p:pic>
      <p:sp>
        <p:nvSpPr>
          <p:cNvPr id="2" name="Title 1">
            <a:extLst>
              <a:ext uri="{FF2B5EF4-FFF2-40B4-BE49-F238E27FC236}">
                <a16:creationId xmlns:a16="http://schemas.microsoft.com/office/drawing/2014/main" id="{DA9C9886-304A-4AEE-BB2F-8A2E86BD6B0E}"/>
              </a:ext>
            </a:extLst>
          </p:cNvPr>
          <p:cNvSpPr>
            <a:spLocks noGrp="1"/>
          </p:cNvSpPr>
          <p:nvPr>
            <p:ph type="title"/>
          </p:nvPr>
        </p:nvSpPr>
        <p:spPr>
          <a:xfrm>
            <a:off x="4961376" y="1432223"/>
            <a:ext cx="6057144" cy="3357976"/>
          </a:xfrm>
        </p:spPr>
        <p:txBody>
          <a:bodyPr vert="horz" lIns="91440" tIns="45720" rIns="91440" bIns="45720" rtlCol="0" anchor="ctr">
            <a:normAutofit/>
          </a:bodyPr>
          <a:lstStyle/>
          <a:p>
            <a:pPr algn="ctr">
              <a:lnSpc>
                <a:spcPct val="80000"/>
              </a:lnSpc>
            </a:pPr>
            <a:r>
              <a:rPr lang="en-US" sz="5600" dirty="0">
                <a:blipFill dpi="0" rotWithShape="1">
                  <a:blip r:embed="rId5">
                    <a:extLst/>
                  </a:blip>
                  <a:srcRect/>
                  <a:tile tx="6350" ty="-127000" sx="65000" sy="64000" flip="none" algn="tl"/>
                </a:blipFill>
              </a:rPr>
              <a:t>it’s important TO BE</a:t>
            </a:r>
            <a:br>
              <a:rPr lang="en-US" sz="5600" dirty="0">
                <a:blipFill dpi="0" rotWithShape="1">
                  <a:blip r:embed="rId5">
                    <a:extLst/>
                  </a:blip>
                  <a:srcRect/>
                  <a:tile tx="6350" ty="-127000" sx="65000" sy="64000" flip="none" algn="tl"/>
                </a:blipFill>
              </a:rPr>
            </a:br>
            <a:r>
              <a:rPr lang="en-US" sz="5600" dirty="0">
                <a:blipFill dpi="0" rotWithShape="1">
                  <a:blip r:embed="rId5">
                    <a:extLst/>
                  </a:blip>
                  <a:srcRect/>
                  <a:tile tx="6350" ty="-127000" sx="65000" sy="64000" flip="none" algn="tl"/>
                </a:blipFill>
              </a:rPr>
              <a:t>FAIR</a:t>
            </a:r>
            <a:br>
              <a:rPr lang="en-US" sz="5600" dirty="0">
                <a:blipFill dpi="0" rotWithShape="1">
                  <a:blip r:embed="rId5">
                    <a:extLst/>
                  </a:blip>
                  <a:srcRect/>
                  <a:tile tx="6350" ty="-127000" sx="65000" sy="64000" flip="none" algn="tl"/>
                </a:blipFill>
              </a:rPr>
            </a:br>
            <a:r>
              <a:rPr lang="en-US" sz="5600" dirty="0">
                <a:blipFill dpi="0" rotWithShape="1">
                  <a:blip r:embed="rId5">
                    <a:extLst/>
                  </a:blip>
                  <a:srcRect/>
                  <a:tile tx="6350" ty="-127000" sx="65000" sy="64000" flip="none" algn="tl"/>
                </a:blipFill>
              </a:rPr>
              <a:t>because that’s what judges &amp; juries like!</a:t>
            </a:r>
          </a:p>
        </p:txBody>
      </p:sp>
    </p:spTree>
    <p:extLst>
      <p:ext uri="{BB962C8B-B14F-4D97-AF65-F5344CB8AC3E}">
        <p14:creationId xmlns:p14="http://schemas.microsoft.com/office/powerpoint/2010/main" val="37300955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a:xfrm>
            <a:off x="1069848" y="484632"/>
            <a:ext cx="10058400" cy="1609344"/>
          </a:xfrm>
        </p:spPr>
        <p:txBody>
          <a:bodyPr>
            <a:normAutofit/>
          </a:bodyPr>
          <a:lstStyle/>
          <a:p>
            <a:r>
              <a:rPr lang="en-US" altLang="en-US" b="1" dirty="0"/>
              <a:t>The numbers are likely to remain high because:</a:t>
            </a:r>
          </a:p>
        </p:txBody>
      </p:sp>
      <p:graphicFrame>
        <p:nvGraphicFramePr>
          <p:cNvPr id="123909" name="Content Placeholder 2"/>
          <p:cNvGraphicFramePr>
            <a:graphicFrameLocks noGrp="1"/>
          </p:cNvGraphicFramePr>
          <p:nvPr>
            <p:ph idx="1"/>
            <p:extLst>
              <p:ext uri="{D42A27DB-BD31-4B8C-83A1-F6EECF244321}">
                <p14:modId xmlns:p14="http://schemas.microsoft.com/office/powerpoint/2010/main" val="3859666318"/>
              </p:ext>
            </p:extLst>
          </p:nvPr>
        </p:nvGraphicFramePr>
        <p:xfrm>
          <a:off x="1069848" y="2421485"/>
          <a:ext cx="10058400" cy="36178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097499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p:cNvGraphicFramePr>
            <a:graphicFrameLocks/>
          </p:cNvGraphicFramePr>
          <p:nvPr>
            <p:extLst/>
          </p:nvPr>
        </p:nvGraphicFramePr>
        <p:xfrm>
          <a:off x="679622" y="284205"/>
          <a:ext cx="10317891" cy="6250690"/>
        </p:xfrm>
        <a:graphic>
          <a:graphicData uri="http://schemas.openxmlformats.org/drawingml/2006/table">
            <a:tbl>
              <a:tblPr firstRow="1" bandRow="1">
                <a:tableStyleId>{5C22544A-7EE6-4342-B048-85BDC9FD1C3A}</a:tableStyleId>
              </a:tblPr>
              <a:tblGrid>
                <a:gridCol w="7105717">
                  <a:extLst>
                    <a:ext uri="{9D8B030D-6E8A-4147-A177-3AD203B41FA5}">
                      <a16:colId xmlns:a16="http://schemas.microsoft.com/office/drawing/2014/main" val="20000"/>
                    </a:ext>
                  </a:extLst>
                </a:gridCol>
                <a:gridCol w="1654756">
                  <a:extLst>
                    <a:ext uri="{9D8B030D-6E8A-4147-A177-3AD203B41FA5}">
                      <a16:colId xmlns:a16="http://schemas.microsoft.com/office/drawing/2014/main" val="20001"/>
                    </a:ext>
                  </a:extLst>
                </a:gridCol>
                <a:gridCol w="1557418">
                  <a:extLst>
                    <a:ext uri="{9D8B030D-6E8A-4147-A177-3AD203B41FA5}">
                      <a16:colId xmlns:a16="http://schemas.microsoft.com/office/drawing/2014/main" val="20002"/>
                    </a:ext>
                  </a:extLst>
                </a:gridCol>
              </a:tblGrid>
              <a:tr h="369922">
                <a:tc>
                  <a:txBody>
                    <a:bodyPr/>
                    <a:lstStyle/>
                    <a:p>
                      <a:pPr algn="ctr"/>
                      <a:r>
                        <a:rPr lang="en-US" sz="2000" dirty="0">
                          <a:solidFill>
                            <a:schemeClr val="tx1"/>
                          </a:solidFill>
                        </a:rPr>
                        <a:t>Actions*</a:t>
                      </a:r>
                    </a:p>
                  </a:txBody>
                  <a:tcPr marT="45723" marB="45723">
                    <a:solidFill>
                      <a:schemeClr val="bg1">
                        <a:lumMod val="85000"/>
                      </a:schemeClr>
                    </a:solidFill>
                  </a:tcPr>
                </a:tc>
                <a:tc>
                  <a:txBody>
                    <a:bodyPr/>
                    <a:lstStyle/>
                    <a:p>
                      <a:pPr algn="ctr"/>
                      <a:r>
                        <a:rPr lang="en-US" sz="2000" dirty="0">
                          <a:solidFill>
                            <a:schemeClr val="tx1"/>
                          </a:solidFill>
                        </a:rPr>
                        <a:t>Low</a:t>
                      </a:r>
                    </a:p>
                  </a:txBody>
                  <a:tcPr marT="45723" marB="45723">
                    <a:solidFill>
                      <a:schemeClr val="bg1">
                        <a:lumMod val="85000"/>
                      </a:schemeClr>
                    </a:solidFill>
                  </a:tcPr>
                </a:tc>
                <a:tc>
                  <a:txBody>
                    <a:bodyPr/>
                    <a:lstStyle/>
                    <a:p>
                      <a:pPr algn="ctr"/>
                      <a:r>
                        <a:rPr lang="en-US" sz="2000" dirty="0">
                          <a:solidFill>
                            <a:schemeClr val="tx1"/>
                          </a:solidFill>
                        </a:rPr>
                        <a:t>High</a:t>
                      </a:r>
                    </a:p>
                  </a:txBody>
                  <a:tcPr marT="45723" marB="45723">
                    <a:solidFill>
                      <a:schemeClr val="bg1">
                        <a:lumMod val="85000"/>
                      </a:schemeClr>
                    </a:solidFill>
                  </a:tcPr>
                </a:tc>
                <a:extLst>
                  <a:ext uri="{0D108BD9-81ED-4DB2-BD59-A6C34878D82A}">
                    <a16:rowId xmlns:a16="http://schemas.microsoft.com/office/drawing/2014/main" val="10000"/>
                  </a:ext>
                </a:extLst>
              </a:tr>
              <a:tr h="419244">
                <a:tc>
                  <a:txBody>
                    <a:bodyPr/>
                    <a:lstStyle/>
                    <a:p>
                      <a:r>
                        <a:rPr lang="en-US" sz="2400" dirty="0">
                          <a:solidFill>
                            <a:schemeClr val="tx1"/>
                          </a:solidFill>
                        </a:rPr>
                        <a:t>Investigate</a:t>
                      </a:r>
                      <a:r>
                        <a:rPr lang="en-US" sz="2400" baseline="0" dirty="0">
                          <a:solidFill>
                            <a:schemeClr val="tx1"/>
                          </a:solidFill>
                        </a:rPr>
                        <a:t> complaint</a:t>
                      </a:r>
                      <a:endParaRPr lang="en-US" sz="2400" dirty="0">
                        <a:solidFill>
                          <a:schemeClr val="tx1"/>
                        </a:solidFill>
                      </a:endParaRPr>
                    </a:p>
                  </a:txBody>
                  <a:tcPr marT="45723" marB="45723">
                    <a:solidFill>
                      <a:schemeClr val="bg1">
                        <a:lumMod val="85000"/>
                      </a:schemeClr>
                    </a:solidFill>
                  </a:tcPr>
                </a:tc>
                <a:tc>
                  <a:txBody>
                    <a:bodyPr/>
                    <a:lstStyle/>
                    <a:p>
                      <a:r>
                        <a:rPr lang="en-US" sz="2400" dirty="0">
                          <a:solidFill>
                            <a:schemeClr val="tx1"/>
                          </a:solidFill>
                        </a:rPr>
                        <a:t>2</a:t>
                      </a:r>
                    </a:p>
                  </a:txBody>
                  <a:tcPr marT="45723" marB="45723">
                    <a:solidFill>
                      <a:schemeClr val="bg1">
                        <a:lumMod val="85000"/>
                      </a:schemeClr>
                    </a:solidFill>
                  </a:tcPr>
                </a:tc>
                <a:tc>
                  <a:txBody>
                    <a:bodyPr/>
                    <a:lstStyle/>
                    <a:p>
                      <a:r>
                        <a:rPr lang="en-US" sz="2400" dirty="0">
                          <a:solidFill>
                            <a:schemeClr val="tx1"/>
                          </a:solidFill>
                        </a:rPr>
                        <a:t>40</a:t>
                      </a:r>
                    </a:p>
                  </a:txBody>
                  <a:tcPr marT="45723" marB="45723">
                    <a:solidFill>
                      <a:schemeClr val="bg1">
                        <a:lumMod val="85000"/>
                      </a:schemeClr>
                    </a:solidFill>
                  </a:tcPr>
                </a:tc>
                <a:extLst>
                  <a:ext uri="{0D108BD9-81ED-4DB2-BD59-A6C34878D82A}">
                    <a16:rowId xmlns:a16="http://schemas.microsoft.com/office/drawing/2014/main" val="10001"/>
                  </a:ext>
                </a:extLst>
              </a:tr>
              <a:tr h="419244">
                <a:tc>
                  <a:txBody>
                    <a:bodyPr/>
                    <a:lstStyle/>
                    <a:p>
                      <a:r>
                        <a:rPr lang="en-US" sz="2400" dirty="0">
                          <a:solidFill>
                            <a:schemeClr val="tx1"/>
                          </a:solidFill>
                        </a:rPr>
                        <a:t>Handling</a:t>
                      </a:r>
                      <a:r>
                        <a:rPr lang="en-US" sz="2400" baseline="0" dirty="0">
                          <a:solidFill>
                            <a:schemeClr val="tx1"/>
                          </a:solidFill>
                        </a:rPr>
                        <a:t> claim/lawsuit</a:t>
                      </a:r>
                      <a:endParaRPr lang="en-US" sz="2400" dirty="0">
                        <a:solidFill>
                          <a:schemeClr val="tx1"/>
                        </a:solidFill>
                      </a:endParaRPr>
                    </a:p>
                  </a:txBody>
                  <a:tcPr marT="45723" marB="45723">
                    <a:solidFill>
                      <a:schemeClr val="bg1">
                        <a:lumMod val="85000"/>
                      </a:schemeClr>
                    </a:solidFill>
                  </a:tcPr>
                </a:tc>
                <a:tc>
                  <a:txBody>
                    <a:bodyPr/>
                    <a:lstStyle/>
                    <a:p>
                      <a:r>
                        <a:rPr lang="en-US" sz="2400" dirty="0">
                          <a:solidFill>
                            <a:schemeClr val="tx1"/>
                          </a:solidFill>
                        </a:rPr>
                        <a:t>1</a:t>
                      </a:r>
                    </a:p>
                  </a:txBody>
                  <a:tcPr marT="45723" marB="45723">
                    <a:solidFill>
                      <a:schemeClr val="bg1">
                        <a:lumMod val="85000"/>
                      </a:schemeClr>
                    </a:solidFill>
                  </a:tcPr>
                </a:tc>
                <a:tc>
                  <a:txBody>
                    <a:bodyPr/>
                    <a:lstStyle/>
                    <a:p>
                      <a:r>
                        <a:rPr lang="en-US" sz="2400" dirty="0">
                          <a:solidFill>
                            <a:schemeClr val="tx1"/>
                          </a:solidFill>
                        </a:rPr>
                        <a:t>10</a:t>
                      </a:r>
                    </a:p>
                  </a:txBody>
                  <a:tcPr marT="45723" marB="45723">
                    <a:solidFill>
                      <a:schemeClr val="bg1">
                        <a:lumMod val="85000"/>
                      </a:schemeClr>
                    </a:solidFill>
                  </a:tcPr>
                </a:tc>
                <a:extLst>
                  <a:ext uri="{0D108BD9-81ED-4DB2-BD59-A6C34878D82A}">
                    <a16:rowId xmlns:a16="http://schemas.microsoft.com/office/drawing/2014/main" val="10002"/>
                  </a:ext>
                </a:extLst>
              </a:tr>
              <a:tr h="419244">
                <a:tc>
                  <a:txBody>
                    <a:bodyPr/>
                    <a:lstStyle/>
                    <a:p>
                      <a:r>
                        <a:rPr lang="en-US" sz="2400" dirty="0">
                          <a:solidFill>
                            <a:schemeClr val="tx1"/>
                          </a:solidFill>
                        </a:rPr>
                        <a:t>Initial interview defense attorney</a:t>
                      </a:r>
                    </a:p>
                  </a:txBody>
                  <a:tcPr marT="45723" marB="45723">
                    <a:solidFill>
                      <a:schemeClr val="bg1">
                        <a:lumMod val="85000"/>
                      </a:schemeClr>
                    </a:solidFill>
                  </a:tcPr>
                </a:tc>
                <a:tc>
                  <a:txBody>
                    <a:bodyPr/>
                    <a:lstStyle/>
                    <a:p>
                      <a:r>
                        <a:rPr lang="en-US" sz="2400" dirty="0">
                          <a:solidFill>
                            <a:schemeClr val="tx1"/>
                          </a:solidFill>
                        </a:rPr>
                        <a:t>2</a:t>
                      </a:r>
                    </a:p>
                  </a:txBody>
                  <a:tcPr marT="45723" marB="45723">
                    <a:solidFill>
                      <a:schemeClr val="bg1">
                        <a:lumMod val="85000"/>
                      </a:schemeClr>
                    </a:solidFill>
                  </a:tcPr>
                </a:tc>
                <a:tc>
                  <a:txBody>
                    <a:bodyPr/>
                    <a:lstStyle/>
                    <a:p>
                      <a:r>
                        <a:rPr lang="en-US" sz="2400" dirty="0">
                          <a:solidFill>
                            <a:schemeClr val="tx1"/>
                          </a:solidFill>
                        </a:rPr>
                        <a:t>10</a:t>
                      </a:r>
                    </a:p>
                  </a:txBody>
                  <a:tcPr marT="45723" marB="45723">
                    <a:solidFill>
                      <a:schemeClr val="bg1">
                        <a:lumMod val="85000"/>
                      </a:schemeClr>
                    </a:solidFill>
                  </a:tcPr>
                </a:tc>
                <a:extLst>
                  <a:ext uri="{0D108BD9-81ED-4DB2-BD59-A6C34878D82A}">
                    <a16:rowId xmlns:a16="http://schemas.microsoft.com/office/drawing/2014/main" val="10003"/>
                  </a:ext>
                </a:extLst>
              </a:tr>
              <a:tr h="419244">
                <a:tc>
                  <a:txBody>
                    <a:bodyPr/>
                    <a:lstStyle/>
                    <a:p>
                      <a:r>
                        <a:rPr lang="en-US" sz="2400" dirty="0">
                          <a:solidFill>
                            <a:schemeClr val="tx1"/>
                          </a:solidFill>
                        </a:rPr>
                        <a:t>Answering Interrogatories</a:t>
                      </a:r>
                    </a:p>
                  </a:txBody>
                  <a:tcPr marT="45723" marB="45723">
                    <a:solidFill>
                      <a:schemeClr val="bg1">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tx1"/>
                          </a:solidFill>
                        </a:rPr>
                        <a:t>2</a:t>
                      </a:r>
                    </a:p>
                  </a:txBody>
                  <a:tcPr marT="45723" marB="45723">
                    <a:solidFill>
                      <a:schemeClr val="bg1">
                        <a:lumMod val="85000"/>
                      </a:schemeClr>
                    </a:solidFill>
                  </a:tcPr>
                </a:tc>
                <a:tc>
                  <a:txBody>
                    <a:bodyPr/>
                    <a:lstStyle/>
                    <a:p>
                      <a:r>
                        <a:rPr lang="en-US" sz="2400" dirty="0">
                          <a:solidFill>
                            <a:schemeClr val="tx1"/>
                          </a:solidFill>
                        </a:rPr>
                        <a:t>24</a:t>
                      </a:r>
                    </a:p>
                  </a:txBody>
                  <a:tcPr marT="45723" marB="45723">
                    <a:solidFill>
                      <a:schemeClr val="bg1">
                        <a:lumMod val="85000"/>
                      </a:schemeClr>
                    </a:solidFill>
                  </a:tcPr>
                </a:tc>
                <a:extLst>
                  <a:ext uri="{0D108BD9-81ED-4DB2-BD59-A6C34878D82A}">
                    <a16:rowId xmlns:a16="http://schemas.microsoft.com/office/drawing/2014/main" val="10004"/>
                  </a:ext>
                </a:extLst>
              </a:tr>
              <a:tr h="419244">
                <a:tc>
                  <a:txBody>
                    <a:bodyPr/>
                    <a:lstStyle/>
                    <a:p>
                      <a:r>
                        <a:rPr lang="en-US" sz="2400" dirty="0">
                          <a:solidFill>
                            <a:schemeClr val="tx1"/>
                          </a:solidFill>
                        </a:rPr>
                        <a:t>Answering Request for Production</a:t>
                      </a:r>
                    </a:p>
                  </a:txBody>
                  <a:tcPr marT="45723" marB="45723">
                    <a:solidFill>
                      <a:schemeClr val="bg1">
                        <a:lumMod val="85000"/>
                      </a:schemeClr>
                    </a:solidFill>
                  </a:tcPr>
                </a:tc>
                <a:tc>
                  <a:txBody>
                    <a:bodyPr/>
                    <a:lstStyle/>
                    <a:p>
                      <a:r>
                        <a:rPr lang="en-US" sz="2400" dirty="0">
                          <a:solidFill>
                            <a:schemeClr val="tx1"/>
                          </a:solidFill>
                        </a:rPr>
                        <a:t>4</a:t>
                      </a:r>
                    </a:p>
                  </a:txBody>
                  <a:tcPr marT="45723" marB="45723">
                    <a:solidFill>
                      <a:schemeClr val="bg1">
                        <a:lumMod val="85000"/>
                      </a:schemeClr>
                    </a:solidFill>
                  </a:tcPr>
                </a:tc>
                <a:tc>
                  <a:txBody>
                    <a:bodyPr/>
                    <a:lstStyle/>
                    <a:p>
                      <a:r>
                        <a:rPr lang="en-US" sz="2400" dirty="0">
                          <a:solidFill>
                            <a:schemeClr val="tx1"/>
                          </a:solidFill>
                        </a:rPr>
                        <a:t>40</a:t>
                      </a:r>
                    </a:p>
                  </a:txBody>
                  <a:tcPr marT="45723" marB="45723">
                    <a:solidFill>
                      <a:schemeClr val="bg1">
                        <a:lumMod val="85000"/>
                      </a:schemeClr>
                    </a:solidFill>
                  </a:tcPr>
                </a:tc>
                <a:extLst>
                  <a:ext uri="{0D108BD9-81ED-4DB2-BD59-A6C34878D82A}">
                    <a16:rowId xmlns:a16="http://schemas.microsoft.com/office/drawing/2014/main" val="10005"/>
                  </a:ext>
                </a:extLst>
              </a:tr>
              <a:tr h="419244">
                <a:tc>
                  <a:txBody>
                    <a:bodyPr/>
                    <a:lstStyle/>
                    <a:p>
                      <a:r>
                        <a:rPr lang="en-US" sz="2400" dirty="0">
                          <a:solidFill>
                            <a:schemeClr val="tx1"/>
                          </a:solidFill>
                        </a:rPr>
                        <a:t>Deposition preparation</a:t>
                      </a:r>
                    </a:p>
                  </a:txBody>
                  <a:tcPr marT="45723" marB="45723">
                    <a:solidFill>
                      <a:schemeClr val="bg1">
                        <a:lumMod val="85000"/>
                      </a:schemeClr>
                    </a:solidFill>
                  </a:tcPr>
                </a:tc>
                <a:tc>
                  <a:txBody>
                    <a:bodyPr/>
                    <a:lstStyle/>
                    <a:p>
                      <a:r>
                        <a:rPr lang="en-US" sz="2400" dirty="0">
                          <a:solidFill>
                            <a:schemeClr val="tx1"/>
                          </a:solidFill>
                        </a:rPr>
                        <a:t>2</a:t>
                      </a:r>
                    </a:p>
                  </a:txBody>
                  <a:tcPr marT="45723" marB="45723">
                    <a:solidFill>
                      <a:schemeClr val="bg1">
                        <a:lumMod val="85000"/>
                      </a:schemeClr>
                    </a:solidFill>
                  </a:tcPr>
                </a:tc>
                <a:tc>
                  <a:txBody>
                    <a:bodyPr/>
                    <a:lstStyle/>
                    <a:p>
                      <a:r>
                        <a:rPr lang="en-US" sz="2400" dirty="0">
                          <a:solidFill>
                            <a:schemeClr val="tx1"/>
                          </a:solidFill>
                        </a:rPr>
                        <a:t>10</a:t>
                      </a:r>
                    </a:p>
                  </a:txBody>
                  <a:tcPr marT="45723" marB="45723">
                    <a:solidFill>
                      <a:schemeClr val="bg1">
                        <a:lumMod val="85000"/>
                      </a:schemeClr>
                    </a:solidFill>
                  </a:tcPr>
                </a:tc>
                <a:extLst>
                  <a:ext uri="{0D108BD9-81ED-4DB2-BD59-A6C34878D82A}">
                    <a16:rowId xmlns:a16="http://schemas.microsoft.com/office/drawing/2014/main" val="10006"/>
                  </a:ext>
                </a:extLst>
              </a:tr>
              <a:tr h="419244">
                <a:tc>
                  <a:txBody>
                    <a:bodyPr/>
                    <a:lstStyle/>
                    <a:p>
                      <a:r>
                        <a:rPr lang="en-US" sz="2400" dirty="0">
                          <a:solidFill>
                            <a:schemeClr val="tx1"/>
                          </a:solidFill>
                        </a:rPr>
                        <a:t>Depositions</a:t>
                      </a:r>
                    </a:p>
                  </a:txBody>
                  <a:tcPr marT="45723" marB="45723">
                    <a:solidFill>
                      <a:schemeClr val="bg1">
                        <a:lumMod val="85000"/>
                      </a:schemeClr>
                    </a:solidFill>
                  </a:tcPr>
                </a:tc>
                <a:tc>
                  <a:txBody>
                    <a:bodyPr/>
                    <a:lstStyle/>
                    <a:p>
                      <a:r>
                        <a:rPr lang="en-US" sz="2400" dirty="0">
                          <a:solidFill>
                            <a:schemeClr val="tx1"/>
                          </a:solidFill>
                        </a:rPr>
                        <a:t>5</a:t>
                      </a:r>
                    </a:p>
                  </a:txBody>
                  <a:tcPr marT="45723" marB="45723">
                    <a:solidFill>
                      <a:schemeClr val="bg1">
                        <a:lumMod val="85000"/>
                      </a:schemeClr>
                    </a:solidFill>
                  </a:tcPr>
                </a:tc>
                <a:tc>
                  <a:txBody>
                    <a:bodyPr/>
                    <a:lstStyle/>
                    <a:p>
                      <a:r>
                        <a:rPr lang="en-US" sz="2400" dirty="0">
                          <a:solidFill>
                            <a:schemeClr val="tx1"/>
                          </a:solidFill>
                        </a:rPr>
                        <a:t>40</a:t>
                      </a:r>
                    </a:p>
                  </a:txBody>
                  <a:tcPr marT="45723" marB="45723">
                    <a:solidFill>
                      <a:schemeClr val="bg1">
                        <a:lumMod val="85000"/>
                      </a:schemeClr>
                    </a:solidFill>
                  </a:tcPr>
                </a:tc>
                <a:extLst>
                  <a:ext uri="{0D108BD9-81ED-4DB2-BD59-A6C34878D82A}">
                    <a16:rowId xmlns:a16="http://schemas.microsoft.com/office/drawing/2014/main" val="10007"/>
                  </a:ext>
                </a:extLst>
              </a:tr>
              <a:tr h="419244">
                <a:tc>
                  <a:txBody>
                    <a:bodyPr/>
                    <a:lstStyle/>
                    <a:p>
                      <a:r>
                        <a:rPr lang="en-US" sz="2400" dirty="0">
                          <a:solidFill>
                            <a:schemeClr val="tx1"/>
                          </a:solidFill>
                        </a:rPr>
                        <a:t>Mediation/Settlement Conference</a:t>
                      </a:r>
                    </a:p>
                  </a:txBody>
                  <a:tcPr marT="45723" marB="45723">
                    <a:solidFill>
                      <a:schemeClr val="bg1">
                        <a:lumMod val="85000"/>
                      </a:schemeClr>
                    </a:solidFill>
                  </a:tcPr>
                </a:tc>
                <a:tc>
                  <a:txBody>
                    <a:bodyPr/>
                    <a:lstStyle/>
                    <a:p>
                      <a:r>
                        <a:rPr lang="en-US" sz="2400" dirty="0">
                          <a:solidFill>
                            <a:schemeClr val="tx1"/>
                          </a:solidFill>
                        </a:rPr>
                        <a:t>2</a:t>
                      </a:r>
                    </a:p>
                  </a:txBody>
                  <a:tcPr marT="45723" marB="45723">
                    <a:solidFill>
                      <a:schemeClr val="bg1">
                        <a:lumMod val="85000"/>
                      </a:schemeClr>
                    </a:solidFill>
                  </a:tcPr>
                </a:tc>
                <a:tc>
                  <a:txBody>
                    <a:bodyPr/>
                    <a:lstStyle/>
                    <a:p>
                      <a:r>
                        <a:rPr lang="en-US" sz="2400" dirty="0">
                          <a:solidFill>
                            <a:schemeClr val="tx1"/>
                          </a:solidFill>
                        </a:rPr>
                        <a:t>8</a:t>
                      </a:r>
                    </a:p>
                  </a:txBody>
                  <a:tcPr marT="45723" marB="45723">
                    <a:solidFill>
                      <a:schemeClr val="bg1">
                        <a:lumMod val="85000"/>
                      </a:schemeClr>
                    </a:solidFill>
                  </a:tcPr>
                </a:tc>
                <a:extLst>
                  <a:ext uri="{0D108BD9-81ED-4DB2-BD59-A6C34878D82A}">
                    <a16:rowId xmlns:a16="http://schemas.microsoft.com/office/drawing/2014/main" val="10008"/>
                  </a:ext>
                </a:extLst>
              </a:tr>
              <a:tr h="419244">
                <a:tc>
                  <a:txBody>
                    <a:bodyPr/>
                    <a:lstStyle/>
                    <a:p>
                      <a:r>
                        <a:rPr lang="en-US" sz="2400" dirty="0">
                          <a:solidFill>
                            <a:schemeClr val="tx1"/>
                          </a:solidFill>
                        </a:rPr>
                        <a:t>Trial witness preparation</a:t>
                      </a:r>
                    </a:p>
                  </a:txBody>
                  <a:tcPr marT="45723" marB="45723">
                    <a:solidFill>
                      <a:schemeClr val="bg1">
                        <a:lumMod val="85000"/>
                      </a:schemeClr>
                    </a:solidFill>
                  </a:tcPr>
                </a:tc>
                <a:tc>
                  <a:txBody>
                    <a:bodyPr/>
                    <a:lstStyle/>
                    <a:p>
                      <a:r>
                        <a:rPr lang="en-US" sz="2400" dirty="0">
                          <a:solidFill>
                            <a:schemeClr val="tx1"/>
                          </a:solidFill>
                        </a:rPr>
                        <a:t>5</a:t>
                      </a:r>
                    </a:p>
                  </a:txBody>
                  <a:tcPr marT="45723" marB="45723">
                    <a:solidFill>
                      <a:schemeClr val="bg1">
                        <a:lumMod val="85000"/>
                      </a:schemeClr>
                    </a:solidFill>
                  </a:tcPr>
                </a:tc>
                <a:tc>
                  <a:txBody>
                    <a:bodyPr/>
                    <a:lstStyle/>
                    <a:p>
                      <a:r>
                        <a:rPr lang="en-US" sz="2400" dirty="0">
                          <a:solidFill>
                            <a:schemeClr val="tx1"/>
                          </a:solidFill>
                        </a:rPr>
                        <a:t>10</a:t>
                      </a:r>
                    </a:p>
                  </a:txBody>
                  <a:tcPr marT="45723" marB="45723">
                    <a:solidFill>
                      <a:schemeClr val="bg1">
                        <a:lumMod val="85000"/>
                      </a:schemeClr>
                    </a:solidFill>
                  </a:tcPr>
                </a:tc>
                <a:extLst>
                  <a:ext uri="{0D108BD9-81ED-4DB2-BD59-A6C34878D82A}">
                    <a16:rowId xmlns:a16="http://schemas.microsoft.com/office/drawing/2014/main" val="10009"/>
                  </a:ext>
                </a:extLst>
              </a:tr>
              <a:tr h="419244">
                <a:tc>
                  <a:txBody>
                    <a:bodyPr/>
                    <a:lstStyle/>
                    <a:p>
                      <a:r>
                        <a:rPr lang="en-US" sz="2400" dirty="0">
                          <a:solidFill>
                            <a:schemeClr val="tx1"/>
                          </a:solidFill>
                        </a:rPr>
                        <a:t>Trial</a:t>
                      </a:r>
                    </a:p>
                  </a:txBody>
                  <a:tcPr marT="45723" marB="45723">
                    <a:solidFill>
                      <a:schemeClr val="bg1">
                        <a:lumMod val="85000"/>
                      </a:schemeClr>
                    </a:solidFill>
                  </a:tcPr>
                </a:tc>
                <a:tc>
                  <a:txBody>
                    <a:bodyPr/>
                    <a:lstStyle/>
                    <a:p>
                      <a:r>
                        <a:rPr lang="en-US" sz="2400" dirty="0">
                          <a:solidFill>
                            <a:schemeClr val="tx1"/>
                          </a:solidFill>
                        </a:rPr>
                        <a:t>16</a:t>
                      </a:r>
                    </a:p>
                  </a:txBody>
                  <a:tcPr marT="45723" marB="45723">
                    <a:solidFill>
                      <a:schemeClr val="bg1">
                        <a:lumMod val="85000"/>
                      </a:schemeClr>
                    </a:solidFill>
                  </a:tcPr>
                </a:tc>
                <a:tc>
                  <a:txBody>
                    <a:bodyPr/>
                    <a:lstStyle/>
                    <a:p>
                      <a:r>
                        <a:rPr lang="en-US" sz="2400" dirty="0">
                          <a:solidFill>
                            <a:schemeClr val="tx1"/>
                          </a:solidFill>
                        </a:rPr>
                        <a:t>40</a:t>
                      </a:r>
                    </a:p>
                  </a:txBody>
                  <a:tcPr marT="45723" marB="45723">
                    <a:solidFill>
                      <a:schemeClr val="bg1">
                        <a:lumMod val="85000"/>
                      </a:schemeClr>
                    </a:solidFill>
                  </a:tcPr>
                </a:tc>
                <a:extLst>
                  <a:ext uri="{0D108BD9-81ED-4DB2-BD59-A6C34878D82A}">
                    <a16:rowId xmlns:a16="http://schemas.microsoft.com/office/drawing/2014/main" val="10010"/>
                  </a:ext>
                </a:extLst>
              </a:tr>
              <a:tr h="1282384">
                <a:tc>
                  <a:txBody>
                    <a:bodyPr/>
                    <a:lstStyle/>
                    <a:p>
                      <a:r>
                        <a:rPr lang="en-US" sz="2000" b="1" baseline="0" dirty="0">
                          <a:solidFill>
                            <a:srgbClr val="FF0000"/>
                          </a:solidFill>
                        </a:rPr>
                        <a:t>TOTAL EMPLOYEE/SUPERVISOR HOUR: </a:t>
                      </a:r>
                    </a:p>
                    <a:p>
                      <a:endParaRPr lang="en-US" sz="1200" b="1" baseline="0" dirty="0">
                        <a:solidFill>
                          <a:srgbClr val="FF0000"/>
                        </a:solidFill>
                      </a:endParaRPr>
                    </a:p>
                    <a:p>
                      <a:r>
                        <a:rPr lang="en-US" sz="1600" b="1" baseline="0" dirty="0">
                          <a:solidFill>
                            <a:schemeClr val="tx1"/>
                          </a:solidFill>
                        </a:rPr>
                        <a:t>*These actions may be involve 1 or multiple employees.</a:t>
                      </a:r>
                      <a:endParaRPr lang="en-US" sz="2800" b="1" baseline="0" dirty="0">
                        <a:solidFill>
                          <a:schemeClr val="tx1"/>
                        </a:solidFill>
                      </a:endParaRPr>
                    </a:p>
                  </a:txBody>
                  <a:tcPr marT="45723" marB="45723">
                    <a:solidFill>
                      <a:schemeClr val="bg1">
                        <a:lumMod val="85000"/>
                      </a:schemeClr>
                    </a:solidFill>
                  </a:tcPr>
                </a:tc>
                <a:tc>
                  <a:txBody>
                    <a:bodyPr/>
                    <a:lstStyle/>
                    <a:p>
                      <a:r>
                        <a:rPr lang="en-US" sz="2000" b="1" baseline="0" dirty="0">
                          <a:solidFill>
                            <a:srgbClr val="FF0000"/>
                          </a:solidFill>
                        </a:rPr>
                        <a:t>41 hrs.</a:t>
                      </a:r>
                    </a:p>
                  </a:txBody>
                  <a:tcPr marT="45723" marB="45723">
                    <a:solidFill>
                      <a:schemeClr val="bg1">
                        <a:lumMod val="85000"/>
                      </a:schemeClr>
                    </a:solidFill>
                  </a:tcPr>
                </a:tc>
                <a:tc>
                  <a:txBody>
                    <a:bodyPr/>
                    <a:lstStyle/>
                    <a:p>
                      <a:r>
                        <a:rPr lang="en-US" sz="2000" b="1" baseline="0" dirty="0">
                          <a:solidFill>
                            <a:srgbClr val="FF0000"/>
                          </a:solidFill>
                        </a:rPr>
                        <a:t>232 hrs.</a:t>
                      </a:r>
                    </a:p>
                  </a:txBody>
                  <a:tcPr marT="45723" marB="45723">
                    <a:solidFill>
                      <a:schemeClr val="bg1">
                        <a:lumMod val="85000"/>
                      </a:schemeClr>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8657101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189D10-588D-460D-9D01-82280F7D562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20834" y="1521215"/>
            <a:ext cx="6631744" cy="3746935"/>
          </a:xfrm>
          <a:prstGeom prst="rect">
            <a:avLst/>
          </a:prstGeom>
        </p:spPr>
      </p:pic>
      <p:sp>
        <p:nvSpPr>
          <p:cNvPr id="126978" name="Title 1"/>
          <p:cNvSpPr>
            <a:spLocks noGrp="1"/>
          </p:cNvSpPr>
          <p:nvPr>
            <p:ph type="ctrTitle" idx="4294967295"/>
          </p:nvPr>
        </p:nvSpPr>
        <p:spPr>
          <a:xfrm>
            <a:off x="8200102" y="1424694"/>
            <a:ext cx="2818417" cy="3843456"/>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p>
            <a:pPr algn="ctr">
              <a:lnSpc>
                <a:spcPct val="80000"/>
              </a:lnSpc>
            </a:pPr>
            <a:r>
              <a:rPr lang="en-US" altLang="en-US" sz="4800" b="1" dirty="0">
                <a:blipFill dpi="0" rotWithShape="1">
                  <a:blip r:embed="rId5">
                    <a:extLst/>
                  </a:blip>
                  <a:srcRect/>
                  <a:tile tx="6350" ty="-127000" sx="65000" sy="64000" flip="none" algn="tl"/>
                </a:blipFill>
                <a:effectLst/>
              </a:rPr>
              <a:t>Defense costs</a:t>
            </a:r>
            <a:br>
              <a:rPr lang="en-US" altLang="en-US" sz="4800" b="1" dirty="0">
                <a:blipFill dpi="0" rotWithShape="1">
                  <a:blip r:embed="rId5">
                    <a:extLst/>
                  </a:blip>
                  <a:srcRect/>
                  <a:tile tx="6350" ty="-127000" sx="65000" sy="64000" flip="none" algn="tl"/>
                </a:blipFill>
                <a:effectLst/>
              </a:rPr>
            </a:br>
            <a:br>
              <a:rPr lang="en-US" altLang="en-US" sz="4800" b="1" dirty="0">
                <a:blipFill dpi="0" rotWithShape="1">
                  <a:blip r:embed="rId5">
                    <a:extLst/>
                  </a:blip>
                  <a:srcRect/>
                  <a:tile tx="6350" ty="-127000" sx="65000" sy="64000" flip="none" algn="tl"/>
                </a:blipFill>
                <a:effectLst/>
              </a:rPr>
            </a:br>
            <a:r>
              <a:rPr lang="en-US" altLang="en-US" sz="4800" b="1" dirty="0">
                <a:blipFill dpi="0" rotWithShape="1">
                  <a:blip r:embed="rId5">
                    <a:extLst/>
                  </a:blip>
                  <a:srcRect/>
                  <a:tile tx="6350" ty="-127000" sx="65000" sy="64000" flip="none" algn="tl"/>
                </a:blipFill>
                <a:effectLst/>
              </a:rPr>
              <a:t>$60,000 to $100,000</a:t>
            </a:r>
          </a:p>
        </p:txBody>
      </p:sp>
      <p:sp>
        <p:nvSpPr>
          <p:cNvPr id="3" name="Subtitle 2"/>
          <p:cNvSpPr>
            <a:spLocks noGrp="1"/>
          </p:cNvSpPr>
          <p:nvPr>
            <p:ph type="subTitle" idx="4294967295"/>
          </p:nvPr>
        </p:nvSpPr>
        <p:spPr>
          <a:xfrm>
            <a:off x="8200102" y="3333135"/>
            <a:ext cx="2818418" cy="2144121"/>
          </a:xfrm>
        </p:spPr>
        <p:txBody>
          <a:bodyPr vert="horz" lIns="91440" tIns="45720" rIns="91440" bIns="45720" rtlCol="0">
            <a:normAutofit/>
          </a:bodyPr>
          <a:lstStyle/>
          <a:p>
            <a:pPr marL="0" indent="0">
              <a:buNone/>
              <a:defRPr/>
            </a:pPr>
            <a:endParaRPr lang="en-US" sz="400" dirty="0">
              <a:solidFill>
                <a:srgbClr val="000000"/>
              </a:solidFill>
            </a:endParaRPr>
          </a:p>
        </p:txBody>
      </p:sp>
    </p:spTree>
    <p:extLst>
      <p:ext uri="{BB962C8B-B14F-4D97-AF65-F5344CB8AC3E}">
        <p14:creationId xmlns:p14="http://schemas.microsoft.com/office/powerpoint/2010/main" val="22742324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p:cNvGraphicFramePr>
            <a:graphicFrameLocks/>
          </p:cNvGraphicFramePr>
          <p:nvPr>
            <p:extLst/>
          </p:nvPr>
        </p:nvGraphicFramePr>
        <p:xfrm>
          <a:off x="486697" y="206477"/>
          <a:ext cx="10707329" cy="6430296"/>
        </p:xfrm>
        <a:graphic>
          <a:graphicData uri="http://schemas.openxmlformats.org/drawingml/2006/table">
            <a:tbl>
              <a:tblPr firstRow="1" bandRow="1">
                <a:tableStyleId>{5C22544A-7EE6-4342-B048-85BDC9FD1C3A}</a:tableStyleId>
              </a:tblPr>
              <a:tblGrid>
                <a:gridCol w="7397791">
                  <a:extLst>
                    <a:ext uri="{9D8B030D-6E8A-4147-A177-3AD203B41FA5}">
                      <a16:colId xmlns:a16="http://schemas.microsoft.com/office/drawing/2014/main" val="20000"/>
                    </a:ext>
                  </a:extLst>
                </a:gridCol>
                <a:gridCol w="3309538">
                  <a:extLst>
                    <a:ext uri="{9D8B030D-6E8A-4147-A177-3AD203B41FA5}">
                      <a16:colId xmlns:a16="http://schemas.microsoft.com/office/drawing/2014/main" val="20001"/>
                    </a:ext>
                  </a:extLst>
                </a:gridCol>
              </a:tblGrid>
              <a:tr h="645838">
                <a:tc>
                  <a:txBody>
                    <a:bodyPr/>
                    <a:lstStyle/>
                    <a:p>
                      <a:pPr algn="ctr"/>
                      <a:r>
                        <a:rPr lang="en-US" sz="3600" dirty="0"/>
                        <a:t>Case Activity</a:t>
                      </a:r>
                    </a:p>
                  </a:txBody>
                  <a:tcPr>
                    <a:solidFill>
                      <a:schemeClr val="bg1">
                        <a:lumMod val="85000"/>
                      </a:schemeClr>
                    </a:solidFill>
                  </a:tcPr>
                </a:tc>
                <a:tc>
                  <a:txBody>
                    <a:bodyPr/>
                    <a:lstStyle/>
                    <a:p>
                      <a:r>
                        <a:rPr lang="en-US" sz="3600" dirty="0"/>
                        <a:t>Est. Cost</a:t>
                      </a:r>
                    </a:p>
                  </a:txBody>
                  <a:tcPr>
                    <a:solidFill>
                      <a:schemeClr val="bg1">
                        <a:lumMod val="85000"/>
                      </a:schemeClr>
                    </a:solidFill>
                  </a:tcPr>
                </a:tc>
                <a:extLst>
                  <a:ext uri="{0D108BD9-81ED-4DB2-BD59-A6C34878D82A}">
                    <a16:rowId xmlns:a16="http://schemas.microsoft.com/office/drawing/2014/main" val="10000"/>
                  </a:ext>
                </a:extLst>
              </a:tr>
              <a:tr h="533518">
                <a:tc>
                  <a:txBody>
                    <a:bodyPr/>
                    <a:lstStyle/>
                    <a:p>
                      <a:r>
                        <a:rPr lang="en-US" sz="2800" dirty="0"/>
                        <a:t>Initial Investigation</a:t>
                      </a:r>
                    </a:p>
                  </a:txBody>
                  <a:tcPr>
                    <a:solidFill>
                      <a:schemeClr val="bg1">
                        <a:lumMod val="85000"/>
                      </a:schemeClr>
                    </a:solidFill>
                  </a:tcPr>
                </a:tc>
                <a:tc>
                  <a:txBody>
                    <a:bodyPr/>
                    <a:lstStyle/>
                    <a:p>
                      <a:r>
                        <a:rPr lang="en-US" sz="2800" dirty="0"/>
                        <a:t>$2,500</a:t>
                      </a:r>
                    </a:p>
                  </a:txBody>
                  <a:tcPr>
                    <a:solidFill>
                      <a:schemeClr val="bg1">
                        <a:lumMod val="85000"/>
                      </a:schemeClr>
                    </a:solidFill>
                  </a:tcPr>
                </a:tc>
                <a:extLst>
                  <a:ext uri="{0D108BD9-81ED-4DB2-BD59-A6C34878D82A}">
                    <a16:rowId xmlns:a16="http://schemas.microsoft.com/office/drawing/2014/main" val="10001"/>
                  </a:ext>
                </a:extLst>
              </a:tr>
              <a:tr h="533518">
                <a:tc>
                  <a:txBody>
                    <a:bodyPr/>
                    <a:lstStyle/>
                    <a:p>
                      <a:r>
                        <a:rPr lang="en-US" sz="2800" dirty="0"/>
                        <a:t>Responsive</a:t>
                      </a:r>
                      <a:r>
                        <a:rPr lang="en-US" sz="2800" baseline="0" dirty="0"/>
                        <a:t> Pleadings</a:t>
                      </a:r>
                      <a:endParaRPr lang="en-US" sz="2800" dirty="0"/>
                    </a:p>
                  </a:txBody>
                  <a:tcPr>
                    <a:solidFill>
                      <a:schemeClr val="bg1">
                        <a:lumMod val="85000"/>
                      </a:schemeClr>
                    </a:solidFill>
                  </a:tcPr>
                </a:tc>
                <a:tc>
                  <a:txBody>
                    <a:bodyPr/>
                    <a:lstStyle/>
                    <a:p>
                      <a:r>
                        <a:rPr lang="en-US" sz="2800" dirty="0"/>
                        <a:t>$2,500</a:t>
                      </a:r>
                    </a:p>
                  </a:txBody>
                  <a:tcPr>
                    <a:solidFill>
                      <a:schemeClr val="bg1">
                        <a:lumMod val="85000"/>
                      </a:schemeClr>
                    </a:solidFill>
                  </a:tcPr>
                </a:tc>
                <a:extLst>
                  <a:ext uri="{0D108BD9-81ED-4DB2-BD59-A6C34878D82A}">
                    <a16:rowId xmlns:a16="http://schemas.microsoft.com/office/drawing/2014/main" val="10002"/>
                  </a:ext>
                </a:extLst>
              </a:tr>
              <a:tr h="533518">
                <a:tc>
                  <a:txBody>
                    <a:bodyPr/>
                    <a:lstStyle/>
                    <a:p>
                      <a:r>
                        <a:rPr lang="en-US" sz="2800" dirty="0"/>
                        <a:t>Discovery</a:t>
                      </a:r>
                    </a:p>
                  </a:txBody>
                  <a:tcPr>
                    <a:solidFill>
                      <a:schemeClr val="bg1">
                        <a:lumMod val="85000"/>
                      </a:schemeClr>
                    </a:solidFill>
                  </a:tcPr>
                </a:tc>
                <a:tc>
                  <a:txBody>
                    <a:bodyPr/>
                    <a:lstStyle/>
                    <a:p>
                      <a:r>
                        <a:rPr lang="en-US" sz="2800" dirty="0"/>
                        <a:t>$7,000</a:t>
                      </a:r>
                    </a:p>
                  </a:txBody>
                  <a:tcPr>
                    <a:solidFill>
                      <a:schemeClr val="bg1">
                        <a:lumMod val="85000"/>
                      </a:schemeClr>
                    </a:solidFill>
                  </a:tcPr>
                </a:tc>
                <a:extLst>
                  <a:ext uri="{0D108BD9-81ED-4DB2-BD59-A6C34878D82A}">
                    <a16:rowId xmlns:a16="http://schemas.microsoft.com/office/drawing/2014/main" val="10003"/>
                  </a:ext>
                </a:extLst>
              </a:tr>
              <a:tr h="533518">
                <a:tc>
                  <a:txBody>
                    <a:bodyPr/>
                    <a:lstStyle/>
                    <a:p>
                      <a:r>
                        <a:rPr lang="en-US" sz="2800" dirty="0"/>
                        <a:t>Depose</a:t>
                      </a:r>
                      <a:r>
                        <a:rPr lang="en-US" sz="2800" baseline="0" dirty="0"/>
                        <a:t> Plaintiff</a:t>
                      </a:r>
                      <a:endParaRPr lang="en-US" sz="2800" dirty="0"/>
                    </a:p>
                  </a:txBody>
                  <a:tcPr>
                    <a:solidFill>
                      <a:schemeClr val="bg1">
                        <a:lumMod val="85000"/>
                      </a:schemeClr>
                    </a:solidFill>
                  </a:tcPr>
                </a:tc>
                <a:tc>
                  <a:txBody>
                    <a:bodyPr/>
                    <a:lstStyle/>
                    <a:p>
                      <a:r>
                        <a:rPr lang="en-US" sz="2800" dirty="0"/>
                        <a:t>$3,500</a:t>
                      </a:r>
                    </a:p>
                  </a:txBody>
                  <a:tcPr>
                    <a:solidFill>
                      <a:schemeClr val="bg1">
                        <a:lumMod val="85000"/>
                      </a:schemeClr>
                    </a:solidFill>
                  </a:tcPr>
                </a:tc>
                <a:extLst>
                  <a:ext uri="{0D108BD9-81ED-4DB2-BD59-A6C34878D82A}">
                    <a16:rowId xmlns:a16="http://schemas.microsoft.com/office/drawing/2014/main" val="10004"/>
                  </a:ext>
                </a:extLst>
              </a:tr>
              <a:tr h="533518">
                <a:tc>
                  <a:txBody>
                    <a:bodyPr/>
                    <a:lstStyle/>
                    <a:p>
                      <a:r>
                        <a:rPr lang="en-US" sz="2800" dirty="0"/>
                        <a:t>Depose</a:t>
                      </a:r>
                      <a:r>
                        <a:rPr lang="en-US" sz="2800" baseline="0" dirty="0"/>
                        <a:t> Additional Witnesses</a:t>
                      </a:r>
                      <a:endParaRPr lang="en-US" sz="2800" dirty="0"/>
                    </a:p>
                  </a:txBody>
                  <a:tcPr>
                    <a:solidFill>
                      <a:schemeClr val="bg1">
                        <a:lumMod val="85000"/>
                      </a:schemeClr>
                    </a:solidFill>
                  </a:tcPr>
                </a:tc>
                <a:tc>
                  <a:txBody>
                    <a:bodyPr/>
                    <a:lstStyle/>
                    <a:p>
                      <a:r>
                        <a:rPr lang="en-US" sz="2800" dirty="0"/>
                        <a:t>$7,000</a:t>
                      </a:r>
                    </a:p>
                  </a:txBody>
                  <a:tcPr>
                    <a:solidFill>
                      <a:schemeClr val="bg1">
                        <a:lumMod val="85000"/>
                      </a:schemeClr>
                    </a:solidFill>
                  </a:tcPr>
                </a:tc>
                <a:extLst>
                  <a:ext uri="{0D108BD9-81ED-4DB2-BD59-A6C34878D82A}">
                    <a16:rowId xmlns:a16="http://schemas.microsoft.com/office/drawing/2014/main" val="10005"/>
                  </a:ext>
                </a:extLst>
              </a:tr>
              <a:tr h="533518">
                <a:tc>
                  <a:txBody>
                    <a:bodyPr/>
                    <a:lstStyle/>
                    <a:p>
                      <a:r>
                        <a:rPr lang="en-US" sz="2800" dirty="0"/>
                        <a:t>Depose City Officials</a:t>
                      </a:r>
                    </a:p>
                  </a:txBody>
                  <a:tcPr>
                    <a:solidFill>
                      <a:schemeClr val="bg1">
                        <a:lumMod val="85000"/>
                      </a:schemeClr>
                    </a:solidFill>
                  </a:tcPr>
                </a:tc>
                <a:tc>
                  <a:txBody>
                    <a:bodyPr/>
                    <a:lstStyle/>
                    <a:p>
                      <a:r>
                        <a:rPr lang="en-US" sz="2800" dirty="0"/>
                        <a:t>$3,000</a:t>
                      </a:r>
                    </a:p>
                  </a:txBody>
                  <a:tcPr>
                    <a:solidFill>
                      <a:schemeClr val="bg1">
                        <a:lumMod val="85000"/>
                      </a:schemeClr>
                    </a:solidFill>
                  </a:tcPr>
                </a:tc>
                <a:extLst>
                  <a:ext uri="{0D108BD9-81ED-4DB2-BD59-A6C34878D82A}">
                    <a16:rowId xmlns:a16="http://schemas.microsoft.com/office/drawing/2014/main" val="10006"/>
                  </a:ext>
                </a:extLst>
              </a:tr>
              <a:tr h="533518">
                <a:tc>
                  <a:txBody>
                    <a:bodyPr/>
                    <a:lstStyle/>
                    <a:p>
                      <a:r>
                        <a:rPr lang="en-US" sz="2800" dirty="0"/>
                        <a:t>Dispositive Motions</a:t>
                      </a:r>
                    </a:p>
                  </a:txBody>
                  <a:tcPr>
                    <a:solidFill>
                      <a:schemeClr val="bg1">
                        <a:lumMod val="85000"/>
                      </a:schemeClr>
                    </a:solidFill>
                  </a:tcPr>
                </a:tc>
                <a:tc>
                  <a:txBody>
                    <a:bodyPr/>
                    <a:lstStyle/>
                    <a:p>
                      <a:r>
                        <a:rPr lang="en-US" sz="2800" dirty="0"/>
                        <a:t>$10,000</a:t>
                      </a:r>
                    </a:p>
                  </a:txBody>
                  <a:tcPr>
                    <a:solidFill>
                      <a:schemeClr val="bg1">
                        <a:lumMod val="85000"/>
                      </a:schemeClr>
                    </a:solidFill>
                  </a:tcPr>
                </a:tc>
                <a:extLst>
                  <a:ext uri="{0D108BD9-81ED-4DB2-BD59-A6C34878D82A}">
                    <a16:rowId xmlns:a16="http://schemas.microsoft.com/office/drawing/2014/main" val="10007"/>
                  </a:ext>
                </a:extLst>
              </a:tr>
              <a:tr h="533518">
                <a:tc>
                  <a:txBody>
                    <a:bodyPr/>
                    <a:lstStyle/>
                    <a:p>
                      <a:r>
                        <a:rPr lang="en-US" sz="2800" dirty="0"/>
                        <a:t>Pretrial and Trial</a:t>
                      </a:r>
                    </a:p>
                  </a:txBody>
                  <a:tcPr>
                    <a:solidFill>
                      <a:schemeClr val="bg1">
                        <a:lumMod val="85000"/>
                      </a:schemeClr>
                    </a:solidFill>
                  </a:tcPr>
                </a:tc>
                <a:tc>
                  <a:txBody>
                    <a:bodyPr/>
                    <a:lstStyle/>
                    <a:p>
                      <a:r>
                        <a:rPr lang="en-US" sz="2800" dirty="0"/>
                        <a:t>$30,000</a:t>
                      </a:r>
                    </a:p>
                  </a:txBody>
                  <a:tcPr>
                    <a:solidFill>
                      <a:schemeClr val="bg1">
                        <a:lumMod val="85000"/>
                      </a:schemeClr>
                    </a:solidFill>
                  </a:tcPr>
                </a:tc>
                <a:extLst>
                  <a:ext uri="{0D108BD9-81ED-4DB2-BD59-A6C34878D82A}">
                    <a16:rowId xmlns:a16="http://schemas.microsoft.com/office/drawing/2014/main" val="10008"/>
                  </a:ext>
                </a:extLst>
              </a:tr>
              <a:tr h="533518">
                <a:tc>
                  <a:txBody>
                    <a:bodyPr/>
                    <a:lstStyle/>
                    <a:p>
                      <a:r>
                        <a:rPr lang="en-US" sz="2800" dirty="0"/>
                        <a:t>Misc.</a:t>
                      </a:r>
                    </a:p>
                  </a:txBody>
                  <a:tcPr>
                    <a:solidFill>
                      <a:schemeClr val="bg1">
                        <a:lumMod val="85000"/>
                      </a:schemeClr>
                    </a:solidFill>
                  </a:tcPr>
                </a:tc>
                <a:tc>
                  <a:txBody>
                    <a:bodyPr/>
                    <a:lstStyle/>
                    <a:p>
                      <a:r>
                        <a:rPr lang="en-US" sz="2800" dirty="0"/>
                        <a:t>$5,000</a:t>
                      </a:r>
                    </a:p>
                  </a:txBody>
                  <a:tcPr>
                    <a:solidFill>
                      <a:schemeClr val="bg1">
                        <a:lumMod val="85000"/>
                      </a:schemeClr>
                    </a:solidFill>
                  </a:tcPr>
                </a:tc>
                <a:extLst>
                  <a:ext uri="{0D108BD9-81ED-4DB2-BD59-A6C34878D82A}">
                    <a16:rowId xmlns:a16="http://schemas.microsoft.com/office/drawing/2014/main" val="10009"/>
                  </a:ext>
                </a:extLst>
              </a:tr>
              <a:tr h="982796">
                <a:tc>
                  <a:txBody>
                    <a:bodyPr/>
                    <a:lstStyle/>
                    <a:p>
                      <a:r>
                        <a:rPr lang="en-US" sz="2800" b="1" dirty="0">
                          <a:solidFill>
                            <a:srgbClr val="FF0000"/>
                          </a:solidFill>
                        </a:rPr>
                        <a:t>   Total Initial Estimate</a:t>
                      </a:r>
                      <a:r>
                        <a:rPr lang="en-US" sz="2800" b="1" baseline="0" dirty="0">
                          <a:solidFill>
                            <a:srgbClr val="FF0000"/>
                          </a:solidFill>
                        </a:rPr>
                        <a:t> of Defense:</a:t>
                      </a:r>
                      <a:endParaRPr lang="en-US" sz="2800" b="1" dirty="0">
                        <a:solidFill>
                          <a:srgbClr val="FF0000"/>
                        </a:solidFill>
                      </a:endParaRPr>
                    </a:p>
                  </a:txBody>
                  <a:tcPr>
                    <a:solidFill>
                      <a:schemeClr val="bg1">
                        <a:lumMod val="85000"/>
                      </a:schemeClr>
                    </a:solidFill>
                  </a:tcPr>
                </a:tc>
                <a:tc>
                  <a:txBody>
                    <a:bodyPr/>
                    <a:lstStyle/>
                    <a:p>
                      <a:r>
                        <a:rPr lang="en-US" sz="2800" b="1" dirty="0">
                          <a:solidFill>
                            <a:srgbClr val="FF0000"/>
                          </a:solidFill>
                        </a:rPr>
                        <a:t>$70,500</a:t>
                      </a:r>
                    </a:p>
                  </a:txBody>
                  <a:tcPr>
                    <a:solidFill>
                      <a:schemeClr val="bg1">
                        <a:lumMod val="85000"/>
                      </a:schemeClr>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1730408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15C85C-EE47-4D7D-91E9-9EC2F4CC5953}"/>
              </a:ext>
            </a:extLst>
          </p:cNvPr>
          <p:cNvPicPr>
            <a:picLocks noChangeAspect="1"/>
          </p:cNvPicPr>
          <p:nvPr/>
        </p:nvPicPr>
        <p:blipFill>
          <a:blip r:embed="rId3"/>
          <a:stretch>
            <a:fillRect/>
          </a:stretch>
        </p:blipFill>
        <p:spPr>
          <a:xfrm>
            <a:off x="633999" y="1727847"/>
            <a:ext cx="5112461" cy="3412567"/>
          </a:xfrm>
          <a:prstGeom prst="rect">
            <a:avLst/>
          </a:prstGeom>
        </p:spPr>
      </p:pic>
      <p:sp>
        <p:nvSpPr>
          <p:cNvPr id="2" name="Title 1">
            <a:extLst>
              <a:ext uri="{FF2B5EF4-FFF2-40B4-BE49-F238E27FC236}">
                <a16:creationId xmlns:a16="http://schemas.microsoft.com/office/drawing/2014/main" id="{DCC8A8B9-E97B-4D4A-BD09-A8604F2BD05C}"/>
              </a:ext>
            </a:extLst>
          </p:cNvPr>
          <p:cNvSpPr>
            <a:spLocks noGrp="1"/>
          </p:cNvSpPr>
          <p:nvPr>
            <p:ph type="title"/>
          </p:nvPr>
        </p:nvSpPr>
        <p:spPr>
          <a:xfrm>
            <a:off x="6400800" y="484632"/>
            <a:ext cx="5299586" cy="1609344"/>
          </a:xfrm>
          <a:ln>
            <a:noFill/>
          </a:ln>
        </p:spPr>
        <p:txBody>
          <a:bodyPr>
            <a:normAutofit fontScale="90000"/>
          </a:bodyPr>
          <a:lstStyle/>
          <a:p>
            <a:pPr algn="ctr"/>
            <a:br>
              <a:rPr lang="en-US" sz="1600" dirty="0"/>
            </a:br>
            <a:br>
              <a:rPr lang="en-US" sz="1600" dirty="0"/>
            </a:br>
            <a:r>
              <a:rPr lang="en-US" sz="4000" dirty="0"/>
              <a:t>Separation agreement</a:t>
            </a:r>
            <a:br>
              <a:rPr lang="en-US" sz="4000" dirty="0"/>
            </a:br>
            <a:r>
              <a:rPr lang="en-US" sz="4000" dirty="0"/>
              <a:t>Consideration by the parties</a:t>
            </a:r>
            <a:br>
              <a:rPr lang="en-US" sz="4000" dirty="0"/>
            </a:br>
            <a:br>
              <a:rPr lang="en-US" sz="4000" dirty="0"/>
            </a:br>
            <a:endParaRPr lang="en-US" sz="1600" dirty="0"/>
          </a:p>
        </p:txBody>
      </p:sp>
      <p:sp>
        <p:nvSpPr>
          <p:cNvPr id="3" name="Content Placeholder 2">
            <a:extLst>
              <a:ext uri="{FF2B5EF4-FFF2-40B4-BE49-F238E27FC236}">
                <a16:creationId xmlns:a16="http://schemas.microsoft.com/office/drawing/2014/main" id="{C9DFD3D4-5AB6-411F-8930-7E047176C043}"/>
              </a:ext>
            </a:extLst>
          </p:cNvPr>
          <p:cNvSpPr>
            <a:spLocks noGrp="1"/>
          </p:cNvSpPr>
          <p:nvPr>
            <p:ph idx="1"/>
          </p:nvPr>
        </p:nvSpPr>
        <p:spPr>
          <a:xfrm>
            <a:off x="6400799" y="2121408"/>
            <a:ext cx="5299585" cy="4435256"/>
          </a:xfrm>
        </p:spPr>
        <p:txBody>
          <a:bodyPr>
            <a:normAutofit fontScale="70000" lnSpcReduction="20000"/>
          </a:bodyPr>
          <a:lstStyle/>
          <a:p>
            <a:pPr marL="0" indent="0">
              <a:lnSpc>
                <a:spcPct val="120000"/>
              </a:lnSpc>
              <a:buNone/>
            </a:pPr>
            <a:r>
              <a:rPr lang="en-US" sz="3200" u="sng" dirty="0"/>
              <a:t>City</a:t>
            </a:r>
            <a:r>
              <a:rPr lang="en-US" sz="3200" dirty="0"/>
              <a:t>:</a:t>
            </a:r>
          </a:p>
          <a:p>
            <a:pPr>
              <a:lnSpc>
                <a:spcPct val="120000"/>
              </a:lnSpc>
            </a:pPr>
            <a:r>
              <a:rPr lang="en-US" sz="3200" dirty="0"/>
              <a:t>Administrative Leave</a:t>
            </a:r>
          </a:p>
          <a:p>
            <a:pPr>
              <a:lnSpc>
                <a:spcPct val="120000"/>
              </a:lnSpc>
            </a:pPr>
            <a:r>
              <a:rPr lang="en-US" sz="3200" dirty="0"/>
              <a:t>Separation Pay</a:t>
            </a:r>
          </a:p>
          <a:p>
            <a:pPr>
              <a:lnSpc>
                <a:spcPct val="120000"/>
              </a:lnSpc>
            </a:pPr>
            <a:r>
              <a:rPr lang="en-US" sz="3200" dirty="0"/>
              <a:t>Health and Welfare Benefits</a:t>
            </a:r>
          </a:p>
          <a:p>
            <a:pPr>
              <a:lnSpc>
                <a:spcPct val="120000"/>
              </a:lnSpc>
            </a:pPr>
            <a:r>
              <a:rPr lang="en-US" sz="3200" dirty="0"/>
              <a:t>References for future employment</a:t>
            </a:r>
          </a:p>
          <a:p>
            <a:pPr marL="0" indent="0">
              <a:lnSpc>
                <a:spcPct val="120000"/>
              </a:lnSpc>
              <a:buNone/>
            </a:pPr>
            <a:endParaRPr lang="en-US" sz="3200" dirty="0"/>
          </a:p>
          <a:p>
            <a:pPr marL="0" indent="0">
              <a:lnSpc>
                <a:spcPct val="120000"/>
              </a:lnSpc>
              <a:buNone/>
            </a:pPr>
            <a:r>
              <a:rPr lang="en-US" sz="3200" u="sng" dirty="0"/>
              <a:t>Employee</a:t>
            </a:r>
            <a:r>
              <a:rPr lang="en-US" sz="3200" dirty="0"/>
              <a:t>:</a:t>
            </a:r>
          </a:p>
          <a:p>
            <a:pPr>
              <a:lnSpc>
                <a:spcPct val="120000"/>
              </a:lnSpc>
            </a:pPr>
            <a:r>
              <a:rPr lang="en-US" sz="3200" dirty="0"/>
              <a:t>Resignation</a:t>
            </a:r>
          </a:p>
          <a:p>
            <a:pPr>
              <a:lnSpc>
                <a:spcPct val="120000"/>
              </a:lnSpc>
            </a:pPr>
            <a:r>
              <a:rPr lang="en-US" sz="3200" dirty="0"/>
              <a:t>Release of all employment claims</a:t>
            </a:r>
          </a:p>
          <a:p>
            <a:pPr marL="274320" lvl="1" indent="0">
              <a:buNone/>
              <a:tabLst>
                <a:tab pos="457200" algn="l"/>
              </a:tabLst>
            </a:pPr>
            <a:endParaRPr lang="en-US" dirty="0"/>
          </a:p>
        </p:txBody>
      </p:sp>
    </p:spTree>
    <p:extLst>
      <p:ext uri="{BB962C8B-B14F-4D97-AF65-F5344CB8AC3E}">
        <p14:creationId xmlns:p14="http://schemas.microsoft.com/office/powerpoint/2010/main" val="19086724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15C85C-EE47-4D7D-91E9-9EC2F4CC5953}"/>
              </a:ext>
            </a:extLst>
          </p:cNvPr>
          <p:cNvPicPr>
            <a:picLocks noChangeAspect="1"/>
          </p:cNvPicPr>
          <p:nvPr/>
        </p:nvPicPr>
        <p:blipFill>
          <a:blip r:embed="rId3"/>
          <a:stretch>
            <a:fillRect/>
          </a:stretch>
        </p:blipFill>
        <p:spPr>
          <a:xfrm>
            <a:off x="633999" y="1727847"/>
            <a:ext cx="5112461" cy="3412567"/>
          </a:xfrm>
          <a:prstGeom prst="rect">
            <a:avLst/>
          </a:prstGeom>
        </p:spPr>
      </p:pic>
      <p:sp>
        <p:nvSpPr>
          <p:cNvPr id="2" name="Title 1">
            <a:extLst>
              <a:ext uri="{FF2B5EF4-FFF2-40B4-BE49-F238E27FC236}">
                <a16:creationId xmlns:a16="http://schemas.microsoft.com/office/drawing/2014/main" id="{DCC8A8B9-E97B-4D4A-BD09-A8604F2BD05C}"/>
              </a:ext>
            </a:extLst>
          </p:cNvPr>
          <p:cNvSpPr>
            <a:spLocks noGrp="1"/>
          </p:cNvSpPr>
          <p:nvPr>
            <p:ph type="title"/>
          </p:nvPr>
        </p:nvSpPr>
        <p:spPr>
          <a:xfrm>
            <a:off x="6400800" y="484632"/>
            <a:ext cx="5299586" cy="1609344"/>
          </a:xfrm>
          <a:ln>
            <a:noFill/>
          </a:ln>
        </p:spPr>
        <p:txBody>
          <a:bodyPr>
            <a:normAutofit fontScale="90000"/>
          </a:bodyPr>
          <a:lstStyle/>
          <a:p>
            <a:pPr algn="ctr"/>
            <a:br>
              <a:rPr lang="en-US" sz="1600" dirty="0"/>
            </a:br>
            <a:br>
              <a:rPr lang="en-US" sz="1600" dirty="0"/>
            </a:br>
            <a:r>
              <a:rPr lang="en-US" sz="4400" dirty="0"/>
              <a:t>Separation agreement</a:t>
            </a:r>
            <a:br>
              <a:rPr lang="en-US" sz="4400" dirty="0"/>
            </a:br>
            <a:r>
              <a:rPr lang="en-US" sz="4400" dirty="0"/>
              <a:t>legal requirements</a:t>
            </a:r>
            <a:br>
              <a:rPr lang="en-US" sz="4000" dirty="0"/>
            </a:br>
            <a:br>
              <a:rPr lang="en-US" sz="4000" dirty="0"/>
            </a:br>
            <a:endParaRPr lang="en-US" sz="1600" dirty="0"/>
          </a:p>
        </p:txBody>
      </p:sp>
      <p:sp>
        <p:nvSpPr>
          <p:cNvPr id="3" name="Content Placeholder 2">
            <a:extLst>
              <a:ext uri="{FF2B5EF4-FFF2-40B4-BE49-F238E27FC236}">
                <a16:creationId xmlns:a16="http://schemas.microsoft.com/office/drawing/2014/main" id="{C9DFD3D4-5AB6-411F-8930-7E047176C043}"/>
              </a:ext>
            </a:extLst>
          </p:cNvPr>
          <p:cNvSpPr>
            <a:spLocks noGrp="1"/>
          </p:cNvSpPr>
          <p:nvPr>
            <p:ph idx="1"/>
          </p:nvPr>
        </p:nvSpPr>
        <p:spPr>
          <a:xfrm>
            <a:off x="6400799" y="1880755"/>
            <a:ext cx="5299585" cy="4675909"/>
          </a:xfrm>
        </p:spPr>
        <p:txBody>
          <a:bodyPr>
            <a:normAutofit fontScale="92500" lnSpcReduction="10000"/>
          </a:bodyPr>
          <a:lstStyle/>
          <a:p>
            <a:pPr marL="285750" lvl="1" indent="-285750">
              <a:lnSpc>
                <a:spcPct val="110000"/>
              </a:lnSpc>
              <a:tabLst>
                <a:tab pos="457200" algn="l"/>
              </a:tabLst>
            </a:pPr>
            <a:r>
              <a:rPr lang="en-US" sz="2800" dirty="0"/>
              <a:t>If the employee is older than 40, then the Older Worker Benefit Protection Act applies</a:t>
            </a:r>
          </a:p>
          <a:p>
            <a:pPr marL="285750" lvl="1" indent="-285750">
              <a:lnSpc>
                <a:spcPct val="110000"/>
              </a:lnSpc>
              <a:tabLst>
                <a:tab pos="457200" algn="l"/>
              </a:tabLst>
            </a:pPr>
            <a:r>
              <a:rPr lang="en-US" sz="2800" dirty="0"/>
              <a:t>The Act requires employers to provide a notice to employees who agree to severance agreements</a:t>
            </a:r>
          </a:p>
          <a:p>
            <a:pPr marL="285750" lvl="1" indent="-285750">
              <a:lnSpc>
                <a:spcPct val="110000"/>
              </a:lnSpc>
              <a:tabLst>
                <a:tab pos="457200" algn="l"/>
              </a:tabLst>
            </a:pPr>
            <a:r>
              <a:rPr lang="en-US" sz="2800" dirty="0"/>
              <a:t>The notice provides information to the employee about their rights with regard to age discrimination</a:t>
            </a:r>
          </a:p>
        </p:txBody>
      </p:sp>
    </p:spTree>
    <p:extLst>
      <p:ext uri="{BB962C8B-B14F-4D97-AF65-F5344CB8AC3E}">
        <p14:creationId xmlns:p14="http://schemas.microsoft.com/office/powerpoint/2010/main" val="27132024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88B6A2-2C93-40B5-857A-C359190E8973}"/>
              </a:ext>
            </a:extLst>
          </p:cNvPr>
          <p:cNvPicPr>
            <a:picLocks noChangeAspect="1"/>
          </p:cNvPicPr>
          <p:nvPr/>
        </p:nvPicPr>
        <p:blipFill>
          <a:blip r:embed="rId3"/>
          <a:stretch>
            <a:fillRect/>
          </a:stretch>
        </p:blipFill>
        <p:spPr>
          <a:xfrm>
            <a:off x="8203460" y="1582997"/>
            <a:ext cx="3369177" cy="3394636"/>
          </a:xfrm>
          <a:prstGeom prst="rect">
            <a:avLst/>
          </a:prstGeom>
        </p:spPr>
      </p:pic>
      <p:sp>
        <p:nvSpPr>
          <p:cNvPr id="2" name="Title 1">
            <a:extLst>
              <a:ext uri="{FF2B5EF4-FFF2-40B4-BE49-F238E27FC236}">
                <a16:creationId xmlns:a16="http://schemas.microsoft.com/office/drawing/2014/main" id="{FC08E6FB-154D-446E-B78C-741773C3D35E}"/>
              </a:ext>
            </a:extLst>
          </p:cNvPr>
          <p:cNvSpPr>
            <a:spLocks noGrp="1"/>
          </p:cNvSpPr>
          <p:nvPr>
            <p:ph type="title"/>
          </p:nvPr>
        </p:nvSpPr>
        <p:spPr>
          <a:xfrm>
            <a:off x="187037" y="0"/>
            <a:ext cx="7232072" cy="1990067"/>
          </a:xfrm>
        </p:spPr>
        <p:txBody>
          <a:bodyPr>
            <a:normAutofit/>
          </a:bodyPr>
          <a:lstStyle/>
          <a:p>
            <a:r>
              <a:rPr lang="en-US" dirty="0"/>
              <a:t>Oklahoma office of civil rights enforcement (</a:t>
            </a:r>
            <a:r>
              <a:rPr lang="en-US" dirty="0" err="1"/>
              <a:t>ocre</a:t>
            </a:r>
            <a:r>
              <a:rPr lang="en-US" dirty="0"/>
              <a:t>)</a:t>
            </a:r>
          </a:p>
        </p:txBody>
      </p:sp>
      <p:sp>
        <p:nvSpPr>
          <p:cNvPr id="3" name="Content Placeholder 2">
            <a:extLst>
              <a:ext uri="{FF2B5EF4-FFF2-40B4-BE49-F238E27FC236}">
                <a16:creationId xmlns:a16="http://schemas.microsoft.com/office/drawing/2014/main" id="{79EDE0F2-92CA-478E-9B43-2E17CF1A8A74}"/>
              </a:ext>
            </a:extLst>
          </p:cNvPr>
          <p:cNvSpPr>
            <a:spLocks noGrp="1"/>
          </p:cNvSpPr>
          <p:nvPr>
            <p:ph idx="1"/>
          </p:nvPr>
        </p:nvSpPr>
        <p:spPr>
          <a:xfrm>
            <a:off x="579213" y="1781155"/>
            <a:ext cx="7232072" cy="4670506"/>
          </a:xfrm>
        </p:spPr>
        <p:txBody>
          <a:bodyPr>
            <a:normAutofit lnSpcReduction="10000"/>
          </a:bodyPr>
          <a:lstStyle/>
          <a:p>
            <a:pPr marL="457200" indent="-457200">
              <a:buFont typeface="Wingdings" panose="05000000000000000000" pitchFamily="2" charset="2"/>
              <a:buChar char="ü"/>
            </a:pPr>
            <a:r>
              <a:rPr lang="en-US" sz="3200" dirty="0"/>
              <a:t>Oklahoma Attorney General's Office</a:t>
            </a:r>
          </a:p>
          <a:p>
            <a:pPr marL="457200" indent="-457200">
              <a:buFont typeface="Wingdings" panose="05000000000000000000" pitchFamily="2" charset="2"/>
              <a:buChar char="ü"/>
            </a:pPr>
            <a:r>
              <a:rPr lang="en-US" sz="3200" dirty="0"/>
              <a:t>Enforces the Oklahoma Anti-Discrimination Act (OADA)</a:t>
            </a:r>
          </a:p>
          <a:p>
            <a:pPr marL="457200" indent="-457200">
              <a:buFont typeface="Wingdings" panose="05000000000000000000" pitchFamily="2" charset="2"/>
              <a:buChar char="ü"/>
            </a:pPr>
            <a:r>
              <a:rPr lang="en-US" sz="3200" dirty="0"/>
              <a:t>OCRE can bring an action on behalf of the employee and request an injunction, liquidated damages, and attorney fees; or</a:t>
            </a:r>
          </a:p>
          <a:p>
            <a:pPr marL="457200" indent="-457200">
              <a:buFont typeface="Wingdings" panose="05000000000000000000" pitchFamily="2" charset="2"/>
              <a:buChar char="ü"/>
            </a:pPr>
            <a:r>
              <a:rPr lang="en-US" sz="3200" dirty="0"/>
              <a:t>OCRE can issue a right to sue and employee has 90 days to file suit</a:t>
            </a:r>
          </a:p>
          <a:p>
            <a:endParaRPr lang="en-US" sz="1800" dirty="0"/>
          </a:p>
          <a:p>
            <a:pPr marL="0" indent="0">
              <a:buNone/>
            </a:pPr>
            <a:endParaRPr lang="en-US" sz="1800" dirty="0"/>
          </a:p>
        </p:txBody>
      </p:sp>
    </p:spTree>
    <p:extLst>
      <p:ext uri="{BB962C8B-B14F-4D97-AF65-F5344CB8AC3E}">
        <p14:creationId xmlns:p14="http://schemas.microsoft.com/office/powerpoint/2010/main" val="5293774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E8A2CD-6EC7-4E86-B0C4-2DC81A252355}"/>
              </a:ext>
            </a:extLst>
          </p:cNvPr>
          <p:cNvPicPr>
            <a:picLocks noChangeAspect="1"/>
          </p:cNvPicPr>
          <p:nvPr/>
        </p:nvPicPr>
        <p:blipFill>
          <a:blip r:embed="rId3"/>
          <a:stretch>
            <a:fillRect/>
          </a:stretch>
        </p:blipFill>
        <p:spPr>
          <a:xfrm>
            <a:off x="8203460" y="1595727"/>
            <a:ext cx="3369177" cy="3369177"/>
          </a:xfrm>
          <a:prstGeom prst="rect">
            <a:avLst/>
          </a:prstGeom>
        </p:spPr>
      </p:pic>
      <p:sp>
        <p:nvSpPr>
          <p:cNvPr id="2" name="Title 1">
            <a:extLst>
              <a:ext uri="{FF2B5EF4-FFF2-40B4-BE49-F238E27FC236}">
                <a16:creationId xmlns:a16="http://schemas.microsoft.com/office/drawing/2014/main" id="{F0C3D9D7-8B18-44A4-9DF2-A71C404A150B}"/>
              </a:ext>
            </a:extLst>
          </p:cNvPr>
          <p:cNvSpPr>
            <a:spLocks noGrp="1"/>
          </p:cNvSpPr>
          <p:nvPr>
            <p:ph type="title"/>
          </p:nvPr>
        </p:nvSpPr>
        <p:spPr>
          <a:xfrm>
            <a:off x="382280" y="484632"/>
            <a:ext cx="6743844" cy="1609344"/>
          </a:xfrm>
        </p:spPr>
        <p:txBody>
          <a:bodyPr>
            <a:normAutofit/>
          </a:bodyPr>
          <a:lstStyle/>
          <a:p>
            <a:r>
              <a:rPr lang="en-US" sz="6600" dirty="0" err="1"/>
              <a:t>Eeoc</a:t>
            </a:r>
            <a:r>
              <a:rPr lang="en-US" sz="6600" dirty="0"/>
              <a:t> jurisdiction</a:t>
            </a:r>
          </a:p>
        </p:txBody>
      </p:sp>
      <p:sp>
        <p:nvSpPr>
          <p:cNvPr id="3" name="Content Placeholder 2">
            <a:extLst>
              <a:ext uri="{FF2B5EF4-FFF2-40B4-BE49-F238E27FC236}">
                <a16:creationId xmlns:a16="http://schemas.microsoft.com/office/drawing/2014/main" id="{1040FB93-5417-41F8-B908-E1EDE39953ED}"/>
              </a:ext>
            </a:extLst>
          </p:cNvPr>
          <p:cNvSpPr>
            <a:spLocks noGrp="1"/>
          </p:cNvSpPr>
          <p:nvPr>
            <p:ph idx="1"/>
          </p:nvPr>
        </p:nvSpPr>
        <p:spPr>
          <a:xfrm>
            <a:off x="382279" y="1849582"/>
            <a:ext cx="6743845" cy="4322618"/>
          </a:xfrm>
        </p:spPr>
        <p:txBody>
          <a:bodyPr>
            <a:normAutofit/>
          </a:bodyPr>
          <a:lstStyle/>
          <a:p>
            <a:pPr marL="457200" indent="-457200">
              <a:buFont typeface="Wingdings" panose="05000000000000000000" pitchFamily="2" charset="2"/>
              <a:buChar char="ü"/>
            </a:pPr>
            <a:r>
              <a:rPr lang="en-US" sz="3200" dirty="0"/>
              <a:t>Must have 15 or more employees in last 20 weeks</a:t>
            </a:r>
          </a:p>
          <a:p>
            <a:pPr marL="457200" indent="-457200">
              <a:buFont typeface="Wingdings" panose="05000000000000000000" pitchFamily="2" charset="2"/>
              <a:buChar char="ü"/>
            </a:pPr>
            <a:r>
              <a:rPr lang="en-US" sz="3200" dirty="0"/>
              <a:t>Discriminatory act occurred in past 300 days</a:t>
            </a:r>
          </a:p>
          <a:p>
            <a:pPr marL="457200" indent="-457200">
              <a:buFont typeface="Wingdings" panose="05000000000000000000" pitchFamily="2" charset="2"/>
              <a:buChar char="ü"/>
            </a:pPr>
            <a:r>
              <a:rPr lang="en-US" sz="3200" dirty="0"/>
              <a:t>90 days to file suit once receive Right to Sue letter</a:t>
            </a:r>
          </a:p>
          <a:p>
            <a:endParaRPr lang="en-US" sz="1800" dirty="0"/>
          </a:p>
        </p:txBody>
      </p:sp>
    </p:spTree>
    <p:extLst>
      <p:ext uri="{BB962C8B-B14F-4D97-AF65-F5344CB8AC3E}">
        <p14:creationId xmlns:p14="http://schemas.microsoft.com/office/powerpoint/2010/main" val="405589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2DEC3E-4E3D-4017-BC4C-43F10EC08383}"/>
              </a:ext>
            </a:extLst>
          </p:cNvPr>
          <p:cNvPicPr>
            <a:picLocks noChangeAspect="1"/>
          </p:cNvPicPr>
          <p:nvPr/>
        </p:nvPicPr>
        <p:blipFill>
          <a:blip r:embed="rId3"/>
          <a:stretch>
            <a:fillRect/>
          </a:stretch>
        </p:blipFill>
        <p:spPr>
          <a:xfrm>
            <a:off x="3698025" y="1624299"/>
            <a:ext cx="1810512" cy="1810512"/>
          </a:xfrm>
          <a:prstGeom prst="rect">
            <a:avLst/>
          </a:prstGeom>
        </p:spPr>
      </p:pic>
      <p:pic>
        <p:nvPicPr>
          <p:cNvPr id="9" name="Picture 8">
            <a:extLst>
              <a:ext uri="{FF2B5EF4-FFF2-40B4-BE49-F238E27FC236}">
                <a16:creationId xmlns:a16="http://schemas.microsoft.com/office/drawing/2014/main" id="{B7A14240-CA52-4557-8840-61C8DA3365B8}"/>
              </a:ext>
            </a:extLst>
          </p:cNvPr>
          <p:cNvPicPr>
            <a:picLocks noChangeAspect="1"/>
          </p:cNvPicPr>
          <p:nvPr/>
        </p:nvPicPr>
        <p:blipFill rotWithShape="1">
          <a:blip r:embed="rId4"/>
          <a:srcRect l="2610" t="6292" r="39321" b="25526"/>
          <a:stretch/>
        </p:blipFill>
        <p:spPr>
          <a:xfrm>
            <a:off x="1041523" y="804986"/>
            <a:ext cx="2375256" cy="2788920"/>
          </a:xfrm>
          <a:prstGeom prst="rect">
            <a:avLst/>
          </a:prstGeom>
        </p:spPr>
      </p:pic>
      <p:sp>
        <p:nvSpPr>
          <p:cNvPr id="2" name="Title 1"/>
          <p:cNvSpPr>
            <a:spLocks noGrp="1"/>
          </p:cNvSpPr>
          <p:nvPr>
            <p:ph type="title"/>
          </p:nvPr>
        </p:nvSpPr>
        <p:spPr>
          <a:xfrm>
            <a:off x="6549990" y="152123"/>
            <a:ext cx="5534637" cy="1609344"/>
          </a:xfrm>
        </p:spPr>
        <p:txBody>
          <a:bodyPr>
            <a:normAutofit/>
          </a:bodyPr>
          <a:lstStyle/>
          <a:p>
            <a:pPr>
              <a:defRPr/>
            </a:pPr>
            <a:r>
              <a:rPr lang="en-US" sz="4800" b="1" dirty="0">
                <a:effectLst/>
              </a:rPr>
              <a:t>EEOC Electronic filing</a:t>
            </a:r>
          </a:p>
        </p:txBody>
      </p:sp>
      <p:sp>
        <p:nvSpPr>
          <p:cNvPr id="3" name="Content Placeholder 2"/>
          <p:cNvSpPr>
            <a:spLocks noGrp="1"/>
          </p:cNvSpPr>
          <p:nvPr>
            <p:ph idx="1"/>
          </p:nvPr>
        </p:nvSpPr>
        <p:spPr>
          <a:xfrm>
            <a:off x="6118040" y="1641187"/>
            <a:ext cx="5510244" cy="4400342"/>
          </a:xfrm>
        </p:spPr>
        <p:txBody>
          <a:bodyPr>
            <a:normAutofit fontScale="92500" lnSpcReduction="10000"/>
          </a:bodyPr>
          <a:lstStyle/>
          <a:p>
            <a:pPr marL="0" indent="0">
              <a:lnSpc>
                <a:spcPct val="110000"/>
              </a:lnSpc>
              <a:buNone/>
              <a:defRPr/>
            </a:pPr>
            <a:r>
              <a:rPr lang="en-US" sz="3500" b="1" dirty="0"/>
              <a:t>Send to Adrian McDaniel at the EEOC:</a:t>
            </a:r>
          </a:p>
          <a:p>
            <a:pPr lvl="1">
              <a:lnSpc>
                <a:spcPct val="110000"/>
              </a:lnSpc>
              <a:buFont typeface="Wingdings" panose="05000000000000000000" pitchFamily="2" charset="2"/>
              <a:buChar char="Ø"/>
              <a:defRPr/>
            </a:pPr>
            <a:r>
              <a:rPr lang="en-US" sz="3000" dirty="0"/>
              <a:t>Name, Title, City, mailing address, email addresses, and phone number of City’s Designated Representative</a:t>
            </a:r>
          </a:p>
          <a:p>
            <a:pPr lvl="1">
              <a:lnSpc>
                <a:spcPct val="110000"/>
              </a:lnSpc>
              <a:buFont typeface="Wingdings" panose="05000000000000000000" pitchFamily="2" charset="2"/>
              <a:buChar char="Ø"/>
              <a:defRPr/>
            </a:pPr>
            <a:r>
              <a:rPr lang="en-US" sz="3000" dirty="0"/>
              <a:t>215 Dean A. McGee, Suite 524, OKC, OK 73102; or</a:t>
            </a:r>
          </a:p>
          <a:p>
            <a:pPr lvl="1">
              <a:lnSpc>
                <a:spcPct val="110000"/>
              </a:lnSpc>
              <a:buFont typeface="Wingdings" panose="05000000000000000000" pitchFamily="2" charset="2"/>
              <a:buChar char="Ø"/>
              <a:defRPr/>
            </a:pPr>
            <a:r>
              <a:rPr lang="en-US" sz="3000" u="sng" dirty="0"/>
              <a:t>Adrian.mcdaniel@EEOC.gov</a:t>
            </a:r>
            <a:endParaRPr lang="en-US" sz="1500" u="sng" dirty="0"/>
          </a:p>
          <a:p>
            <a:pPr marL="0" indent="0">
              <a:buNone/>
              <a:defRPr/>
            </a:pPr>
            <a:endParaRPr lang="en-US" sz="1800" dirty="0"/>
          </a:p>
        </p:txBody>
      </p:sp>
    </p:spTree>
    <p:extLst>
      <p:ext uri="{BB962C8B-B14F-4D97-AF65-F5344CB8AC3E}">
        <p14:creationId xmlns:p14="http://schemas.microsoft.com/office/powerpoint/2010/main" val="3159891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7ECB6-589E-4198-9146-B2F6CA05C945}"/>
              </a:ext>
            </a:extLst>
          </p:cNvPr>
          <p:cNvSpPr>
            <a:spLocks noGrp="1"/>
          </p:cNvSpPr>
          <p:nvPr>
            <p:ph type="title"/>
          </p:nvPr>
        </p:nvSpPr>
        <p:spPr>
          <a:xfrm>
            <a:off x="664496" y="340914"/>
            <a:ext cx="10058400" cy="1609344"/>
          </a:xfrm>
        </p:spPr>
        <p:txBody>
          <a:bodyPr/>
          <a:lstStyle/>
          <a:p>
            <a:r>
              <a:rPr lang="en-US" dirty="0"/>
              <a:t>Key Rules of Communication</a:t>
            </a:r>
          </a:p>
        </p:txBody>
      </p:sp>
      <p:sp>
        <p:nvSpPr>
          <p:cNvPr id="3" name="Content Placeholder 2">
            <a:extLst>
              <a:ext uri="{FF2B5EF4-FFF2-40B4-BE49-F238E27FC236}">
                <a16:creationId xmlns:a16="http://schemas.microsoft.com/office/drawing/2014/main" id="{C926DE70-B86B-4874-AC4B-A3CF1F740AB0}"/>
              </a:ext>
            </a:extLst>
          </p:cNvPr>
          <p:cNvSpPr>
            <a:spLocks noGrp="1"/>
          </p:cNvSpPr>
          <p:nvPr>
            <p:ph idx="1"/>
          </p:nvPr>
        </p:nvSpPr>
        <p:spPr>
          <a:xfrm>
            <a:off x="664496" y="1950258"/>
            <a:ext cx="4977269" cy="4050792"/>
          </a:xfrm>
        </p:spPr>
        <p:txBody>
          <a:bodyPr>
            <a:normAutofit/>
          </a:bodyPr>
          <a:lstStyle/>
          <a:p>
            <a:pPr marL="742950" indent="-742950">
              <a:buFont typeface="+mj-lt"/>
              <a:buAutoNum type="arabicPeriod" startAt="3"/>
            </a:pPr>
            <a:r>
              <a:rPr lang="en-US" sz="3600" b="1" dirty="0"/>
              <a:t>Remember, whatever you want for yourself, give to another.   </a:t>
            </a:r>
            <a:r>
              <a:rPr lang="en-US" sz="3600" dirty="0"/>
              <a:t> </a:t>
            </a:r>
          </a:p>
        </p:txBody>
      </p:sp>
      <p:pic>
        <p:nvPicPr>
          <p:cNvPr id="4" name="Picture 3">
            <a:extLst>
              <a:ext uri="{FF2B5EF4-FFF2-40B4-BE49-F238E27FC236}">
                <a16:creationId xmlns:a16="http://schemas.microsoft.com/office/drawing/2014/main" id="{7113D8FD-8D6A-4809-B079-078541E14CA4}"/>
              </a:ext>
            </a:extLst>
          </p:cNvPr>
          <p:cNvPicPr>
            <a:picLocks noChangeAspect="1"/>
          </p:cNvPicPr>
          <p:nvPr/>
        </p:nvPicPr>
        <p:blipFill>
          <a:blip r:embed="rId3"/>
          <a:stretch>
            <a:fillRect/>
          </a:stretch>
        </p:blipFill>
        <p:spPr>
          <a:xfrm>
            <a:off x="6412832" y="1451586"/>
            <a:ext cx="4959592" cy="5177814"/>
          </a:xfrm>
          <a:prstGeom prst="rect">
            <a:avLst/>
          </a:prstGeom>
        </p:spPr>
      </p:pic>
    </p:spTree>
    <p:extLst>
      <p:ext uri="{BB962C8B-B14F-4D97-AF65-F5344CB8AC3E}">
        <p14:creationId xmlns:p14="http://schemas.microsoft.com/office/powerpoint/2010/main" val="10834332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0882F3-BC44-4495-861C-E3CC4A5D10A4}"/>
              </a:ext>
            </a:extLst>
          </p:cNvPr>
          <p:cNvPicPr>
            <a:picLocks noChangeAspect="1"/>
          </p:cNvPicPr>
          <p:nvPr/>
        </p:nvPicPr>
        <p:blipFill>
          <a:blip r:embed="rId3"/>
          <a:stretch>
            <a:fillRect/>
          </a:stretch>
        </p:blipFill>
        <p:spPr>
          <a:xfrm>
            <a:off x="633999" y="1581351"/>
            <a:ext cx="3722101" cy="3705558"/>
          </a:xfrm>
          <a:prstGeom prst="rect">
            <a:avLst/>
          </a:prstGeom>
        </p:spPr>
      </p:pic>
      <p:sp>
        <p:nvSpPr>
          <p:cNvPr id="2" name="Title 1">
            <a:extLst>
              <a:ext uri="{FF2B5EF4-FFF2-40B4-BE49-F238E27FC236}">
                <a16:creationId xmlns:a16="http://schemas.microsoft.com/office/drawing/2014/main" id="{7C546DC5-81A6-451B-80DE-7ED6AC96D74D}"/>
              </a:ext>
            </a:extLst>
          </p:cNvPr>
          <p:cNvSpPr>
            <a:spLocks noGrp="1"/>
          </p:cNvSpPr>
          <p:nvPr>
            <p:ph type="title"/>
          </p:nvPr>
        </p:nvSpPr>
        <p:spPr>
          <a:xfrm>
            <a:off x="4970109" y="484632"/>
            <a:ext cx="6730277" cy="1609344"/>
          </a:xfrm>
          <a:ln>
            <a:noFill/>
          </a:ln>
        </p:spPr>
        <p:txBody>
          <a:bodyPr>
            <a:normAutofit/>
          </a:bodyPr>
          <a:lstStyle/>
          <a:p>
            <a:r>
              <a:rPr lang="en-US" sz="6600" dirty="0"/>
              <a:t>How to respond</a:t>
            </a:r>
            <a:br>
              <a:rPr lang="en-US" sz="4400" dirty="0"/>
            </a:br>
            <a:endParaRPr lang="en-US" sz="4400" dirty="0"/>
          </a:p>
        </p:txBody>
      </p:sp>
      <p:sp>
        <p:nvSpPr>
          <p:cNvPr id="3" name="Content Placeholder 2">
            <a:extLst>
              <a:ext uri="{FF2B5EF4-FFF2-40B4-BE49-F238E27FC236}">
                <a16:creationId xmlns:a16="http://schemas.microsoft.com/office/drawing/2014/main" id="{D29236A4-C862-4DCC-B13A-E81C6E8AD9E4}"/>
              </a:ext>
            </a:extLst>
          </p:cNvPr>
          <p:cNvSpPr>
            <a:spLocks noGrp="1"/>
          </p:cNvSpPr>
          <p:nvPr>
            <p:ph idx="1"/>
          </p:nvPr>
        </p:nvSpPr>
        <p:spPr>
          <a:xfrm>
            <a:off x="4970109" y="1724891"/>
            <a:ext cx="6730276" cy="4447309"/>
          </a:xfrm>
        </p:spPr>
        <p:txBody>
          <a:bodyPr>
            <a:normAutofit/>
          </a:bodyPr>
          <a:lstStyle/>
          <a:p>
            <a:pPr marL="457200" indent="-457200">
              <a:buFont typeface="Wingdings" panose="05000000000000000000" pitchFamily="2" charset="2"/>
              <a:buChar char="ü"/>
            </a:pPr>
            <a:r>
              <a:rPr lang="en-US" sz="3200" dirty="0"/>
              <a:t>Send EEOC charge to your City Attorney</a:t>
            </a:r>
          </a:p>
          <a:p>
            <a:pPr marL="457200" indent="-457200">
              <a:buFont typeface="Wingdings" panose="05000000000000000000" pitchFamily="2" charset="2"/>
              <a:buChar char="ü"/>
            </a:pPr>
            <a:r>
              <a:rPr lang="en-US" sz="3600" b="1" dirty="0"/>
              <a:t>Send to OMAG – </a:t>
            </a:r>
            <a:r>
              <a:rPr lang="en-US" sz="3600" b="1" i="1" dirty="0"/>
              <a:t>A.S.A.P.</a:t>
            </a:r>
          </a:p>
          <a:p>
            <a:pPr marL="457200" indent="-457200">
              <a:buFont typeface="Wingdings" panose="05000000000000000000" pitchFamily="2" charset="2"/>
              <a:buChar char="ü"/>
            </a:pPr>
            <a:r>
              <a:rPr lang="en-US" sz="3200" dirty="0"/>
              <a:t>Gather necessary information for response, i.e. policies, personnel file, photos, statements, etc.</a:t>
            </a:r>
          </a:p>
          <a:p>
            <a:pPr marL="457200" indent="-457200">
              <a:buFont typeface="Wingdings" panose="05000000000000000000" pitchFamily="2" charset="2"/>
              <a:buChar char="ü"/>
            </a:pPr>
            <a:r>
              <a:rPr lang="en-US" sz="3200" dirty="0"/>
              <a:t>Keep it confidential!</a:t>
            </a:r>
          </a:p>
          <a:p>
            <a:endParaRPr lang="en-US" dirty="0"/>
          </a:p>
          <a:p>
            <a:endParaRPr lang="en-US" dirty="0"/>
          </a:p>
        </p:txBody>
      </p:sp>
    </p:spTree>
    <p:extLst>
      <p:ext uri="{BB962C8B-B14F-4D97-AF65-F5344CB8AC3E}">
        <p14:creationId xmlns:p14="http://schemas.microsoft.com/office/powerpoint/2010/main" val="1871226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7ECB6-589E-4198-9146-B2F6CA05C945}"/>
              </a:ext>
            </a:extLst>
          </p:cNvPr>
          <p:cNvSpPr>
            <a:spLocks noGrp="1"/>
          </p:cNvSpPr>
          <p:nvPr>
            <p:ph type="title"/>
          </p:nvPr>
        </p:nvSpPr>
        <p:spPr>
          <a:xfrm>
            <a:off x="664496" y="340914"/>
            <a:ext cx="10058400" cy="1609344"/>
          </a:xfrm>
        </p:spPr>
        <p:txBody>
          <a:bodyPr/>
          <a:lstStyle/>
          <a:p>
            <a:r>
              <a:rPr lang="en-US" dirty="0"/>
              <a:t>Key Rules of Communication</a:t>
            </a:r>
          </a:p>
        </p:txBody>
      </p:sp>
      <p:sp>
        <p:nvSpPr>
          <p:cNvPr id="3" name="Content Placeholder 2">
            <a:extLst>
              <a:ext uri="{FF2B5EF4-FFF2-40B4-BE49-F238E27FC236}">
                <a16:creationId xmlns:a16="http://schemas.microsoft.com/office/drawing/2014/main" id="{C926DE70-B86B-4874-AC4B-A3CF1F740AB0}"/>
              </a:ext>
            </a:extLst>
          </p:cNvPr>
          <p:cNvSpPr>
            <a:spLocks noGrp="1"/>
          </p:cNvSpPr>
          <p:nvPr>
            <p:ph idx="1"/>
          </p:nvPr>
        </p:nvSpPr>
        <p:spPr>
          <a:xfrm>
            <a:off x="664496" y="1950258"/>
            <a:ext cx="4977269" cy="4050792"/>
          </a:xfrm>
        </p:spPr>
        <p:txBody>
          <a:bodyPr>
            <a:normAutofit/>
          </a:bodyPr>
          <a:lstStyle/>
          <a:p>
            <a:pPr marL="742950" indent="-742950">
              <a:buFont typeface="+mj-lt"/>
              <a:buAutoNum type="arabicPeriod" startAt="4"/>
            </a:pPr>
            <a:r>
              <a:rPr lang="en-US" sz="4400" b="1" dirty="0"/>
              <a:t>Honesty is the best policy. </a:t>
            </a:r>
          </a:p>
        </p:txBody>
      </p:sp>
      <p:pic>
        <p:nvPicPr>
          <p:cNvPr id="4" name="Picture 3">
            <a:extLst>
              <a:ext uri="{FF2B5EF4-FFF2-40B4-BE49-F238E27FC236}">
                <a16:creationId xmlns:a16="http://schemas.microsoft.com/office/drawing/2014/main" id="{3670C31E-698C-40DE-AED3-84F0AEA8F338}"/>
              </a:ext>
            </a:extLst>
          </p:cNvPr>
          <p:cNvPicPr>
            <a:picLocks noChangeAspect="1"/>
          </p:cNvPicPr>
          <p:nvPr/>
        </p:nvPicPr>
        <p:blipFill>
          <a:blip r:embed="rId3"/>
          <a:stretch>
            <a:fillRect/>
          </a:stretch>
        </p:blipFill>
        <p:spPr>
          <a:xfrm>
            <a:off x="6884321" y="1774406"/>
            <a:ext cx="4232858" cy="4232858"/>
          </a:xfrm>
          <a:prstGeom prst="rect">
            <a:avLst/>
          </a:prstGeom>
        </p:spPr>
      </p:pic>
    </p:spTree>
    <p:extLst>
      <p:ext uri="{BB962C8B-B14F-4D97-AF65-F5344CB8AC3E}">
        <p14:creationId xmlns:p14="http://schemas.microsoft.com/office/powerpoint/2010/main" val="837867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7ECB6-589E-4198-9146-B2F6CA05C945}"/>
              </a:ext>
            </a:extLst>
          </p:cNvPr>
          <p:cNvSpPr>
            <a:spLocks noGrp="1"/>
          </p:cNvSpPr>
          <p:nvPr>
            <p:ph type="title"/>
          </p:nvPr>
        </p:nvSpPr>
        <p:spPr>
          <a:xfrm>
            <a:off x="664496" y="340914"/>
            <a:ext cx="10058400" cy="1609344"/>
          </a:xfrm>
        </p:spPr>
        <p:txBody>
          <a:bodyPr/>
          <a:lstStyle/>
          <a:p>
            <a:r>
              <a:rPr lang="en-US" dirty="0"/>
              <a:t>Key Rules of Communication</a:t>
            </a:r>
          </a:p>
        </p:txBody>
      </p:sp>
      <p:sp>
        <p:nvSpPr>
          <p:cNvPr id="3" name="Content Placeholder 2">
            <a:extLst>
              <a:ext uri="{FF2B5EF4-FFF2-40B4-BE49-F238E27FC236}">
                <a16:creationId xmlns:a16="http://schemas.microsoft.com/office/drawing/2014/main" id="{C926DE70-B86B-4874-AC4B-A3CF1F740AB0}"/>
              </a:ext>
            </a:extLst>
          </p:cNvPr>
          <p:cNvSpPr>
            <a:spLocks noGrp="1"/>
          </p:cNvSpPr>
          <p:nvPr>
            <p:ph idx="1"/>
          </p:nvPr>
        </p:nvSpPr>
        <p:spPr>
          <a:xfrm>
            <a:off x="664496" y="1950258"/>
            <a:ext cx="4977269" cy="4050792"/>
          </a:xfrm>
        </p:spPr>
        <p:txBody>
          <a:bodyPr>
            <a:normAutofit/>
          </a:bodyPr>
          <a:lstStyle/>
          <a:p>
            <a:pPr marL="0" indent="0">
              <a:buNone/>
            </a:pPr>
            <a:r>
              <a:rPr lang="en-US" sz="3600" dirty="0"/>
              <a:t>Underused phrase:</a:t>
            </a:r>
          </a:p>
          <a:p>
            <a:pPr marL="0" indent="0">
              <a:buNone/>
            </a:pPr>
            <a:r>
              <a:rPr lang="en-US" dirty="0"/>
              <a:t> </a:t>
            </a:r>
            <a:r>
              <a:rPr lang="en-US" sz="3600" dirty="0"/>
              <a:t> </a:t>
            </a:r>
          </a:p>
          <a:p>
            <a:pPr marL="0" indent="0">
              <a:buNone/>
            </a:pPr>
            <a:r>
              <a:rPr lang="en-US" sz="3600" dirty="0"/>
              <a:t>“I’m so sorry.” </a:t>
            </a:r>
          </a:p>
          <a:p>
            <a:pPr marL="0" indent="0">
              <a:buNone/>
            </a:pPr>
            <a:r>
              <a:rPr lang="en-US" sz="3000" i="1" dirty="0"/>
              <a:t>(This is a critical phrase.)</a:t>
            </a:r>
          </a:p>
        </p:txBody>
      </p:sp>
      <p:pic>
        <p:nvPicPr>
          <p:cNvPr id="4" name="Picture 3">
            <a:extLst>
              <a:ext uri="{FF2B5EF4-FFF2-40B4-BE49-F238E27FC236}">
                <a16:creationId xmlns:a16="http://schemas.microsoft.com/office/drawing/2014/main" id="{410CB56A-144B-484C-9CFA-B5410A2F7A25}"/>
              </a:ext>
            </a:extLst>
          </p:cNvPr>
          <p:cNvPicPr>
            <a:picLocks noChangeAspect="1"/>
          </p:cNvPicPr>
          <p:nvPr/>
        </p:nvPicPr>
        <p:blipFill>
          <a:blip r:embed="rId3"/>
          <a:stretch>
            <a:fillRect/>
          </a:stretch>
        </p:blipFill>
        <p:spPr>
          <a:xfrm>
            <a:off x="5416681" y="1672713"/>
            <a:ext cx="6775319" cy="3908838"/>
          </a:xfrm>
          <a:prstGeom prst="rect">
            <a:avLst/>
          </a:prstGeom>
        </p:spPr>
      </p:pic>
    </p:spTree>
    <p:extLst>
      <p:ext uri="{BB962C8B-B14F-4D97-AF65-F5344CB8AC3E}">
        <p14:creationId xmlns:p14="http://schemas.microsoft.com/office/powerpoint/2010/main" val="194243067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TM03090434[[fn=Wood Type]]</Template>
  <TotalTime>4034</TotalTime>
  <Words>4708</Words>
  <Application>Microsoft Office PowerPoint</Application>
  <PresentationFormat>Widescreen</PresentationFormat>
  <Paragraphs>708</Paragraphs>
  <Slides>70</Slides>
  <Notes>70</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70</vt:i4>
      </vt:variant>
    </vt:vector>
  </HeadingPairs>
  <TitlesOfParts>
    <vt:vector size="79" baseType="lpstr">
      <vt:lpstr>Arial</vt:lpstr>
      <vt:lpstr>Calibri</vt:lpstr>
      <vt:lpstr>Goudy Old Style</vt:lpstr>
      <vt:lpstr>Rockwell</vt:lpstr>
      <vt:lpstr>Rockwell Condensed</vt:lpstr>
      <vt:lpstr>Rockwell Extra Bold</vt:lpstr>
      <vt:lpstr>Times New Roman</vt:lpstr>
      <vt:lpstr>Wingdings</vt:lpstr>
      <vt:lpstr>Wood Type</vt:lpstr>
      <vt:lpstr>tough Conversations</vt:lpstr>
      <vt:lpstr>The Goal</vt:lpstr>
      <vt:lpstr>PowerPoint Presentation</vt:lpstr>
      <vt:lpstr>Performance Interventions</vt:lpstr>
      <vt:lpstr>Key Rules of Communication</vt:lpstr>
      <vt:lpstr>Key Rules of Communication</vt:lpstr>
      <vt:lpstr>Key Rules of Communication</vt:lpstr>
      <vt:lpstr>Key Rules of Communication</vt:lpstr>
      <vt:lpstr>Key Rules of Communication</vt:lpstr>
      <vt:lpstr>Key Rules of Communication</vt:lpstr>
      <vt:lpstr>PowerPoint Presentation</vt:lpstr>
      <vt:lpstr>PowerPoint Presentation</vt:lpstr>
      <vt:lpstr> Before you discipline  set the stage! </vt:lpstr>
      <vt:lpstr>Communicate the “why”</vt:lpstr>
      <vt:lpstr>Why have policies</vt:lpstr>
      <vt:lpstr>PowerPoint Presentation</vt:lpstr>
      <vt:lpstr>Job Description</vt:lpstr>
      <vt:lpstr>Job description</vt:lpstr>
      <vt:lpstr>Address problems when they occur</vt:lpstr>
      <vt:lpstr>Negative impact of problem employees</vt:lpstr>
      <vt:lpstr>Options Before discipline</vt:lpstr>
      <vt:lpstr>Plan of improvement</vt:lpstr>
      <vt:lpstr>The plan</vt:lpstr>
      <vt:lpstr>The plan</vt:lpstr>
      <vt:lpstr>employee assistance program (eap) formal referral</vt:lpstr>
      <vt:lpstr>employee assistance program (eap) mandatory referral</vt:lpstr>
      <vt:lpstr>employee assistance program (eap) </vt:lpstr>
      <vt:lpstr>Last chance agreement</vt:lpstr>
      <vt:lpstr>PowerPoint Presentation</vt:lpstr>
      <vt:lpstr>Presenting the discipline</vt:lpstr>
      <vt:lpstr>Protected classes</vt:lpstr>
      <vt:lpstr>Plan for termination meeting</vt:lpstr>
      <vt:lpstr>Is Due Process required? </vt:lpstr>
      <vt:lpstr>Post termination issues</vt:lpstr>
      <vt:lpstr>PowerPoint Presentation</vt:lpstr>
      <vt:lpstr>PowerPoint Presentation</vt:lpstr>
      <vt:lpstr>PowerPoint Presentation</vt:lpstr>
      <vt:lpstr>PowerPoint Presentation</vt:lpstr>
      <vt:lpstr>PowerPoint Presentation</vt:lpstr>
      <vt:lpstr>Closing Thought:  Turn ‘They’ into ‘WE’</vt:lpstr>
      <vt:lpstr>PowerPoint Presentation</vt:lpstr>
      <vt:lpstr>PowerPoint Presentation</vt:lpstr>
      <vt:lpstr>PowerPoint Presentation</vt:lpstr>
      <vt:lpstr>PowerPoint Presentation</vt:lpstr>
      <vt:lpstr>PowerPoint Presentation</vt:lpstr>
      <vt:lpstr>PowerPoint Presentation</vt:lpstr>
      <vt:lpstr>Would you prefer:</vt:lpstr>
      <vt:lpstr>101 Sample Write-ups</vt:lpstr>
      <vt:lpstr>PowerPoint Presentation</vt:lpstr>
      <vt:lpstr>THE END</vt:lpstr>
      <vt:lpstr>https://www.youtube.com/watch?v=2WOZSCptSHk&amp;t=150s  </vt:lpstr>
      <vt:lpstr>Establish a case?</vt:lpstr>
      <vt:lpstr>Past practice</vt:lpstr>
      <vt:lpstr>Eeoc investigation</vt:lpstr>
      <vt:lpstr>Life Cycle of an eeoc Charge </vt:lpstr>
      <vt:lpstr>Life Cycle of an EEOC Charge ( “cause” finding)</vt:lpstr>
      <vt:lpstr>Eeoc CONCILIATION PROCESS</vt:lpstr>
      <vt:lpstr>Eeoc charges 2010 to 2016</vt:lpstr>
      <vt:lpstr>Dewitt v. southwestern bell (2017)</vt:lpstr>
      <vt:lpstr>it’s important TO BE FAIR because that’s what judges &amp; juries like!</vt:lpstr>
      <vt:lpstr>The numbers are likely to remain high because:</vt:lpstr>
      <vt:lpstr>PowerPoint Presentation</vt:lpstr>
      <vt:lpstr>Defense costs  $60,000 to $100,000</vt:lpstr>
      <vt:lpstr>PowerPoint Presentation</vt:lpstr>
      <vt:lpstr>  Separation agreement Consideration by the parties  </vt:lpstr>
      <vt:lpstr>  Separation agreement legal requirements  </vt:lpstr>
      <vt:lpstr>Oklahoma office of civil rights enforcement (ocre)</vt:lpstr>
      <vt:lpstr>Eeoc jurisdiction</vt:lpstr>
      <vt:lpstr>EEOC Electronic filing</vt:lpstr>
      <vt:lpstr>How to respond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Suzanne Paulson</dc:creator>
  <cp:lastModifiedBy>Pam Spinks</cp:lastModifiedBy>
  <cp:revision>222</cp:revision>
  <cp:lastPrinted>2019-03-27T21:59:14Z</cp:lastPrinted>
  <dcterms:created xsi:type="dcterms:W3CDTF">2017-11-02T01:58:52Z</dcterms:created>
  <dcterms:modified xsi:type="dcterms:W3CDTF">2020-01-24T20:45:23Z</dcterms:modified>
</cp:coreProperties>
</file>