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 id="2147483680" r:id="rId3"/>
  </p:sldMasterIdLst>
  <p:notesMasterIdLst>
    <p:notesMasterId r:id="rId29"/>
  </p:notesMasterIdLst>
  <p:handoutMasterIdLst>
    <p:handoutMasterId r:id="rId30"/>
  </p:handoutMasterIdLst>
  <p:sldIdLst>
    <p:sldId id="355" r:id="rId4"/>
    <p:sldId id="600" r:id="rId5"/>
    <p:sldId id="601" r:id="rId6"/>
    <p:sldId id="578" r:id="rId7"/>
    <p:sldId id="603" r:id="rId8"/>
    <p:sldId id="604" r:id="rId9"/>
    <p:sldId id="605" r:id="rId10"/>
    <p:sldId id="607" r:id="rId11"/>
    <p:sldId id="257" r:id="rId12"/>
    <p:sldId id="258" r:id="rId13"/>
    <p:sldId id="610" r:id="rId14"/>
    <p:sldId id="606" r:id="rId15"/>
    <p:sldId id="608" r:id="rId16"/>
    <p:sldId id="609" r:id="rId17"/>
    <p:sldId id="332" r:id="rId18"/>
    <p:sldId id="328" r:id="rId19"/>
    <p:sldId id="329" r:id="rId20"/>
    <p:sldId id="598" r:id="rId21"/>
    <p:sldId id="599" r:id="rId22"/>
    <p:sldId id="261" r:id="rId23"/>
    <p:sldId id="597" r:id="rId24"/>
    <p:sldId id="577" r:id="rId25"/>
    <p:sldId id="591" r:id="rId26"/>
    <p:sldId id="580" r:id="rId27"/>
    <p:sldId id="594" r:id="rId2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660066"/>
    <a:srgbClr val="663300"/>
    <a:srgbClr val="FF6600"/>
    <a:srgbClr val="FF0000"/>
    <a:srgbClr val="577FFF"/>
    <a:srgbClr val="3366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8" d="100"/>
          <a:sy n="118" d="100"/>
        </p:scale>
        <p:origin x="1404" y="11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8046"/>
    </p:cViewPr>
  </p:sorterViewPr>
  <p:notesViewPr>
    <p:cSldViewPr>
      <p:cViewPr varScale="1">
        <p:scale>
          <a:sx n="94" d="100"/>
          <a:sy n="94" d="100"/>
        </p:scale>
        <p:origin x="364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B7D7B-B8D5-4567-9BCB-544B0CD75A6B}"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BCC342F6-5C95-4E90-9E4A-15DF8209D2B3}">
      <dgm:prSet/>
      <dgm:spPr/>
      <dgm:t>
        <a:bodyPr/>
        <a:lstStyle/>
        <a:p>
          <a:r>
            <a:rPr lang="en-US"/>
            <a:t>Give Feedback for the right reasons.</a:t>
          </a:r>
        </a:p>
      </dgm:t>
    </dgm:pt>
    <dgm:pt modelId="{FEF41B37-7D4C-4EE6-B0EE-0DFC6A73A024}" type="parTrans" cxnId="{A656417F-E6E9-46A6-9276-C0408A7C1921}">
      <dgm:prSet/>
      <dgm:spPr/>
      <dgm:t>
        <a:bodyPr/>
        <a:lstStyle/>
        <a:p>
          <a:endParaRPr lang="en-US"/>
        </a:p>
      </dgm:t>
    </dgm:pt>
    <dgm:pt modelId="{C34CCAD8-A4B4-4026-B40E-B7D344D662E2}" type="sibTrans" cxnId="{A656417F-E6E9-46A6-9276-C0408A7C1921}">
      <dgm:prSet/>
      <dgm:spPr/>
      <dgm:t>
        <a:bodyPr/>
        <a:lstStyle/>
        <a:p>
          <a:endParaRPr lang="en-US"/>
        </a:p>
      </dgm:t>
    </dgm:pt>
    <dgm:pt modelId="{5A1FF496-47EA-4346-A551-7CCD73398A63}">
      <dgm:prSet/>
      <dgm:spPr/>
      <dgm:t>
        <a:bodyPr/>
        <a:lstStyle/>
        <a:p>
          <a:r>
            <a:rPr lang="en-US"/>
            <a:t>Give feedback at an appropriate time.</a:t>
          </a:r>
        </a:p>
      </dgm:t>
    </dgm:pt>
    <dgm:pt modelId="{6505B070-B0D0-4258-A8D8-B9DAB66C45DB}" type="parTrans" cxnId="{67FE03DB-492F-48CF-9309-E31C5EE82082}">
      <dgm:prSet/>
      <dgm:spPr/>
      <dgm:t>
        <a:bodyPr/>
        <a:lstStyle/>
        <a:p>
          <a:endParaRPr lang="en-US"/>
        </a:p>
      </dgm:t>
    </dgm:pt>
    <dgm:pt modelId="{252947BB-433C-4295-ADCE-487C0609C363}" type="sibTrans" cxnId="{67FE03DB-492F-48CF-9309-E31C5EE82082}">
      <dgm:prSet/>
      <dgm:spPr/>
      <dgm:t>
        <a:bodyPr/>
        <a:lstStyle/>
        <a:p>
          <a:endParaRPr lang="en-US"/>
        </a:p>
      </dgm:t>
    </dgm:pt>
    <dgm:pt modelId="{9B64D9A4-36F5-4DAB-BA5A-2C9A44EB01EB}">
      <dgm:prSet/>
      <dgm:spPr/>
      <dgm:t>
        <a:bodyPr/>
        <a:lstStyle/>
        <a:p>
          <a:r>
            <a:rPr lang="en-US"/>
            <a:t>Feedback must be voluntarily accepted.</a:t>
          </a:r>
        </a:p>
      </dgm:t>
    </dgm:pt>
    <dgm:pt modelId="{8C1E98F5-D96E-43F0-A4E6-D3C2FC29FAEB}" type="parTrans" cxnId="{54F75357-F703-4667-865C-2F7070B49DA0}">
      <dgm:prSet/>
      <dgm:spPr/>
      <dgm:t>
        <a:bodyPr/>
        <a:lstStyle/>
        <a:p>
          <a:endParaRPr lang="en-US"/>
        </a:p>
      </dgm:t>
    </dgm:pt>
    <dgm:pt modelId="{98BCB7CD-0423-430F-B4F2-1FAE760CAC44}" type="sibTrans" cxnId="{54F75357-F703-4667-865C-2F7070B49DA0}">
      <dgm:prSet/>
      <dgm:spPr/>
      <dgm:t>
        <a:bodyPr/>
        <a:lstStyle/>
        <a:p>
          <a:endParaRPr lang="en-US"/>
        </a:p>
      </dgm:t>
    </dgm:pt>
    <dgm:pt modelId="{BABFBDF5-D820-4FB2-87BA-5F62C3BF470A}">
      <dgm:prSet/>
      <dgm:spPr/>
      <dgm:t>
        <a:bodyPr/>
        <a:lstStyle/>
        <a:p>
          <a:r>
            <a:rPr lang="en-US"/>
            <a:t>Feedback begets feedback.</a:t>
          </a:r>
        </a:p>
      </dgm:t>
    </dgm:pt>
    <dgm:pt modelId="{752B1454-35A1-4292-8E60-2081AD9D71CB}" type="parTrans" cxnId="{4E7D6D0E-C5D9-4FC2-B278-D32398EDF8EC}">
      <dgm:prSet/>
      <dgm:spPr/>
      <dgm:t>
        <a:bodyPr/>
        <a:lstStyle/>
        <a:p>
          <a:endParaRPr lang="en-US"/>
        </a:p>
      </dgm:t>
    </dgm:pt>
    <dgm:pt modelId="{2F71F73C-95F7-4602-83B2-B8F6D9202D34}" type="sibTrans" cxnId="{4E7D6D0E-C5D9-4FC2-B278-D32398EDF8EC}">
      <dgm:prSet/>
      <dgm:spPr/>
      <dgm:t>
        <a:bodyPr/>
        <a:lstStyle/>
        <a:p>
          <a:endParaRPr lang="en-US"/>
        </a:p>
      </dgm:t>
    </dgm:pt>
    <dgm:pt modelId="{2E234640-9F3A-4EDD-A28E-5A07A9C13F42}">
      <dgm:prSet/>
      <dgm:spPr/>
      <dgm:t>
        <a:bodyPr/>
        <a:lstStyle/>
        <a:p>
          <a:r>
            <a:rPr lang="en-US"/>
            <a:t>Feedback is </a:t>
          </a:r>
          <a:r>
            <a:rPr lang="en-US" i="1" u="sng"/>
            <a:t>not</a:t>
          </a:r>
          <a:r>
            <a:rPr lang="en-US"/>
            <a:t> the same as truth.  </a:t>
          </a:r>
        </a:p>
      </dgm:t>
    </dgm:pt>
    <dgm:pt modelId="{42DA31B6-ECD1-4674-9592-9176D535507B}" type="parTrans" cxnId="{30B08110-5DAC-4474-AA0F-BE58BA990A23}">
      <dgm:prSet/>
      <dgm:spPr/>
      <dgm:t>
        <a:bodyPr/>
        <a:lstStyle/>
        <a:p>
          <a:endParaRPr lang="en-US"/>
        </a:p>
      </dgm:t>
    </dgm:pt>
    <dgm:pt modelId="{040A4A6D-FE40-4333-8B25-B98116B3B240}" type="sibTrans" cxnId="{30B08110-5DAC-4474-AA0F-BE58BA990A23}">
      <dgm:prSet/>
      <dgm:spPr/>
      <dgm:t>
        <a:bodyPr/>
        <a:lstStyle/>
        <a:p>
          <a:endParaRPr lang="en-US"/>
        </a:p>
      </dgm:t>
    </dgm:pt>
    <dgm:pt modelId="{2D69CE22-E3B6-40AD-BDDC-C020AF0C1F86}" type="pres">
      <dgm:prSet presAssocID="{D74B7D7B-B8D5-4567-9BCB-544B0CD75A6B}" presName="vert0" presStyleCnt="0">
        <dgm:presLayoutVars>
          <dgm:dir/>
          <dgm:animOne val="branch"/>
          <dgm:animLvl val="lvl"/>
        </dgm:presLayoutVars>
      </dgm:prSet>
      <dgm:spPr/>
    </dgm:pt>
    <dgm:pt modelId="{5F71D008-CE31-4BCE-A592-CB05117EF070}" type="pres">
      <dgm:prSet presAssocID="{BCC342F6-5C95-4E90-9E4A-15DF8209D2B3}" presName="thickLine" presStyleLbl="alignNode1" presStyleIdx="0" presStyleCnt="5"/>
      <dgm:spPr/>
    </dgm:pt>
    <dgm:pt modelId="{30732BD8-B7A2-4F5C-BD90-09F84A0219A9}" type="pres">
      <dgm:prSet presAssocID="{BCC342F6-5C95-4E90-9E4A-15DF8209D2B3}" presName="horz1" presStyleCnt="0"/>
      <dgm:spPr/>
    </dgm:pt>
    <dgm:pt modelId="{82B9C50D-AA43-4EF7-83E2-E1E769240C8F}" type="pres">
      <dgm:prSet presAssocID="{BCC342F6-5C95-4E90-9E4A-15DF8209D2B3}" presName="tx1" presStyleLbl="revTx" presStyleIdx="0" presStyleCnt="5"/>
      <dgm:spPr/>
    </dgm:pt>
    <dgm:pt modelId="{3FE019E2-B055-4CDB-AACA-87C64D8AFCAE}" type="pres">
      <dgm:prSet presAssocID="{BCC342F6-5C95-4E90-9E4A-15DF8209D2B3}" presName="vert1" presStyleCnt="0"/>
      <dgm:spPr/>
    </dgm:pt>
    <dgm:pt modelId="{6FC7AAA1-466C-4FDE-B3DF-BA8DBFE1D84E}" type="pres">
      <dgm:prSet presAssocID="{5A1FF496-47EA-4346-A551-7CCD73398A63}" presName="thickLine" presStyleLbl="alignNode1" presStyleIdx="1" presStyleCnt="5"/>
      <dgm:spPr/>
    </dgm:pt>
    <dgm:pt modelId="{34772530-B72E-417B-99FD-8693F180AE5F}" type="pres">
      <dgm:prSet presAssocID="{5A1FF496-47EA-4346-A551-7CCD73398A63}" presName="horz1" presStyleCnt="0"/>
      <dgm:spPr/>
    </dgm:pt>
    <dgm:pt modelId="{8D1C7D30-2171-46E2-A882-82CF062A76C6}" type="pres">
      <dgm:prSet presAssocID="{5A1FF496-47EA-4346-A551-7CCD73398A63}" presName="tx1" presStyleLbl="revTx" presStyleIdx="1" presStyleCnt="5"/>
      <dgm:spPr/>
    </dgm:pt>
    <dgm:pt modelId="{3EA6D460-2B39-4DA0-8DCF-D8403DAE033F}" type="pres">
      <dgm:prSet presAssocID="{5A1FF496-47EA-4346-A551-7CCD73398A63}" presName="vert1" presStyleCnt="0"/>
      <dgm:spPr/>
    </dgm:pt>
    <dgm:pt modelId="{C6F7B540-B5C5-4DBA-AB6F-76CDE490E5DD}" type="pres">
      <dgm:prSet presAssocID="{9B64D9A4-36F5-4DAB-BA5A-2C9A44EB01EB}" presName="thickLine" presStyleLbl="alignNode1" presStyleIdx="2" presStyleCnt="5"/>
      <dgm:spPr/>
    </dgm:pt>
    <dgm:pt modelId="{9C346AC4-DF50-485F-9DFC-F2FF9CB85EDF}" type="pres">
      <dgm:prSet presAssocID="{9B64D9A4-36F5-4DAB-BA5A-2C9A44EB01EB}" presName="horz1" presStyleCnt="0"/>
      <dgm:spPr/>
    </dgm:pt>
    <dgm:pt modelId="{CCC99689-D3AF-4256-9B8F-67B88378305B}" type="pres">
      <dgm:prSet presAssocID="{9B64D9A4-36F5-4DAB-BA5A-2C9A44EB01EB}" presName="tx1" presStyleLbl="revTx" presStyleIdx="2" presStyleCnt="5"/>
      <dgm:spPr/>
    </dgm:pt>
    <dgm:pt modelId="{DFDB1459-8CAB-412E-AC9F-E3242EC45F76}" type="pres">
      <dgm:prSet presAssocID="{9B64D9A4-36F5-4DAB-BA5A-2C9A44EB01EB}" presName="vert1" presStyleCnt="0"/>
      <dgm:spPr/>
    </dgm:pt>
    <dgm:pt modelId="{F41220F1-7AA0-4F43-8F82-5C3FC5A40694}" type="pres">
      <dgm:prSet presAssocID="{BABFBDF5-D820-4FB2-87BA-5F62C3BF470A}" presName="thickLine" presStyleLbl="alignNode1" presStyleIdx="3" presStyleCnt="5"/>
      <dgm:spPr/>
    </dgm:pt>
    <dgm:pt modelId="{DE83FF82-C824-4517-A675-D82A386F918B}" type="pres">
      <dgm:prSet presAssocID="{BABFBDF5-D820-4FB2-87BA-5F62C3BF470A}" presName="horz1" presStyleCnt="0"/>
      <dgm:spPr/>
    </dgm:pt>
    <dgm:pt modelId="{59B9DACD-F9C0-41B3-9367-9E08C124B7EA}" type="pres">
      <dgm:prSet presAssocID="{BABFBDF5-D820-4FB2-87BA-5F62C3BF470A}" presName="tx1" presStyleLbl="revTx" presStyleIdx="3" presStyleCnt="5"/>
      <dgm:spPr/>
    </dgm:pt>
    <dgm:pt modelId="{3660554D-86D9-4DC5-BA63-EE33D7CE12C9}" type="pres">
      <dgm:prSet presAssocID="{BABFBDF5-D820-4FB2-87BA-5F62C3BF470A}" presName="vert1" presStyleCnt="0"/>
      <dgm:spPr/>
    </dgm:pt>
    <dgm:pt modelId="{AE4335B9-23FE-4C5F-A8A7-ACA83C3DFE8E}" type="pres">
      <dgm:prSet presAssocID="{2E234640-9F3A-4EDD-A28E-5A07A9C13F42}" presName="thickLine" presStyleLbl="alignNode1" presStyleIdx="4" presStyleCnt="5"/>
      <dgm:spPr/>
    </dgm:pt>
    <dgm:pt modelId="{C345FA4C-B62A-49C9-8D9E-752D054070E3}" type="pres">
      <dgm:prSet presAssocID="{2E234640-9F3A-4EDD-A28E-5A07A9C13F42}" presName="horz1" presStyleCnt="0"/>
      <dgm:spPr/>
    </dgm:pt>
    <dgm:pt modelId="{42B35BF8-56F8-4864-9124-A7400349F59A}" type="pres">
      <dgm:prSet presAssocID="{2E234640-9F3A-4EDD-A28E-5A07A9C13F42}" presName="tx1" presStyleLbl="revTx" presStyleIdx="4" presStyleCnt="5"/>
      <dgm:spPr/>
    </dgm:pt>
    <dgm:pt modelId="{D9216EC6-0FC4-4CFE-A7E2-58EFE1E7A956}" type="pres">
      <dgm:prSet presAssocID="{2E234640-9F3A-4EDD-A28E-5A07A9C13F42}" presName="vert1" presStyleCnt="0"/>
      <dgm:spPr/>
    </dgm:pt>
  </dgm:ptLst>
  <dgm:cxnLst>
    <dgm:cxn modelId="{B2DFD201-481D-44A5-83FE-EE22A9BBF0AE}" type="presOf" srcId="{D74B7D7B-B8D5-4567-9BCB-544B0CD75A6B}" destId="{2D69CE22-E3B6-40AD-BDDC-C020AF0C1F86}" srcOrd="0" destOrd="0" presId="urn:microsoft.com/office/officeart/2008/layout/LinedList"/>
    <dgm:cxn modelId="{E2CC0F04-2DCB-4AA1-B402-B05F2398920E}" type="presOf" srcId="{2E234640-9F3A-4EDD-A28E-5A07A9C13F42}" destId="{42B35BF8-56F8-4864-9124-A7400349F59A}" srcOrd="0" destOrd="0" presId="urn:microsoft.com/office/officeart/2008/layout/LinedList"/>
    <dgm:cxn modelId="{4E7D6D0E-C5D9-4FC2-B278-D32398EDF8EC}" srcId="{D74B7D7B-B8D5-4567-9BCB-544B0CD75A6B}" destId="{BABFBDF5-D820-4FB2-87BA-5F62C3BF470A}" srcOrd="3" destOrd="0" parTransId="{752B1454-35A1-4292-8E60-2081AD9D71CB}" sibTransId="{2F71F73C-95F7-4602-83B2-B8F6D9202D34}"/>
    <dgm:cxn modelId="{30B08110-5DAC-4474-AA0F-BE58BA990A23}" srcId="{D74B7D7B-B8D5-4567-9BCB-544B0CD75A6B}" destId="{2E234640-9F3A-4EDD-A28E-5A07A9C13F42}" srcOrd="4" destOrd="0" parTransId="{42DA31B6-ECD1-4674-9592-9176D535507B}" sibTransId="{040A4A6D-FE40-4333-8B25-B98116B3B240}"/>
    <dgm:cxn modelId="{F90E6215-8F00-4911-A2E0-A5B8379809CD}" type="presOf" srcId="{BABFBDF5-D820-4FB2-87BA-5F62C3BF470A}" destId="{59B9DACD-F9C0-41B3-9367-9E08C124B7EA}" srcOrd="0" destOrd="0" presId="urn:microsoft.com/office/officeart/2008/layout/LinedList"/>
    <dgm:cxn modelId="{2FC5096B-825E-4DE5-8492-005220680D2A}" type="presOf" srcId="{5A1FF496-47EA-4346-A551-7CCD73398A63}" destId="{8D1C7D30-2171-46E2-A882-82CF062A76C6}" srcOrd="0" destOrd="0" presId="urn:microsoft.com/office/officeart/2008/layout/LinedList"/>
    <dgm:cxn modelId="{54F75357-F703-4667-865C-2F7070B49DA0}" srcId="{D74B7D7B-B8D5-4567-9BCB-544B0CD75A6B}" destId="{9B64D9A4-36F5-4DAB-BA5A-2C9A44EB01EB}" srcOrd="2" destOrd="0" parTransId="{8C1E98F5-D96E-43F0-A4E6-D3C2FC29FAEB}" sibTransId="{98BCB7CD-0423-430F-B4F2-1FAE760CAC44}"/>
    <dgm:cxn modelId="{A656417F-E6E9-46A6-9276-C0408A7C1921}" srcId="{D74B7D7B-B8D5-4567-9BCB-544B0CD75A6B}" destId="{BCC342F6-5C95-4E90-9E4A-15DF8209D2B3}" srcOrd="0" destOrd="0" parTransId="{FEF41B37-7D4C-4EE6-B0EE-0DFC6A73A024}" sibTransId="{C34CCAD8-A4B4-4026-B40E-B7D344D662E2}"/>
    <dgm:cxn modelId="{67FE03DB-492F-48CF-9309-E31C5EE82082}" srcId="{D74B7D7B-B8D5-4567-9BCB-544B0CD75A6B}" destId="{5A1FF496-47EA-4346-A551-7CCD73398A63}" srcOrd="1" destOrd="0" parTransId="{6505B070-B0D0-4258-A8D8-B9DAB66C45DB}" sibTransId="{252947BB-433C-4295-ADCE-487C0609C363}"/>
    <dgm:cxn modelId="{F1BB35DB-CB90-46C6-BFC1-D2C8CC4769EC}" type="presOf" srcId="{BCC342F6-5C95-4E90-9E4A-15DF8209D2B3}" destId="{82B9C50D-AA43-4EF7-83E2-E1E769240C8F}" srcOrd="0" destOrd="0" presId="urn:microsoft.com/office/officeart/2008/layout/LinedList"/>
    <dgm:cxn modelId="{855B4AEB-1C2C-4D68-B6D1-C3A466AC3745}" type="presOf" srcId="{9B64D9A4-36F5-4DAB-BA5A-2C9A44EB01EB}" destId="{CCC99689-D3AF-4256-9B8F-67B88378305B}" srcOrd="0" destOrd="0" presId="urn:microsoft.com/office/officeart/2008/layout/LinedList"/>
    <dgm:cxn modelId="{7F931A19-14C7-4CBE-A25D-F44EF7DBA16B}" type="presParOf" srcId="{2D69CE22-E3B6-40AD-BDDC-C020AF0C1F86}" destId="{5F71D008-CE31-4BCE-A592-CB05117EF070}" srcOrd="0" destOrd="0" presId="urn:microsoft.com/office/officeart/2008/layout/LinedList"/>
    <dgm:cxn modelId="{C547B976-E951-417B-8E42-5C2F36B4C9F4}" type="presParOf" srcId="{2D69CE22-E3B6-40AD-BDDC-C020AF0C1F86}" destId="{30732BD8-B7A2-4F5C-BD90-09F84A0219A9}" srcOrd="1" destOrd="0" presId="urn:microsoft.com/office/officeart/2008/layout/LinedList"/>
    <dgm:cxn modelId="{4C0683CA-1322-420E-9106-AE112D331C84}" type="presParOf" srcId="{30732BD8-B7A2-4F5C-BD90-09F84A0219A9}" destId="{82B9C50D-AA43-4EF7-83E2-E1E769240C8F}" srcOrd="0" destOrd="0" presId="urn:microsoft.com/office/officeart/2008/layout/LinedList"/>
    <dgm:cxn modelId="{D7EE764A-787E-488C-93BD-3DBA5286876D}" type="presParOf" srcId="{30732BD8-B7A2-4F5C-BD90-09F84A0219A9}" destId="{3FE019E2-B055-4CDB-AACA-87C64D8AFCAE}" srcOrd="1" destOrd="0" presId="urn:microsoft.com/office/officeart/2008/layout/LinedList"/>
    <dgm:cxn modelId="{5B069314-2B51-422C-A000-2BEB2A6F8EA8}" type="presParOf" srcId="{2D69CE22-E3B6-40AD-BDDC-C020AF0C1F86}" destId="{6FC7AAA1-466C-4FDE-B3DF-BA8DBFE1D84E}" srcOrd="2" destOrd="0" presId="urn:microsoft.com/office/officeart/2008/layout/LinedList"/>
    <dgm:cxn modelId="{01C4658C-1BD7-40FE-9BA7-16970F88410F}" type="presParOf" srcId="{2D69CE22-E3B6-40AD-BDDC-C020AF0C1F86}" destId="{34772530-B72E-417B-99FD-8693F180AE5F}" srcOrd="3" destOrd="0" presId="urn:microsoft.com/office/officeart/2008/layout/LinedList"/>
    <dgm:cxn modelId="{ABFB177D-E92B-49CD-A3FD-A79042C289D9}" type="presParOf" srcId="{34772530-B72E-417B-99FD-8693F180AE5F}" destId="{8D1C7D30-2171-46E2-A882-82CF062A76C6}" srcOrd="0" destOrd="0" presId="urn:microsoft.com/office/officeart/2008/layout/LinedList"/>
    <dgm:cxn modelId="{2B34F91D-608A-4BE6-8949-85DDC740E768}" type="presParOf" srcId="{34772530-B72E-417B-99FD-8693F180AE5F}" destId="{3EA6D460-2B39-4DA0-8DCF-D8403DAE033F}" srcOrd="1" destOrd="0" presId="urn:microsoft.com/office/officeart/2008/layout/LinedList"/>
    <dgm:cxn modelId="{9BB79453-E491-4C92-AF7C-EFEB6B493A8C}" type="presParOf" srcId="{2D69CE22-E3B6-40AD-BDDC-C020AF0C1F86}" destId="{C6F7B540-B5C5-4DBA-AB6F-76CDE490E5DD}" srcOrd="4" destOrd="0" presId="urn:microsoft.com/office/officeart/2008/layout/LinedList"/>
    <dgm:cxn modelId="{92C30BD5-1290-4E23-965E-DAF40ACBD9B2}" type="presParOf" srcId="{2D69CE22-E3B6-40AD-BDDC-C020AF0C1F86}" destId="{9C346AC4-DF50-485F-9DFC-F2FF9CB85EDF}" srcOrd="5" destOrd="0" presId="urn:microsoft.com/office/officeart/2008/layout/LinedList"/>
    <dgm:cxn modelId="{C56D4848-7EFF-4A74-8E40-9D858AAB9F1E}" type="presParOf" srcId="{9C346AC4-DF50-485F-9DFC-F2FF9CB85EDF}" destId="{CCC99689-D3AF-4256-9B8F-67B88378305B}" srcOrd="0" destOrd="0" presId="urn:microsoft.com/office/officeart/2008/layout/LinedList"/>
    <dgm:cxn modelId="{9C22A8AE-E7C1-4230-A7E9-81D00E4AAB26}" type="presParOf" srcId="{9C346AC4-DF50-485F-9DFC-F2FF9CB85EDF}" destId="{DFDB1459-8CAB-412E-AC9F-E3242EC45F76}" srcOrd="1" destOrd="0" presId="urn:microsoft.com/office/officeart/2008/layout/LinedList"/>
    <dgm:cxn modelId="{51BADBB8-159F-43E4-A712-C2764F0A8EEC}" type="presParOf" srcId="{2D69CE22-E3B6-40AD-BDDC-C020AF0C1F86}" destId="{F41220F1-7AA0-4F43-8F82-5C3FC5A40694}" srcOrd="6" destOrd="0" presId="urn:microsoft.com/office/officeart/2008/layout/LinedList"/>
    <dgm:cxn modelId="{4BA6D206-AF95-449D-9E40-5356BEC2DACE}" type="presParOf" srcId="{2D69CE22-E3B6-40AD-BDDC-C020AF0C1F86}" destId="{DE83FF82-C824-4517-A675-D82A386F918B}" srcOrd="7" destOrd="0" presId="urn:microsoft.com/office/officeart/2008/layout/LinedList"/>
    <dgm:cxn modelId="{48DF64AB-A431-4C45-AD5D-EF9BE5C4FB6B}" type="presParOf" srcId="{DE83FF82-C824-4517-A675-D82A386F918B}" destId="{59B9DACD-F9C0-41B3-9367-9E08C124B7EA}" srcOrd="0" destOrd="0" presId="urn:microsoft.com/office/officeart/2008/layout/LinedList"/>
    <dgm:cxn modelId="{C4EF8B7A-7135-4C3C-AA7F-D81EA852DE4E}" type="presParOf" srcId="{DE83FF82-C824-4517-A675-D82A386F918B}" destId="{3660554D-86D9-4DC5-BA63-EE33D7CE12C9}" srcOrd="1" destOrd="0" presId="urn:microsoft.com/office/officeart/2008/layout/LinedList"/>
    <dgm:cxn modelId="{BDB0E7A6-9BDF-435A-ACD0-F1C5E46CFA4C}" type="presParOf" srcId="{2D69CE22-E3B6-40AD-BDDC-C020AF0C1F86}" destId="{AE4335B9-23FE-4C5F-A8A7-ACA83C3DFE8E}" srcOrd="8" destOrd="0" presId="urn:microsoft.com/office/officeart/2008/layout/LinedList"/>
    <dgm:cxn modelId="{7A49BC4C-6E8E-466F-981D-0DF87FB4D9AC}" type="presParOf" srcId="{2D69CE22-E3B6-40AD-BDDC-C020AF0C1F86}" destId="{C345FA4C-B62A-49C9-8D9E-752D054070E3}" srcOrd="9" destOrd="0" presId="urn:microsoft.com/office/officeart/2008/layout/LinedList"/>
    <dgm:cxn modelId="{866F6862-F15D-40D3-B58A-93F9AD959FCA}" type="presParOf" srcId="{C345FA4C-B62A-49C9-8D9E-752D054070E3}" destId="{42B35BF8-56F8-4864-9124-A7400349F59A}" srcOrd="0" destOrd="0" presId="urn:microsoft.com/office/officeart/2008/layout/LinedList"/>
    <dgm:cxn modelId="{53838A35-347F-494C-AD9E-3704E30B6CDA}" type="presParOf" srcId="{C345FA4C-B62A-49C9-8D9E-752D054070E3}" destId="{D9216EC6-0FC4-4CFE-A7E2-58EFE1E7A95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1D008-CE31-4BCE-A592-CB05117EF070}">
      <dsp:nvSpPr>
        <dsp:cNvPr id="0" name=""/>
        <dsp:cNvSpPr/>
      </dsp:nvSpPr>
      <dsp:spPr>
        <a:xfrm>
          <a:off x="0" y="621"/>
          <a:ext cx="4802995" cy="0"/>
        </a:xfrm>
        <a:prstGeom prst="line">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w="9525" cap="flat" cmpd="sng" algn="ctr">
          <a:solidFill>
            <a:schemeClr val="accent5">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82B9C50D-AA43-4EF7-83E2-E1E769240C8F}">
      <dsp:nvSpPr>
        <dsp:cNvPr id="0" name=""/>
        <dsp:cNvSpPr/>
      </dsp:nvSpPr>
      <dsp:spPr>
        <a:xfrm>
          <a:off x="0" y="621"/>
          <a:ext cx="4802995" cy="101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Give Feedback for the right reasons.</a:t>
          </a:r>
        </a:p>
      </dsp:txBody>
      <dsp:txXfrm>
        <a:off x="0" y="621"/>
        <a:ext cx="4802995" cy="1017233"/>
      </dsp:txXfrm>
    </dsp:sp>
    <dsp:sp modelId="{6FC7AAA1-466C-4FDE-B3DF-BA8DBFE1D84E}">
      <dsp:nvSpPr>
        <dsp:cNvPr id="0" name=""/>
        <dsp:cNvSpPr/>
      </dsp:nvSpPr>
      <dsp:spPr>
        <a:xfrm>
          <a:off x="0" y="1017854"/>
          <a:ext cx="4802995" cy="0"/>
        </a:xfrm>
        <a:prstGeom prst="line">
          <a:avLst/>
        </a:prstGeom>
        <a:gradFill rotWithShape="0">
          <a:gsLst>
            <a:gs pos="0">
              <a:schemeClr val="accent5">
                <a:hueOff val="-294728"/>
                <a:satOff val="2453"/>
                <a:lumOff val="-6470"/>
                <a:alphaOff val="0"/>
                <a:tint val="96000"/>
                <a:satMod val="100000"/>
                <a:lumMod val="104000"/>
              </a:schemeClr>
            </a:gs>
            <a:gs pos="78000">
              <a:schemeClr val="accent5">
                <a:hueOff val="-294728"/>
                <a:satOff val="2453"/>
                <a:lumOff val="-6470"/>
                <a:alphaOff val="0"/>
                <a:shade val="100000"/>
                <a:satMod val="110000"/>
                <a:lumMod val="100000"/>
              </a:schemeClr>
            </a:gs>
          </a:gsLst>
          <a:lin ang="5400000" scaled="0"/>
        </a:gradFill>
        <a:ln w="9525" cap="flat" cmpd="sng" algn="ctr">
          <a:solidFill>
            <a:schemeClr val="accent5">
              <a:hueOff val="-294728"/>
              <a:satOff val="2453"/>
              <a:lumOff val="-647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8D1C7D30-2171-46E2-A882-82CF062A76C6}">
      <dsp:nvSpPr>
        <dsp:cNvPr id="0" name=""/>
        <dsp:cNvSpPr/>
      </dsp:nvSpPr>
      <dsp:spPr>
        <a:xfrm>
          <a:off x="0" y="1017854"/>
          <a:ext cx="4802995" cy="101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Give feedback at an appropriate time.</a:t>
          </a:r>
        </a:p>
      </dsp:txBody>
      <dsp:txXfrm>
        <a:off x="0" y="1017854"/>
        <a:ext cx="4802995" cy="1017233"/>
      </dsp:txXfrm>
    </dsp:sp>
    <dsp:sp modelId="{C6F7B540-B5C5-4DBA-AB6F-76CDE490E5DD}">
      <dsp:nvSpPr>
        <dsp:cNvPr id="0" name=""/>
        <dsp:cNvSpPr/>
      </dsp:nvSpPr>
      <dsp:spPr>
        <a:xfrm>
          <a:off x="0" y="2035087"/>
          <a:ext cx="4802995" cy="0"/>
        </a:xfrm>
        <a:prstGeom prst="line">
          <a:avLst/>
        </a:prstGeom>
        <a:gradFill rotWithShape="0">
          <a:gsLst>
            <a:gs pos="0">
              <a:schemeClr val="accent5">
                <a:hueOff val="-589455"/>
                <a:satOff val="4905"/>
                <a:lumOff val="-12941"/>
                <a:alphaOff val="0"/>
                <a:tint val="96000"/>
                <a:satMod val="100000"/>
                <a:lumMod val="104000"/>
              </a:schemeClr>
            </a:gs>
            <a:gs pos="78000">
              <a:schemeClr val="accent5">
                <a:hueOff val="-589455"/>
                <a:satOff val="4905"/>
                <a:lumOff val="-12941"/>
                <a:alphaOff val="0"/>
                <a:shade val="100000"/>
                <a:satMod val="110000"/>
                <a:lumMod val="100000"/>
              </a:schemeClr>
            </a:gs>
          </a:gsLst>
          <a:lin ang="5400000" scaled="0"/>
        </a:gradFill>
        <a:ln w="9525" cap="flat" cmpd="sng" algn="ctr">
          <a:solidFill>
            <a:schemeClr val="accent5">
              <a:hueOff val="-589455"/>
              <a:satOff val="4905"/>
              <a:lumOff val="-12941"/>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CCC99689-D3AF-4256-9B8F-67B88378305B}">
      <dsp:nvSpPr>
        <dsp:cNvPr id="0" name=""/>
        <dsp:cNvSpPr/>
      </dsp:nvSpPr>
      <dsp:spPr>
        <a:xfrm>
          <a:off x="0" y="2035087"/>
          <a:ext cx="4802995" cy="101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Feedback must be voluntarily accepted.</a:t>
          </a:r>
        </a:p>
      </dsp:txBody>
      <dsp:txXfrm>
        <a:off x="0" y="2035087"/>
        <a:ext cx="4802995" cy="1017233"/>
      </dsp:txXfrm>
    </dsp:sp>
    <dsp:sp modelId="{F41220F1-7AA0-4F43-8F82-5C3FC5A40694}">
      <dsp:nvSpPr>
        <dsp:cNvPr id="0" name=""/>
        <dsp:cNvSpPr/>
      </dsp:nvSpPr>
      <dsp:spPr>
        <a:xfrm>
          <a:off x="0" y="3052321"/>
          <a:ext cx="4802995" cy="0"/>
        </a:xfrm>
        <a:prstGeom prst="line">
          <a:avLst/>
        </a:prstGeom>
        <a:gradFill rotWithShape="0">
          <a:gsLst>
            <a:gs pos="0">
              <a:schemeClr val="accent5">
                <a:hueOff val="-884183"/>
                <a:satOff val="7358"/>
                <a:lumOff val="-19411"/>
                <a:alphaOff val="0"/>
                <a:tint val="96000"/>
                <a:satMod val="100000"/>
                <a:lumMod val="104000"/>
              </a:schemeClr>
            </a:gs>
            <a:gs pos="78000">
              <a:schemeClr val="accent5">
                <a:hueOff val="-884183"/>
                <a:satOff val="7358"/>
                <a:lumOff val="-19411"/>
                <a:alphaOff val="0"/>
                <a:shade val="100000"/>
                <a:satMod val="110000"/>
                <a:lumMod val="100000"/>
              </a:schemeClr>
            </a:gs>
          </a:gsLst>
          <a:lin ang="5400000" scaled="0"/>
        </a:gradFill>
        <a:ln w="9525" cap="flat" cmpd="sng" algn="ctr">
          <a:solidFill>
            <a:schemeClr val="accent5">
              <a:hueOff val="-884183"/>
              <a:satOff val="7358"/>
              <a:lumOff val="-19411"/>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59B9DACD-F9C0-41B3-9367-9E08C124B7EA}">
      <dsp:nvSpPr>
        <dsp:cNvPr id="0" name=""/>
        <dsp:cNvSpPr/>
      </dsp:nvSpPr>
      <dsp:spPr>
        <a:xfrm>
          <a:off x="0" y="3052321"/>
          <a:ext cx="4802995" cy="101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Feedback begets feedback.</a:t>
          </a:r>
        </a:p>
      </dsp:txBody>
      <dsp:txXfrm>
        <a:off x="0" y="3052321"/>
        <a:ext cx="4802995" cy="1017233"/>
      </dsp:txXfrm>
    </dsp:sp>
    <dsp:sp modelId="{AE4335B9-23FE-4C5F-A8A7-ACA83C3DFE8E}">
      <dsp:nvSpPr>
        <dsp:cNvPr id="0" name=""/>
        <dsp:cNvSpPr/>
      </dsp:nvSpPr>
      <dsp:spPr>
        <a:xfrm>
          <a:off x="0" y="4069554"/>
          <a:ext cx="4802995" cy="0"/>
        </a:xfrm>
        <a:prstGeom prst="line">
          <a:avLst/>
        </a:prstGeom>
        <a:gradFill rotWithShape="0">
          <a:gsLst>
            <a:gs pos="0">
              <a:schemeClr val="accent5">
                <a:hueOff val="-1178911"/>
                <a:satOff val="9810"/>
                <a:lumOff val="-25882"/>
                <a:alphaOff val="0"/>
                <a:tint val="96000"/>
                <a:satMod val="100000"/>
                <a:lumMod val="104000"/>
              </a:schemeClr>
            </a:gs>
            <a:gs pos="78000">
              <a:schemeClr val="accent5">
                <a:hueOff val="-1178911"/>
                <a:satOff val="9810"/>
                <a:lumOff val="-25882"/>
                <a:alphaOff val="0"/>
                <a:shade val="100000"/>
                <a:satMod val="110000"/>
                <a:lumMod val="100000"/>
              </a:schemeClr>
            </a:gs>
          </a:gsLst>
          <a:lin ang="5400000" scaled="0"/>
        </a:gradFill>
        <a:ln w="9525" cap="flat" cmpd="sng" algn="ctr">
          <a:solidFill>
            <a:schemeClr val="accent5">
              <a:hueOff val="-1178911"/>
              <a:satOff val="9810"/>
              <a:lumOff val="-25882"/>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42B35BF8-56F8-4864-9124-A7400349F59A}">
      <dsp:nvSpPr>
        <dsp:cNvPr id="0" name=""/>
        <dsp:cNvSpPr/>
      </dsp:nvSpPr>
      <dsp:spPr>
        <a:xfrm>
          <a:off x="0" y="4069554"/>
          <a:ext cx="4802995" cy="101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Feedback is </a:t>
          </a:r>
          <a:r>
            <a:rPr lang="en-US" sz="2800" i="1" u="sng" kern="1200"/>
            <a:t>not</a:t>
          </a:r>
          <a:r>
            <a:rPr lang="en-US" sz="2800" kern="1200"/>
            <a:t> the same as truth.  </a:t>
          </a:r>
        </a:p>
      </dsp:txBody>
      <dsp:txXfrm>
        <a:off x="0" y="4069554"/>
        <a:ext cx="4802995" cy="101723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4" name="Rectangle 2"/>
          <p:cNvSpPr>
            <a:spLocks noGrp="1" noChangeArrowheads="1"/>
          </p:cNvSpPr>
          <p:nvPr>
            <p:ph type="hdr" sz="quarter"/>
          </p:nvPr>
        </p:nvSpPr>
        <p:spPr bwMode="auto">
          <a:xfrm>
            <a:off x="2895600" y="304800"/>
            <a:ext cx="121920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r>
              <a:rPr lang="en-US" sz="1400"/>
              <a:t>SIP #3 - Coaching</a:t>
            </a:r>
            <a:endParaRPr lang="en-US" sz="1400" dirty="0"/>
          </a:p>
        </p:txBody>
      </p:sp>
      <p:sp>
        <p:nvSpPr>
          <p:cNvPr id="335876" name="Rectangle 4"/>
          <p:cNvSpPr>
            <a:spLocks noGrp="1" noChangeArrowheads="1"/>
          </p:cNvSpPr>
          <p:nvPr>
            <p:ph type="ftr" sz="quarter" idx="2"/>
          </p:nvPr>
        </p:nvSpPr>
        <p:spPr bwMode="auto">
          <a:xfrm>
            <a:off x="304800" y="8610600"/>
            <a:ext cx="381000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r>
              <a:rPr lang="nl-NL" sz="1400"/>
              <a:t>SIP at OMAG in Edmond - 12/5/19</a:t>
            </a:r>
            <a:endParaRPr lang="en-US" sz="1400" dirty="0"/>
          </a:p>
        </p:txBody>
      </p:sp>
      <p:sp>
        <p:nvSpPr>
          <p:cNvPr id="335877" name="Rectangle 5"/>
          <p:cNvSpPr>
            <a:spLocks noGrp="1" noChangeArrowheads="1"/>
          </p:cNvSpPr>
          <p:nvPr>
            <p:ph type="sldNum" sz="quarter" idx="3"/>
          </p:nvPr>
        </p:nvSpPr>
        <p:spPr bwMode="auto">
          <a:xfrm>
            <a:off x="5562600" y="8829967"/>
            <a:ext cx="1446178"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91CEA5B6-89F0-4350-A7B5-2E8EBD66D402}" type="slidenum">
              <a:rPr lang="en-US"/>
              <a:pPr>
                <a:defRPr/>
              </a:pPr>
              <a:t>‹#›</a:t>
            </a:fld>
            <a:endParaRPr lang="en-US"/>
          </a:p>
        </p:txBody>
      </p:sp>
    </p:spTree>
    <p:extLst>
      <p:ext uri="{BB962C8B-B14F-4D97-AF65-F5344CB8AC3E}">
        <p14:creationId xmlns:p14="http://schemas.microsoft.com/office/powerpoint/2010/main" val="188467300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r>
              <a:rPr lang="en-US" dirty="0"/>
              <a:t>Updated:  </a:t>
            </a:r>
          </a:p>
        </p:txBody>
      </p:sp>
      <p:sp>
        <p:nvSpPr>
          <p:cNvPr id="40967" name="Rectangle 7"/>
          <p:cNvSpPr>
            <a:spLocks noGrp="1" noChangeArrowheads="1"/>
          </p:cNvSpPr>
          <p:nvPr>
            <p:ph type="sldNum" sz="quarter" idx="5"/>
          </p:nvPr>
        </p:nvSpPr>
        <p:spPr bwMode="auto">
          <a:xfrm>
            <a:off x="4831011" y="8676640"/>
            <a:ext cx="2179391"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A96F2676-F6D9-4F46-BFE6-4C2FDE411853}" type="slidenum">
              <a:rPr lang="en-US"/>
              <a:pPr>
                <a:defRPr/>
              </a:pPr>
              <a:t>‹#›</a:t>
            </a:fld>
            <a:endParaRPr lang="en-US"/>
          </a:p>
        </p:txBody>
      </p:sp>
      <p:sp>
        <p:nvSpPr>
          <p:cNvPr id="7" name="Slide Image Placeholder 6"/>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Footer Placeholder 4"/>
          <p:cNvSpPr>
            <a:spLocks noGrp="1"/>
          </p:cNvSpPr>
          <p:nvPr>
            <p:ph type="ftr" sz="quarter" idx="4"/>
          </p:nvPr>
        </p:nvSpPr>
        <p:spPr>
          <a:xfrm>
            <a:off x="304800" y="8610600"/>
            <a:ext cx="3038475" cy="465138"/>
          </a:xfrm>
          <a:prstGeom prst="rect">
            <a:avLst/>
          </a:prstGeom>
        </p:spPr>
        <p:txBody>
          <a:bodyPr vert="horz" lIns="91440" tIns="45720" rIns="91440" bIns="45720" rtlCol="0" anchor="b"/>
          <a:lstStyle>
            <a:lvl1pPr algn="l">
              <a:defRPr sz="1200"/>
            </a:lvl1pPr>
          </a:lstStyle>
          <a:p>
            <a:r>
              <a:rPr lang="nl-NL"/>
              <a:t>SIP at OMAG in Edmond - 12/5/19</a:t>
            </a:r>
            <a:endParaRPr lang="en-US" dirty="0"/>
          </a:p>
        </p:txBody>
      </p:sp>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r>
              <a:rPr lang="en-US"/>
              <a:t>SIP #3 - Coaching</a:t>
            </a:r>
            <a:endParaRPr lang="en-US" dirty="0"/>
          </a:p>
        </p:txBody>
      </p:sp>
    </p:spTree>
    <p:extLst>
      <p:ext uri="{BB962C8B-B14F-4D97-AF65-F5344CB8AC3E}">
        <p14:creationId xmlns:p14="http://schemas.microsoft.com/office/powerpoint/2010/main" val="713862900"/>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balancecareers.com/changing-employment-laws-191768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thebalancecareers.com/when-employers-hire-an-employment-law-attorney-4153517"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6k8yhZYIDa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Philip_Rivers" TargetMode="External"/><Relationship Id="rId3" Type="http://schemas.openxmlformats.org/officeDocument/2006/relationships/hyperlink" Target="https://en.wikipedia.org/w/index.php?title=J._J._Watt&amp;action=edit&amp;section=16&amp;editintro=Template:BLP_editintro" TargetMode="External"/><Relationship Id="rId7" Type="http://schemas.openxmlformats.org/officeDocument/2006/relationships/hyperlink" Target="https://en.wikipedia.org/wiki/Los_Angeles_Chargers" TargetMode="External"/><Relationship Id="rId12" Type="http://schemas.openxmlformats.org/officeDocument/2006/relationships/hyperlink" Target="https://en.wikipedia.org/wiki/J._J._Watt#cite_note-103"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J._J._Watt#cite_note-100" TargetMode="External"/><Relationship Id="rId11" Type="http://schemas.openxmlformats.org/officeDocument/2006/relationships/hyperlink" Target="https://en.wikipedia.org/wiki/J._J._Watt#cite_note-102" TargetMode="External"/><Relationship Id="rId5" Type="http://schemas.openxmlformats.org/officeDocument/2006/relationships/hyperlink" Target="https://en.wikipedia.org/wiki/J._J._Watt#cite_note-99" TargetMode="External"/><Relationship Id="rId10" Type="http://schemas.openxmlformats.org/officeDocument/2006/relationships/hyperlink" Target="https://en.wikipedia.org/wiki/2019_Oakland_Raiders_season" TargetMode="External"/><Relationship Id="rId4" Type="http://schemas.openxmlformats.org/officeDocument/2006/relationships/hyperlink" Target="https://en.wikipedia.org/wiki/New_Orleans_Saints" TargetMode="External"/><Relationship Id="rId9" Type="http://schemas.openxmlformats.org/officeDocument/2006/relationships/hyperlink" Target="https://en.wikipedia.org/wiki/J._J._Watt#cite_note-10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balancecareers.com/performance-improvement-strategies-1918714" TargetMode="External"/><Relationship Id="rId7" Type="http://schemas.openxmlformats.org/officeDocument/2006/relationships/hyperlink" Target="https://www.thebalancecareers.com/use-coaching-to-improve-employee-performance-1918083"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thebalancecareers.com/provide-feedback-that-has-an-impact-1916642" TargetMode="External"/><Relationship Id="rId5" Type="http://schemas.openxmlformats.org/officeDocument/2006/relationships/hyperlink" Target="https://www.thebalancecareers.com/what-does-a-manager-do-in-the-workplace-1919121" TargetMode="External"/><Relationship Id="rId4" Type="http://schemas.openxmlformats.org/officeDocument/2006/relationships/hyperlink" Target="https://www.thebalancecareers.com/tips-for-effective-coaching-1917836"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thebalancecareers.com/dealing-with-pip-1917828" TargetMode="External"/><Relationship Id="rId3" Type="http://schemas.openxmlformats.org/officeDocument/2006/relationships/hyperlink" Target="https://www.thebalancecareers.com/what-progressive-discipline-1918092" TargetMode="External"/><Relationship Id="rId7" Type="http://schemas.openxmlformats.org/officeDocument/2006/relationships/hyperlink" Target="https://www.thebalancecareers.com/is-a-pip-the-first-step-in-firing-an-employee-3980663"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thebalancecareers.com/performance-improvement-plan-contents-and-sample-form-1918850" TargetMode="External"/><Relationship Id="rId5" Type="http://schemas.openxmlformats.org/officeDocument/2006/relationships/hyperlink" Target="https://www.thebalance.com/how-ach-payments-work-315441" TargetMode="External"/><Relationship Id="rId4" Type="http://schemas.openxmlformats.org/officeDocument/2006/relationships/hyperlink" Target="https://www.thebalancecareers.com/how-to-give-feedback-2275933" TargetMode="External"/><Relationship Id="rId9" Type="http://schemas.openxmlformats.org/officeDocument/2006/relationships/hyperlink" Target="https://www.thebalancecareers.com/what-causes-employment-termination-191827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balancecareers.com/communication-in-the-workplace-191808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balancecareers.com/delegation-as-a-leadership-style-191673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thebalancecareers.com/how-to-take-responsibility-for-your-life-191921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SIP #3 - Coaching</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SIP at OMAG in Edmond - 12/5/19</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C71DE-DB09-4271-A067-FC5D81B59E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40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10</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1174162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11</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367940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233363"/>
            <a:ext cx="4648200" cy="3486150"/>
          </a:xfrm>
        </p:spPr>
      </p:sp>
      <p:sp>
        <p:nvSpPr>
          <p:cNvPr id="3" name="Notes Placeholder 2"/>
          <p:cNvSpPr>
            <a:spLocks noGrp="1"/>
          </p:cNvSpPr>
          <p:nvPr>
            <p:ph type="body" idx="1"/>
          </p:nvPr>
        </p:nvSpPr>
        <p:spPr>
          <a:xfrm>
            <a:off x="617537" y="3815081"/>
            <a:ext cx="5775325" cy="4719319"/>
          </a:xfrm>
          <a:prstGeom prst="rect">
            <a:avLst/>
          </a:prstGeom>
        </p:spPr>
        <p:txBody>
          <a:bodyPr/>
          <a:lstStyle/>
          <a:p>
            <a:r>
              <a:rPr lang="en-US" sz="1800" dirty="0"/>
              <a:t>A formal PIP is best used for those employees who appear to have the greatest potential for improvement. To help ensure an employee's success, the PIP should be realistic, fair, and clearly specify the required goals and means for accomplishing them. It should also be vetted and approved by upper management and HR. If used properly, a PIP can transform a struggling employee into a top performer.</a:t>
            </a:r>
          </a:p>
          <a:p>
            <a:r>
              <a:rPr lang="en-US" sz="1400" i="1" dirty="0"/>
              <a:t>Disclaimer: Please note that the information provided, while authoritative, is not guaranteed for accuracy and legality. This site is read by a worldwide audience and </a:t>
            </a:r>
            <a:r>
              <a:rPr lang="en-US" sz="1400" i="1" u="sng" dirty="0">
                <a:hlinkClick r:id="rId3"/>
              </a:rPr>
              <a:t>employment laws</a:t>
            </a:r>
            <a:r>
              <a:rPr lang="en-US" sz="1400" i="1" dirty="0"/>
              <a:t> and regulations vary from state to state and country to country. </a:t>
            </a:r>
            <a:r>
              <a:rPr lang="en-US" sz="1400" i="1" u="sng" dirty="0">
                <a:hlinkClick r:id="rId4"/>
              </a:rPr>
              <a:t>Please seek legal assistance</a:t>
            </a:r>
            <a:r>
              <a:rPr lang="en-US" sz="1400" i="1" dirty="0"/>
              <a:t> or assistance from state, federal, or international governmental resources, to make certain your legal interpretation and decisions are correct for your location. This information is for guidance, ideas, and assistance.  </a:t>
            </a:r>
            <a:endParaRPr lang="en-US" sz="1400" dirty="0"/>
          </a:p>
          <a:p>
            <a:endParaRPr lang="en-US" dirty="0"/>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12</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3695148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13</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221809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14</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2103306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31499C-87DA-4C26-8B34-87F1E8B98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CD2783D-8818-4C5C-9E34-04092A54600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SIP at OMAG in Edmond - 12/5/19</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9B8B9800-ECAB-4E95-87FE-EF20669A5E3C}"/>
              </a:ext>
            </a:extLst>
          </p:cNvPr>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SIP #3 - Coaching</a:t>
            </a:r>
          </a:p>
        </p:txBody>
      </p:sp>
    </p:spTree>
    <p:extLst>
      <p:ext uri="{BB962C8B-B14F-4D97-AF65-F5344CB8AC3E}">
        <p14:creationId xmlns:p14="http://schemas.microsoft.com/office/powerpoint/2010/main" val="2072440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8" y="4548457"/>
            <a:ext cx="6087273" cy="3721466"/>
          </a:xfrm>
        </p:spPr>
        <p:txBody>
          <a:bodyPr/>
          <a:lstStyle/>
          <a:p>
            <a:pPr algn="l"/>
            <a:r>
              <a:rPr lang="en-US" sz="1400" dirty="0">
                <a:latin typeface="Roboto"/>
              </a:rPr>
              <a:t>Hiring for Attitude: </a:t>
            </a:r>
            <a:r>
              <a:rPr lang="en-US" sz="2000" dirty="0">
                <a:latin typeface="Roboto"/>
              </a:rPr>
              <a:t>Beginning the Coachability Question 1:25</a:t>
            </a:r>
          </a:p>
          <a:p>
            <a:endParaRPr lang="en-US" sz="2000" dirty="0"/>
          </a:p>
          <a:p>
            <a:r>
              <a:rPr lang="en-US" sz="2000" dirty="0">
                <a:hlinkClick r:id="rId3"/>
              </a:rPr>
              <a:t>https://www.youtube.com/watch?v=6k8yhZYIDa4</a:t>
            </a:r>
            <a:r>
              <a:rPr lang="en-US" sz="2000" dirty="0"/>
              <a:t> 		</a:t>
            </a:r>
          </a:p>
          <a:p>
            <a:r>
              <a:rPr lang="en-US" sz="2000" dirty="0"/>
              <a:t>5/19/15</a:t>
            </a:r>
          </a:p>
        </p:txBody>
      </p:sp>
      <p:sp>
        <p:nvSpPr>
          <p:cNvPr id="4" name="Header Placeholder 3"/>
          <p:cNvSpPr>
            <a:spLocks noGrp="1"/>
          </p:cNvSpPr>
          <p:nvPr>
            <p:ph type="hdr" sz="quarter" idx="10"/>
          </p:nvPr>
        </p:nvSpPr>
        <p:spPr/>
        <p:txBody>
          <a:bodyPr/>
          <a:lstStyle/>
          <a:p>
            <a:pPr defTabSz="465887">
              <a:defRPr/>
            </a:pPr>
            <a:r>
              <a:rPr lang="en-US">
                <a:solidFill>
                  <a:prstClr val="black"/>
                </a:solidFill>
                <a:latin typeface="Calibri" panose="020F0502020204030204"/>
              </a:rPr>
              <a:t>SIP #3 - Coaching</a:t>
            </a:r>
          </a:p>
        </p:txBody>
      </p:sp>
      <p:sp>
        <p:nvSpPr>
          <p:cNvPr id="5" name="Footer Placeholder 4"/>
          <p:cNvSpPr>
            <a:spLocks noGrp="1"/>
          </p:cNvSpPr>
          <p:nvPr>
            <p:ph type="ftr" sz="quarter" idx="11"/>
          </p:nvPr>
        </p:nvSpPr>
        <p:spPr/>
        <p:txBody>
          <a:bodyPr/>
          <a:lstStyle/>
          <a:p>
            <a:pPr defTabSz="465887">
              <a:defRPr/>
            </a:pPr>
            <a:r>
              <a:rPr lang="nl-NL">
                <a:solidFill>
                  <a:prstClr val="black"/>
                </a:solidFill>
                <a:latin typeface="Calibri" panose="020F0502020204030204"/>
              </a:rPr>
              <a:t>SIP at OMAG in Edmond - 12/5/19</a:t>
            </a:r>
            <a:endParaRPr lang="en-US">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67732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3200" y="215900"/>
            <a:ext cx="3375025" cy="2530475"/>
          </a:xfrm>
        </p:spPr>
      </p:sp>
      <p:sp>
        <p:nvSpPr>
          <p:cNvPr id="3" name="Notes Placeholder 2"/>
          <p:cNvSpPr>
            <a:spLocks noGrp="1"/>
          </p:cNvSpPr>
          <p:nvPr>
            <p:ph type="body" idx="1"/>
          </p:nvPr>
        </p:nvSpPr>
        <p:spPr>
          <a:xfrm>
            <a:off x="298010" y="2917998"/>
            <a:ext cx="6672993" cy="5543046"/>
          </a:xfrm>
        </p:spPr>
        <p:txBody>
          <a:bodyPr/>
          <a:lstStyle/>
          <a:p>
            <a:r>
              <a:rPr lang="en-US" sz="1500" b="1" dirty="0"/>
              <a:t>Coachability Question.  </a:t>
            </a:r>
            <a:r>
              <a:rPr lang="en-US" sz="1400" b="1" dirty="0"/>
              <a:t>1) </a:t>
            </a:r>
            <a:r>
              <a:rPr lang="en-US" sz="1400" dirty="0"/>
              <a:t>Make them believe you are going to talk with their Previous Boss.  You must ask for the name and the correct spelling of the name or the Coachability Question will not work.  </a:t>
            </a:r>
          </a:p>
          <a:p>
            <a:r>
              <a:rPr lang="en-US" sz="1500" b="1" dirty="0"/>
              <a:t>2)</a:t>
            </a:r>
            <a:r>
              <a:rPr lang="en-US" sz="1500" dirty="0"/>
              <a:t> </a:t>
            </a:r>
            <a:r>
              <a:rPr lang="en-US" sz="1400" dirty="0"/>
              <a:t>Ask them to describe their boss.  Here are two probing follow-up questions: What’s something you wish Pat had done more of?  And, What’s something you wish Pat had done less of?  </a:t>
            </a:r>
          </a:p>
          <a:p>
            <a:r>
              <a:rPr lang="en-US" sz="1500" b="1" dirty="0"/>
              <a:t>3) </a:t>
            </a:r>
            <a:r>
              <a:rPr lang="en-US" sz="1500" dirty="0"/>
              <a:t>Ask what they personally could have done differently.  </a:t>
            </a:r>
            <a:r>
              <a:rPr lang="en-US" sz="1400" dirty="0"/>
              <a:t>This will assess to what extent the </a:t>
            </a:r>
            <a:r>
              <a:rPr lang="en-US" sz="1400" u="sng" dirty="0"/>
              <a:t>Candidate feels personally accountable for his/her own success</a:t>
            </a:r>
            <a:r>
              <a:rPr lang="en-US" sz="1400" dirty="0"/>
              <a:t>.  High performers have high levels of </a:t>
            </a:r>
            <a:r>
              <a:rPr lang="en-US" sz="1400" b="1" dirty="0"/>
              <a:t>critical self-awareness </a:t>
            </a:r>
            <a:r>
              <a:rPr lang="en-US" sz="1400" dirty="0"/>
              <a:t>– the definition of coachability.  </a:t>
            </a:r>
            <a:r>
              <a:rPr lang="en-US" sz="1400" i="1" dirty="0"/>
              <a:t>Natural Law of the Universe that everyone has the potential for more improvement; the real question is who is personally aware this room for improvement exists.  </a:t>
            </a:r>
          </a:p>
          <a:p>
            <a:r>
              <a:rPr lang="en-US" sz="1500" b="1" dirty="0"/>
              <a:t>4</a:t>
            </a:r>
            <a:r>
              <a:rPr lang="en-US" sz="1400" b="1" dirty="0"/>
              <a:t>) </a:t>
            </a:r>
            <a:r>
              <a:rPr lang="en-US" sz="1400" dirty="0"/>
              <a:t>Ask them what their boss considered their Strengths.  You get a canned answer when you ask “Tell me your strengths”.  This way they will answer more honestly because they believe you will be calling the boss to confirm.  This gives you a different answer.  </a:t>
            </a:r>
          </a:p>
          <a:p>
            <a:r>
              <a:rPr lang="en-US" sz="1500" b="1" dirty="0"/>
              <a:t>5) </a:t>
            </a:r>
            <a:r>
              <a:rPr lang="en-US" sz="1500" dirty="0"/>
              <a:t>Ask them what their boss considered their Weakness.  “Now everyone has some weaknesses, so when I talk to Kate, what will she tell me yours are?  </a:t>
            </a:r>
            <a:r>
              <a:rPr lang="en-US" sz="1500" b="1" dirty="0"/>
              <a:t>(Most critical step in this 5 step process and it only works if you do all 5 Steps.  This question will determine whether someone is Coachable of Not.  </a:t>
            </a:r>
            <a:r>
              <a:rPr lang="en-US" sz="1500" dirty="0"/>
              <a:t>“I can’t think of any weaknesses.” or “I don’t know what Kate thought about me.” = </a:t>
            </a:r>
            <a:r>
              <a:rPr lang="en-US" sz="1500" b="1" i="1" u="sng" dirty="0"/>
              <a:t>Warning, they are not coachable</a:t>
            </a:r>
            <a:r>
              <a:rPr lang="en-US" sz="1500" dirty="0"/>
              <a:t>.   Non-coachable people are a nightmare to try and manage!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17</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nl-NL">
                <a:solidFill>
                  <a:prstClr val="black"/>
                </a:solidFill>
                <a:latin typeface="Calibri" panose="020F0502020204030204"/>
              </a:rPr>
              <a:t>SIP at OMAG in Edmond - 12/5/19</a:t>
            </a:r>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A633D9CC-744C-4F40-AE5A-D8EE68558952}"/>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#3 - Coaching</a:t>
            </a:r>
          </a:p>
        </p:txBody>
      </p:sp>
    </p:spTree>
    <p:extLst>
      <p:ext uri="{BB962C8B-B14F-4D97-AF65-F5344CB8AC3E}">
        <p14:creationId xmlns:p14="http://schemas.microsoft.com/office/powerpoint/2010/main" val="2845287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18</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1350599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9213" y="252413"/>
            <a:ext cx="4648200" cy="3486150"/>
          </a:xfrm>
        </p:spPr>
      </p:sp>
      <p:sp>
        <p:nvSpPr>
          <p:cNvPr id="3" name="Notes Placeholder 2"/>
          <p:cNvSpPr>
            <a:spLocks noGrp="1"/>
          </p:cNvSpPr>
          <p:nvPr>
            <p:ph type="body" idx="1"/>
          </p:nvPr>
        </p:nvSpPr>
        <p:spPr>
          <a:xfrm>
            <a:off x="609600" y="3810000"/>
            <a:ext cx="5607050" cy="3984625"/>
          </a:xfrm>
          <a:prstGeom prst="rect">
            <a:avLst/>
          </a:prstGeom>
        </p:spPr>
        <p:txBody>
          <a:bodyPr/>
          <a:lstStyle/>
          <a:p>
            <a:pPr fontAlgn="t"/>
            <a:r>
              <a:rPr lang="en-US" dirty="0" err="1">
                <a:solidFill>
                  <a:srgbClr val="FFFFFF"/>
                </a:solidFill>
                <a:latin typeface="Roboto"/>
              </a:rPr>
              <a:t>t</a:t>
            </a:r>
            <a:r>
              <a:rPr lang="en-US" sz="1800" b="1" dirty="0" err="1">
                <a:solidFill>
                  <a:srgbClr val="222222"/>
                </a:solidFill>
                <a:latin typeface="Roboto"/>
              </a:rPr>
              <a:t>J</a:t>
            </a:r>
            <a:r>
              <a:rPr lang="en-US" sz="1800" b="1" dirty="0">
                <a:solidFill>
                  <a:srgbClr val="222222"/>
                </a:solidFill>
                <a:latin typeface="Roboto"/>
              </a:rPr>
              <a:t>. J.</a:t>
            </a:r>
            <a:r>
              <a:rPr lang="en-US" sz="1800" dirty="0">
                <a:solidFill>
                  <a:srgbClr val="222222"/>
                </a:solidFill>
                <a:latin typeface="Roboto"/>
              </a:rPr>
              <a:t> </a:t>
            </a:r>
            <a:r>
              <a:rPr lang="en-US" sz="1800" b="1" dirty="0">
                <a:solidFill>
                  <a:srgbClr val="222222"/>
                </a:solidFill>
                <a:latin typeface="Roboto"/>
              </a:rPr>
              <a:t>Watt</a:t>
            </a:r>
            <a:r>
              <a:rPr lang="en-US" sz="1800" dirty="0">
                <a:solidFill>
                  <a:srgbClr val="222222"/>
                </a:solidFill>
                <a:latin typeface="Roboto"/>
              </a:rPr>
              <a:t>. Justin James </a:t>
            </a:r>
            <a:r>
              <a:rPr lang="en-US" sz="1800" b="1" dirty="0">
                <a:solidFill>
                  <a:srgbClr val="222222"/>
                </a:solidFill>
                <a:latin typeface="Roboto"/>
              </a:rPr>
              <a:t>Watt</a:t>
            </a:r>
            <a:r>
              <a:rPr lang="en-US" sz="1800" dirty="0">
                <a:solidFill>
                  <a:srgbClr val="222222"/>
                </a:solidFill>
                <a:latin typeface="Roboto"/>
              </a:rPr>
              <a:t> (born March 22, 1989) is an American football </a:t>
            </a:r>
            <a:r>
              <a:rPr lang="en-US" sz="1800" u="sng" dirty="0">
                <a:solidFill>
                  <a:srgbClr val="222222"/>
                </a:solidFill>
                <a:latin typeface="Roboto"/>
              </a:rPr>
              <a:t>defensive end </a:t>
            </a:r>
            <a:r>
              <a:rPr lang="en-US" sz="1800" dirty="0">
                <a:solidFill>
                  <a:srgbClr val="222222"/>
                </a:solidFill>
                <a:latin typeface="Roboto"/>
              </a:rPr>
              <a:t>for the </a:t>
            </a:r>
            <a:r>
              <a:rPr lang="en-US" sz="1800" b="1" dirty="0">
                <a:solidFill>
                  <a:srgbClr val="222222"/>
                </a:solidFill>
                <a:latin typeface="Roboto"/>
              </a:rPr>
              <a:t>Houston Texans </a:t>
            </a:r>
            <a:r>
              <a:rPr lang="en-US" sz="1800" dirty="0">
                <a:solidFill>
                  <a:srgbClr val="222222"/>
                </a:solidFill>
                <a:latin typeface="Roboto"/>
              </a:rPr>
              <a:t>of the National Football League (</a:t>
            </a:r>
            <a:r>
              <a:rPr lang="en-US" sz="1800" u="sng" dirty="0">
                <a:solidFill>
                  <a:srgbClr val="222222"/>
                </a:solidFill>
                <a:latin typeface="Roboto"/>
              </a:rPr>
              <a:t>NFL</a:t>
            </a:r>
            <a:r>
              <a:rPr lang="en-US" sz="1800" dirty="0">
                <a:solidFill>
                  <a:srgbClr val="222222"/>
                </a:solidFill>
                <a:latin typeface="Roboto"/>
              </a:rPr>
              <a:t>). He was drafted by the Texans with the 11th pick in the first round of the 2011 NFL Draft, and played college football at Wisconsin.</a:t>
            </a:r>
          </a:p>
          <a:p>
            <a:endParaRPr lang="en-US" sz="1800" dirty="0">
              <a:solidFill>
                <a:srgbClr val="222222"/>
              </a:solidFill>
              <a:latin typeface="Roboto"/>
            </a:endParaRPr>
          </a:p>
          <a:p>
            <a:r>
              <a:rPr lang="en-US" b="1" dirty="0"/>
              <a:t>2019 season</a:t>
            </a:r>
            <a:r>
              <a:rPr lang="en-US" dirty="0"/>
              <a:t>[</a:t>
            </a:r>
            <a:r>
              <a:rPr lang="en-US" dirty="0">
                <a:hlinkClick r:id="rId3" tooltip="Edit section: 2019 season"/>
              </a:rPr>
              <a:t>edit</a:t>
            </a:r>
            <a:r>
              <a:rPr lang="en-US" dirty="0"/>
              <a:t>]</a:t>
            </a:r>
            <a:endParaRPr lang="en-US" b="1" dirty="0"/>
          </a:p>
          <a:p>
            <a:r>
              <a:rPr lang="en-US" dirty="0"/>
              <a:t>In week 1 against the </a:t>
            </a:r>
            <a:r>
              <a:rPr lang="en-US" dirty="0">
                <a:hlinkClick r:id="rId4" tooltip="New Orleans Saints"/>
              </a:rPr>
              <a:t>New Orleans Saints</a:t>
            </a:r>
            <a:r>
              <a:rPr lang="en-US" dirty="0"/>
              <a:t>, Watt recorded zero tackles and zero quarterback hits in the 30-28 loss. This was the first time in 105 career games that Watt was held to these numbers.</a:t>
            </a:r>
            <a:r>
              <a:rPr lang="en-US" baseline="30000" dirty="0">
                <a:hlinkClick r:id="rId5"/>
              </a:rPr>
              <a:t>[99]</a:t>
            </a:r>
            <a:r>
              <a:rPr lang="en-US" baseline="30000" dirty="0">
                <a:hlinkClick r:id="rId6"/>
              </a:rPr>
              <a:t>[100]</a:t>
            </a:r>
            <a:r>
              <a:rPr lang="en-US" dirty="0"/>
              <a:t> In week 3 against the </a:t>
            </a:r>
            <a:r>
              <a:rPr lang="en-US" dirty="0">
                <a:hlinkClick r:id="rId7" tooltip="Los Angeles Chargers"/>
              </a:rPr>
              <a:t>Los Angeles Chargers</a:t>
            </a:r>
            <a:r>
              <a:rPr lang="en-US" dirty="0"/>
              <a:t>, Watt sacked </a:t>
            </a:r>
            <a:r>
              <a:rPr lang="en-US" dirty="0">
                <a:hlinkClick r:id="rId8" tooltip="Philip Rivers"/>
              </a:rPr>
              <a:t>Philip Rivers</a:t>
            </a:r>
            <a:r>
              <a:rPr lang="en-US" dirty="0"/>
              <a:t> twice in the 27-20 win. </a:t>
            </a:r>
            <a:r>
              <a:rPr lang="en-US" baseline="30000" dirty="0">
                <a:hlinkClick r:id="rId9"/>
              </a:rPr>
              <a:t>[101]</a:t>
            </a:r>
            <a:r>
              <a:rPr lang="en-US" dirty="0"/>
              <a:t> </a:t>
            </a:r>
            <a:r>
              <a:rPr lang="en-US" sz="1400" dirty="0"/>
              <a:t>In the week 8 game against the </a:t>
            </a:r>
            <a:r>
              <a:rPr lang="en-US" sz="1400" dirty="0">
                <a:hlinkClick r:id="rId10" tooltip="2019 Oakland Raiders season"/>
              </a:rPr>
              <a:t>Oakland Raiders</a:t>
            </a:r>
            <a:r>
              <a:rPr lang="en-US" sz="1400" dirty="0"/>
              <a:t>, Watt suffered a season-ending torn pectoral.</a:t>
            </a:r>
            <a:r>
              <a:rPr lang="en-US" sz="1400" baseline="30000" dirty="0">
                <a:hlinkClick r:id="rId11"/>
              </a:rPr>
              <a:t>[102]</a:t>
            </a:r>
            <a:r>
              <a:rPr lang="en-US" sz="1400" dirty="0"/>
              <a:t> He was placed on injured reserve on October 30.</a:t>
            </a:r>
            <a:r>
              <a:rPr lang="en-US" sz="1400" baseline="30000" dirty="0">
                <a:hlinkClick r:id="rId12"/>
              </a:rPr>
              <a:t>[103]</a:t>
            </a:r>
            <a:endParaRPr lang="en-US" sz="1400" dirty="0"/>
          </a:p>
          <a:p>
            <a:endParaRPr lang="en-US" sz="1800" dirty="0">
              <a:solidFill>
                <a:srgbClr val="222222"/>
              </a:solidFill>
              <a:latin typeface="Roboto"/>
            </a:endParaRPr>
          </a:p>
          <a:p>
            <a:br>
              <a:rPr lang="en-US" dirty="0">
                <a:solidFill>
                  <a:srgbClr val="222222"/>
                </a:solidFill>
                <a:latin typeface="Roboto"/>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6F2676-F6D9-4F46-BFE6-4C2FDE41185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charset="0"/>
                <a:ea typeface="+mn-ea"/>
                <a:cs typeface="+mn-cs"/>
              </a:rPr>
              <a:t>SIP at OMAG in Edmond - 12/5/19</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SIP #3 - Coaching</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961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xfrm>
            <a:off x="1" y="8676640"/>
            <a:ext cx="5063067" cy="46482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charset="0"/>
                <a:ea typeface="+mn-ea"/>
                <a:cs typeface="+mn-cs"/>
              </a:rPr>
              <a:t>SIP at OMAG in Edmond - 12/5/19</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49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9C7E89-7397-4B47-95F9-BA90D3E7588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492" name="Rectangle 2"/>
          <p:cNvSpPr>
            <a:spLocks noGrp="1" noRot="1" noChangeAspect="1" noChangeArrowheads="1" noTextEdit="1"/>
          </p:cNvSpPr>
          <p:nvPr>
            <p:ph type="sldImg"/>
          </p:nvPr>
        </p:nvSpPr>
        <p:spPr>
          <a:xfrm>
            <a:off x="1752600" y="155575"/>
            <a:ext cx="4648200" cy="3486150"/>
          </a:xfrm>
          <a:prstGeom prst="rect">
            <a:avLst/>
          </a:prstGeom>
          <a:ln/>
        </p:spPr>
      </p:sp>
      <p:sp>
        <p:nvSpPr>
          <p:cNvPr id="63493" name="Rectangle 3"/>
          <p:cNvSpPr>
            <a:spLocks noGrp="1" noChangeArrowheads="1"/>
          </p:cNvSpPr>
          <p:nvPr>
            <p:ph type="body" idx="1"/>
          </p:nvPr>
        </p:nvSpPr>
        <p:spPr>
          <a:xfrm>
            <a:off x="384386" y="3651885"/>
            <a:ext cx="6397414" cy="2819400"/>
          </a:xfrm>
          <a:prstGeom prst="rect">
            <a:avLst/>
          </a:prstGeom>
          <a:noFill/>
          <a:ln/>
        </p:spPr>
        <p:txBody>
          <a:bodyPr/>
          <a:lstStyle/>
          <a:p>
            <a:pPr eaLnBrk="1" hangingPunct="1"/>
            <a:r>
              <a:rPr lang="en-US" sz="1800" dirty="0"/>
              <a:t>Coaching is </a:t>
            </a:r>
            <a:r>
              <a:rPr lang="en-US" sz="1800" u="sng" dirty="0"/>
              <a:t>helping someone else expand </a:t>
            </a:r>
            <a:r>
              <a:rPr lang="en-US" sz="1800" dirty="0"/>
              <a:t>and </a:t>
            </a:r>
            <a:r>
              <a:rPr lang="en-US" sz="1800" u="sng" dirty="0"/>
              <a:t>apply skills, knowledge, and abilities.  </a:t>
            </a:r>
          </a:p>
          <a:p>
            <a:pPr eaLnBrk="1" hangingPunct="1"/>
            <a:r>
              <a:rPr lang="en-US" sz="1800" dirty="0"/>
              <a:t>It involves </a:t>
            </a:r>
            <a:r>
              <a:rPr lang="en-US" sz="1800" u="sng" dirty="0"/>
              <a:t>teaching, motivating, empowering, and listening </a:t>
            </a:r>
            <a:r>
              <a:rPr lang="en-US" sz="1800" b="1" dirty="0"/>
              <a:t>to others</a:t>
            </a:r>
            <a:r>
              <a:rPr lang="en-US" sz="1800" dirty="0"/>
              <a:t> </a:t>
            </a:r>
            <a:r>
              <a:rPr lang="en-US" sz="1800" u="sng" dirty="0"/>
              <a:t>so they can take action on specific tasks.  </a:t>
            </a:r>
          </a:p>
          <a:p>
            <a:pPr eaLnBrk="1" hangingPunct="1"/>
            <a:r>
              <a:rPr lang="en-US" sz="1800" b="1" dirty="0"/>
              <a:t>Coaching approaches </a:t>
            </a:r>
            <a:r>
              <a:rPr lang="en-US" sz="1800" b="1" i="1" u="sng" dirty="0"/>
              <a:t>should be adapted to each situation</a:t>
            </a:r>
            <a:r>
              <a:rPr lang="en-US" sz="1800" i="1" u="sng" dirty="0"/>
              <a:t>.  </a:t>
            </a:r>
            <a:r>
              <a:rPr lang="en-US" sz="1800" b="1" dirty="0"/>
              <a:t>Each coaching opportunity is person- and task- specific.  </a:t>
            </a:r>
          </a:p>
        </p:txBody>
      </p:sp>
      <p:pic>
        <p:nvPicPr>
          <p:cNvPr id="2" name="Picture 1">
            <a:extLst>
              <a:ext uri="{FF2B5EF4-FFF2-40B4-BE49-F238E27FC236}">
                <a16:creationId xmlns:a16="http://schemas.microsoft.com/office/drawing/2014/main" id="{FC83C1BE-5779-400E-820C-806C9A1E4948}"/>
              </a:ext>
            </a:extLst>
          </p:cNvPr>
          <p:cNvPicPr>
            <a:picLocks noChangeAspect="1"/>
          </p:cNvPicPr>
          <p:nvPr/>
        </p:nvPicPr>
        <p:blipFill>
          <a:blip r:embed="rId3"/>
          <a:stretch>
            <a:fillRect/>
          </a:stretch>
        </p:blipFill>
        <p:spPr>
          <a:xfrm>
            <a:off x="2169160" y="5562600"/>
            <a:ext cx="3815080" cy="2900680"/>
          </a:xfrm>
          <a:prstGeom prst="rect">
            <a:avLst/>
          </a:prstGeom>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20</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235169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sz="1800" dirty="0"/>
              <a:t>New research from Leadership IQ finds that interview answers rated Poorly by hiring managers contain very different words than interview answers rated Highly.  </a:t>
            </a:r>
          </a:p>
        </p:txBody>
      </p:sp>
      <p:sp>
        <p:nvSpPr>
          <p:cNvPr id="4" name="Footer Placeholder 3"/>
          <p:cNvSpPr>
            <a:spLocks noGrp="1"/>
          </p:cNvSpPr>
          <p:nvPr>
            <p:ph type="ftr" sz="quarter" idx="10"/>
          </p:nvPr>
        </p:nvSpPr>
        <p:spPr/>
        <p:txBody>
          <a:bodyPr/>
          <a:lstStyle/>
          <a:p>
            <a:pPr marL="0" marR="0" lvl="0" indent="0" algn="l" defTabSz="465887"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SIP at OMAG in Edmond - 12/5/19</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65887" rtl="0" eaLnBrk="1" fontAlgn="base" latinLnBrk="0" hangingPunct="1">
              <a:lnSpc>
                <a:spcPct val="100000"/>
              </a:lnSpc>
              <a:spcBef>
                <a:spcPct val="0"/>
              </a:spcBef>
              <a:spcAft>
                <a:spcPct val="0"/>
              </a:spcAft>
              <a:buClrTx/>
              <a:buSzTx/>
              <a:buFontTx/>
              <a:buNone/>
              <a:tabLst/>
              <a:defRPr/>
            </a:pPr>
            <a:fld id="{22CC11DC-1B6B-41FE-BFDA-3B8E316F230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C5FC2F0A-F6F4-4CBC-B8A2-09891DAE8BE5}"/>
              </a:ext>
            </a:extLst>
          </p:cNvPr>
          <p:cNvSpPr>
            <a:spLocks noGrp="1"/>
          </p:cNvSpPr>
          <p:nvPr>
            <p:ph type="hdr" sz="quarter" idx="12"/>
          </p:nvPr>
        </p:nvSpPr>
        <p:spPr/>
        <p:txBody>
          <a:bodyPr/>
          <a:lstStyle/>
          <a:p>
            <a:pPr marL="0" marR="0" lvl="0" indent="0" algn="l" defTabSz="4658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SIP #3 - Coaching</a:t>
            </a:r>
          </a:p>
        </p:txBody>
      </p:sp>
      <p:sp>
        <p:nvSpPr>
          <p:cNvPr id="7" name="Rectangle 6">
            <a:extLst>
              <a:ext uri="{FF2B5EF4-FFF2-40B4-BE49-F238E27FC236}">
                <a16:creationId xmlns:a16="http://schemas.microsoft.com/office/drawing/2014/main" id="{4FB5FFB5-1934-474C-8479-CEE3BBC356B3}"/>
              </a:ext>
            </a:extLst>
          </p:cNvPr>
          <p:cNvSpPr/>
          <p:nvPr/>
        </p:nvSpPr>
        <p:spPr>
          <a:xfrm>
            <a:off x="838200" y="4926013"/>
            <a:ext cx="5105400" cy="461665"/>
          </a:xfrm>
          <a:prstGeom prst="rect">
            <a:avLst/>
          </a:prstGeom>
        </p:spPr>
        <p:txBody>
          <a:bodyPr wrap="square">
            <a:spAutoFit/>
          </a:bodyPr>
          <a:lstStyle/>
          <a:p>
            <a:pPr lvl="0">
              <a:spcBef>
                <a:spcPct val="30000"/>
              </a:spcBef>
            </a:pPr>
            <a:r>
              <a:rPr lang="en-US" dirty="0">
                <a:solidFill>
                  <a:srgbClr val="000000"/>
                </a:solidFill>
              </a:rPr>
              <a:t>See Handout: The Gift of Feedback.</a:t>
            </a:r>
          </a:p>
        </p:txBody>
      </p:sp>
    </p:spTree>
    <p:extLst>
      <p:ext uri="{BB962C8B-B14F-4D97-AF65-F5344CB8AC3E}">
        <p14:creationId xmlns:p14="http://schemas.microsoft.com/office/powerpoint/2010/main" val="3534319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6400" y="228600"/>
            <a:ext cx="4648200" cy="3486150"/>
          </a:xfrm>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A96F2676-F6D9-4F46-BFE6-4C2FDE411853}" type="slidenum">
              <a:rPr lang="en-US" smtClean="0"/>
              <a:pPr>
                <a:defRPr/>
              </a:pPr>
              <a:t>22</a:t>
            </a:fld>
            <a:endParaRPr lang="en-US"/>
          </a:p>
        </p:txBody>
      </p:sp>
      <p:sp>
        <p:nvSpPr>
          <p:cNvPr id="5" name="Footer Placeholder 4"/>
          <p:cNvSpPr>
            <a:spLocks noGrp="1"/>
          </p:cNvSpPr>
          <p:nvPr>
            <p:ph type="ftr" sz="quarter" idx="11"/>
          </p:nvPr>
        </p:nvSpPr>
        <p:spPr/>
        <p:txBody>
          <a:bodyPr/>
          <a:lstStyle/>
          <a:p>
            <a:r>
              <a:rPr lang="nl-NL"/>
              <a:t>SIP at OMAG in Edmond - 12/5/19</a:t>
            </a:r>
            <a:endParaRPr lang="en-US" dirty="0"/>
          </a:p>
        </p:txBody>
      </p:sp>
      <p:sp>
        <p:nvSpPr>
          <p:cNvPr id="6" name="Header Placeholder 5"/>
          <p:cNvSpPr>
            <a:spLocks noGrp="1"/>
          </p:cNvSpPr>
          <p:nvPr>
            <p:ph type="hdr" sz="quarter" idx="12"/>
          </p:nvPr>
        </p:nvSpPr>
        <p:spPr/>
        <p:txBody>
          <a:bodyPr/>
          <a:lstStyle/>
          <a:p>
            <a:r>
              <a:rPr lang="en-US"/>
              <a:t>SIP #3 - Coaching</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46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23</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361485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24</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pic>
        <p:nvPicPr>
          <p:cNvPr id="7" name="Picture 6">
            <a:extLst>
              <a:ext uri="{FF2B5EF4-FFF2-40B4-BE49-F238E27FC236}">
                <a16:creationId xmlns:a16="http://schemas.microsoft.com/office/drawing/2014/main" id="{9795B6B1-BD00-4346-A34E-C7FBFC913C12}"/>
              </a:ext>
            </a:extLst>
          </p:cNvPr>
          <p:cNvPicPr>
            <a:picLocks noChangeAspect="1"/>
          </p:cNvPicPr>
          <p:nvPr/>
        </p:nvPicPr>
        <p:blipFill>
          <a:blip r:embed="rId3"/>
          <a:stretch>
            <a:fillRect/>
          </a:stretch>
        </p:blipFill>
        <p:spPr>
          <a:xfrm>
            <a:off x="641300" y="4473574"/>
            <a:ext cx="2428290" cy="3660775"/>
          </a:xfrm>
          <a:prstGeom prst="rect">
            <a:avLst/>
          </a:prstGeom>
        </p:spPr>
      </p:pic>
    </p:spTree>
    <p:extLst>
      <p:ext uri="{BB962C8B-B14F-4D97-AF65-F5344CB8AC3E}">
        <p14:creationId xmlns:p14="http://schemas.microsoft.com/office/powerpoint/2010/main" val="239672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25</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325107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3</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37782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304800"/>
            <a:ext cx="4648200" cy="3486150"/>
          </a:xfrm>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A96F2676-F6D9-4F46-BFE6-4C2FDE411853}" type="slidenum">
              <a:rPr lang="en-US" smtClean="0"/>
              <a:pPr>
                <a:defRPr/>
              </a:pPr>
              <a:t>4</a:t>
            </a:fld>
            <a:endParaRPr lang="en-US"/>
          </a:p>
        </p:txBody>
      </p:sp>
      <p:sp>
        <p:nvSpPr>
          <p:cNvPr id="5" name="Footer Placeholder 4"/>
          <p:cNvSpPr>
            <a:spLocks noGrp="1"/>
          </p:cNvSpPr>
          <p:nvPr>
            <p:ph type="ftr" sz="quarter" idx="11"/>
          </p:nvPr>
        </p:nvSpPr>
        <p:spPr/>
        <p:txBody>
          <a:bodyPr/>
          <a:lstStyle/>
          <a:p>
            <a:r>
              <a:rPr lang="nl-NL"/>
              <a:t>SIP at OMAG in Edmond - 12/5/19</a:t>
            </a:r>
            <a:endParaRPr lang="en-US" dirty="0"/>
          </a:p>
        </p:txBody>
      </p:sp>
      <p:sp>
        <p:nvSpPr>
          <p:cNvPr id="6" name="Header Placeholder 5"/>
          <p:cNvSpPr>
            <a:spLocks noGrp="1"/>
          </p:cNvSpPr>
          <p:nvPr>
            <p:ph type="hdr" sz="quarter" idx="12"/>
          </p:nvPr>
        </p:nvSpPr>
        <p:spPr/>
        <p:txBody>
          <a:bodyPr/>
          <a:lstStyle/>
          <a:p>
            <a:r>
              <a:rPr lang="en-US"/>
              <a:t>SIP #3 - Coaching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62400"/>
            <a:ext cx="617220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210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The First Step in Coaching an Employee</a:t>
            </a:r>
          </a:p>
          <a:p>
            <a:r>
              <a:rPr lang="en-US" dirty="0"/>
              <a:t>The first step in any effort to </a:t>
            </a:r>
            <a:r>
              <a:rPr lang="en-US" u="sng" dirty="0">
                <a:hlinkClick r:id="rId3"/>
              </a:rPr>
              <a:t>improve employee performance</a:t>
            </a:r>
            <a:r>
              <a:rPr lang="en-US" dirty="0"/>
              <a:t> is </a:t>
            </a:r>
            <a:r>
              <a:rPr lang="en-US" u="sng" dirty="0">
                <a:hlinkClick r:id="rId4"/>
              </a:rPr>
              <a:t>counseling or coaching</a:t>
            </a:r>
            <a:r>
              <a:rPr lang="en-US" dirty="0"/>
              <a:t>. Counseling or coaching is part of the day-to-day interaction between a supervisor and an employee who reports to her, or an HR professional and </a:t>
            </a:r>
            <a:r>
              <a:rPr lang="en-US" u="sng" dirty="0">
                <a:hlinkClick r:id="rId5"/>
              </a:rPr>
              <a:t>line managers</a:t>
            </a:r>
            <a:r>
              <a:rPr lang="en-US" dirty="0"/>
              <a:t>.</a:t>
            </a:r>
          </a:p>
          <a:p>
            <a:r>
              <a:rPr lang="en-US" dirty="0"/>
              <a:t>Coaching often provides </a:t>
            </a:r>
            <a:r>
              <a:rPr lang="en-US" u="sng" dirty="0">
                <a:hlinkClick r:id="rId6"/>
              </a:rPr>
              <a:t>positive feedback about employee contributions</a:t>
            </a:r>
            <a:r>
              <a:rPr lang="en-US" dirty="0"/>
              <a:t>. Employees need to know when they are effective contributors.</a:t>
            </a:r>
          </a:p>
          <a:p>
            <a:r>
              <a:rPr lang="en-US" dirty="0"/>
              <a:t>By providing this positive feedback, you are also letting the employee know the actions and contributions that you'd like to reinforce so that you see more of them.  </a:t>
            </a:r>
          </a:p>
          <a:p>
            <a:endParaRPr lang="en-US" dirty="0"/>
          </a:p>
          <a:p>
            <a:r>
              <a:rPr lang="en-US" dirty="0"/>
              <a:t>Source:   </a:t>
            </a:r>
            <a:r>
              <a:rPr lang="en-US" dirty="0">
                <a:hlinkClick r:id="rId7"/>
              </a:rPr>
              <a:t>https://www.thebalancecareers.com/use-coaching-to-improve-employee-performance-1918083</a:t>
            </a:r>
            <a:r>
              <a:rPr lang="en-US" dirty="0"/>
              <a:t>  </a:t>
            </a:r>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5</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207360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55575"/>
            <a:ext cx="4648200" cy="3486150"/>
          </a:xfrm>
        </p:spPr>
      </p:sp>
      <p:sp>
        <p:nvSpPr>
          <p:cNvPr id="3" name="Notes Placeholder 2"/>
          <p:cNvSpPr>
            <a:spLocks noGrp="1"/>
          </p:cNvSpPr>
          <p:nvPr>
            <p:ph type="body" idx="1"/>
          </p:nvPr>
        </p:nvSpPr>
        <p:spPr>
          <a:xfrm>
            <a:off x="685800" y="3797301"/>
            <a:ext cx="5622925" cy="4337050"/>
          </a:xfrm>
          <a:prstGeom prst="rect">
            <a:avLst/>
          </a:prstGeom>
        </p:spPr>
        <p:txBody>
          <a:bodyPr/>
          <a:lstStyle/>
          <a:p>
            <a:r>
              <a:rPr lang="en-US" dirty="0"/>
              <a:t>Coaching When Performance Issues Exist</a:t>
            </a:r>
          </a:p>
          <a:p>
            <a:r>
              <a:rPr lang="en-US" dirty="0"/>
              <a:t>At the same time, regular coaching brings </a:t>
            </a:r>
            <a:r>
              <a:rPr lang="en-US" u="sng" dirty="0">
                <a:hlinkClick r:id="rId3"/>
              </a:rPr>
              <a:t>performance issues</a:t>
            </a:r>
            <a:r>
              <a:rPr lang="en-US" dirty="0"/>
              <a:t> to an employee's attention when they are minor. Your </a:t>
            </a:r>
            <a:r>
              <a:rPr lang="en-US" u="sng" dirty="0">
                <a:hlinkClick r:id="rId4"/>
              </a:rPr>
              <a:t>coaching feedback assists the employee</a:t>
            </a:r>
            <a:r>
              <a:rPr lang="en-US" dirty="0"/>
              <a:t> to correct these issues before they become significant detractions from her performance.</a:t>
            </a:r>
          </a:p>
          <a:p>
            <a:r>
              <a:rPr lang="en-US" dirty="0"/>
              <a:t>The </a:t>
            </a:r>
            <a:r>
              <a:rPr lang="en-US" u="sng" dirty="0">
                <a:hlinkClick r:id="rId5"/>
              </a:rPr>
              <a:t>goal of performance coaching</a:t>
            </a:r>
            <a:r>
              <a:rPr lang="en-US" dirty="0"/>
              <a:t> is not to make the employee feel bad, nor is it provided to show how much the HR professional or manager know. The goal of coaching is to work with the employee to solve performance problems and to improve the work of the employee, the team, and the department.</a:t>
            </a:r>
          </a:p>
          <a:p>
            <a:r>
              <a:rPr lang="en-US" dirty="0"/>
              <a:t>Employees who respond positively to coaching and improve their performance can become valued contributors to the success of the business. Employees who fail to improve will find themselves placed on a formal </a:t>
            </a:r>
            <a:r>
              <a:rPr lang="en-US" u="sng" dirty="0">
                <a:hlinkClick r:id="rId6"/>
              </a:rPr>
              <a:t>performance improvement plan, known as a PIP</a:t>
            </a:r>
            <a:r>
              <a:rPr lang="en-US" dirty="0"/>
              <a:t>. This sets up a formal process wherein the manager meets regularly with the underperforming employee to provide coaching and feedback.</a:t>
            </a:r>
          </a:p>
          <a:p>
            <a:r>
              <a:rPr lang="en-US" dirty="0"/>
              <a:t>At the meetings, they also evaluate how well the employee is performing in </a:t>
            </a:r>
            <a:r>
              <a:rPr lang="en-US" u="sng" dirty="0">
                <a:hlinkClick r:id="rId7"/>
              </a:rPr>
              <a:t>achieving the performance goals</a:t>
            </a:r>
            <a:r>
              <a:rPr lang="en-US" dirty="0"/>
              <a:t> that were enumerated in the PIP. Generally, by the time an employee has received a PIP, Human Resources staff are significantly involved in both the meetings and in the review of the employee's progress and performance.</a:t>
            </a:r>
          </a:p>
          <a:p>
            <a:r>
              <a:rPr lang="en-US" dirty="0"/>
              <a:t>Employees who fail to improve </a:t>
            </a:r>
            <a:r>
              <a:rPr lang="en-US" u="sng" dirty="0">
                <a:hlinkClick r:id="rId8"/>
              </a:rPr>
              <a:t>when on the PIP</a:t>
            </a:r>
            <a:r>
              <a:rPr lang="en-US" dirty="0"/>
              <a:t> are likely to </a:t>
            </a:r>
            <a:r>
              <a:rPr lang="en-US" u="sng" dirty="0">
                <a:hlinkClick r:id="rId9"/>
              </a:rPr>
              <a:t>find their employment terminated</a:t>
            </a: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6</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1376362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55575"/>
            <a:ext cx="4648200" cy="3486150"/>
          </a:xfrm>
        </p:spPr>
      </p:sp>
      <p:sp>
        <p:nvSpPr>
          <p:cNvPr id="3" name="Notes Placeholder 2"/>
          <p:cNvSpPr>
            <a:spLocks noGrp="1"/>
          </p:cNvSpPr>
          <p:nvPr>
            <p:ph type="body" idx="1"/>
          </p:nvPr>
        </p:nvSpPr>
        <p:spPr>
          <a:xfrm>
            <a:off x="304800" y="3641724"/>
            <a:ext cx="6324600" cy="5034915"/>
          </a:xfrm>
          <a:prstGeom prst="rect">
            <a:avLst/>
          </a:prstGeom>
        </p:spPr>
        <p:txBody>
          <a:bodyPr/>
          <a:lstStyle/>
          <a:p>
            <a:r>
              <a:rPr lang="en-US" sz="1600" dirty="0"/>
              <a:t>Use these six steps to provide effective supportive coaching to your reporting employees.</a:t>
            </a:r>
          </a:p>
          <a:p>
            <a:pPr lvl="0"/>
            <a:r>
              <a:rPr lang="en-US" sz="1600" dirty="0"/>
              <a:t>Show confidence in the employee's ability and willingness to solve the problem. Ask him or her for help in solving the problem or improving their performance. Ask the employee to join in with you with the goal of increasing the employees' effectiveness as a contributor to your organization.</a:t>
            </a:r>
          </a:p>
          <a:p>
            <a:pPr lvl="0"/>
            <a:r>
              <a:rPr lang="en-US" sz="1600" dirty="0"/>
              <a:t>Describe the performance problem to the employee. Focus on the problem or behavior that needs improvement, not on the person. Use descriptions of the behavior with examples so that </a:t>
            </a:r>
            <a:r>
              <a:rPr lang="en-US" sz="1600" u="sng" dirty="0">
                <a:hlinkClick r:id="rId3"/>
              </a:rPr>
              <a:t>you and the employee share meaning</a:t>
            </a:r>
            <a:r>
              <a:rPr lang="en-US" sz="1600" dirty="0"/>
              <a:t>.</a:t>
            </a:r>
          </a:p>
          <a:p>
            <a:r>
              <a:rPr lang="en-US" sz="1600" b="1" i="1" dirty="0"/>
              <a:t>Ask for the employee's view of the situation. Do they see the same problem or opportunity that you do?</a:t>
            </a:r>
          </a:p>
          <a:p>
            <a:pPr lvl="0"/>
            <a:r>
              <a:rPr lang="en-US" sz="1600" dirty="0"/>
              <a:t>Determine whether issues exist that limit the employee's ability to perform the task or accomplish the objectives. Four common barriers are time, training, tools, and temperament. Determine how to remove these barriers. Determine whether the employee needs your help to remove the barriers—a key role of a manager—or if he is able to tackle them by himself.  </a:t>
            </a:r>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7</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375498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233363"/>
            <a:ext cx="4648200" cy="3486150"/>
          </a:xfrm>
        </p:spPr>
      </p:sp>
      <p:sp>
        <p:nvSpPr>
          <p:cNvPr id="3" name="Notes Placeholder 2"/>
          <p:cNvSpPr>
            <a:spLocks noGrp="1"/>
          </p:cNvSpPr>
          <p:nvPr>
            <p:ph type="body" idx="1"/>
          </p:nvPr>
        </p:nvSpPr>
        <p:spPr>
          <a:xfrm>
            <a:off x="533401" y="3947796"/>
            <a:ext cx="5821362" cy="4267199"/>
          </a:xfrm>
          <a:prstGeom prst="rect">
            <a:avLst/>
          </a:prstGeom>
        </p:spPr>
        <p:txBody>
          <a:bodyPr/>
          <a:lstStyle/>
          <a:p>
            <a:pPr lvl="0"/>
            <a:r>
              <a:rPr lang="en-US" sz="1600" dirty="0"/>
              <a:t>Discuss potential solutions to the problem or improvement actions to take. Ask the employee for ideas on how to correct the problem or prevent it from happening again. With a high performing employee, talk about continuous improvement.</a:t>
            </a:r>
          </a:p>
          <a:p>
            <a:pPr lvl="0"/>
            <a:r>
              <a:rPr lang="en-US" sz="1600" dirty="0"/>
              <a:t>Agree on a written action plan that lists what the employee, the manager, and possibly, the HR professional, will do to correct the problem or improve the situation. Identify the core goals that the employee must meet to achieve the appropriate level of performance that the organization needs.</a:t>
            </a:r>
          </a:p>
          <a:p>
            <a:pPr lvl="0"/>
            <a:r>
              <a:rPr lang="en-US" sz="1600" dirty="0"/>
              <a:t>Set a date and time for follow-up. Determine if a </a:t>
            </a:r>
            <a:r>
              <a:rPr lang="en-US" sz="1600" u="sng" dirty="0">
                <a:hlinkClick r:id="rId3"/>
              </a:rPr>
              <a:t>critical feedback path is needed</a:t>
            </a:r>
            <a:r>
              <a:rPr lang="en-US" sz="1600" dirty="0"/>
              <a:t>, so the manager knows how the employee is progressing. Offer positive encouragement. Express confidence in the employee's ability to improve. Recognize, however, that the only person </a:t>
            </a:r>
            <a:r>
              <a:rPr lang="en-US" sz="1600" u="sng" dirty="0">
                <a:hlinkClick r:id="rId4"/>
              </a:rPr>
              <a:t>who is in charge of their performance improvement</a:t>
            </a:r>
            <a:r>
              <a:rPr lang="en-US" sz="1600" dirty="0"/>
              <a:t> is the employee. As much as you try to help, he is the one in charge.</a:t>
            </a:r>
          </a:p>
          <a:p>
            <a:endParaRPr lang="en-US" dirty="0"/>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8</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115078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a:defRPr/>
            </a:pPr>
            <a:fld id="{A96F2676-F6D9-4F46-BFE6-4C2FDE411853}" type="slidenum">
              <a:rPr lang="en-US" smtClean="0"/>
              <a:pPr>
                <a:defRPr/>
              </a:pPr>
              <a:t>9</a:t>
            </a:fld>
            <a:endParaRPr lang="en-US"/>
          </a:p>
        </p:txBody>
      </p:sp>
      <p:sp>
        <p:nvSpPr>
          <p:cNvPr id="5" name="Footer Placeholder 4"/>
          <p:cNvSpPr>
            <a:spLocks noGrp="1"/>
          </p:cNvSpPr>
          <p:nvPr>
            <p:ph type="ftr" sz="quarter" idx="4"/>
          </p:nvPr>
        </p:nvSpPr>
        <p:spPr/>
        <p:txBody>
          <a:bodyPr/>
          <a:lstStyle/>
          <a:p>
            <a:r>
              <a:rPr lang="nl-NL"/>
              <a:t>SIP at OMAG in Edmond - 12/5/19</a:t>
            </a:r>
            <a:endParaRPr lang="en-US" dirty="0"/>
          </a:p>
        </p:txBody>
      </p:sp>
      <p:sp>
        <p:nvSpPr>
          <p:cNvPr id="6" name="Header Placeholder 5"/>
          <p:cNvSpPr>
            <a:spLocks noGrp="1"/>
          </p:cNvSpPr>
          <p:nvPr>
            <p:ph type="hdr" sz="quarter"/>
          </p:nvPr>
        </p:nvSpPr>
        <p:spPr/>
        <p:txBody>
          <a:bodyPr/>
          <a:lstStyle/>
          <a:p>
            <a:r>
              <a:rPr lang="en-US"/>
              <a:t>SIP #3 - Coaching</a:t>
            </a:r>
            <a:endParaRPr lang="en-US" dirty="0"/>
          </a:p>
        </p:txBody>
      </p:sp>
    </p:spTree>
    <p:extLst>
      <p:ext uri="{BB962C8B-B14F-4D97-AF65-F5344CB8AC3E}">
        <p14:creationId xmlns:p14="http://schemas.microsoft.com/office/powerpoint/2010/main" val="3034760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6" name="Rectangle 6"/>
          <p:cNvSpPr>
            <a:spLocks noGrp="1" noChangeArrowheads="1"/>
          </p:cNvSpPr>
          <p:nvPr>
            <p:ph type="sldNum" sz="quarter" idx="12"/>
          </p:nvPr>
        </p:nvSpPr>
        <p:spPr>
          <a:ln/>
        </p:spPr>
        <p:txBody>
          <a:bodyPr/>
          <a:lstStyle>
            <a:lvl1pPr>
              <a:defRPr/>
            </a:lvl1pPr>
          </a:lstStyle>
          <a:p>
            <a:pPr>
              <a:defRPr/>
            </a:pPr>
            <a:fld id="{1795B3CB-34C3-4E75-89DD-8B1A84F754F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6" name="Rectangle 6"/>
          <p:cNvSpPr>
            <a:spLocks noGrp="1" noChangeArrowheads="1"/>
          </p:cNvSpPr>
          <p:nvPr>
            <p:ph type="sldNum" sz="quarter" idx="12"/>
          </p:nvPr>
        </p:nvSpPr>
        <p:spPr>
          <a:ln/>
        </p:spPr>
        <p:txBody>
          <a:bodyPr/>
          <a:lstStyle>
            <a:lvl1pPr>
              <a:defRPr/>
            </a:lvl1pPr>
          </a:lstStyle>
          <a:p>
            <a:pPr>
              <a:defRPr/>
            </a:pPr>
            <a:fld id="{C8A36C2C-321E-4B73-861E-FAFE0462567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6" name="Rectangle 6"/>
          <p:cNvSpPr>
            <a:spLocks noGrp="1" noChangeArrowheads="1"/>
          </p:cNvSpPr>
          <p:nvPr>
            <p:ph type="sldNum" sz="quarter" idx="12"/>
          </p:nvPr>
        </p:nvSpPr>
        <p:spPr>
          <a:ln/>
        </p:spPr>
        <p:txBody>
          <a:bodyPr/>
          <a:lstStyle>
            <a:lvl1pPr>
              <a:defRPr/>
            </a:lvl1pPr>
          </a:lstStyle>
          <a:p>
            <a:pPr>
              <a:defRPr/>
            </a:pPr>
            <a:fld id="{F04E354C-CBF9-42F8-A3FF-A9F322DC038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7F5E4B25-48FF-46C9-8912-CB1FBEA66958}" type="datetime1">
              <a:rPr lang="en-US" smtClean="0"/>
              <a:t>12/3/2019</a:t>
            </a:fld>
            <a:endParaRPr lang="en-US"/>
          </a:p>
        </p:txBody>
      </p:sp>
      <p:sp>
        <p:nvSpPr>
          <p:cNvPr id="5" name="Footer Placeholder 4"/>
          <p:cNvSpPr>
            <a:spLocks noGrp="1"/>
          </p:cNvSpPr>
          <p:nvPr>
            <p:ph type="ftr" sz="quarter" idx="11"/>
          </p:nvPr>
        </p:nvSpPr>
        <p:spPr>
          <a:xfrm>
            <a:off x="1028700" y="4323846"/>
            <a:ext cx="4800600" cy="365125"/>
          </a:xfrm>
        </p:spPr>
        <p:txBody>
          <a:bodyPr/>
          <a:lstStyle/>
          <a:p>
            <a:endParaRPr lang="en-US"/>
          </a:p>
        </p:txBody>
      </p:sp>
      <p:sp>
        <p:nvSpPr>
          <p:cNvPr id="6" name="Slide Number Placeholder 5"/>
          <p:cNvSpPr>
            <a:spLocks noGrp="1"/>
          </p:cNvSpPr>
          <p:nvPr>
            <p:ph type="sldNum" sz="quarter" idx="12"/>
          </p:nvPr>
        </p:nvSpPr>
        <p:spPr>
          <a:xfrm>
            <a:off x="6057900" y="1430867"/>
            <a:ext cx="2057400"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4012983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73DF1-6C88-40BF-A7A4-EFDC870F4C3D}" type="datetime1">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41139394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1" y="753534"/>
            <a:ext cx="8115299" cy="2801935"/>
          </a:xfrm>
        </p:spPr>
        <p:txBody>
          <a:bodyPr anchor="b">
            <a:normAutofit/>
          </a:bodyPr>
          <a:lstStyle>
            <a:lvl1pPr algn="r">
              <a:defRPr sz="3000"/>
            </a:lvl1pPr>
          </a:lstStyle>
          <a:p>
            <a:r>
              <a:rPr lang="en-US"/>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860839" y="381001"/>
            <a:ext cx="2183130" cy="365125"/>
          </a:xfrm>
        </p:spPr>
        <p:txBody>
          <a:bodyPr/>
          <a:lstStyle>
            <a:lvl1pPr algn="r">
              <a:defRPr/>
            </a:lvl1pPr>
          </a:lstStyle>
          <a:p>
            <a:fld id="{868A7D16-588F-48F5-A29A-B62AE5FE4A2B}" type="datetime1">
              <a:rPr lang="en-US" smtClean="0"/>
              <a:t>12/3/2019</a:t>
            </a:fld>
            <a:endParaRPr lang="en-US"/>
          </a:p>
        </p:txBody>
      </p:sp>
      <p:sp>
        <p:nvSpPr>
          <p:cNvPr id="5" name="Footer Placeholder 4"/>
          <p:cNvSpPr>
            <a:spLocks noGrp="1"/>
          </p:cNvSpPr>
          <p:nvPr>
            <p:ph type="ftr" sz="quarter" idx="11"/>
          </p:nvPr>
        </p:nvSpPr>
        <p:spPr>
          <a:xfrm>
            <a:off x="514350" y="381002"/>
            <a:ext cx="5243619" cy="364065"/>
          </a:xfrm>
        </p:spPr>
        <p:txBody>
          <a:bodyPr/>
          <a:lstStyle/>
          <a:p>
            <a:endParaRPr lang="en-US"/>
          </a:p>
        </p:txBody>
      </p:sp>
      <p:sp>
        <p:nvSpPr>
          <p:cNvPr id="6" name="Slide Number Placeholder 5"/>
          <p:cNvSpPr>
            <a:spLocks noGrp="1"/>
          </p:cNvSpPr>
          <p:nvPr>
            <p:ph type="sldNum" sz="quarter" idx="12"/>
          </p:nvPr>
        </p:nvSpPr>
        <p:spPr>
          <a:xfrm>
            <a:off x="8146839" y="381001"/>
            <a:ext cx="482811"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7753702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60"/>
            <a:ext cx="40005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60"/>
            <a:ext cx="40005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5961C0-0B2B-46AC-A9BC-5FF248D5A306}" type="datetime1">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2688254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7" y="2183802"/>
            <a:ext cx="3809993"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4351" y="3132667"/>
            <a:ext cx="3983831"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3132667"/>
            <a:ext cx="40005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6F3DF2-C848-48D4-BE05-0F57612B9C91}" type="datetime1">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8820966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1568D8-C3AC-4DEA-B4ED-0EEC7C3E04F5}" type="datetime1">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2295287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C2F89-326F-4DC7-9A4D-A4E03ECA55AC}" type="datetime1">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5064973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746760"/>
            <a:ext cx="4882964"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00"/>
            <a:ext cx="308610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DB0980C-8B04-4022-940F-3339AB7F21FF}" type="datetime1">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470051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6" name="Rectangle 6"/>
          <p:cNvSpPr>
            <a:spLocks noGrp="1" noChangeArrowheads="1"/>
          </p:cNvSpPr>
          <p:nvPr>
            <p:ph type="sldNum" sz="quarter" idx="12"/>
          </p:nvPr>
        </p:nvSpPr>
        <p:spPr>
          <a:ln/>
        </p:spPr>
        <p:txBody>
          <a:bodyPr/>
          <a:lstStyle>
            <a:lvl1pPr>
              <a:defRPr/>
            </a:lvl1pPr>
          </a:lstStyle>
          <a:p>
            <a:pPr>
              <a:defRPr/>
            </a:pPr>
            <a:fld id="{7A4979FD-5370-4D3A-851A-C9B2785226A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2"/>
            <a:ext cx="2733722" cy="546744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3124200"/>
            <a:ext cx="515493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B07A4A6-33A1-4709-8EC4-65A6A85BF82D}" type="datetime1">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40962907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61"/>
            <a:ext cx="8116526" cy="819355"/>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941440"/>
            <a:ext cx="8116380" cy="34781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5516716"/>
            <a:ext cx="8115300" cy="701969"/>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A39A624-27F7-48A1-8BD1-BA00D15158C4}" type="datetime1">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893480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33"/>
            <a:ext cx="8115300" cy="2802467"/>
          </a:xfrm>
        </p:spPr>
        <p:txBody>
          <a:bodyPr anchor="ct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3649134"/>
            <a:ext cx="7597887" cy="99906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fld id="{6F179B20-5E9F-4072-BD81-99BE92C86039}" type="datetime1">
              <a:rPr lang="en-US" smtClean="0"/>
              <a:t>12/3/2019</a:t>
            </a:fld>
            <a:endParaRPr lang="en-US"/>
          </a:p>
        </p:txBody>
      </p:sp>
      <p:sp>
        <p:nvSpPr>
          <p:cNvPr id="6" name="Footer Placeholder 5"/>
          <p:cNvSpPr>
            <a:spLocks noGrp="1"/>
          </p:cNvSpPr>
          <p:nvPr>
            <p:ph type="ftr" sz="quarter" idx="11"/>
          </p:nvPr>
        </p:nvSpPr>
        <p:spPr>
          <a:xfrm>
            <a:off x="514350" y="379942"/>
            <a:ext cx="5243619" cy="365125"/>
          </a:xfrm>
        </p:spPr>
        <p:txBody>
          <a:bodyPr/>
          <a:lstStyle/>
          <a:p>
            <a:endParaRPr lang="en-US"/>
          </a:p>
        </p:txBody>
      </p:sp>
      <p:sp>
        <p:nvSpPr>
          <p:cNvPr id="7" name="Slide Number Placeholder 6"/>
          <p:cNvSpPr>
            <a:spLocks noGrp="1"/>
          </p:cNvSpPr>
          <p:nvPr>
            <p:ph type="sldNum" sz="quarter" idx="12"/>
          </p:nvPr>
        </p:nvSpPr>
        <p:spPr>
          <a:xfrm>
            <a:off x="8146839" y="381001"/>
            <a:ext cx="482811"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482724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977899" y="3365557"/>
            <a:ext cx="7194552" cy="444443"/>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768351" y="3959863"/>
            <a:ext cx="7613650" cy="679871"/>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fld id="{69A8EC77-7403-4375-8D16-3ED46CDF4C61}" type="datetime1">
              <a:rPr lang="en-US" smtClean="0"/>
              <a:t>12/3/2019</a:t>
            </a:fld>
            <a:endParaRPr lang="en-US"/>
          </a:p>
        </p:txBody>
      </p:sp>
      <p:sp>
        <p:nvSpPr>
          <p:cNvPr id="6" name="Footer Placeholder 5"/>
          <p:cNvSpPr>
            <a:spLocks noGrp="1"/>
          </p:cNvSpPr>
          <p:nvPr>
            <p:ph type="ftr" sz="quarter" idx="11"/>
          </p:nvPr>
        </p:nvSpPr>
        <p:spPr>
          <a:xfrm>
            <a:off x="514350" y="379942"/>
            <a:ext cx="5243619" cy="365125"/>
          </a:xfrm>
        </p:spPr>
        <p:txBody>
          <a:bodyPr/>
          <a:lstStyle/>
          <a:p>
            <a:endParaRPr lang="en-US"/>
          </a:p>
        </p:txBody>
      </p:sp>
      <p:sp>
        <p:nvSpPr>
          <p:cNvPr id="7" name="Slide Number Placeholder 6"/>
          <p:cNvSpPr>
            <a:spLocks noGrp="1"/>
          </p:cNvSpPr>
          <p:nvPr>
            <p:ph type="sldNum" sz="quarter" idx="12"/>
          </p:nvPr>
        </p:nvSpPr>
        <p:spPr>
          <a:xfrm>
            <a:off x="8146839" y="381001"/>
            <a:ext cx="482811" cy="365125"/>
          </a:xfrm>
        </p:spPr>
        <p:txBody>
          <a:bodyPr/>
          <a:lstStyle/>
          <a:p>
            <a:fld id="{8F125DBC-0769-497A-9658-F739B809394F}" type="slidenum">
              <a:rPr lang="en-US" smtClean="0"/>
              <a:t>‹#›</a:t>
            </a:fld>
            <a:endParaRPr lang="en-US"/>
          </a:p>
        </p:txBody>
      </p:sp>
      <p:sp>
        <p:nvSpPr>
          <p:cNvPr id="9" name="TextBox 8"/>
          <p:cNvSpPr txBox="1"/>
          <p:nvPr/>
        </p:nvSpPr>
        <p:spPr>
          <a:xfrm>
            <a:off x="357188" y="93345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8238173" y="270129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745093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1" y="1124702"/>
            <a:ext cx="7609640" cy="2511835"/>
          </a:xfrm>
        </p:spPr>
        <p:txBody>
          <a:bodyPr anchor="b"/>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3648316"/>
            <a:ext cx="7608491" cy="99988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860839" y="378884"/>
            <a:ext cx="2183130" cy="365125"/>
          </a:xfrm>
        </p:spPr>
        <p:txBody>
          <a:bodyPr/>
          <a:lstStyle>
            <a:lvl1pPr algn="r">
              <a:defRPr/>
            </a:lvl1pPr>
          </a:lstStyle>
          <a:p>
            <a:fld id="{4F2498B4-2117-4742-9DC7-90A3375A1B31}" type="datetime1">
              <a:rPr lang="en-US" smtClean="0"/>
              <a:t>12/3/2019</a:t>
            </a:fld>
            <a:endParaRPr lang="en-US"/>
          </a:p>
        </p:txBody>
      </p:sp>
      <p:sp>
        <p:nvSpPr>
          <p:cNvPr id="6" name="Footer Placeholder 5"/>
          <p:cNvSpPr>
            <a:spLocks noGrp="1"/>
          </p:cNvSpPr>
          <p:nvPr>
            <p:ph type="ftr" sz="quarter" idx="11"/>
          </p:nvPr>
        </p:nvSpPr>
        <p:spPr>
          <a:xfrm>
            <a:off x="514350" y="378884"/>
            <a:ext cx="5243619" cy="365125"/>
          </a:xfrm>
        </p:spPr>
        <p:txBody>
          <a:bodyPr/>
          <a:lstStyle/>
          <a:p>
            <a:endParaRPr lang="en-US"/>
          </a:p>
        </p:txBody>
      </p:sp>
      <p:sp>
        <p:nvSpPr>
          <p:cNvPr id="7" name="Slide Number Placeholder 6"/>
          <p:cNvSpPr>
            <a:spLocks noGrp="1"/>
          </p:cNvSpPr>
          <p:nvPr>
            <p:ph type="sldNum" sz="quarter" idx="12"/>
          </p:nvPr>
        </p:nvSpPr>
        <p:spPr>
          <a:xfrm>
            <a:off x="8146839" y="381001"/>
            <a:ext cx="482811"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4114582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0EF422B3-C2CB-41A2-882C-6CB9EB520474}" type="datetime1">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903940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3" y="4191001"/>
            <a:ext cx="2588687"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516463"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6463" y="4873765"/>
            <a:ext cx="2588687"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280698" y="4191001"/>
            <a:ext cx="2586701"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280699" y="4873764"/>
            <a:ext cx="2586701"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6037299" y="4191001"/>
            <a:ext cx="2592352"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037391"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6037299" y="4873762"/>
            <a:ext cx="2589334"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5FCF4A7-DBD1-45AF-B3B3-5A976104BBBC}" type="datetime1">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406533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2194560"/>
            <a:ext cx="81153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783BC-0D4C-43CA-A681-E6014E389C37}" type="datetime1">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1759300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67"/>
            <a:ext cx="154305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50" y="745068"/>
            <a:ext cx="615315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379942"/>
            <a:ext cx="2183130" cy="365125"/>
          </a:xfrm>
        </p:spPr>
        <p:txBody>
          <a:bodyPr/>
          <a:lstStyle>
            <a:lvl1pPr algn="r">
              <a:defRPr/>
            </a:lvl1pPr>
          </a:lstStyle>
          <a:p>
            <a:fld id="{A8B771BC-A113-4D63-8F21-607669E925DB}" type="datetime1">
              <a:rPr lang="en-US" smtClean="0"/>
              <a:t>12/3/2019</a:t>
            </a:fld>
            <a:endParaRPr lang="en-US"/>
          </a:p>
        </p:txBody>
      </p:sp>
      <p:sp>
        <p:nvSpPr>
          <p:cNvPr id="5" name="Footer Placeholder 4"/>
          <p:cNvSpPr>
            <a:spLocks noGrp="1"/>
          </p:cNvSpPr>
          <p:nvPr>
            <p:ph type="ftr" sz="quarter" idx="11"/>
          </p:nvPr>
        </p:nvSpPr>
        <p:spPr>
          <a:xfrm>
            <a:off x="514350" y="381001"/>
            <a:ext cx="5243619" cy="365125"/>
          </a:xfrm>
        </p:spPr>
        <p:txBody>
          <a:bodyPr/>
          <a:lstStyle/>
          <a:p>
            <a:endParaRPr lang="en-US"/>
          </a:p>
        </p:txBody>
      </p:sp>
      <p:sp>
        <p:nvSpPr>
          <p:cNvPr id="6" name="Slide Number Placeholder 5"/>
          <p:cNvSpPr>
            <a:spLocks noGrp="1"/>
          </p:cNvSpPr>
          <p:nvPr>
            <p:ph type="sldNum" sz="quarter" idx="12"/>
          </p:nvPr>
        </p:nvSpPr>
        <p:spPr>
          <a:xfrm>
            <a:off x="8146839" y="381001"/>
            <a:ext cx="482811"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645871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0463-8D2F-4459-A24F-0BA2BEA978A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2FD461-D2C4-4625-A206-AEAB7C2C160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63E448A-7939-49A1-83F3-6E1F3E48466D}"/>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5" name="Footer Placeholder 4">
            <a:extLst>
              <a:ext uri="{FF2B5EF4-FFF2-40B4-BE49-F238E27FC236}">
                <a16:creationId xmlns:a16="http://schemas.microsoft.com/office/drawing/2014/main" id="{9DB46A72-F40E-41DC-8CFC-9BEB6E476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4BF18-DF78-46F9-84F2-E7E9AD3F4BDE}"/>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248491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6" name="Rectangle 6"/>
          <p:cNvSpPr>
            <a:spLocks noGrp="1" noChangeArrowheads="1"/>
          </p:cNvSpPr>
          <p:nvPr>
            <p:ph type="sldNum" sz="quarter" idx="12"/>
          </p:nvPr>
        </p:nvSpPr>
        <p:spPr>
          <a:ln/>
        </p:spPr>
        <p:txBody>
          <a:bodyPr/>
          <a:lstStyle>
            <a:lvl1pPr>
              <a:defRPr/>
            </a:lvl1pPr>
          </a:lstStyle>
          <a:p>
            <a:pPr>
              <a:defRPr/>
            </a:pPr>
            <a:fld id="{4E7684DD-A9E5-479E-A999-3D51ED5D7959}"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860-7B3C-435B-ACCF-1ACDABF7D1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228530-758F-46E4-8292-C5BD0B5C8E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7DC8D-365A-4B51-995A-F808C0DBCC3C}"/>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5" name="Footer Placeholder 4">
            <a:extLst>
              <a:ext uri="{FF2B5EF4-FFF2-40B4-BE49-F238E27FC236}">
                <a16:creationId xmlns:a16="http://schemas.microsoft.com/office/drawing/2014/main" id="{82107F6F-4159-4295-BAB7-9EA9AA7A9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AA0BF-373F-4933-8D6D-F65D2B17B50E}"/>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781887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5A45-BF8A-4964-81A4-29695798FE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67F825E-270C-4A62-9FC9-72F1C441AFD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6FBA1E-5810-4D2C-8A62-A4852558FC55}"/>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5" name="Footer Placeholder 4">
            <a:extLst>
              <a:ext uri="{FF2B5EF4-FFF2-40B4-BE49-F238E27FC236}">
                <a16:creationId xmlns:a16="http://schemas.microsoft.com/office/drawing/2014/main" id="{31B57E56-2F1B-46B3-B19F-AB88E19EE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1E815-2F5A-4729-BFF9-B7620014A612}"/>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2429831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D135-23C2-4357-A8F9-EB41CCFD7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4DE8B-F5DA-4A3B-81CE-5A8398F45DCD}"/>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0BAF35-6593-4460-AB4B-8E81D06BC84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46C045-2EE3-4122-B68E-3B334DAEE5AE}"/>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6" name="Footer Placeholder 5">
            <a:extLst>
              <a:ext uri="{FF2B5EF4-FFF2-40B4-BE49-F238E27FC236}">
                <a16:creationId xmlns:a16="http://schemas.microsoft.com/office/drawing/2014/main" id="{E290889C-AD4D-4C97-8696-4CBA75F72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B59A0-8AA1-4F37-A68F-A833600D40ED}"/>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2119764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E382-74B3-45E9-A3F5-062F65A5DC9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3C4552-A05D-467D-BE8F-82D65EF84F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CAC1CC-B4FD-4668-8588-00F1A9DB246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B2660A-8E7E-409B-A8DB-4BC88023BDB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4C86455-4D1C-45D6-AB51-DCF405EBDF1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2A08D9-E0F0-42EC-A9BC-684E1182D427}"/>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8" name="Footer Placeholder 7">
            <a:extLst>
              <a:ext uri="{FF2B5EF4-FFF2-40B4-BE49-F238E27FC236}">
                <a16:creationId xmlns:a16="http://schemas.microsoft.com/office/drawing/2014/main" id="{BA1A3FDA-1350-4158-A32C-CA7E97BA41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3381F-2192-41AE-BE2E-422A020116A4}"/>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2181787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F5F7-DBED-4A86-9E68-E89BF1CF66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F21C1-7BC9-4E36-8834-B1FD9B2534FE}"/>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4" name="Footer Placeholder 3">
            <a:extLst>
              <a:ext uri="{FF2B5EF4-FFF2-40B4-BE49-F238E27FC236}">
                <a16:creationId xmlns:a16="http://schemas.microsoft.com/office/drawing/2014/main" id="{0D353749-3ADF-4EBA-84B7-967CA351C4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65E36E-DB02-4C27-8BBF-03E31650EE6F}"/>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1231255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064910-607B-48A5-AB69-0E54BFE7859F}"/>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3" name="Footer Placeholder 2">
            <a:extLst>
              <a:ext uri="{FF2B5EF4-FFF2-40B4-BE49-F238E27FC236}">
                <a16:creationId xmlns:a16="http://schemas.microsoft.com/office/drawing/2014/main" id="{B6657943-2B54-48B9-83EE-4F61D41E49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691E98-8C77-4CC9-B26E-3231A1356244}"/>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122343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26DA-2EC6-4104-9F7A-D6F2E7A0E0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45093EC-BE57-453C-B9D1-6F3C3C6A489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9A1BF4-283C-4546-91F0-225F3A7F34F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B8AE9AD-3CDE-4DE1-B3FB-39EB68158DC3}"/>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6" name="Footer Placeholder 5">
            <a:extLst>
              <a:ext uri="{FF2B5EF4-FFF2-40B4-BE49-F238E27FC236}">
                <a16:creationId xmlns:a16="http://schemas.microsoft.com/office/drawing/2014/main" id="{A016EFC4-BE78-4A0E-A7FB-81597E235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7DE000-5798-4F69-BFC4-D552CC2CD96D}"/>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1693275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61A0-686D-44C4-9882-3BD25626EA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62D253D-C528-485B-8F4A-B21BDB41550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B88BE66-7967-499E-818C-5796857C6F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CA7D7AC-1D4C-49B2-95E8-1152CE6FA4F3}"/>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6" name="Footer Placeholder 5">
            <a:extLst>
              <a:ext uri="{FF2B5EF4-FFF2-40B4-BE49-F238E27FC236}">
                <a16:creationId xmlns:a16="http://schemas.microsoft.com/office/drawing/2014/main" id="{0EF800BC-CFAA-4909-96F1-A890BD6F7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E60E9-FDB6-4371-8706-5818365EC3D2}"/>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763671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4309-DB22-47E2-B617-CB09CEBB1B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E2681-1ECC-4311-B037-FAC9DE0F91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DE59D-6D39-4374-8B9D-28E1FA22EDFE}"/>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5" name="Footer Placeholder 4">
            <a:extLst>
              <a:ext uri="{FF2B5EF4-FFF2-40B4-BE49-F238E27FC236}">
                <a16:creationId xmlns:a16="http://schemas.microsoft.com/office/drawing/2014/main" id="{E83D1B33-F5C0-4DD0-9C72-E2D65CEFC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815E9-1E27-4320-A2BA-647908D6F372}"/>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862069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EED51-E68C-4862-806A-47350BF5927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316D61-A74C-4F23-95D3-A1C0BA68085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50184-5ABF-403A-8437-BE2C0868885C}"/>
              </a:ext>
            </a:extLst>
          </p:cNvPr>
          <p:cNvSpPr>
            <a:spLocks noGrp="1"/>
          </p:cNvSpPr>
          <p:nvPr>
            <p:ph type="dt" sz="half" idx="10"/>
          </p:nvPr>
        </p:nvSpPr>
        <p:spPr/>
        <p:txBody>
          <a:bodyPr/>
          <a:lstStyle/>
          <a:p>
            <a:fld id="{C62C2990-0ECB-40FC-A218-96DA55F134F7}" type="datetimeFigureOut">
              <a:rPr lang="en-US" smtClean="0"/>
              <a:t>12/3/2019</a:t>
            </a:fld>
            <a:endParaRPr lang="en-US"/>
          </a:p>
        </p:txBody>
      </p:sp>
      <p:sp>
        <p:nvSpPr>
          <p:cNvPr id="5" name="Footer Placeholder 4">
            <a:extLst>
              <a:ext uri="{FF2B5EF4-FFF2-40B4-BE49-F238E27FC236}">
                <a16:creationId xmlns:a16="http://schemas.microsoft.com/office/drawing/2014/main" id="{BC90C88E-3080-47C6-94A8-83D326B4A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D2389-836E-42AF-8F1E-90EE60F59F02}"/>
              </a:ext>
            </a:extLst>
          </p:cNvPr>
          <p:cNvSpPr>
            <a:spLocks noGrp="1"/>
          </p:cNvSpPr>
          <p:nvPr>
            <p:ph type="sldNum" sz="quarter" idx="12"/>
          </p:nvPr>
        </p:nvSpPr>
        <p:spPr/>
        <p:txBody>
          <a:bodyPr/>
          <a:lstStyle/>
          <a:p>
            <a:fld id="{D574226A-62BF-4AAF-B954-EB4CC2BF0144}" type="slidenum">
              <a:rPr lang="en-US" smtClean="0"/>
              <a:t>‹#›</a:t>
            </a:fld>
            <a:endParaRPr lang="en-US"/>
          </a:p>
        </p:txBody>
      </p:sp>
    </p:spTree>
    <p:extLst>
      <p:ext uri="{BB962C8B-B14F-4D97-AF65-F5344CB8AC3E}">
        <p14:creationId xmlns:p14="http://schemas.microsoft.com/office/powerpoint/2010/main" val="67411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7" name="Rectangle 6"/>
          <p:cNvSpPr>
            <a:spLocks noGrp="1" noChangeArrowheads="1"/>
          </p:cNvSpPr>
          <p:nvPr>
            <p:ph type="sldNum" sz="quarter" idx="12"/>
          </p:nvPr>
        </p:nvSpPr>
        <p:spPr>
          <a:ln/>
        </p:spPr>
        <p:txBody>
          <a:bodyPr/>
          <a:lstStyle>
            <a:lvl1pPr>
              <a:defRPr/>
            </a:lvl1pPr>
          </a:lstStyle>
          <a:p>
            <a:pPr>
              <a:defRPr/>
            </a:pPr>
            <a:fld id="{C748E3B6-7049-404B-9339-40C0B4BD2E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9" name="Rectangle 6"/>
          <p:cNvSpPr>
            <a:spLocks noGrp="1" noChangeArrowheads="1"/>
          </p:cNvSpPr>
          <p:nvPr>
            <p:ph type="sldNum" sz="quarter" idx="12"/>
          </p:nvPr>
        </p:nvSpPr>
        <p:spPr>
          <a:ln/>
        </p:spPr>
        <p:txBody>
          <a:bodyPr/>
          <a:lstStyle>
            <a:lvl1pPr>
              <a:defRPr/>
            </a:lvl1pPr>
          </a:lstStyle>
          <a:p>
            <a:pPr>
              <a:defRPr/>
            </a:pPr>
            <a:fld id="{17C5491A-DD96-4C68-9820-43DB883AB3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5" name="Rectangle 6"/>
          <p:cNvSpPr>
            <a:spLocks noGrp="1" noChangeArrowheads="1"/>
          </p:cNvSpPr>
          <p:nvPr>
            <p:ph type="sldNum" sz="quarter" idx="12"/>
          </p:nvPr>
        </p:nvSpPr>
        <p:spPr>
          <a:ln/>
        </p:spPr>
        <p:txBody>
          <a:bodyPr/>
          <a:lstStyle>
            <a:lvl1pPr>
              <a:defRPr/>
            </a:lvl1pPr>
          </a:lstStyle>
          <a:p>
            <a:pPr>
              <a:defRPr/>
            </a:pPr>
            <a:fld id="{1A5EA351-2DEC-43A5-8532-1CF8F84FB15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4" name="Rectangle 6"/>
          <p:cNvSpPr>
            <a:spLocks noGrp="1" noChangeArrowheads="1"/>
          </p:cNvSpPr>
          <p:nvPr>
            <p:ph type="sldNum" sz="quarter" idx="12"/>
          </p:nvPr>
        </p:nvSpPr>
        <p:spPr>
          <a:ln/>
        </p:spPr>
        <p:txBody>
          <a:bodyPr/>
          <a:lstStyle>
            <a:lvl1pPr>
              <a:defRPr/>
            </a:lvl1pPr>
          </a:lstStyle>
          <a:p>
            <a:pPr>
              <a:defRPr/>
            </a:pPr>
            <a:fld id="{90600A63-EEAF-4CD1-AE1E-B116CBCE9F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7" name="Rectangle 6"/>
          <p:cNvSpPr>
            <a:spLocks noGrp="1" noChangeArrowheads="1"/>
          </p:cNvSpPr>
          <p:nvPr>
            <p:ph type="sldNum" sz="quarter" idx="12"/>
          </p:nvPr>
        </p:nvSpPr>
        <p:spPr>
          <a:ln/>
        </p:spPr>
        <p:txBody>
          <a:bodyPr/>
          <a:lstStyle>
            <a:lvl1pPr>
              <a:defRPr/>
            </a:lvl1pPr>
          </a:lstStyle>
          <a:p>
            <a:pPr>
              <a:defRPr/>
            </a:pPr>
            <a:fld id="{03B07665-88C5-4C93-A35F-AEED47E84A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SIP #4</a:t>
            </a:r>
          </a:p>
        </p:txBody>
      </p:sp>
      <p:sp>
        <p:nvSpPr>
          <p:cNvPr id="7" name="Rectangle 6"/>
          <p:cNvSpPr>
            <a:spLocks noGrp="1" noChangeArrowheads="1"/>
          </p:cNvSpPr>
          <p:nvPr>
            <p:ph type="sldNum" sz="quarter" idx="12"/>
          </p:nvPr>
        </p:nvSpPr>
        <p:spPr>
          <a:ln/>
        </p:spPr>
        <p:txBody>
          <a:bodyPr/>
          <a:lstStyle>
            <a:lvl1pPr>
              <a:defRPr/>
            </a:lvl1pPr>
          </a:lstStyle>
          <a:p>
            <a:pPr>
              <a:defRPr/>
            </a:pPr>
            <a:fld id="{6B90988D-A85C-414E-B72B-83818699A3E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SIP #4</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AAA6CDF-4D8F-40F4-9A60-3149BA9E13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2194561"/>
            <a:ext cx="81153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6356351"/>
            <a:ext cx="218313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4B245D18-11FB-4B7B-8860-4498D265BA23}" type="datetimeFigureOut">
              <a:rPr lang="en-US" smtClean="0"/>
              <a:t>12/3/2019</a:t>
            </a:fld>
            <a:endParaRPr lang="en-US"/>
          </a:p>
        </p:txBody>
      </p:sp>
      <p:sp>
        <p:nvSpPr>
          <p:cNvPr id="5" name="Footer Placeholder 4"/>
          <p:cNvSpPr>
            <a:spLocks noGrp="1"/>
          </p:cNvSpPr>
          <p:nvPr>
            <p:ph type="ftr" sz="quarter" idx="3"/>
          </p:nvPr>
        </p:nvSpPr>
        <p:spPr>
          <a:xfrm>
            <a:off x="514350" y="6355846"/>
            <a:ext cx="5829300" cy="365125"/>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EF9E714B-9987-4BFB-88FE-02D0CE91959E}" type="slidenum">
              <a:rPr lang="en-US" smtClean="0"/>
              <a:t>‹#›</a:t>
            </a:fld>
            <a:endParaRPr lang="en-US"/>
          </a:p>
        </p:txBody>
      </p:sp>
    </p:spTree>
    <p:extLst>
      <p:ext uri="{BB962C8B-B14F-4D97-AF65-F5344CB8AC3E}">
        <p14:creationId xmlns:p14="http://schemas.microsoft.com/office/powerpoint/2010/main" val="25240174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08915C-AF18-47AC-A0BB-17851476AEC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759A9-A1EE-4706-8C55-A6742703F73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107A5-6745-4ED2-922B-311E10F600C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62C2990-0ECB-40FC-A218-96DA55F134F7}" type="datetimeFigureOut">
              <a:rPr lang="en-US" smtClean="0"/>
              <a:t>12/3/2019</a:t>
            </a:fld>
            <a:endParaRPr lang="en-US"/>
          </a:p>
        </p:txBody>
      </p:sp>
      <p:sp>
        <p:nvSpPr>
          <p:cNvPr id="5" name="Footer Placeholder 4">
            <a:extLst>
              <a:ext uri="{FF2B5EF4-FFF2-40B4-BE49-F238E27FC236}">
                <a16:creationId xmlns:a16="http://schemas.microsoft.com/office/drawing/2014/main" id="{11AD1A8E-2030-4864-BC78-7DC8E54D9A5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372630-C203-4C94-81F4-8827F889CA2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4226A-62BF-4AAF-B954-EB4CC2BF0144}" type="slidenum">
              <a:rPr lang="en-US" smtClean="0"/>
              <a:t>‹#›</a:t>
            </a:fld>
            <a:endParaRPr lang="en-US"/>
          </a:p>
        </p:txBody>
      </p:sp>
    </p:spTree>
    <p:extLst>
      <p:ext uri="{BB962C8B-B14F-4D97-AF65-F5344CB8AC3E}">
        <p14:creationId xmlns:p14="http://schemas.microsoft.com/office/powerpoint/2010/main" val="62419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balancecareers.com/employee-training-416167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thebalancecareers.com/what-s-the-big-deal-about-clear-performance-expectations-1919253"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hyperlink" Target="http://www.leadershipiq.com/"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balancecareers.com/how-to-take-responsibility-for-your-life-191921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95810"/>
            <a:ext cx="8229600" cy="1143000"/>
          </a:xfrm>
        </p:spPr>
        <p:txBody>
          <a:bodyPr/>
          <a:lstStyle/>
          <a:p>
            <a:r>
              <a:rPr lang="en-US" sz="4800" b="1" i="1" dirty="0"/>
              <a:t>Dare to Dream…</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948B56-B7C5-4FFF-B77E-A312C5D6FC38}"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2CADACDB-BF1F-4766-B921-5C6ACE78F77E}"/>
              </a:ext>
            </a:extLst>
          </p:cNvPr>
          <p:cNvPicPr>
            <a:picLocks noChangeAspect="1"/>
          </p:cNvPicPr>
          <p:nvPr/>
        </p:nvPicPr>
        <p:blipFill>
          <a:blip r:embed="rId3"/>
          <a:stretch>
            <a:fillRect/>
          </a:stretch>
        </p:blipFill>
        <p:spPr>
          <a:xfrm>
            <a:off x="653457" y="990600"/>
            <a:ext cx="7696539" cy="6396037"/>
          </a:xfrm>
          <a:prstGeom prst="rect">
            <a:avLst/>
          </a:prstGeom>
        </p:spPr>
      </p:pic>
    </p:spTree>
    <p:extLst>
      <p:ext uri="{BB962C8B-B14F-4D97-AF65-F5344CB8AC3E}">
        <p14:creationId xmlns:p14="http://schemas.microsoft.com/office/powerpoint/2010/main" val="26790300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1538-D985-45E9-814C-C7A6BC576B06}"/>
              </a:ext>
            </a:extLst>
          </p:cNvPr>
          <p:cNvSpPr>
            <a:spLocks noGrp="1"/>
          </p:cNvSpPr>
          <p:nvPr>
            <p:ph type="title"/>
          </p:nvPr>
        </p:nvSpPr>
        <p:spPr>
          <a:xfrm>
            <a:off x="628650" y="-228600"/>
            <a:ext cx="7886700" cy="1325563"/>
          </a:xfrm>
        </p:spPr>
        <p:txBody>
          <a:bodyPr>
            <a:normAutofit/>
          </a:bodyPr>
          <a:lstStyle/>
          <a:p>
            <a:r>
              <a:rPr lang="en-US" sz="4400" b="1" dirty="0"/>
              <a:t>Sample Script</a:t>
            </a:r>
          </a:p>
        </p:txBody>
      </p:sp>
      <p:pic>
        <p:nvPicPr>
          <p:cNvPr id="4" name="Content Placeholder 3">
            <a:extLst>
              <a:ext uri="{FF2B5EF4-FFF2-40B4-BE49-F238E27FC236}">
                <a16:creationId xmlns:a16="http://schemas.microsoft.com/office/drawing/2014/main" id="{1D784890-ABF5-42A9-9E5E-990FAAB92C7F}"/>
              </a:ext>
            </a:extLst>
          </p:cNvPr>
          <p:cNvPicPr>
            <a:picLocks noGrp="1" noChangeAspect="1"/>
          </p:cNvPicPr>
          <p:nvPr>
            <p:ph idx="1"/>
          </p:nvPr>
        </p:nvPicPr>
        <p:blipFill>
          <a:blip r:embed="rId3"/>
          <a:stretch>
            <a:fillRect/>
          </a:stretch>
        </p:blipFill>
        <p:spPr>
          <a:xfrm>
            <a:off x="457200" y="685800"/>
            <a:ext cx="7924800" cy="6194236"/>
          </a:xfrm>
          <a:prstGeom prst="rect">
            <a:avLst/>
          </a:prstGeom>
        </p:spPr>
      </p:pic>
    </p:spTree>
    <p:extLst>
      <p:ext uri="{BB962C8B-B14F-4D97-AF65-F5344CB8AC3E}">
        <p14:creationId xmlns:p14="http://schemas.microsoft.com/office/powerpoint/2010/main" val="4114969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BDAF-9C55-43B6-86CA-C62AF2B2F2C4}"/>
              </a:ext>
            </a:extLst>
          </p:cNvPr>
          <p:cNvSpPr>
            <a:spLocks noGrp="1"/>
          </p:cNvSpPr>
          <p:nvPr>
            <p:ph type="title"/>
          </p:nvPr>
        </p:nvSpPr>
        <p:spPr>
          <a:xfrm>
            <a:off x="628650" y="-152400"/>
            <a:ext cx="7886700" cy="1325563"/>
          </a:xfrm>
        </p:spPr>
        <p:txBody>
          <a:bodyPr/>
          <a:lstStyle/>
          <a:p>
            <a:r>
              <a:rPr lang="en-US" i="1" dirty="0"/>
              <a:t>Your turn to Practice…</a:t>
            </a:r>
          </a:p>
        </p:txBody>
      </p:sp>
      <p:sp>
        <p:nvSpPr>
          <p:cNvPr id="3" name="Content Placeholder 2">
            <a:extLst>
              <a:ext uri="{FF2B5EF4-FFF2-40B4-BE49-F238E27FC236}">
                <a16:creationId xmlns:a16="http://schemas.microsoft.com/office/drawing/2014/main" id="{51048A65-8822-461C-B110-CCE523FEE003}"/>
              </a:ext>
            </a:extLst>
          </p:cNvPr>
          <p:cNvSpPr>
            <a:spLocks noGrp="1"/>
          </p:cNvSpPr>
          <p:nvPr>
            <p:ph idx="1"/>
          </p:nvPr>
        </p:nvSpPr>
        <p:spPr>
          <a:xfrm>
            <a:off x="654275" y="1165071"/>
            <a:ext cx="7886700" cy="4397530"/>
          </a:xfrm>
        </p:spPr>
        <p:txBody>
          <a:bodyPr>
            <a:normAutofit lnSpcReduction="10000"/>
          </a:bodyPr>
          <a:lstStyle/>
          <a:p>
            <a:pPr marL="0" indent="0">
              <a:buNone/>
            </a:pPr>
            <a:r>
              <a:rPr lang="en-US" sz="2800" u="sng" dirty="0"/>
              <a:t>Situation with Public Works employees</a:t>
            </a:r>
            <a:r>
              <a:rPr lang="en-US" sz="2800" dirty="0"/>
              <a:t>:</a:t>
            </a:r>
          </a:p>
          <a:p>
            <a:pPr marL="0" indent="0">
              <a:buNone/>
            </a:pPr>
            <a:r>
              <a:rPr lang="en-US" sz="2800" dirty="0"/>
              <a:t>PW Director is getting calls for workers going into backyards without attempting to contact home owners before accessing the backyard. Workers are not properly identifying themselves as a City Public Works employee needing to access a sewer manhole located in the homeowner’s backyard. They are not acting professional and sometimes show up smoking or chugging a Route 44 drink.  They are not making sure they secure gates when entering and leaving. As a result, pets are getting out and running loose in the neighborhood.</a:t>
            </a:r>
          </a:p>
          <a:p>
            <a:endParaRPr lang="en-US" dirty="0"/>
          </a:p>
        </p:txBody>
      </p:sp>
    </p:spTree>
    <p:extLst>
      <p:ext uri="{BB962C8B-B14F-4D97-AF65-F5344CB8AC3E}">
        <p14:creationId xmlns:p14="http://schemas.microsoft.com/office/powerpoint/2010/main" val="1738098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90F5-A951-436F-8E99-AC15CDB79779}"/>
              </a:ext>
            </a:extLst>
          </p:cNvPr>
          <p:cNvSpPr>
            <a:spLocks noGrp="1"/>
          </p:cNvSpPr>
          <p:nvPr>
            <p:ph type="title"/>
          </p:nvPr>
        </p:nvSpPr>
        <p:spPr>
          <a:xfrm>
            <a:off x="457200" y="160337"/>
            <a:ext cx="8229600" cy="1143000"/>
          </a:xfrm>
        </p:spPr>
        <p:txBody>
          <a:bodyPr/>
          <a:lstStyle/>
          <a:p>
            <a:r>
              <a:rPr lang="en-US" dirty="0">
                <a:solidFill>
                  <a:schemeClr val="bg1"/>
                </a:solidFill>
              </a:rPr>
              <a:t>Performance Improvement Plan (PIP)</a:t>
            </a:r>
          </a:p>
        </p:txBody>
      </p:sp>
      <p:sp>
        <p:nvSpPr>
          <p:cNvPr id="3" name="Content Placeholder 2">
            <a:extLst>
              <a:ext uri="{FF2B5EF4-FFF2-40B4-BE49-F238E27FC236}">
                <a16:creationId xmlns:a16="http://schemas.microsoft.com/office/drawing/2014/main" id="{4AF1FC24-4BB7-43C9-BB9D-F2B21B2387A1}"/>
              </a:ext>
            </a:extLst>
          </p:cNvPr>
          <p:cNvSpPr>
            <a:spLocks noGrp="1"/>
          </p:cNvSpPr>
          <p:nvPr>
            <p:ph idx="1"/>
          </p:nvPr>
        </p:nvSpPr>
        <p:spPr>
          <a:xfrm>
            <a:off x="457200" y="1371600"/>
            <a:ext cx="8229600" cy="4525963"/>
          </a:xfrm>
        </p:spPr>
        <p:txBody>
          <a:bodyPr/>
          <a:lstStyle/>
          <a:p>
            <a:r>
              <a:rPr lang="en-US" dirty="0">
                <a:solidFill>
                  <a:schemeClr val="bg1"/>
                </a:solidFill>
              </a:rPr>
              <a:t>Can resolve workplace productivity issues and help even the most unlikely employee succeed in your organization. </a:t>
            </a:r>
          </a:p>
          <a:p>
            <a:r>
              <a:rPr lang="en-US" dirty="0">
                <a:solidFill>
                  <a:schemeClr val="bg1"/>
                </a:solidFill>
              </a:rPr>
              <a:t>A PIP is designed to facilitate constructive discussion between a staff member and their supervisor and to clarify the exact work performance requiring improvement. </a:t>
            </a:r>
          </a:p>
          <a:p>
            <a:r>
              <a:rPr lang="en-US" dirty="0">
                <a:solidFill>
                  <a:schemeClr val="bg1"/>
                </a:solidFill>
              </a:rPr>
              <a:t>It is implemented at the discretion of the manager.</a:t>
            </a:r>
          </a:p>
          <a:p>
            <a:endParaRPr lang="en-US" dirty="0"/>
          </a:p>
        </p:txBody>
      </p:sp>
      <p:sp>
        <p:nvSpPr>
          <p:cNvPr id="4" name="Slide Number Placeholder 3">
            <a:extLst>
              <a:ext uri="{FF2B5EF4-FFF2-40B4-BE49-F238E27FC236}">
                <a16:creationId xmlns:a16="http://schemas.microsoft.com/office/drawing/2014/main" id="{23360232-F7BD-4C2A-AA79-ED4011A257D8}"/>
              </a:ext>
            </a:extLst>
          </p:cNvPr>
          <p:cNvSpPr>
            <a:spLocks noGrp="1"/>
          </p:cNvSpPr>
          <p:nvPr>
            <p:ph type="sldNum" sz="quarter" idx="12"/>
          </p:nvPr>
        </p:nvSpPr>
        <p:spPr/>
        <p:txBody>
          <a:bodyPr/>
          <a:lstStyle/>
          <a:p>
            <a:pPr>
              <a:defRPr/>
            </a:pPr>
            <a:fld id="{7A4979FD-5370-4D3A-851A-C9B2785226A3}" type="slidenum">
              <a:rPr lang="en-US" smtClean="0"/>
              <a:pPr>
                <a:defRPr/>
              </a:pPr>
              <a:t>12</a:t>
            </a:fld>
            <a:endParaRPr lang="en-US"/>
          </a:p>
        </p:txBody>
      </p:sp>
    </p:spTree>
    <p:extLst>
      <p:ext uri="{BB962C8B-B14F-4D97-AF65-F5344CB8AC3E}">
        <p14:creationId xmlns:p14="http://schemas.microsoft.com/office/powerpoint/2010/main" val="4757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8D3F-45B4-4E20-B130-640C6B86215A}"/>
              </a:ext>
            </a:extLst>
          </p:cNvPr>
          <p:cNvSpPr>
            <a:spLocks noGrp="1"/>
          </p:cNvSpPr>
          <p:nvPr>
            <p:ph type="title"/>
          </p:nvPr>
        </p:nvSpPr>
        <p:spPr>
          <a:xfrm>
            <a:off x="457200" y="-533400"/>
            <a:ext cx="8229600" cy="1752600"/>
          </a:xfrm>
        </p:spPr>
        <p:txBody>
          <a:bodyPr/>
          <a:lstStyle/>
          <a:p>
            <a:r>
              <a:rPr lang="en-US" dirty="0">
                <a:solidFill>
                  <a:schemeClr val="bg1"/>
                </a:solidFill>
              </a:rPr>
              <a:t>Sample PIP Form</a:t>
            </a:r>
          </a:p>
        </p:txBody>
      </p:sp>
      <p:sp>
        <p:nvSpPr>
          <p:cNvPr id="3" name="Content Placeholder 2">
            <a:extLst>
              <a:ext uri="{FF2B5EF4-FFF2-40B4-BE49-F238E27FC236}">
                <a16:creationId xmlns:a16="http://schemas.microsoft.com/office/drawing/2014/main" id="{B60B7ED6-A20F-4AE8-A260-1304E6CEFD80}"/>
              </a:ext>
            </a:extLst>
          </p:cNvPr>
          <p:cNvSpPr>
            <a:spLocks noGrp="1"/>
          </p:cNvSpPr>
          <p:nvPr>
            <p:ph idx="1"/>
          </p:nvPr>
        </p:nvSpPr>
        <p:spPr>
          <a:xfrm>
            <a:off x="457200" y="990600"/>
            <a:ext cx="8229600" cy="5105400"/>
          </a:xfrm>
        </p:spPr>
        <p:txBody>
          <a:bodyPr/>
          <a:lstStyle/>
          <a:p>
            <a:r>
              <a:rPr lang="en-US" sz="2800" dirty="0">
                <a:solidFill>
                  <a:schemeClr val="bg1"/>
                </a:solidFill>
              </a:rPr>
              <a:t>Employee Name:</a:t>
            </a:r>
          </a:p>
          <a:p>
            <a:r>
              <a:rPr lang="en-US" sz="2800" dirty="0">
                <a:solidFill>
                  <a:schemeClr val="bg1"/>
                </a:solidFill>
              </a:rPr>
              <a:t>Title:</a:t>
            </a:r>
          </a:p>
          <a:p>
            <a:r>
              <a:rPr lang="en-US" sz="2800" dirty="0">
                <a:solidFill>
                  <a:schemeClr val="bg1"/>
                </a:solidFill>
              </a:rPr>
              <a:t>Department:</a:t>
            </a:r>
          </a:p>
          <a:p>
            <a:r>
              <a:rPr lang="en-US" sz="2800" dirty="0">
                <a:solidFill>
                  <a:schemeClr val="bg1"/>
                </a:solidFill>
              </a:rPr>
              <a:t>Date:</a:t>
            </a:r>
          </a:p>
          <a:p>
            <a:r>
              <a:rPr lang="en-US" sz="2800" dirty="0">
                <a:solidFill>
                  <a:schemeClr val="bg1"/>
                </a:solidFill>
              </a:rPr>
              <a:t>Performance in need of improvement: (List the goals and activities the employee will initiate to improve performance. Include </a:t>
            </a:r>
            <a:r>
              <a:rPr lang="en-US" sz="2800" u="sng" dirty="0">
                <a:solidFill>
                  <a:schemeClr val="bg1"/>
                </a:solidFill>
                <a:hlinkClick r:id="rId3">
                  <a:extLst>
                    <a:ext uri="{A12FA001-AC4F-418D-AE19-62706E023703}">
                      <ahyp:hlinkClr xmlns:ahyp="http://schemas.microsoft.com/office/drawing/2018/hyperlinkcolor" val="tx"/>
                    </a:ext>
                  </a:extLst>
                </a:hlinkClick>
              </a:rPr>
              <a:t>skill development</a:t>
            </a:r>
            <a:r>
              <a:rPr lang="en-US" sz="2800" dirty="0">
                <a:solidFill>
                  <a:schemeClr val="bg1"/>
                </a:solidFill>
              </a:rPr>
              <a:t> and changes needed to meet </a:t>
            </a:r>
            <a:r>
              <a:rPr lang="en-US" sz="2800" u="sng" dirty="0">
                <a:solidFill>
                  <a:schemeClr val="bg1"/>
                </a:solidFill>
                <a:hlinkClick r:id="rId4">
                  <a:extLst>
                    <a:ext uri="{A12FA001-AC4F-418D-AE19-62706E023703}">
                      <ahyp:hlinkClr xmlns:ahyp="http://schemas.microsoft.com/office/drawing/2018/hyperlinkcolor" val="tx"/>
                    </a:ext>
                  </a:extLst>
                </a:hlinkClick>
              </a:rPr>
              <a:t>work performance expectations</a:t>
            </a:r>
            <a:r>
              <a:rPr lang="en-US" sz="2800" dirty="0">
                <a:solidFill>
                  <a:schemeClr val="bg1"/>
                </a:solidFill>
              </a:rPr>
              <a:t>.)</a:t>
            </a:r>
          </a:p>
          <a:p>
            <a:r>
              <a:rPr lang="en-US" sz="2800" dirty="0">
                <a:solidFill>
                  <a:schemeClr val="bg1"/>
                </a:solidFill>
              </a:rPr>
              <a:t>Target date for improvement:</a:t>
            </a:r>
          </a:p>
          <a:p>
            <a:pPr marL="0" indent="0">
              <a:buNone/>
            </a:pPr>
            <a:endParaRPr lang="en-US" dirty="0"/>
          </a:p>
        </p:txBody>
      </p:sp>
      <p:sp>
        <p:nvSpPr>
          <p:cNvPr id="4" name="Slide Number Placeholder 3">
            <a:extLst>
              <a:ext uri="{FF2B5EF4-FFF2-40B4-BE49-F238E27FC236}">
                <a16:creationId xmlns:a16="http://schemas.microsoft.com/office/drawing/2014/main" id="{403D3EE8-0D66-4D4E-9D19-1736F77D8025}"/>
              </a:ext>
            </a:extLst>
          </p:cNvPr>
          <p:cNvSpPr>
            <a:spLocks noGrp="1"/>
          </p:cNvSpPr>
          <p:nvPr>
            <p:ph type="sldNum" sz="quarter" idx="12"/>
          </p:nvPr>
        </p:nvSpPr>
        <p:spPr/>
        <p:txBody>
          <a:bodyPr/>
          <a:lstStyle/>
          <a:p>
            <a:pPr>
              <a:defRPr/>
            </a:pPr>
            <a:fld id="{7A4979FD-5370-4D3A-851A-C9B2785226A3}" type="slidenum">
              <a:rPr lang="en-US" smtClean="0"/>
              <a:pPr>
                <a:defRPr/>
              </a:pPr>
              <a:t>13</a:t>
            </a:fld>
            <a:endParaRPr lang="en-US"/>
          </a:p>
        </p:txBody>
      </p:sp>
    </p:spTree>
    <p:extLst>
      <p:ext uri="{BB962C8B-B14F-4D97-AF65-F5344CB8AC3E}">
        <p14:creationId xmlns:p14="http://schemas.microsoft.com/office/powerpoint/2010/main" val="20471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8D3F-45B4-4E20-B130-640C6B86215A}"/>
              </a:ext>
            </a:extLst>
          </p:cNvPr>
          <p:cNvSpPr>
            <a:spLocks noGrp="1"/>
          </p:cNvSpPr>
          <p:nvPr>
            <p:ph type="title"/>
          </p:nvPr>
        </p:nvSpPr>
        <p:spPr>
          <a:xfrm>
            <a:off x="457200" y="-533400"/>
            <a:ext cx="8229600" cy="1752600"/>
          </a:xfrm>
        </p:spPr>
        <p:txBody>
          <a:bodyPr/>
          <a:lstStyle/>
          <a:p>
            <a:r>
              <a:rPr lang="en-US" dirty="0">
                <a:solidFill>
                  <a:schemeClr val="bg1"/>
                </a:solidFill>
              </a:rPr>
              <a:t>Sample PIP Form (Cont.)</a:t>
            </a:r>
          </a:p>
        </p:txBody>
      </p:sp>
      <p:sp>
        <p:nvSpPr>
          <p:cNvPr id="3" name="Content Placeholder 2">
            <a:extLst>
              <a:ext uri="{FF2B5EF4-FFF2-40B4-BE49-F238E27FC236}">
                <a16:creationId xmlns:a16="http://schemas.microsoft.com/office/drawing/2014/main" id="{B60B7ED6-A20F-4AE8-A260-1304E6CEFD80}"/>
              </a:ext>
            </a:extLst>
          </p:cNvPr>
          <p:cNvSpPr>
            <a:spLocks noGrp="1"/>
          </p:cNvSpPr>
          <p:nvPr>
            <p:ph idx="1"/>
          </p:nvPr>
        </p:nvSpPr>
        <p:spPr>
          <a:xfrm>
            <a:off x="457200" y="838200"/>
            <a:ext cx="8229600" cy="5105400"/>
          </a:xfrm>
        </p:spPr>
        <p:txBody>
          <a:bodyPr/>
          <a:lstStyle/>
          <a:p>
            <a:r>
              <a:rPr lang="en-US" sz="2800" dirty="0">
                <a:solidFill>
                  <a:schemeClr val="bg1"/>
                </a:solidFill>
              </a:rPr>
              <a:t>Expected results: (List measurements where possible.)</a:t>
            </a:r>
          </a:p>
          <a:p>
            <a:r>
              <a:rPr lang="en-US" sz="2800" dirty="0">
                <a:solidFill>
                  <a:schemeClr val="bg1"/>
                </a:solidFill>
              </a:rPr>
              <a:t>Dates to review progress by the employee and supervisor:</a:t>
            </a:r>
          </a:p>
          <a:p>
            <a:r>
              <a:rPr lang="en-US" sz="2800" dirty="0">
                <a:solidFill>
                  <a:schemeClr val="bg1"/>
                </a:solidFill>
              </a:rPr>
              <a:t>Progress at review dates:</a:t>
            </a:r>
          </a:p>
          <a:p>
            <a:r>
              <a:rPr lang="en-US" sz="2800" dirty="0">
                <a:solidFill>
                  <a:schemeClr val="bg1"/>
                </a:solidFill>
              </a:rPr>
              <a:t>Employee Signature:____________________________</a:t>
            </a:r>
          </a:p>
          <a:p>
            <a:r>
              <a:rPr lang="en-US" sz="2800" dirty="0">
                <a:solidFill>
                  <a:schemeClr val="bg1"/>
                </a:solidFill>
              </a:rPr>
              <a:t>Date:________________________________</a:t>
            </a:r>
          </a:p>
          <a:p>
            <a:r>
              <a:rPr lang="en-US" sz="2800" dirty="0">
                <a:solidFill>
                  <a:schemeClr val="bg1"/>
                </a:solidFill>
              </a:rPr>
              <a:t>Supervisor Signature:____________________________</a:t>
            </a:r>
          </a:p>
          <a:p>
            <a:r>
              <a:rPr lang="en-US" sz="2800" dirty="0">
                <a:solidFill>
                  <a:schemeClr val="bg1"/>
                </a:solidFill>
              </a:rPr>
              <a:t>Date:________________________________</a:t>
            </a:r>
          </a:p>
        </p:txBody>
      </p:sp>
      <p:sp>
        <p:nvSpPr>
          <p:cNvPr id="4" name="Slide Number Placeholder 3">
            <a:extLst>
              <a:ext uri="{FF2B5EF4-FFF2-40B4-BE49-F238E27FC236}">
                <a16:creationId xmlns:a16="http://schemas.microsoft.com/office/drawing/2014/main" id="{403D3EE8-0D66-4D4E-9D19-1736F77D8025}"/>
              </a:ext>
            </a:extLst>
          </p:cNvPr>
          <p:cNvSpPr>
            <a:spLocks noGrp="1"/>
          </p:cNvSpPr>
          <p:nvPr>
            <p:ph type="sldNum" sz="quarter" idx="12"/>
          </p:nvPr>
        </p:nvSpPr>
        <p:spPr/>
        <p:txBody>
          <a:bodyPr/>
          <a:lstStyle/>
          <a:p>
            <a:pPr>
              <a:defRPr/>
            </a:pPr>
            <a:fld id="{7A4979FD-5370-4D3A-851A-C9B2785226A3}" type="slidenum">
              <a:rPr lang="en-US" smtClean="0"/>
              <a:pPr>
                <a:defRPr/>
              </a:pPr>
              <a:t>14</a:t>
            </a:fld>
            <a:endParaRPr lang="en-US"/>
          </a:p>
        </p:txBody>
      </p:sp>
    </p:spTree>
    <p:extLst>
      <p:ext uri="{BB962C8B-B14F-4D97-AF65-F5344CB8AC3E}">
        <p14:creationId xmlns:p14="http://schemas.microsoft.com/office/powerpoint/2010/main" val="1163827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954108" y="1025450"/>
            <a:ext cx="3258503" cy="4872528"/>
          </a:xfrm>
          <a:prstGeom prst="rect">
            <a:avLst/>
          </a:prstGeom>
        </p:spPr>
      </p:pic>
      <p:sp>
        <p:nvSpPr>
          <p:cNvPr id="6" name="TextBox 5"/>
          <p:cNvSpPr txBox="1"/>
          <p:nvPr/>
        </p:nvSpPr>
        <p:spPr>
          <a:xfrm>
            <a:off x="874395" y="2086252"/>
            <a:ext cx="4079713" cy="2406493"/>
          </a:xfrm>
          <a:prstGeom prst="rect">
            <a:avLst/>
          </a:prstGeom>
          <a:noFill/>
        </p:spPr>
        <p:txBody>
          <a:bodyPr wrap="square" rtlCol="0">
            <a:spAutoFit/>
          </a:bodyPr>
          <a:lstStyle/>
          <a:p>
            <a:pPr defTabSz="342900" fontAlgn="auto">
              <a:spcBef>
                <a:spcPts val="0"/>
              </a:spcBef>
              <a:spcAft>
                <a:spcPts val="0"/>
              </a:spcAft>
            </a:pPr>
            <a:r>
              <a:rPr lang="en-US" b="1" dirty="0">
                <a:solidFill>
                  <a:prstClr val="black"/>
                </a:solidFill>
                <a:latin typeface="Century Gothic" panose="020B0502020202020204"/>
              </a:rPr>
              <a:t>By Mark Murphy</a:t>
            </a:r>
          </a:p>
          <a:p>
            <a:pPr defTabSz="342900" fontAlgn="auto">
              <a:spcBef>
                <a:spcPts val="0"/>
              </a:spcBef>
              <a:spcAft>
                <a:spcPts val="0"/>
              </a:spcAft>
            </a:pPr>
            <a:endParaRPr lang="en-US" b="1" dirty="0">
              <a:solidFill>
                <a:prstClr val="black"/>
              </a:solidFill>
              <a:latin typeface="Century Gothic" panose="020B0502020202020204"/>
            </a:endParaRPr>
          </a:p>
          <a:p>
            <a:pPr defTabSz="342900" fontAlgn="auto">
              <a:spcBef>
                <a:spcPts val="0"/>
              </a:spcBef>
              <a:spcAft>
                <a:spcPts val="0"/>
              </a:spcAft>
            </a:pPr>
            <a:r>
              <a:rPr lang="en-US" b="1" dirty="0">
                <a:solidFill>
                  <a:prstClr val="black"/>
                </a:solidFill>
                <a:latin typeface="Century Gothic" panose="020B0502020202020204"/>
              </a:rPr>
              <a:t>McGraw-Hill, 2012</a:t>
            </a:r>
          </a:p>
          <a:p>
            <a:pPr defTabSz="342900" fontAlgn="auto">
              <a:spcBef>
                <a:spcPts val="0"/>
              </a:spcBef>
              <a:spcAft>
                <a:spcPts val="0"/>
              </a:spcAft>
            </a:pPr>
            <a:endParaRPr lang="en-US" b="1" dirty="0">
              <a:solidFill>
                <a:prstClr val="black"/>
              </a:solidFill>
              <a:latin typeface="Century Gothic" panose="020B0502020202020204"/>
            </a:endParaRPr>
          </a:p>
          <a:p>
            <a:pPr defTabSz="342900" fontAlgn="auto">
              <a:spcBef>
                <a:spcPts val="0"/>
              </a:spcBef>
              <a:spcAft>
                <a:spcPts val="0"/>
              </a:spcAft>
            </a:pPr>
            <a:r>
              <a:rPr lang="en-US" b="1" dirty="0">
                <a:solidFill>
                  <a:prstClr val="white"/>
                </a:solidFill>
                <a:latin typeface="Century Gothic" panose="020B0502020202020204"/>
                <a:hlinkClick r:id="rId4"/>
              </a:rPr>
              <a:t>www.leadershipiq.com</a:t>
            </a:r>
            <a:endParaRPr lang="en-US" b="1" dirty="0">
              <a:solidFill>
                <a:prstClr val="white"/>
              </a:solidFill>
              <a:latin typeface="Century Gothic" panose="020B0502020202020204"/>
            </a:endParaRPr>
          </a:p>
          <a:p>
            <a:pPr defTabSz="342900" fontAlgn="auto">
              <a:spcBef>
                <a:spcPts val="0"/>
              </a:spcBef>
              <a:spcAft>
                <a:spcPts val="0"/>
              </a:spcAft>
            </a:pPr>
            <a:endParaRPr lang="en-US" sz="2025" dirty="0">
              <a:solidFill>
                <a:prstClr val="white"/>
              </a:solidFill>
              <a:latin typeface="Century Gothic" panose="020B0502020202020204"/>
            </a:endParaRPr>
          </a:p>
          <a:p>
            <a:pPr defTabSz="342900" fontAlgn="auto">
              <a:spcBef>
                <a:spcPts val="0"/>
              </a:spcBef>
              <a:spcAft>
                <a:spcPts val="0"/>
              </a:spcAft>
            </a:pPr>
            <a:endParaRPr lang="en-US" sz="1013" dirty="0">
              <a:solidFill>
                <a:prstClr val="white"/>
              </a:solidFill>
              <a:latin typeface="Century Gothic" panose="020B0502020202020204"/>
            </a:endParaRPr>
          </a:p>
        </p:txBody>
      </p:sp>
      <p:sp>
        <p:nvSpPr>
          <p:cNvPr id="2" name="Footer Placeholder 1">
            <a:extLst>
              <a:ext uri="{FF2B5EF4-FFF2-40B4-BE49-F238E27FC236}">
                <a16:creationId xmlns:a16="http://schemas.microsoft.com/office/drawing/2014/main" id="{BD645584-0108-4167-BA02-3B0A32A4E7D2}"/>
              </a:ext>
            </a:extLst>
          </p:cNvPr>
          <p:cNvSpPr>
            <a:spLocks noGrp="1"/>
          </p:cNvSpPr>
          <p:nvPr>
            <p:ph type="ftr" sz="quarter" idx="11"/>
          </p:nvPr>
        </p:nvSpPr>
        <p:spPr>
          <a:xfrm>
            <a:off x="880464" y="4616971"/>
            <a:ext cx="3733800" cy="365125"/>
          </a:xfrm>
          <a:ln w="38100">
            <a:solidFill>
              <a:schemeClr val="tx1"/>
            </a:solidFill>
          </a:ln>
        </p:spPr>
        <p:txBody>
          <a:bodyPr/>
          <a:lstStyle/>
          <a:p>
            <a:pPr defTabSz="342900" fontAlgn="auto">
              <a:spcBef>
                <a:spcPts val="0"/>
              </a:spcBef>
              <a:spcAft>
                <a:spcPts val="0"/>
              </a:spcAft>
            </a:pPr>
            <a:r>
              <a:rPr lang="en-US" sz="2800" dirty="0">
                <a:solidFill>
                  <a:schemeClr val="tx1"/>
                </a:solidFill>
                <a:latin typeface="Calibri" panose="020F0502020204030204" pitchFamily="34" charset="0"/>
                <a:cs typeface="Calibri" panose="020F0502020204030204" pitchFamily="34" charset="0"/>
              </a:rPr>
              <a:t>Discussion from SIP #1</a:t>
            </a:r>
          </a:p>
        </p:txBody>
      </p:sp>
    </p:spTree>
    <p:extLst>
      <p:ext uri="{BB962C8B-B14F-4D97-AF65-F5344CB8AC3E}">
        <p14:creationId xmlns:p14="http://schemas.microsoft.com/office/powerpoint/2010/main" val="3408710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0101-2D57-47F4-9A0E-B4EB015D7FF2}"/>
              </a:ext>
            </a:extLst>
          </p:cNvPr>
          <p:cNvSpPr>
            <a:spLocks noGrp="1"/>
          </p:cNvSpPr>
          <p:nvPr>
            <p:ph type="title"/>
          </p:nvPr>
        </p:nvSpPr>
        <p:spPr>
          <a:xfrm>
            <a:off x="2495682" y="1139721"/>
            <a:ext cx="6541253" cy="969771"/>
          </a:xfrm>
        </p:spPr>
        <p:txBody>
          <a:bodyPr>
            <a:noAutofit/>
          </a:bodyPr>
          <a:lstStyle/>
          <a:p>
            <a:r>
              <a:rPr lang="en-US" sz="2400" dirty="0"/>
              <a:t>Beginning the Coachability question</a:t>
            </a:r>
            <a:br>
              <a:rPr lang="en-US" sz="2400" dirty="0"/>
            </a:br>
            <a:r>
              <a:rPr lang="en-US" sz="1800" dirty="0">
                <a:solidFill>
                  <a:schemeClr val="accent2">
                    <a:lumMod val="60000"/>
                    <a:lumOff val="40000"/>
                  </a:schemeClr>
                </a:solidFill>
              </a:rPr>
              <a:t>https://www.youtube.com/watch?v=6k8yhZYIDa4</a:t>
            </a:r>
          </a:p>
        </p:txBody>
      </p:sp>
      <p:pic>
        <p:nvPicPr>
          <p:cNvPr id="4" name="Hiring-Coachability Question_Mark Murphy">
            <a:hlinkClick r:id="" action="ppaction://media"/>
            <a:extLst>
              <a:ext uri="{FF2B5EF4-FFF2-40B4-BE49-F238E27FC236}">
                <a16:creationId xmlns:a16="http://schemas.microsoft.com/office/drawing/2014/main" id="{99EFD438-6E8E-4269-B3FF-4A8518E582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454" y="2011668"/>
            <a:ext cx="6956704" cy="3629144"/>
          </a:xfrm>
          <a:prstGeom prst="rect">
            <a:avLst/>
          </a:prstGeom>
        </p:spPr>
      </p:pic>
    </p:spTree>
    <p:extLst>
      <p:ext uri="{BB962C8B-B14F-4D97-AF65-F5344CB8AC3E}">
        <p14:creationId xmlns:p14="http://schemas.microsoft.com/office/powerpoint/2010/main" val="10720379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39339" cy="728284"/>
          </a:xfrm>
        </p:spPr>
        <p:txBody>
          <a:bodyPr>
            <a:normAutofit fontScale="90000"/>
          </a:bodyPr>
          <a:lstStyle/>
          <a:p>
            <a:r>
              <a:rPr lang="en-US" i="1" dirty="0"/>
              <a:t>Add: </a:t>
            </a:r>
            <a:r>
              <a:rPr lang="en-US" b="1" dirty="0"/>
              <a:t>The Coachability Question</a:t>
            </a:r>
          </a:p>
        </p:txBody>
      </p:sp>
      <p:sp>
        <p:nvSpPr>
          <p:cNvPr id="3" name="Content Placeholder 2"/>
          <p:cNvSpPr>
            <a:spLocks noGrp="1"/>
          </p:cNvSpPr>
          <p:nvPr>
            <p:ph idx="1"/>
          </p:nvPr>
        </p:nvSpPr>
        <p:spPr>
          <a:xfrm>
            <a:off x="381000" y="1447800"/>
            <a:ext cx="8362950" cy="4158543"/>
          </a:xfrm>
        </p:spPr>
        <p:txBody>
          <a:bodyPr>
            <a:noAutofit/>
          </a:bodyPr>
          <a:lstStyle/>
          <a:p>
            <a:pPr marL="257175" indent="-257175">
              <a:buFont typeface="+mj-lt"/>
              <a:buAutoNum type="arabicParenR"/>
            </a:pPr>
            <a:r>
              <a:rPr lang="en-US" sz="2400" dirty="0"/>
              <a:t>What was your boss’s name?  Please spell the full name.</a:t>
            </a:r>
          </a:p>
          <a:p>
            <a:pPr marL="257175" indent="-257175">
              <a:buFont typeface="+mj-lt"/>
              <a:buAutoNum type="arabicParenR"/>
            </a:pPr>
            <a:r>
              <a:rPr lang="en-US" sz="2400" dirty="0"/>
              <a:t>Tell me about </a:t>
            </a:r>
            <a:r>
              <a:rPr lang="en-US" sz="2400" u="sng" dirty="0"/>
              <a:t>__(Name)__ </a:t>
            </a:r>
            <a:r>
              <a:rPr lang="en-US" sz="2400" dirty="0"/>
              <a:t>as a boss.</a:t>
            </a:r>
          </a:p>
          <a:p>
            <a:pPr marL="257175" indent="-257175">
              <a:buFont typeface="+mj-lt"/>
              <a:buAutoNum type="arabicParenR"/>
            </a:pPr>
            <a:r>
              <a:rPr lang="en-US" sz="2400" dirty="0"/>
              <a:t>What’s something that you could have done (or done differently) to enhance your working relationship with </a:t>
            </a:r>
            <a:r>
              <a:rPr lang="en-US" sz="2400" u="sng" dirty="0"/>
              <a:t>___(Name)___</a:t>
            </a:r>
            <a:r>
              <a:rPr lang="en-US" sz="2400" dirty="0"/>
              <a:t>? </a:t>
            </a:r>
          </a:p>
          <a:p>
            <a:pPr marL="257175" indent="-257175">
              <a:buFont typeface="+mj-lt"/>
              <a:buAutoNum type="arabicParenR"/>
            </a:pPr>
            <a:r>
              <a:rPr lang="en-US" sz="2400" dirty="0"/>
              <a:t>When I talk to ___(Name)___, what will he or she tell me your strengths are?</a:t>
            </a:r>
          </a:p>
          <a:p>
            <a:pPr marL="257175" indent="-257175">
              <a:buFont typeface="+mj-lt"/>
              <a:buAutoNum type="arabicParenR"/>
            </a:pPr>
            <a:r>
              <a:rPr lang="en-US" sz="2400" dirty="0"/>
              <a:t>Now all people have areas where they can improve, so when I talk to ___(Name)___, what will he or she tell me about your weaknesses are?  </a:t>
            </a:r>
          </a:p>
        </p:txBody>
      </p:sp>
      <p:sp>
        <p:nvSpPr>
          <p:cNvPr id="4" name="Footer Placeholder 3">
            <a:extLst>
              <a:ext uri="{FF2B5EF4-FFF2-40B4-BE49-F238E27FC236}">
                <a16:creationId xmlns:a16="http://schemas.microsoft.com/office/drawing/2014/main" id="{85A78901-099D-4035-BCE1-FD6B546F2119}"/>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20590466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864677-DDF3-4E4C-B66E-0DE0DC3AB0E3}"/>
              </a:ext>
            </a:extLst>
          </p:cNvPr>
          <p:cNvPicPr>
            <a:picLocks noChangeAspect="1"/>
          </p:cNvPicPr>
          <p:nvPr/>
        </p:nvPicPr>
        <p:blipFill rotWithShape="1">
          <a:blip r:embed="rId3"/>
          <a:srcRect t="6163" b="3747"/>
          <a:stretch/>
        </p:blipFill>
        <p:spPr>
          <a:xfrm>
            <a:off x="20" y="10"/>
            <a:ext cx="9143980" cy="6857990"/>
          </a:xfrm>
          <a:prstGeom prst="rect">
            <a:avLst/>
          </a:prstGeom>
        </p:spPr>
      </p:pic>
    </p:spTree>
    <p:extLst>
      <p:ext uri="{BB962C8B-B14F-4D97-AF65-F5344CB8AC3E}">
        <p14:creationId xmlns:p14="http://schemas.microsoft.com/office/powerpoint/2010/main" val="8421947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977506-B42D-411E-8ECC-33405AE5DCC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4979FD-5370-4D3A-851A-C9B2785226A3}"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96BB2626-9C37-470D-9373-372E2D350CB3}"/>
              </a:ext>
            </a:extLst>
          </p:cNvPr>
          <p:cNvPicPr>
            <a:picLocks noChangeAspect="1"/>
          </p:cNvPicPr>
          <p:nvPr/>
        </p:nvPicPr>
        <p:blipFill>
          <a:blip r:embed="rId3"/>
          <a:stretch>
            <a:fillRect/>
          </a:stretch>
        </p:blipFill>
        <p:spPr>
          <a:xfrm>
            <a:off x="304800" y="0"/>
            <a:ext cx="8610600" cy="6858000"/>
          </a:xfrm>
          <a:prstGeom prst="rect">
            <a:avLst/>
          </a:prstGeom>
        </p:spPr>
      </p:pic>
    </p:spTree>
    <p:extLst>
      <p:ext uri="{BB962C8B-B14F-4D97-AF65-F5344CB8AC3E}">
        <p14:creationId xmlns:p14="http://schemas.microsoft.com/office/powerpoint/2010/main" val="393918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13EA42-E808-4A87-9B0B-1FDAFC93BF9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1" name="Rectangle 2"/>
          <p:cNvSpPr>
            <a:spLocks noGrp="1" noChangeArrowheads="1"/>
          </p:cNvSpPr>
          <p:nvPr>
            <p:ph type="title"/>
          </p:nvPr>
        </p:nvSpPr>
        <p:spPr>
          <a:xfrm>
            <a:off x="457200" y="228600"/>
            <a:ext cx="7772400" cy="914400"/>
          </a:xfrm>
        </p:spPr>
        <p:txBody>
          <a:bodyPr/>
          <a:lstStyle/>
          <a:p>
            <a:pPr eaLnBrk="1" hangingPunct="1"/>
            <a:r>
              <a:rPr lang="en-US" altLang="en-US" sz="5400" b="1" dirty="0">
                <a:solidFill>
                  <a:schemeClr val="bg1"/>
                </a:solidFill>
                <a:latin typeface="Georgia" pitchFamily="18" charset="0"/>
              </a:rPr>
              <a:t>Coaching is...</a:t>
            </a:r>
          </a:p>
        </p:txBody>
      </p:sp>
      <p:sp>
        <p:nvSpPr>
          <p:cNvPr id="4099" name="Rectangle 3"/>
          <p:cNvSpPr>
            <a:spLocks noGrp="1" noChangeArrowheads="1"/>
          </p:cNvSpPr>
          <p:nvPr>
            <p:ph type="body" idx="1"/>
          </p:nvPr>
        </p:nvSpPr>
        <p:spPr>
          <a:xfrm>
            <a:off x="533400" y="1219200"/>
            <a:ext cx="8382000" cy="5257800"/>
          </a:xfrm>
        </p:spPr>
        <p:txBody>
          <a:bodyPr/>
          <a:lstStyle/>
          <a:p>
            <a:pPr eaLnBrk="1" hangingPunct="1">
              <a:buClr>
                <a:schemeClr val="tx1"/>
              </a:buClr>
              <a:buFontTx/>
              <a:buNone/>
            </a:pPr>
            <a:r>
              <a:rPr lang="en-US" altLang="en-US" sz="3600" b="1" dirty="0">
                <a:solidFill>
                  <a:srgbClr val="FFFFCC"/>
                </a:solidFill>
              </a:rPr>
              <a:t>Helping someone expand and apply skills, knowledge and abilities, by:</a:t>
            </a:r>
          </a:p>
          <a:p>
            <a:pPr eaLnBrk="1" hangingPunct="1">
              <a:buClr>
                <a:schemeClr val="tx1"/>
              </a:buClr>
              <a:buFontTx/>
              <a:buNone/>
            </a:pPr>
            <a:endParaRPr lang="en-US" altLang="en-US" sz="800" dirty="0">
              <a:solidFill>
                <a:srgbClr val="FFFFCC"/>
              </a:solidFill>
            </a:endParaRPr>
          </a:p>
          <a:p>
            <a:pPr lvl="1" eaLnBrk="1" hangingPunct="1"/>
            <a:r>
              <a:rPr lang="en-US" altLang="en-US" sz="4000" dirty="0">
                <a:solidFill>
                  <a:srgbClr val="FFFFCC"/>
                </a:solidFill>
                <a:latin typeface="Comic Sans MS" pitchFamily="66" charset="0"/>
              </a:rPr>
              <a:t> Teaching</a:t>
            </a:r>
          </a:p>
          <a:p>
            <a:pPr lvl="1" eaLnBrk="1" hangingPunct="1"/>
            <a:r>
              <a:rPr lang="en-US" altLang="en-US" sz="4000" dirty="0">
                <a:solidFill>
                  <a:srgbClr val="FFFFCC"/>
                </a:solidFill>
                <a:latin typeface="Comic Sans MS" pitchFamily="66" charset="0"/>
              </a:rPr>
              <a:t> Motivating</a:t>
            </a:r>
          </a:p>
          <a:p>
            <a:pPr lvl="1" eaLnBrk="1" hangingPunct="1"/>
            <a:r>
              <a:rPr lang="en-US" altLang="en-US" sz="4000" dirty="0">
                <a:solidFill>
                  <a:srgbClr val="FFFFCC"/>
                </a:solidFill>
                <a:latin typeface="Comic Sans MS" pitchFamily="66" charset="0"/>
              </a:rPr>
              <a:t> Listening</a:t>
            </a:r>
          </a:p>
          <a:p>
            <a:pPr lvl="1" eaLnBrk="1" hangingPunct="1"/>
            <a:r>
              <a:rPr lang="en-US" altLang="en-US" sz="4000" dirty="0">
                <a:solidFill>
                  <a:srgbClr val="FFFFCC"/>
                </a:solidFill>
                <a:latin typeface="Comic Sans MS" pitchFamily="66" charset="0"/>
              </a:rPr>
              <a:t> Encouraging</a:t>
            </a:r>
          </a:p>
          <a:p>
            <a:pPr lvl="1" eaLnBrk="1" hangingPunct="1"/>
            <a:r>
              <a:rPr lang="en-US" altLang="en-US" sz="4000" dirty="0">
                <a:solidFill>
                  <a:srgbClr val="FFFFCC"/>
                </a:solidFill>
                <a:latin typeface="Comic Sans MS" pitchFamily="66" charset="0"/>
              </a:rPr>
              <a:t> Setting Goals </a:t>
            </a:r>
          </a:p>
        </p:txBody>
      </p:sp>
      <p:sp>
        <p:nvSpPr>
          <p:cNvPr id="5" name="TextBox 4"/>
          <p:cNvSpPr txBox="1"/>
          <p:nvPr/>
        </p:nvSpPr>
        <p:spPr>
          <a:xfrm>
            <a:off x="7467600" y="228600"/>
            <a:ext cx="1447800" cy="461665"/>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charset="0"/>
                <a:ea typeface="+mn-ea"/>
                <a:cs typeface="+mn-cs"/>
              </a:rPr>
              <a:t>S.I.P.  #3</a:t>
            </a:r>
          </a:p>
        </p:txBody>
      </p:sp>
      <p:pic>
        <p:nvPicPr>
          <p:cNvPr id="2" name="Picture 1">
            <a:extLst>
              <a:ext uri="{FF2B5EF4-FFF2-40B4-BE49-F238E27FC236}">
                <a16:creationId xmlns:a16="http://schemas.microsoft.com/office/drawing/2014/main" id="{32684849-20A9-406C-82E4-BBF52DEEDD5D}"/>
              </a:ext>
            </a:extLst>
          </p:cNvPr>
          <p:cNvPicPr>
            <a:picLocks noChangeAspect="1"/>
          </p:cNvPicPr>
          <p:nvPr/>
        </p:nvPicPr>
        <p:blipFill>
          <a:blip r:embed="rId3"/>
          <a:stretch>
            <a:fillRect/>
          </a:stretch>
        </p:blipFill>
        <p:spPr>
          <a:xfrm>
            <a:off x="5150536" y="2667000"/>
            <a:ext cx="3993464" cy="36464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3041-24CC-4B11-9068-677F753DABFB}"/>
              </a:ext>
            </a:extLst>
          </p:cNvPr>
          <p:cNvSpPr>
            <a:spLocks noGrp="1"/>
          </p:cNvSpPr>
          <p:nvPr>
            <p:ph type="title"/>
          </p:nvPr>
        </p:nvSpPr>
        <p:spPr>
          <a:xfrm>
            <a:off x="628650" y="152400"/>
            <a:ext cx="7886700" cy="1325563"/>
          </a:xfrm>
        </p:spPr>
        <p:txBody>
          <a:bodyPr>
            <a:normAutofit/>
          </a:bodyPr>
          <a:lstStyle/>
          <a:p>
            <a:r>
              <a:rPr lang="en-US" sz="4000" b="1" dirty="0"/>
              <a:t>Be The Broken Record</a:t>
            </a:r>
          </a:p>
        </p:txBody>
      </p:sp>
      <p:sp>
        <p:nvSpPr>
          <p:cNvPr id="5" name="Content Placeholder 4">
            <a:extLst>
              <a:ext uri="{FF2B5EF4-FFF2-40B4-BE49-F238E27FC236}">
                <a16:creationId xmlns:a16="http://schemas.microsoft.com/office/drawing/2014/main" id="{2CBA0883-7B36-4CBB-831B-BAE298B19B7F}"/>
              </a:ext>
            </a:extLst>
          </p:cNvPr>
          <p:cNvSpPr>
            <a:spLocks noGrp="1"/>
          </p:cNvSpPr>
          <p:nvPr>
            <p:ph idx="1"/>
          </p:nvPr>
        </p:nvSpPr>
        <p:spPr>
          <a:xfrm>
            <a:off x="1733550" y="1524000"/>
            <a:ext cx="6762750" cy="4351338"/>
          </a:xfrm>
        </p:spPr>
        <p:txBody>
          <a:bodyPr>
            <a:normAutofit/>
          </a:bodyPr>
          <a:lstStyle/>
          <a:p>
            <a:r>
              <a:rPr lang="en-US" sz="2800" b="1" dirty="0"/>
              <a:t>Be Consistent</a:t>
            </a:r>
          </a:p>
          <a:p>
            <a:endParaRPr lang="en-US" sz="2800" b="1" dirty="0"/>
          </a:p>
          <a:p>
            <a:r>
              <a:rPr lang="en-US" sz="2800" b="1" dirty="0"/>
              <a:t>Be Concise</a:t>
            </a:r>
          </a:p>
          <a:p>
            <a:endParaRPr lang="en-US" sz="2800" b="1" dirty="0"/>
          </a:p>
          <a:p>
            <a:r>
              <a:rPr lang="en-US" sz="2800" b="1" dirty="0"/>
              <a:t>Be Calm</a:t>
            </a:r>
          </a:p>
          <a:p>
            <a:endParaRPr lang="en-US" sz="2800" b="1" dirty="0"/>
          </a:p>
          <a:p>
            <a:pPr marL="0" indent="0">
              <a:buNone/>
            </a:pPr>
            <a:r>
              <a:rPr lang="en-US" sz="2800" b="1" dirty="0"/>
              <a:t>Let your subordinates know this is Serious!  </a:t>
            </a:r>
          </a:p>
        </p:txBody>
      </p:sp>
    </p:spTree>
    <p:extLst>
      <p:ext uri="{BB962C8B-B14F-4D97-AF65-F5344CB8AC3E}">
        <p14:creationId xmlns:p14="http://schemas.microsoft.com/office/powerpoint/2010/main" val="1950779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7DAFC35-E613-4B02-AA9A-C1D2192DC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useBgFill="1">
        <p:nvSpPr>
          <p:cNvPr id="26" name="Rectangle 25">
            <a:extLst>
              <a:ext uri="{FF2B5EF4-FFF2-40B4-BE49-F238E27FC236}">
                <a16:creationId xmlns:a16="http://schemas.microsoft.com/office/drawing/2014/main" id="{6CFF51E2-169D-4F85-A842-E8413F664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0E2A6FF-057A-4920-923D-05A12E99EA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9" name="Title 8">
            <a:extLst>
              <a:ext uri="{FF2B5EF4-FFF2-40B4-BE49-F238E27FC236}">
                <a16:creationId xmlns:a16="http://schemas.microsoft.com/office/drawing/2014/main" id="{983F8692-25C9-4789-A68F-77A700C2B222}"/>
              </a:ext>
            </a:extLst>
          </p:cNvPr>
          <p:cNvSpPr>
            <a:spLocks noGrp="1"/>
          </p:cNvSpPr>
          <p:nvPr>
            <p:ph type="title"/>
          </p:nvPr>
        </p:nvSpPr>
        <p:spPr>
          <a:xfrm>
            <a:off x="228600" y="914400"/>
            <a:ext cx="2918208" cy="5148371"/>
          </a:xfrm>
        </p:spPr>
        <p:txBody>
          <a:bodyPr vert="horz" lIns="91440" tIns="45720" rIns="91440" bIns="45720" rtlCol="0" anchor="ctr">
            <a:normAutofit/>
          </a:bodyPr>
          <a:lstStyle/>
          <a:p>
            <a:pPr defTabSz="914400"/>
            <a:r>
              <a:rPr lang="en-US" sz="4000" b="1" dirty="0"/>
              <a:t>The Gift of FEEDBACK</a:t>
            </a:r>
          </a:p>
        </p:txBody>
      </p:sp>
      <p:sp>
        <p:nvSpPr>
          <p:cNvPr id="3" name="Footer Placeholder 2">
            <a:extLst>
              <a:ext uri="{FF2B5EF4-FFF2-40B4-BE49-F238E27FC236}">
                <a16:creationId xmlns:a16="http://schemas.microsoft.com/office/drawing/2014/main" id="{B6500E69-8324-425D-8379-968DAA6E8F44}"/>
              </a:ext>
            </a:extLst>
          </p:cNvPr>
          <p:cNvSpPr>
            <a:spLocks noGrp="1"/>
          </p:cNvSpPr>
          <p:nvPr>
            <p:ph type="ftr" sz="quarter" idx="11"/>
          </p:nvPr>
        </p:nvSpPr>
        <p:spPr>
          <a:xfrm>
            <a:off x="514350" y="6355845"/>
            <a:ext cx="5829300" cy="365125"/>
          </a:xfrm>
        </p:spPr>
        <p:txBody>
          <a:bodyPr vert="horz" lIns="91440" tIns="45720" rIns="91440" bIns="45720" rtlCol="0" anchor="ctr">
            <a:normAutofit/>
          </a:bodyPr>
          <a:lstStyle/>
          <a:p>
            <a:pPr marR="0" lvl="0" indent="0" defTabSz="457200" fontAlgn="base">
              <a:spcBef>
                <a:spcPct val="0"/>
              </a:spcBef>
              <a:spcAft>
                <a:spcPct val="0"/>
              </a:spcAft>
              <a:buClrTx/>
              <a:buSzTx/>
              <a:buFontTx/>
              <a:buNone/>
              <a:tabLst/>
              <a:defRPr/>
            </a:pPr>
            <a:endParaRPr kumimoji="0" lang="en-US" sz="1050" b="0" i="0" u="none" strike="noStrike" cap="none" spc="0" normalizeH="0" baseline="0" noProof="0">
              <a:ln>
                <a:noFill/>
              </a:ln>
              <a:effectLst/>
              <a:uLnTx/>
              <a:uFillTx/>
              <a:latin typeface="+mn-lt"/>
            </a:endParaRPr>
          </a:p>
        </p:txBody>
      </p:sp>
      <p:graphicFrame>
        <p:nvGraphicFramePr>
          <p:cNvPr id="19" name="Content Placeholder 16">
            <a:extLst>
              <a:ext uri="{FF2B5EF4-FFF2-40B4-BE49-F238E27FC236}">
                <a16:creationId xmlns:a16="http://schemas.microsoft.com/office/drawing/2014/main" id="{48D5F88D-9519-4E46-B0A2-BA40B76D8DD4}"/>
              </a:ext>
            </a:extLst>
          </p:cNvPr>
          <p:cNvGraphicFramePr>
            <a:graphicFrameLocks noGrp="1"/>
          </p:cNvGraphicFramePr>
          <p:nvPr>
            <p:ph sz="half" idx="2"/>
            <p:extLst>
              <p:ext uri="{D42A27DB-BD31-4B8C-83A1-F6EECF244321}">
                <p14:modId xmlns:p14="http://schemas.microsoft.com/office/powerpoint/2010/main" val="1425245713"/>
              </p:ext>
            </p:extLst>
          </p:nvPr>
        </p:nvGraphicFramePr>
        <p:xfrm>
          <a:off x="3508758" y="1127125"/>
          <a:ext cx="4802995" cy="5087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7250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A4979FD-5370-4D3A-851A-C9B2785226A3}" type="slidenum">
              <a:rPr lang="en-US" smtClean="0"/>
              <a:pPr>
                <a:defRPr/>
              </a:pPr>
              <a:t>22</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2971800"/>
            <a:ext cx="1825643" cy="13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B9A05BF6-60F8-44A7-B6C2-AABD1E2D438C}"/>
              </a:ext>
            </a:extLst>
          </p:cNvPr>
          <p:cNvPicPr>
            <a:picLocks noChangeAspect="1"/>
          </p:cNvPicPr>
          <p:nvPr/>
        </p:nvPicPr>
        <p:blipFill>
          <a:blip r:embed="rId4"/>
          <a:stretch>
            <a:fillRect/>
          </a:stretch>
        </p:blipFill>
        <p:spPr>
          <a:xfrm>
            <a:off x="441690" y="254755"/>
            <a:ext cx="8458200" cy="6348489"/>
          </a:xfrm>
          <a:prstGeom prst="rect">
            <a:avLst/>
          </a:prstGeom>
        </p:spPr>
      </p:pic>
    </p:spTree>
    <p:extLst>
      <p:ext uri="{BB962C8B-B14F-4D97-AF65-F5344CB8AC3E}">
        <p14:creationId xmlns:p14="http://schemas.microsoft.com/office/powerpoint/2010/main" val="1660476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32C1-3EC8-4BA0-BD5D-8B8B8051F3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400AEB-701E-447E-B0E9-03CB2289E2B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2AE2E54-D85F-4421-AD71-708F1FA9E2C8}"/>
              </a:ext>
            </a:extLst>
          </p:cNvPr>
          <p:cNvSpPr>
            <a:spLocks noGrp="1"/>
          </p:cNvSpPr>
          <p:nvPr>
            <p:ph type="sldNum" sz="quarter" idx="12"/>
          </p:nvPr>
        </p:nvSpPr>
        <p:spPr/>
        <p:txBody>
          <a:bodyPr/>
          <a:lstStyle/>
          <a:p>
            <a:pPr>
              <a:defRPr/>
            </a:pPr>
            <a:fld id="{7A4979FD-5370-4D3A-851A-C9B2785226A3}" type="slidenum">
              <a:rPr lang="en-US" smtClean="0"/>
              <a:pPr>
                <a:defRPr/>
              </a:pPr>
              <a:t>23</a:t>
            </a:fld>
            <a:endParaRPr lang="en-US"/>
          </a:p>
        </p:txBody>
      </p:sp>
      <p:pic>
        <p:nvPicPr>
          <p:cNvPr id="5" name="Picture 4">
            <a:extLst>
              <a:ext uri="{FF2B5EF4-FFF2-40B4-BE49-F238E27FC236}">
                <a16:creationId xmlns:a16="http://schemas.microsoft.com/office/drawing/2014/main" id="{7D71FC94-6B14-498B-94C1-34F77B3508F7}"/>
              </a:ext>
            </a:extLst>
          </p:cNvPr>
          <p:cNvPicPr>
            <a:picLocks noChangeAspect="1"/>
          </p:cNvPicPr>
          <p:nvPr/>
        </p:nvPicPr>
        <p:blipFill>
          <a:blip r:embed="rId3"/>
          <a:stretch>
            <a:fillRect/>
          </a:stretch>
        </p:blipFill>
        <p:spPr>
          <a:xfrm>
            <a:off x="914400" y="-304800"/>
            <a:ext cx="7555444" cy="7939881"/>
          </a:xfrm>
          <a:prstGeom prst="rect">
            <a:avLst/>
          </a:prstGeom>
        </p:spPr>
      </p:pic>
    </p:spTree>
    <p:extLst>
      <p:ext uri="{BB962C8B-B14F-4D97-AF65-F5344CB8AC3E}">
        <p14:creationId xmlns:p14="http://schemas.microsoft.com/office/powerpoint/2010/main" val="1969450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9A5FC6-ED78-4739-9AA6-D09A624F55F4}"/>
              </a:ext>
            </a:extLst>
          </p:cNvPr>
          <p:cNvSpPr>
            <a:spLocks noGrp="1"/>
          </p:cNvSpPr>
          <p:nvPr>
            <p:ph type="sldNum" sz="quarter" idx="12"/>
          </p:nvPr>
        </p:nvSpPr>
        <p:spPr/>
        <p:txBody>
          <a:bodyPr/>
          <a:lstStyle/>
          <a:p>
            <a:pPr>
              <a:defRPr/>
            </a:pPr>
            <a:fld id="{90600A63-EEAF-4CD1-AE1E-B116CBCE9F1A}" type="slidenum">
              <a:rPr lang="en-US" smtClean="0"/>
              <a:pPr>
                <a:defRPr/>
              </a:pPr>
              <a:t>24</a:t>
            </a:fld>
            <a:endParaRPr lang="en-US"/>
          </a:p>
        </p:txBody>
      </p:sp>
      <p:pic>
        <p:nvPicPr>
          <p:cNvPr id="3" name="Picture 2">
            <a:extLst>
              <a:ext uri="{FF2B5EF4-FFF2-40B4-BE49-F238E27FC236}">
                <a16:creationId xmlns:a16="http://schemas.microsoft.com/office/drawing/2014/main" id="{B28C7248-5B02-4521-9EA0-BE39B14C3398}"/>
              </a:ext>
            </a:extLst>
          </p:cNvPr>
          <p:cNvPicPr>
            <a:picLocks noChangeAspect="1"/>
          </p:cNvPicPr>
          <p:nvPr/>
        </p:nvPicPr>
        <p:blipFill>
          <a:blip r:embed="rId3"/>
          <a:stretch>
            <a:fillRect/>
          </a:stretch>
        </p:blipFill>
        <p:spPr>
          <a:xfrm>
            <a:off x="6438900" y="381000"/>
            <a:ext cx="2247900" cy="3829050"/>
          </a:xfrm>
          <a:prstGeom prst="rect">
            <a:avLst/>
          </a:prstGeom>
        </p:spPr>
      </p:pic>
      <p:pic>
        <p:nvPicPr>
          <p:cNvPr id="4" name="Picture 3">
            <a:extLst>
              <a:ext uri="{FF2B5EF4-FFF2-40B4-BE49-F238E27FC236}">
                <a16:creationId xmlns:a16="http://schemas.microsoft.com/office/drawing/2014/main" id="{04EC4E8D-C2C6-487C-A184-E53EA3938BEC}"/>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503663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B8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text, man, newspaper&#10;&#10;Description automatically generated">
            <a:extLst>
              <a:ext uri="{FF2B5EF4-FFF2-40B4-BE49-F238E27FC236}">
                <a16:creationId xmlns:a16="http://schemas.microsoft.com/office/drawing/2014/main" id="{BC4DE52F-B239-4D2F-A3C0-B803BFD62E20}"/>
              </a:ext>
            </a:extLst>
          </p:cNvPr>
          <p:cNvPicPr>
            <a:picLocks noGrp="1" noChangeAspect="1"/>
          </p:cNvPicPr>
          <p:nvPr>
            <p:ph idx="1"/>
          </p:nvPr>
        </p:nvPicPr>
        <p:blipFill>
          <a:blip r:embed="rId3"/>
          <a:stretch>
            <a:fillRect/>
          </a:stretch>
        </p:blipFill>
        <p:spPr>
          <a:xfrm>
            <a:off x="482600" y="995807"/>
            <a:ext cx="8178799" cy="4866385"/>
          </a:xfrm>
          <a:prstGeom prst="rect">
            <a:avLst/>
          </a:prstGeom>
        </p:spPr>
      </p:pic>
      <p:sp>
        <p:nvSpPr>
          <p:cNvPr id="4" name="Slide Number Placeholder 3">
            <a:extLst>
              <a:ext uri="{FF2B5EF4-FFF2-40B4-BE49-F238E27FC236}">
                <a16:creationId xmlns:a16="http://schemas.microsoft.com/office/drawing/2014/main" id="{4AA91E9A-76F9-48B5-A9EA-41DEAFA52DD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7A4979FD-5370-4D3A-851A-C9B2785226A3}" type="slidenum">
              <a:rPr lang="en-US" sz="1200">
                <a:solidFill>
                  <a:srgbClr val="FFFFFF"/>
                </a:solidFill>
                <a:latin typeface="+mn-lt"/>
              </a:rPr>
              <a:pPr>
                <a:spcAft>
                  <a:spcPts val="600"/>
                </a:spcAft>
                <a:defRPr/>
              </a:pPr>
              <a:t>25</a:t>
            </a:fld>
            <a:endParaRPr lang="en-US" sz="1200">
              <a:solidFill>
                <a:srgbClr val="FFFFFF"/>
              </a:solidFill>
              <a:latin typeface="+mn-lt"/>
            </a:endParaRPr>
          </a:p>
        </p:txBody>
      </p:sp>
    </p:spTree>
    <p:extLst>
      <p:ext uri="{BB962C8B-B14F-4D97-AF65-F5344CB8AC3E}">
        <p14:creationId xmlns:p14="http://schemas.microsoft.com/office/powerpoint/2010/main" val="1255517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A5DA-9068-4584-8CED-CEC7A0103E6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874B51F-2D1A-4D5F-8B08-E54491B28BA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5434F3C-12B7-4CA3-81C4-44ECE3C15CCF}"/>
              </a:ext>
            </a:extLst>
          </p:cNvPr>
          <p:cNvSpPr>
            <a:spLocks noGrp="1"/>
          </p:cNvSpPr>
          <p:nvPr>
            <p:ph type="sldNum" sz="quarter" idx="12"/>
          </p:nvPr>
        </p:nvSpPr>
        <p:spPr/>
        <p:txBody>
          <a:bodyPr/>
          <a:lstStyle/>
          <a:p>
            <a:pPr>
              <a:defRPr/>
            </a:pPr>
            <a:fld id="{7A4979FD-5370-4D3A-851A-C9B2785226A3}" type="slidenum">
              <a:rPr lang="en-US" smtClean="0"/>
              <a:pPr>
                <a:defRPr/>
              </a:pPr>
              <a:t>3</a:t>
            </a:fld>
            <a:endParaRPr lang="en-US"/>
          </a:p>
        </p:txBody>
      </p:sp>
      <p:pic>
        <p:nvPicPr>
          <p:cNvPr id="5" name="Picture 4">
            <a:extLst>
              <a:ext uri="{FF2B5EF4-FFF2-40B4-BE49-F238E27FC236}">
                <a16:creationId xmlns:a16="http://schemas.microsoft.com/office/drawing/2014/main" id="{D2DD737F-D21F-4209-B7D8-C6FEBD8FD084}"/>
              </a:ext>
            </a:extLst>
          </p:cNvPr>
          <p:cNvPicPr>
            <a:picLocks noChangeAspect="1"/>
          </p:cNvPicPr>
          <p:nvPr/>
        </p:nvPicPr>
        <p:blipFill>
          <a:blip r:embed="rId3"/>
          <a:stretch>
            <a:fillRect/>
          </a:stretch>
        </p:blipFill>
        <p:spPr>
          <a:xfrm>
            <a:off x="0" y="1029253"/>
            <a:ext cx="9296400" cy="5213275"/>
          </a:xfrm>
          <a:prstGeom prst="rect">
            <a:avLst/>
          </a:prstGeom>
        </p:spPr>
      </p:pic>
    </p:spTree>
    <p:extLst>
      <p:ext uri="{BB962C8B-B14F-4D97-AF65-F5344CB8AC3E}">
        <p14:creationId xmlns:p14="http://schemas.microsoft.com/office/powerpoint/2010/main" val="1436465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A4979FD-5370-4D3A-851A-C9B2785226A3}" type="slidenum">
              <a:rPr lang="en-US" smtClean="0"/>
              <a:pPr>
                <a:defRPr/>
              </a:pPr>
              <a:t>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0982"/>
            <a:ext cx="8610600" cy="64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74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5F5F-71DA-47E8-9715-1D487554DDBD}"/>
              </a:ext>
            </a:extLst>
          </p:cNvPr>
          <p:cNvSpPr>
            <a:spLocks noGrp="1"/>
          </p:cNvSpPr>
          <p:nvPr>
            <p:ph type="title"/>
          </p:nvPr>
        </p:nvSpPr>
        <p:spPr/>
        <p:txBody>
          <a:bodyPr/>
          <a:lstStyle/>
          <a:p>
            <a:r>
              <a:rPr lang="en-US" dirty="0">
                <a:solidFill>
                  <a:schemeClr val="bg1"/>
                </a:solidFill>
              </a:rPr>
              <a:t>Coaching to Improve Employee Performance</a:t>
            </a:r>
          </a:p>
        </p:txBody>
      </p:sp>
      <p:sp>
        <p:nvSpPr>
          <p:cNvPr id="3" name="Content Placeholder 2">
            <a:extLst>
              <a:ext uri="{FF2B5EF4-FFF2-40B4-BE49-F238E27FC236}">
                <a16:creationId xmlns:a16="http://schemas.microsoft.com/office/drawing/2014/main" id="{0CB2906A-B6FB-49B9-B6B0-E773FDE76214}"/>
              </a:ext>
            </a:extLst>
          </p:cNvPr>
          <p:cNvSpPr>
            <a:spLocks noGrp="1"/>
          </p:cNvSpPr>
          <p:nvPr>
            <p:ph idx="1"/>
          </p:nvPr>
        </p:nvSpPr>
        <p:spPr>
          <a:xfrm>
            <a:off x="463943" y="1828800"/>
            <a:ext cx="8229600" cy="4525963"/>
          </a:xfrm>
        </p:spPr>
        <p:txBody>
          <a:bodyPr/>
          <a:lstStyle/>
          <a:p>
            <a:r>
              <a:rPr lang="en-US" dirty="0">
                <a:solidFill>
                  <a:schemeClr val="bg1"/>
                </a:solidFill>
              </a:rPr>
              <a:t>Part of Day-to-Day discussions</a:t>
            </a:r>
          </a:p>
          <a:p>
            <a:r>
              <a:rPr lang="en-US" dirty="0">
                <a:solidFill>
                  <a:schemeClr val="bg1"/>
                </a:solidFill>
              </a:rPr>
              <a:t>Provide positive feedback – Employees want to know when they do well.</a:t>
            </a:r>
          </a:p>
          <a:p>
            <a:r>
              <a:rPr lang="en-US" dirty="0">
                <a:solidFill>
                  <a:schemeClr val="bg1"/>
                </a:solidFill>
              </a:rPr>
              <a:t>You reinforce those positive behaviors with recognition of a job well done</a:t>
            </a:r>
          </a:p>
        </p:txBody>
      </p:sp>
      <p:sp>
        <p:nvSpPr>
          <p:cNvPr id="4" name="Slide Number Placeholder 3">
            <a:extLst>
              <a:ext uri="{FF2B5EF4-FFF2-40B4-BE49-F238E27FC236}">
                <a16:creationId xmlns:a16="http://schemas.microsoft.com/office/drawing/2014/main" id="{6026332C-AB2B-4D47-AF4E-07E025481086}"/>
              </a:ext>
            </a:extLst>
          </p:cNvPr>
          <p:cNvSpPr>
            <a:spLocks noGrp="1"/>
          </p:cNvSpPr>
          <p:nvPr>
            <p:ph type="sldNum" sz="quarter" idx="12"/>
          </p:nvPr>
        </p:nvSpPr>
        <p:spPr/>
        <p:txBody>
          <a:bodyPr/>
          <a:lstStyle/>
          <a:p>
            <a:pPr>
              <a:defRPr/>
            </a:pPr>
            <a:fld id="{7A4979FD-5370-4D3A-851A-C9B2785226A3}" type="slidenum">
              <a:rPr lang="en-US" smtClean="0"/>
              <a:pPr>
                <a:defRPr/>
              </a:pPr>
              <a:t>5</a:t>
            </a:fld>
            <a:endParaRPr lang="en-US"/>
          </a:p>
        </p:txBody>
      </p:sp>
    </p:spTree>
    <p:extLst>
      <p:ext uri="{BB962C8B-B14F-4D97-AF65-F5344CB8AC3E}">
        <p14:creationId xmlns:p14="http://schemas.microsoft.com/office/powerpoint/2010/main" val="1496654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4291-82DD-472A-80D6-82BBA69E71FF}"/>
              </a:ext>
            </a:extLst>
          </p:cNvPr>
          <p:cNvSpPr>
            <a:spLocks noGrp="1"/>
          </p:cNvSpPr>
          <p:nvPr>
            <p:ph type="title"/>
          </p:nvPr>
        </p:nvSpPr>
        <p:spPr>
          <a:xfrm>
            <a:off x="457200" y="0"/>
            <a:ext cx="8229600" cy="1219200"/>
          </a:xfrm>
        </p:spPr>
        <p:txBody>
          <a:bodyPr/>
          <a:lstStyle/>
          <a:p>
            <a:r>
              <a:rPr lang="en-US" dirty="0">
                <a:solidFill>
                  <a:schemeClr val="bg1"/>
                </a:solidFill>
              </a:rPr>
              <a:t>Coaching When Performance Issues Exist</a:t>
            </a:r>
          </a:p>
        </p:txBody>
      </p:sp>
      <p:sp>
        <p:nvSpPr>
          <p:cNvPr id="3" name="Content Placeholder 2">
            <a:extLst>
              <a:ext uri="{FF2B5EF4-FFF2-40B4-BE49-F238E27FC236}">
                <a16:creationId xmlns:a16="http://schemas.microsoft.com/office/drawing/2014/main" id="{F376246A-E5FA-49E8-89EF-FE3A554709E4}"/>
              </a:ext>
            </a:extLst>
          </p:cNvPr>
          <p:cNvSpPr>
            <a:spLocks noGrp="1"/>
          </p:cNvSpPr>
          <p:nvPr>
            <p:ph idx="1"/>
          </p:nvPr>
        </p:nvSpPr>
        <p:spPr>
          <a:xfrm>
            <a:off x="457200" y="1371600"/>
            <a:ext cx="8229600" cy="4873625"/>
          </a:xfrm>
        </p:spPr>
        <p:txBody>
          <a:bodyPr/>
          <a:lstStyle/>
          <a:p>
            <a:r>
              <a:rPr lang="en-US" dirty="0">
                <a:solidFill>
                  <a:schemeClr val="bg1"/>
                </a:solidFill>
              </a:rPr>
              <a:t>Regular coaching brings performance issues to the employee’s attention</a:t>
            </a:r>
          </a:p>
          <a:p>
            <a:r>
              <a:rPr lang="en-US" dirty="0">
                <a:solidFill>
                  <a:schemeClr val="bg1"/>
                </a:solidFill>
              </a:rPr>
              <a:t>Goal of performance coaching is not to make the employee feel back</a:t>
            </a:r>
          </a:p>
          <a:p>
            <a:r>
              <a:rPr lang="en-US" dirty="0">
                <a:solidFill>
                  <a:schemeClr val="bg1"/>
                </a:solidFill>
              </a:rPr>
              <a:t>Goal is to work with the employee to solve performance problems</a:t>
            </a:r>
          </a:p>
          <a:p>
            <a:r>
              <a:rPr lang="en-US" dirty="0">
                <a:solidFill>
                  <a:schemeClr val="bg1"/>
                </a:solidFill>
              </a:rPr>
              <a:t>Employees who respond positively to coaching are likely to become valued contributors</a:t>
            </a:r>
          </a:p>
        </p:txBody>
      </p:sp>
      <p:sp>
        <p:nvSpPr>
          <p:cNvPr id="4" name="Slide Number Placeholder 3">
            <a:extLst>
              <a:ext uri="{FF2B5EF4-FFF2-40B4-BE49-F238E27FC236}">
                <a16:creationId xmlns:a16="http://schemas.microsoft.com/office/drawing/2014/main" id="{2326F3A5-DAA9-4D48-9C4E-2FEAF1ED6BA1}"/>
              </a:ext>
            </a:extLst>
          </p:cNvPr>
          <p:cNvSpPr>
            <a:spLocks noGrp="1"/>
          </p:cNvSpPr>
          <p:nvPr>
            <p:ph type="sldNum" sz="quarter" idx="12"/>
          </p:nvPr>
        </p:nvSpPr>
        <p:spPr/>
        <p:txBody>
          <a:bodyPr/>
          <a:lstStyle/>
          <a:p>
            <a:pPr>
              <a:defRPr/>
            </a:pPr>
            <a:fld id="{7A4979FD-5370-4D3A-851A-C9B2785226A3}" type="slidenum">
              <a:rPr lang="en-US" smtClean="0"/>
              <a:pPr>
                <a:defRPr/>
              </a:pPr>
              <a:t>6</a:t>
            </a:fld>
            <a:endParaRPr lang="en-US"/>
          </a:p>
        </p:txBody>
      </p:sp>
    </p:spTree>
    <p:extLst>
      <p:ext uri="{BB962C8B-B14F-4D97-AF65-F5344CB8AC3E}">
        <p14:creationId xmlns:p14="http://schemas.microsoft.com/office/powerpoint/2010/main" val="256371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D7A4-5970-458E-B29D-C218974F3E63}"/>
              </a:ext>
            </a:extLst>
          </p:cNvPr>
          <p:cNvSpPr>
            <a:spLocks noGrp="1"/>
          </p:cNvSpPr>
          <p:nvPr>
            <p:ph type="title"/>
          </p:nvPr>
        </p:nvSpPr>
        <p:spPr>
          <a:xfrm>
            <a:off x="457200" y="15510"/>
            <a:ext cx="8229600" cy="1143000"/>
          </a:xfrm>
        </p:spPr>
        <p:txBody>
          <a:bodyPr/>
          <a:lstStyle/>
          <a:p>
            <a:r>
              <a:rPr lang="en-US" dirty="0">
                <a:solidFill>
                  <a:schemeClr val="bg1"/>
                </a:solidFill>
              </a:rPr>
              <a:t>6 Steps to Coaching</a:t>
            </a:r>
          </a:p>
        </p:txBody>
      </p:sp>
      <p:sp>
        <p:nvSpPr>
          <p:cNvPr id="3" name="Content Placeholder 2">
            <a:extLst>
              <a:ext uri="{FF2B5EF4-FFF2-40B4-BE49-F238E27FC236}">
                <a16:creationId xmlns:a16="http://schemas.microsoft.com/office/drawing/2014/main" id="{02F680D5-7529-494D-BB9B-43F2DB885D06}"/>
              </a:ext>
            </a:extLst>
          </p:cNvPr>
          <p:cNvSpPr>
            <a:spLocks noGrp="1"/>
          </p:cNvSpPr>
          <p:nvPr>
            <p:ph idx="1"/>
          </p:nvPr>
        </p:nvSpPr>
        <p:spPr>
          <a:xfrm>
            <a:off x="457200" y="990600"/>
            <a:ext cx="8229600" cy="4525963"/>
          </a:xfrm>
        </p:spPr>
        <p:txBody>
          <a:bodyPr/>
          <a:lstStyle/>
          <a:p>
            <a:r>
              <a:rPr lang="en-US" dirty="0">
                <a:solidFill>
                  <a:schemeClr val="bg1"/>
                </a:solidFill>
              </a:rPr>
              <a:t>Show confidence in the employee's ability and willingness to solve the problem.  Ask for their help in solving the issue.</a:t>
            </a:r>
          </a:p>
          <a:p>
            <a:r>
              <a:rPr lang="en-US" dirty="0">
                <a:solidFill>
                  <a:schemeClr val="bg1"/>
                </a:solidFill>
              </a:rPr>
              <a:t>Describe the performance problem to the employee.  (Discuss the behavior is a way that they understand.)</a:t>
            </a:r>
          </a:p>
          <a:p>
            <a:r>
              <a:rPr lang="en-US" dirty="0">
                <a:solidFill>
                  <a:schemeClr val="bg1"/>
                </a:solidFill>
              </a:rPr>
              <a:t>Determine whether issues exist that limit the employee's ability to perform the task or accomplish the objectives.  (Barriers: Time, Training, Tools or temperament.)</a:t>
            </a:r>
          </a:p>
        </p:txBody>
      </p:sp>
      <p:sp>
        <p:nvSpPr>
          <p:cNvPr id="4" name="Slide Number Placeholder 3">
            <a:extLst>
              <a:ext uri="{FF2B5EF4-FFF2-40B4-BE49-F238E27FC236}">
                <a16:creationId xmlns:a16="http://schemas.microsoft.com/office/drawing/2014/main" id="{0A53F9DB-3EE2-4CE1-9060-15DD57B2DD8D}"/>
              </a:ext>
            </a:extLst>
          </p:cNvPr>
          <p:cNvSpPr>
            <a:spLocks noGrp="1"/>
          </p:cNvSpPr>
          <p:nvPr>
            <p:ph type="sldNum" sz="quarter" idx="12"/>
          </p:nvPr>
        </p:nvSpPr>
        <p:spPr/>
        <p:txBody>
          <a:bodyPr/>
          <a:lstStyle/>
          <a:p>
            <a:pPr>
              <a:defRPr/>
            </a:pPr>
            <a:fld id="{7A4979FD-5370-4D3A-851A-C9B2785226A3}" type="slidenum">
              <a:rPr lang="en-US" smtClean="0"/>
              <a:pPr>
                <a:defRPr/>
              </a:pPr>
              <a:t>7</a:t>
            </a:fld>
            <a:endParaRPr lang="en-US"/>
          </a:p>
        </p:txBody>
      </p:sp>
    </p:spTree>
    <p:extLst>
      <p:ext uri="{BB962C8B-B14F-4D97-AF65-F5344CB8AC3E}">
        <p14:creationId xmlns:p14="http://schemas.microsoft.com/office/powerpoint/2010/main" val="4109070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D7A4-5970-458E-B29D-C218974F3E63}"/>
              </a:ext>
            </a:extLst>
          </p:cNvPr>
          <p:cNvSpPr>
            <a:spLocks noGrp="1"/>
          </p:cNvSpPr>
          <p:nvPr>
            <p:ph type="title"/>
          </p:nvPr>
        </p:nvSpPr>
        <p:spPr>
          <a:xfrm>
            <a:off x="457200" y="15510"/>
            <a:ext cx="8229600" cy="1143000"/>
          </a:xfrm>
        </p:spPr>
        <p:txBody>
          <a:bodyPr/>
          <a:lstStyle/>
          <a:p>
            <a:r>
              <a:rPr lang="en-US" dirty="0">
                <a:solidFill>
                  <a:schemeClr val="bg1"/>
                </a:solidFill>
              </a:rPr>
              <a:t>6 Steps to Coaching (Cont.)</a:t>
            </a:r>
          </a:p>
        </p:txBody>
      </p:sp>
      <p:sp>
        <p:nvSpPr>
          <p:cNvPr id="3" name="Content Placeholder 2">
            <a:extLst>
              <a:ext uri="{FF2B5EF4-FFF2-40B4-BE49-F238E27FC236}">
                <a16:creationId xmlns:a16="http://schemas.microsoft.com/office/drawing/2014/main" id="{02F680D5-7529-494D-BB9B-43F2DB885D06}"/>
              </a:ext>
            </a:extLst>
          </p:cNvPr>
          <p:cNvSpPr>
            <a:spLocks noGrp="1"/>
          </p:cNvSpPr>
          <p:nvPr>
            <p:ph idx="1"/>
          </p:nvPr>
        </p:nvSpPr>
        <p:spPr>
          <a:xfrm>
            <a:off x="457200" y="990600"/>
            <a:ext cx="8229600" cy="4525963"/>
          </a:xfrm>
        </p:spPr>
        <p:txBody>
          <a:bodyPr/>
          <a:lstStyle/>
          <a:p>
            <a:r>
              <a:rPr lang="en-US" dirty="0">
                <a:solidFill>
                  <a:schemeClr val="bg1"/>
                </a:solidFill>
              </a:rPr>
              <a:t>Discuss potential solutions to the problem or improvement actions to take.  </a:t>
            </a:r>
          </a:p>
          <a:p>
            <a:r>
              <a:rPr lang="en-US" dirty="0">
                <a:solidFill>
                  <a:schemeClr val="bg1"/>
                </a:solidFill>
              </a:rPr>
              <a:t>Agree on a written action plan.  Identify specific goals that the employee must accomplish.  </a:t>
            </a:r>
          </a:p>
          <a:p>
            <a:r>
              <a:rPr lang="en-US" dirty="0">
                <a:solidFill>
                  <a:schemeClr val="bg1"/>
                </a:solidFill>
              </a:rPr>
              <a:t>Set a date and time for follow-up.  </a:t>
            </a:r>
          </a:p>
          <a:p>
            <a:pPr marL="0" indent="0">
              <a:buNone/>
            </a:pPr>
            <a:r>
              <a:rPr lang="en-US" dirty="0">
                <a:solidFill>
                  <a:schemeClr val="bg1"/>
                </a:solidFill>
              </a:rPr>
              <a:t>Express confidence in the employee's ability to improve. Recognize, however, that the only person </a:t>
            </a:r>
            <a:r>
              <a:rPr lang="en-US" u="sng" dirty="0">
                <a:solidFill>
                  <a:schemeClr val="bg1"/>
                </a:solidFill>
                <a:hlinkClick r:id="rId3">
                  <a:extLst>
                    <a:ext uri="{A12FA001-AC4F-418D-AE19-62706E023703}">
                      <ahyp:hlinkClr xmlns:ahyp="http://schemas.microsoft.com/office/drawing/2018/hyperlinkcolor" val="tx"/>
                    </a:ext>
                  </a:extLst>
                </a:hlinkClick>
              </a:rPr>
              <a:t>who is in charge of their performance improvement</a:t>
            </a:r>
            <a:r>
              <a:rPr lang="en-US" dirty="0">
                <a:solidFill>
                  <a:schemeClr val="bg1"/>
                </a:solidFill>
              </a:rPr>
              <a:t> is the employee.  </a:t>
            </a:r>
          </a:p>
        </p:txBody>
      </p:sp>
      <p:sp>
        <p:nvSpPr>
          <p:cNvPr id="4" name="Slide Number Placeholder 3">
            <a:extLst>
              <a:ext uri="{FF2B5EF4-FFF2-40B4-BE49-F238E27FC236}">
                <a16:creationId xmlns:a16="http://schemas.microsoft.com/office/drawing/2014/main" id="{0A53F9DB-3EE2-4CE1-9060-15DD57B2DD8D}"/>
              </a:ext>
            </a:extLst>
          </p:cNvPr>
          <p:cNvSpPr>
            <a:spLocks noGrp="1"/>
          </p:cNvSpPr>
          <p:nvPr>
            <p:ph type="sldNum" sz="quarter" idx="12"/>
          </p:nvPr>
        </p:nvSpPr>
        <p:spPr/>
        <p:txBody>
          <a:bodyPr/>
          <a:lstStyle/>
          <a:p>
            <a:pPr>
              <a:defRPr/>
            </a:pPr>
            <a:fld id="{7A4979FD-5370-4D3A-851A-C9B2785226A3}" type="slidenum">
              <a:rPr lang="en-US" smtClean="0"/>
              <a:pPr>
                <a:defRPr/>
              </a:pPr>
              <a:t>8</a:t>
            </a:fld>
            <a:endParaRPr lang="en-US"/>
          </a:p>
        </p:txBody>
      </p:sp>
    </p:spTree>
    <p:extLst>
      <p:ext uri="{BB962C8B-B14F-4D97-AF65-F5344CB8AC3E}">
        <p14:creationId xmlns:p14="http://schemas.microsoft.com/office/powerpoint/2010/main" val="299420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FE9C-1D14-443B-8D4E-6393AF1593A8}"/>
              </a:ext>
            </a:extLst>
          </p:cNvPr>
          <p:cNvSpPr>
            <a:spLocks noGrp="1"/>
          </p:cNvSpPr>
          <p:nvPr>
            <p:ph type="title"/>
          </p:nvPr>
        </p:nvSpPr>
        <p:spPr>
          <a:xfrm>
            <a:off x="638765" y="0"/>
            <a:ext cx="7886700" cy="1325563"/>
          </a:xfrm>
        </p:spPr>
        <p:txBody>
          <a:bodyPr>
            <a:normAutofit/>
          </a:bodyPr>
          <a:lstStyle/>
          <a:p>
            <a:r>
              <a:rPr lang="en-US" sz="4400" b="1" dirty="0"/>
              <a:t>Use a Core Script</a:t>
            </a:r>
          </a:p>
        </p:txBody>
      </p:sp>
      <p:pic>
        <p:nvPicPr>
          <p:cNvPr id="4" name="Picture 3">
            <a:extLst>
              <a:ext uri="{FF2B5EF4-FFF2-40B4-BE49-F238E27FC236}">
                <a16:creationId xmlns:a16="http://schemas.microsoft.com/office/drawing/2014/main" id="{2180ED7A-1905-45A0-9CE0-49C93A1E27DF}"/>
              </a:ext>
            </a:extLst>
          </p:cNvPr>
          <p:cNvPicPr>
            <a:picLocks noChangeAspect="1"/>
          </p:cNvPicPr>
          <p:nvPr/>
        </p:nvPicPr>
        <p:blipFill>
          <a:blip r:embed="rId3"/>
          <a:stretch>
            <a:fillRect/>
          </a:stretch>
        </p:blipFill>
        <p:spPr>
          <a:xfrm>
            <a:off x="457200" y="829622"/>
            <a:ext cx="7886700" cy="5997359"/>
          </a:xfrm>
          <a:prstGeom prst="rect">
            <a:avLst/>
          </a:prstGeom>
        </p:spPr>
      </p:pic>
    </p:spTree>
    <p:extLst>
      <p:ext uri="{BB962C8B-B14F-4D97-AF65-F5344CB8AC3E}">
        <p14:creationId xmlns:p14="http://schemas.microsoft.com/office/powerpoint/2010/main" val="11561080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1747</Words>
  <Application>Microsoft Office PowerPoint</Application>
  <PresentationFormat>On-screen Show (4:3)</PresentationFormat>
  <Paragraphs>211</Paragraphs>
  <Slides>25</Slides>
  <Notes>25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Calibri Light</vt:lpstr>
      <vt:lpstr>Century Gothic</vt:lpstr>
      <vt:lpstr>Comic Sans MS</vt:lpstr>
      <vt:lpstr>Georgia</vt:lpstr>
      <vt:lpstr>Gill Sans MT</vt:lpstr>
      <vt:lpstr>Roboto</vt:lpstr>
      <vt:lpstr>Default Design</vt:lpstr>
      <vt:lpstr>Vapor Trail</vt:lpstr>
      <vt:lpstr>Office Theme</vt:lpstr>
      <vt:lpstr>Dare to Dream…</vt:lpstr>
      <vt:lpstr>Coaching is...</vt:lpstr>
      <vt:lpstr>PowerPoint Presentation</vt:lpstr>
      <vt:lpstr>PowerPoint Presentation</vt:lpstr>
      <vt:lpstr>Coaching to Improve Employee Performance</vt:lpstr>
      <vt:lpstr>Coaching When Performance Issues Exist</vt:lpstr>
      <vt:lpstr>6 Steps to Coaching</vt:lpstr>
      <vt:lpstr>6 Steps to Coaching (Cont.)</vt:lpstr>
      <vt:lpstr>Use a Core Script</vt:lpstr>
      <vt:lpstr>Sample Script</vt:lpstr>
      <vt:lpstr>Your turn to Practice…</vt:lpstr>
      <vt:lpstr>Performance Improvement Plan (PIP)</vt:lpstr>
      <vt:lpstr>Sample PIP Form</vt:lpstr>
      <vt:lpstr>Sample PIP Form (Cont.)</vt:lpstr>
      <vt:lpstr>PowerPoint Presentation</vt:lpstr>
      <vt:lpstr>Beginning the Coachability question https://www.youtube.com/watch?v=6k8yhZYIDa4</vt:lpstr>
      <vt:lpstr>Add: The Coachability Question</vt:lpstr>
      <vt:lpstr>PowerPoint Presentation</vt:lpstr>
      <vt:lpstr>PowerPoint Presentation</vt:lpstr>
      <vt:lpstr>Be The Broken Record</vt:lpstr>
      <vt:lpstr>The Gift of FEEDBACK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Dare to Dream…</dc:title>
  <dc:creator>Pam Spinks</dc:creator>
  <cp:lastModifiedBy>Pam Spinks</cp:lastModifiedBy>
  <cp:revision>15</cp:revision>
  <cp:lastPrinted>2019-12-03T21:56:32Z</cp:lastPrinted>
  <dcterms:created xsi:type="dcterms:W3CDTF">2019-12-02T22:10:18Z</dcterms:created>
  <dcterms:modified xsi:type="dcterms:W3CDTF">2019-12-03T22:25:48Z</dcterms:modified>
</cp:coreProperties>
</file>