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3" r:id="rId4"/>
    <p:sldId id="272" r:id="rId5"/>
    <p:sldId id="269" r:id="rId6"/>
    <p:sldId id="279" r:id="rId7"/>
    <p:sldId id="280" r:id="rId8"/>
    <p:sldId id="277" r:id="rId9"/>
    <p:sldId id="275" r:id="rId10"/>
    <p:sldId id="262" r:id="rId11"/>
    <p:sldId id="285" r:id="rId12"/>
    <p:sldId id="286" r:id="rId13"/>
    <p:sldId id="287" r:id="rId14"/>
    <p:sldId id="288" r:id="rId15"/>
    <p:sldId id="289" r:id="rId16"/>
    <p:sldId id="278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339966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notesViewPr>
    <p:cSldViewPr>
      <p:cViewPr varScale="1">
        <p:scale>
          <a:sx n="69" d="100"/>
          <a:sy n="69" d="100"/>
        </p:scale>
        <p:origin x="2664" y="5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795A8DB-1EF1-4AA4-A925-E4C26BBB3E8B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72B901-5C6B-426E-BE9A-76FA7CF4076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001522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BE1676-D818-463D-8A9D-FF33EAE0F5A2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2FAD62-7B2D-4E43-B0A5-0BF871135D8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698000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57763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46957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544359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4708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AD62-7B2D-4E43-B0A5-0BF871135D88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04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5116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166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213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760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089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32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9469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8990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0229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865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569FE-BBDB-4173-8D43-A4472FDFCBC4}" type="datetimeFigureOut">
              <a:rPr lang="ar-SA" smtClean="0"/>
              <a:pPr/>
              <a:t>13/08/43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C09AF81-1545-4961-B561-AED6DA3FF13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7328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6858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6858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تنزيل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501008" cy="3501008"/>
          </a:xfrm>
          <a:prstGeom prst="rect">
            <a:avLst/>
          </a:prstGeom>
        </p:spPr>
      </p:pic>
      <p:pic>
        <p:nvPicPr>
          <p:cNvPr id="5" name="صورة 4" descr="تنزيل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 flipV="1">
            <a:off x="5642992" y="3356992"/>
            <a:ext cx="3501008" cy="3501008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>
            <a:off x="142844" y="3645024"/>
            <a:ext cx="532859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33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AL-Mateen" pitchFamily="2" charset="-78"/>
              </a:rPr>
              <a:t>التقرير السنوي</a:t>
            </a:r>
          </a:p>
          <a:p>
            <a:pPr algn="ctr"/>
            <a:r>
              <a:rPr lang="ar-SA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633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AL-Mateen" pitchFamily="2" charset="-78"/>
              </a:rPr>
              <a:t>2021 م </a:t>
            </a:r>
            <a:endParaRPr lang="ar-SA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663300"/>
              </a:solidFill>
              <a:effectLst>
                <a:outerShdw blurRad="50800" algn="tl" rotWithShape="0">
                  <a:srgbClr val="000000"/>
                </a:outerShdw>
              </a:effectLst>
              <a:cs typeface="AL-Mateen" pitchFamily="2" charset="-78"/>
            </a:endParaRPr>
          </a:p>
        </p:txBody>
      </p:sp>
      <p:pic>
        <p:nvPicPr>
          <p:cNvPr id="9" name="صورة 8" descr="٢٠١٦-٠٣-٢٤ ١٠.٤٩.٢٠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1000108"/>
            <a:ext cx="4196227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pic>
        <p:nvPicPr>
          <p:cNvPr id="5" name="صورة 4" descr="تنزيل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068960"/>
            <a:ext cx="2736304" cy="3283566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مستطيل مستدير الزوايا 5"/>
          <p:cNvSpPr/>
          <p:nvPr/>
        </p:nvSpPr>
        <p:spPr>
          <a:xfrm>
            <a:off x="714348" y="357166"/>
            <a:ext cx="8072494" cy="8572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>
                <a:solidFill>
                  <a:srgbClr val="C00000"/>
                </a:solidFill>
                <a:latin typeface="29LT Bukra Bold" pitchFamily="34" charset="-78"/>
                <a:cs typeface="AL-Mateen" pitchFamily="2" charset="-78"/>
              </a:rPr>
              <a:t>ثانياً : الدور النسائية الصباحية</a:t>
            </a: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9182394"/>
              </p:ext>
            </p:extLst>
          </p:nvPr>
        </p:nvGraphicFramePr>
        <p:xfrm>
          <a:off x="500034" y="1500174"/>
          <a:ext cx="8392446" cy="48523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3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165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95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45823">
                <a:tc gridSpan="2"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الإحـصــــــــــائيات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77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(2)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عدد الدور الصباحية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77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/>
                        <a:t>8</a:t>
                      </a:r>
                      <a:r>
                        <a:rPr lang="ar-EG" sz="2400" dirty="0"/>
                        <a:t> معلم</a:t>
                      </a:r>
                      <a:r>
                        <a:rPr lang="ar-SA" sz="2400" dirty="0"/>
                        <a:t>ات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/>
                        <a:t>عدد المعلم</a:t>
                      </a:r>
                      <a:r>
                        <a:rPr lang="ar-SA" sz="2400" dirty="0" err="1"/>
                        <a:t>ات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77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/>
                        <a:t>8</a:t>
                      </a:r>
                      <a:r>
                        <a:rPr lang="ar-EG" sz="2400" dirty="0"/>
                        <a:t> </a:t>
                      </a:r>
                      <a:r>
                        <a:rPr lang="ar-SA" sz="2400" dirty="0"/>
                        <a:t>فصول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/>
                        <a:t>عدد </a:t>
                      </a:r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فصول</a:t>
                      </a:r>
                      <a:r>
                        <a:rPr lang="ar-EG" sz="2400" dirty="0"/>
                        <a:t> القائمة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/>
                        <a:t>3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77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/>
                        <a:t>89 دارسة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/>
                        <a:t>عدد </a:t>
                      </a:r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دارسات </a:t>
                      </a:r>
                      <a:r>
                        <a:rPr lang="ar-EG" sz="2400" dirty="0"/>
                        <a:t>في </a:t>
                      </a:r>
                      <a:r>
                        <a:rPr lang="ar-SA" sz="2400" dirty="0"/>
                        <a:t>الدور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/>
                        <a:t>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77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130 مرحلية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عدد المرحليات المقدمة من الدور لعام 2021 م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/>
                        <a:t>5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775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14 حافظة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عدد الحافظات من الدور النسائية الصباحية 2021 م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/>
                        <a:t>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6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EG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أسماء الحا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فظات لعام 2021م</a:t>
            </a:r>
            <a:endParaRPr lang="ar-EG" sz="4400" dirty="0">
              <a:solidFill>
                <a:schemeClr val="accent2">
                  <a:lumMod val="75000"/>
                </a:schemeClr>
              </a:solidFill>
              <a:cs typeface="AF_Jeddah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8000653"/>
              </p:ext>
            </p:extLst>
          </p:nvPr>
        </p:nvGraphicFramePr>
        <p:xfrm>
          <a:off x="285720" y="714356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منال حزام علي سلطان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1- أفراح سعد علي آل بو سكيته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7015653"/>
              </p:ext>
            </p:extLst>
          </p:nvPr>
        </p:nvGraphicFramePr>
        <p:xfrm>
          <a:off x="285720" y="1935949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منال حزام علي سلطان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2- ايمان علي حسين ابراهيم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6846004"/>
              </p:ext>
            </p:extLst>
          </p:nvPr>
        </p:nvGraphicFramePr>
        <p:xfrm>
          <a:off x="285720" y="3150395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منال حزام علي سلطان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3- عائشة سعد عبد الله آل غانم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6795169"/>
              </p:ext>
            </p:extLst>
          </p:nvPr>
        </p:nvGraphicFramePr>
        <p:xfrm>
          <a:off x="285720" y="4293403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منال حزام علي سلطان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4- وجدان سالم سعيد آل وقيد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4578775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جيد جداً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منال حزام علي سلطان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5- عزلاء علي شائع آل منعه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5527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6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EG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أسماء الحا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فظات لعام 2021م</a:t>
            </a:r>
            <a:endParaRPr lang="ar-EG" sz="4400" dirty="0">
              <a:solidFill>
                <a:schemeClr val="accent2">
                  <a:lumMod val="75000"/>
                </a:schemeClr>
              </a:solidFill>
              <a:cs typeface="AF_Jeddah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1926715"/>
              </p:ext>
            </p:extLst>
          </p:nvPr>
        </p:nvGraphicFramePr>
        <p:xfrm>
          <a:off x="285720" y="714356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هدباء محمد علي سلطان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6- خديجة نور الرحمن شاه ولي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8085667"/>
              </p:ext>
            </p:extLst>
          </p:nvPr>
        </p:nvGraphicFramePr>
        <p:xfrm>
          <a:off x="285720" y="1935949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2931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ميمونة ولي الرحمن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7- فاطمة ولي الرحمن راج ولي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5043665"/>
              </p:ext>
            </p:extLst>
          </p:nvPr>
        </p:nvGraphicFramePr>
        <p:xfrm>
          <a:off x="285720" y="3150395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أميرة عادل أنور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8- هدى ياسين مصطفى حسانين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8077463"/>
              </p:ext>
            </p:extLst>
          </p:nvPr>
        </p:nvGraphicFramePr>
        <p:xfrm>
          <a:off x="285720" y="4293403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جيهان كمال عيسوي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9- ندى محمد عبد العزيز بسيوني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6524626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algn="ctr" rtl="1" eaLnBrk="1" latinLnBrk="0" hangingPunct="1"/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ar-SA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جميلة حسين آل </a:t>
                      </a:r>
                      <a:r>
                        <a:rPr lang="ar-SA" sz="2400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مهروي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10- حفصة لي </a:t>
                      </a:r>
                      <a:r>
                        <a:rPr lang="ar-SA" sz="2400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لي</a:t>
                      </a: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 جان باز الحق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015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6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EG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أسماء الحا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فظات لعام 2021م</a:t>
            </a:r>
            <a:endParaRPr lang="ar-EG" sz="4400" dirty="0">
              <a:solidFill>
                <a:schemeClr val="accent2">
                  <a:lumMod val="75000"/>
                </a:schemeClr>
              </a:solidFill>
              <a:cs typeface="AF_Jeddah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7230275"/>
              </p:ext>
            </p:extLst>
          </p:nvPr>
        </p:nvGraphicFramePr>
        <p:xfrm>
          <a:off x="285720" y="714356"/>
          <a:ext cx="835824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فاطمة أحمد </a:t>
                      </a:r>
                      <a:r>
                        <a:rPr lang="ar-SA" sz="2400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دبوان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11- شريفة سعيد عبد الله آل حرقان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9734120"/>
              </p:ext>
            </p:extLst>
          </p:nvPr>
        </p:nvGraphicFramePr>
        <p:xfrm>
          <a:off x="285720" y="1935949"/>
          <a:ext cx="835824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ياسمين عبد الحي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12- زهرة علي عبد الهادي آل غاصب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5800349"/>
              </p:ext>
            </p:extLst>
          </p:nvPr>
        </p:nvGraphicFramePr>
        <p:xfrm>
          <a:off x="285720" y="3150395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ياسمين عبد الحي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13- خديجة آدم </a:t>
                      </a:r>
                      <a:r>
                        <a:rPr lang="ar-SA" sz="2400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آدم</a:t>
                      </a:r>
                      <a:endParaRPr lang="ar-SA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3708170"/>
              </p:ext>
            </p:extLst>
          </p:nvPr>
        </p:nvGraphicFramePr>
        <p:xfrm>
          <a:off x="285720" y="4293403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جميلة حسين آ ل </a:t>
                      </a:r>
                      <a:r>
                        <a:rPr lang="ar-SA" sz="2400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مهروي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14- أسماء بي بي جان باز الحق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1681111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إيمان أحمد مشمشية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15- أسماء فراس عزت عبد الخالق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3776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6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EG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أسماء الحا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فظات لعام 2021م</a:t>
            </a:r>
            <a:endParaRPr lang="ar-EG" sz="4400" dirty="0">
              <a:solidFill>
                <a:schemeClr val="accent2">
                  <a:lumMod val="75000"/>
                </a:schemeClr>
              </a:solidFill>
              <a:cs typeface="AF_Jeddah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2224819"/>
              </p:ext>
            </p:extLst>
          </p:nvPr>
        </p:nvGraphicFramePr>
        <p:xfrm>
          <a:off x="285720" y="714356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إيمان أحمد مشمشية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16- آية فراس عزت عبد الخالق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5462149"/>
              </p:ext>
            </p:extLst>
          </p:nvPr>
        </p:nvGraphicFramePr>
        <p:xfrm>
          <a:off x="285720" y="1935949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صالحة علي درع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17-أروى محمد علي آل قير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7859042"/>
              </p:ext>
            </p:extLst>
          </p:nvPr>
        </p:nvGraphicFramePr>
        <p:xfrm>
          <a:off x="285720" y="3150395"/>
          <a:ext cx="835824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صالحة علي درع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18-عائشة عبد الله سلطان آل عصمان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0219171"/>
              </p:ext>
            </p:extLst>
          </p:nvPr>
        </p:nvGraphicFramePr>
        <p:xfrm>
          <a:off x="285720" y="4293403"/>
          <a:ext cx="835824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صالحة علي درع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19-فاطمه علي محمد حسين البشري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7388160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ياسمين عبد الحي محمد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20 -ولاء كمال الدين عبد العليم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190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6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EG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أسماء الحا</a:t>
            </a:r>
            <a:r>
              <a:rPr lang="ar-SA" sz="4400" dirty="0">
                <a:solidFill>
                  <a:schemeClr val="accent2">
                    <a:lumMod val="75000"/>
                  </a:schemeClr>
                </a:solidFill>
                <a:cs typeface="AF_Jeddah" pitchFamily="2" charset="-78"/>
              </a:rPr>
              <a:t>فظات لعام 2021م</a:t>
            </a:r>
            <a:endParaRPr lang="ar-EG" sz="4400" dirty="0">
              <a:solidFill>
                <a:schemeClr val="accent2">
                  <a:lumMod val="75000"/>
                </a:schemeClr>
              </a:solidFill>
              <a:cs typeface="AF_Jeddah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2207405"/>
              </p:ext>
            </p:extLst>
          </p:nvPr>
        </p:nvGraphicFramePr>
        <p:xfrm>
          <a:off x="285720" y="714356"/>
          <a:ext cx="835824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سعاد عبد القادر مصطفى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21-جميلة علي سعد جلمود آل سلمان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8953217"/>
              </p:ext>
            </p:extLst>
          </p:nvPr>
        </p:nvGraphicFramePr>
        <p:xfrm>
          <a:off x="285720" y="1935949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سعاد عبد القادر مصطفى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22-جميلة محمد سعيد القحطاني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5820346"/>
              </p:ext>
            </p:extLst>
          </p:nvPr>
        </p:nvGraphicFramePr>
        <p:xfrm>
          <a:off x="285720" y="3150395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سعاد عبد القادر مصطفى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23-</a:t>
                      </a:r>
                      <a:r>
                        <a:rPr lang="ar-SA" sz="20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فاطمة محمد بن محمد القحطاني</a:t>
                      </a:r>
                      <a:endParaRPr lang="ar-SA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1437594"/>
              </p:ext>
            </p:extLst>
          </p:nvPr>
        </p:nvGraphicFramePr>
        <p:xfrm>
          <a:off x="285720" y="4293403"/>
          <a:ext cx="8358246" cy="850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مهرة عبد المغني محمد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24-زهراء محمد علي القحطاني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7954078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r>
                        <a:rPr lang="ar-SA" sz="2400" dirty="0"/>
                        <a:t>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</a:t>
                      </a:r>
                      <a:r>
                        <a:rPr lang="ar-SA" sz="2400" dirty="0"/>
                        <a:t>حافظة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جميلة حسين آل </a:t>
                      </a:r>
                      <a:r>
                        <a:rPr lang="ar-SA" sz="2400" kern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مهروي</a:t>
                      </a:r>
                      <a:endParaRPr lang="en-US" sz="2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AL-Mateen" pitchFamily="2" charset="-78"/>
                        </a:rPr>
                        <a:t>25 -ياسمين محمد أحمد العامري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17672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5000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2555776" y="1412776"/>
            <a:ext cx="4248472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2">
                    <a:lumMod val="75000"/>
                  </a:schemeClr>
                </a:solidFill>
                <a:latin typeface="29LT Bukra Bold" pitchFamily="34" charset="-78"/>
                <a:cs typeface="29LT Bukra Bold" pitchFamily="34" charset="-78"/>
              </a:rPr>
              <a:t>قسم الإعلامية</a:t>
            </a:r>
          </a:p>
        </p:txBody>
      </p:sp>
      <p:pic>
        <p:nvPicPr>
          <p:cNvPr id="8" name="صورة 7" descr="٢٠١٦-٠٣-٢٤ ١٠.٤٩.٢٠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3500438"/>
            <a:ext cx="4196227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2051720" y="548680"/>
            <a:ext cx="540060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>
                <a:solidFill>
                  <a:schemeClr val="accent3">
                    <a:lumMod val="50000"/>
                  </a:schemeClr>
                </a:solidFill>
                <a:latin typeface="29LT Bukra Bold" pitchFamily="34" charset="-78"/>
                <a:cs typeface="29LT Bukra Bold" pitchFamily="34" charset="-78"/>
              </a:rPr>
              <a:t>قسم الاعلام وخدمة المجتمع</a:t>
            </a:r>
          </a:p>
        </p:txBody>
      </p:sp>
      <p:grpSp>
        <p:nvGrpSpPr>
          <p:cNvPr id="2" name="مجموعة 16"/>
          <p:cNvGrpSpPr/>
          <p:nvPr/>
        </p:nvGrpSpPr>
        <p:grpSpPr>
          <a:xfrm>
            <a:off x="611560" y="1988840"/>
            <a:ext cx="7920880" cy="1296144"/>
            <a:chOff x="611560" y="2276872"/>
            <a:chExt cx="7920880" cy="1296144"/>
          </a:xfrm>
        </p:grpSpPr>
        <p:sp>
          <p:nvSpPr>
            <p:cNvPr id="12" name="سهم للأسفل 11"/>
            <p:cNvSpPr/>
            <p:nvPr/>
          </p:nvSpPr>
          <p:spPr>
            <a:xfrm>
              <a:off x="5724128" y="2276872"/>
              <a:ext cx="936104" cy="129614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سهم للأسفل 12"/>
            <p:cNvSpPr/>
            <p:nvPr/>
          </p:nvSpPr>
          <p:spPr>
            <a:xfrm>
              <a:off x="7596336" y="2276872"/>
              <a:ext cx="936104" cy="129614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سهم للأسفل 13"/>
            <p:cNvSpPr/>
            <p:nvPr/>
          </p:nvSpPr>
          <p:spPr>
            <a:xfrm>
              <a:off x="2267744" y="2276872"/>
              <a:ext cx="936104" cy="129614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endParaRPr lang="ar-SA"/>
            </a:p>
          </p:txBody>
        </p:sp>
        <p:sp>
          <p:nvSpPr>
            <p:cNvPr id="15" name="سهم للأسفل 14"/>
            <p:cNvSpPr/>
            <p:nvPr/>
          </p:nvSpPr>
          <p:spPr>
            <a:xfrm>
              <a:off x="4139952" y="2276872"/>
              <a:ext cx="936104" cy="129614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endParaRPr lang="ar-SA"/>
            </a:p>
          </p:txBody>
        </p:sp>
        <p:sp>
          <p:nvSpPr>
            <p:cNvPr id="16" name="سهم للأسفل 15"/>
            <p:cNvSpPr/>
            <p:nvPr/>
          </p:nvSpPr>
          <p:spPr>
            <a:xfrm>
              <a:off x="611560" y="2276872"/>
              <a:ext cx="936104" cy="1296144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0"/>
              <a:endParaRPr lang="ar-SA"/>
            </a:p>
          </p:txBody>
        </p:sp>
      </p:grpSp>
      <p:sp>
        <p:nvSpPr>
          <p:cNvPr id="18" name="مستطيل ذو زوايا قطرية مخدوشة 17"/>
          <p:cNvSpPr/>
          <p:nvPr/>
        </p:nvSpPr>
        <p:spPr>
          <a:xfrm>
            <a:off x="7308304" y="3429000"/>
            <a:ext cx="1584176" cy="2571768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accent3">
                    <a:lumMod val="50000"/>
                  </a:schemeClr>
                </a:solidFill>
              </a:rPr>
              <a:t>إعداد وطباعة التقويم </a:t>
            </a:r>
          </a:p>
          <a:p>
            <a:pPr algn="ctr"/>
            <a:r>
              <a:rPr lang="ar-SA" sz="3600" b="1" dirty="0">
                <a:solidFill>
                  <a:schemeClr val="accent3">
                    <a:lumMod val="50000"/>
                  </a:schemeClr>
                </a:solidFill>
              </a:rPr>
              <a:t>السنوي</a:t>
            </a:r>
          </a:p>
        </p:txBody>
      </p:sp>
      <p:sp>
        <p:nvSpPr>
          <p:cNvPr id="19" name="مستطيل ذو زوايا قطرية مخدوشة 18"/>
          <p:cNvSpPr/>
          <p:nvPr/>
        </p:nvSpPr>
        <p:spPr>
          <a:xfrm>
            <a:off x="5508104" y="3429000"/>
            <a:ext cx="1584176" cy="2571768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chemeClr val="accent3">
                    <a:lumMod val="50000"/>
                  </a:schemeClr>
                </a:solidFill>
              </a:rPr>
              <a:t>تصميم اللوحات الإعلانية للجمعية</a:t>
            </a:r>
          </a:p>
        </p:txBody>
      </p:sp>
      <p:sp>
        <p:nvSpPr>
          <p:cNvPr id="20" name="مستطيل ذو زوايا قطرية مخدوشة 19"/>
          <p:cNvSpPr/>
          <p:nvPr/>
        </p:nvSpPr>
        <p:spPr>
          <a:xfrm>
            <a:off x="3779912" y="3429000"/>
            <a:ext cx="1584176" cy="250033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err="1">
                <a:solidFill>
                  <a:schemeClr val="accent3">
                    <a:lumMod val="50000"/>
                  </a:schemeClr>
                </a:solidFill>
              </a:rPr>
              <a:t>تفعيل</a:t>
            </a:r>
            <a:endParaRPr lang="ar-SA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ar-SA" sz="3200" b="1" dirty="0">
                <a:solidFill>
                  <a:schemeClr val="accent3">
                    <a:lumMod val="50000"/>
                  </a:schemeClr>
                </a:solidFill>
              </a:rPr>
              <a:t>وسائل التواصل</a:t>
            </a:r>
          </a:p>
          <a:p>
            <a:pPr algn="ctr"/>
            <a:r>
              <a:rPr lang="ar-SA" sz="2400" b="1" dirty="0">
                <a:solidFill>
                  <a:schemeClr val="accent3">
                    <a:lumMod val="50000"/>
                  </a:schemeClr>
                </a:solidFill>
              </a:rPr>
              <a:t>الاجتماعي</a:t>
            </a:r>
          </a:p>
        </p:txBody>
      </p:sp>
      <p:sp>
        <p:nvSpPr>
          <p:cNvPr id="21" name="مستطيل ذو زوايا قطرية مخدوشة 20"/>
          <p:cNvSpPr/>
          <p:nvPr/>
        </p:nvSpPr>
        <p:spPr>
          <a:xfrm>
            <a:off x="2051720" y="3429000"/>
            <a:ext cx="1584176" cy="250033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chemeClr val="accent3">
                    <a:lumMod val="50000"/>
                  </a:schemeClr>
                </a:solidFill>
              </a:rPr>
              <a:t>تجهيز</a:t>
            </a:r>
          </a:p>
          <a:p>
            <a:pPr algn="ctr"/>
            <a:r>
              <a:rPr lang="ar-SA" sz="2400" b="1" dirty="0">
                <a:solidFill>
                  <a:schemeClr val="accent3">
                    <a:lumMod val="50000"/>
                  </a:schemeClr>
                </a:solidFill>
              </a:rPr>
              <a:t>المطبوعات</a:t>
            </a:r>
          </a:p>
          <a:p>
            <a:pPr algn="ctr"/>
            <a:r>
              <a:rPr lang="ar-SA" sz="2800" b="1" dirty="0">
                <a:solidFill>
                  <a:schemeClr val="accent3">
                    <a:lumMod val="50000"/>
                  </a:schemeClr>
                </a:solidFill>
              </a:rPr>
              <a:t>الورقية الخاصة </a:t>
            </a:r>
          </a:p>
          <a:p>
            <a:pPr algn="ctr"/>
            <a:r>
              <a:rPr lang="ar-SA" sz="2800" b="1" dirty="0">
                <a:solidFill>
                  <a:schemeClr val="accent3">
                    <a:lumMod val="50000"/>
                  </a:schemeClr>
                </a:solidFill>
              </a:rPr>
              <a:t>بالجمعية</a:t>
            </a:r>
          </a:p>
        </p:txBody>
      </p:sp>
      <p:sp>
        <p:nvSpPr>
          <p:cNvPr id="22" name="مستطيل ذو زوايا قطرية مخدوشة 21"/>
          <p:cNvSpPr/>
          <p:nvPr/>
        </p:nvSpPr>
        <p:spPr>
          <a:xfrm>
            <a:off x="323528" y="3429000"/>
            <a:ext cx="1584176" cy="250033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3">
                    <a:lumMod val="50000"/>
                  </a:schemeClr>
                </a:solidFill>
              </a:rPr>
              <a:t>التنسيق الاعلامي</a:t>
            </a:r>
          </a:p>
          <a:p>
            <a:pPr algn="ctr"/>
            <a:r>
              <a:rPr lang="ar-SA" sz="2400" b="1" dirty="0">
                <a:solidFill>
                  <a:schemeClr val="accent3">
                    <a:lumMod val="50000"/>
                  </a:schemeClr>
                </a:solidFill>
              </a:rPr>
              <a:t>مع الجهات المماثلة في المنطقة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1785918" y="1000108"/>
            <a:ext cx="5929354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dirty="0">
                <a:solidFill>
                  <a:srgbClr val="C00000"/>
                </a:solidFill>
                <a:latin typeface="29LT Bukra Bold" pitchFamily="34" charset="-78"/>
                <a:cs typeface="AL-Mateen" pitchFamily="2" charset="-78"/>
              </a:rPr>
              <a:t>قسم الإشراف والاختبارات</a:t>
            </a:r>
          </a:p>
        </p:txBody>
      </p:sp>
      <p:pic>
        <p:nvPicPr>
          <p:cNvPr id="5" name="صورة 4" descr="٢٠١٦-٠٣-٢٤ ١٠.٤٩.٢٠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4" y="3000372"/>
            <a:ext cx="4875025" cy="21750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1331640" y="476672"/>
            <a:ext cx="655272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rgbClr val="C00000"/>
                </a:solidFill>
                <a:latin typeface="29LT Bukra Bold" pitchFamily="34" charset="-78"/>
                <a:cs typeface="AL-Mateen" pitchFamily="2" charset="-78"/>
              </a:rPr>
              <a:t>قسم الإشراف والاختبارات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214546" y="1428736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ar-EG" sz="3600" dirty="0">
                <a:solidFill>
                  <a:schemeClr val="accent1">
                    <a:lumMod val="75000"/>
                  </a:schemeClr>
                </a:solidFill>
                <a:cs typeface="AGA Battouta Regular" pitchFamily="2" charset="-78"/>
              </a:rPr>
              <a:t>إنجازات قسم الإشراف والاختبارات</a:t>
            </a:r>
          </a:p>
        </p:txBody>
      </p:sp>
      <p:sp>
        <p:nvSpPr>
          <p:cNvPr id="7" name="مستطيل ذو زوايا قطرية مخدوشة 6"/>
          <p:cNvSpPr/>
          <p:nvPr/>
        </p:nvSpPr>
        <p:spPr>
          <a:xfrm>
            <a:off x="4860032" y="2204864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المشاركة في مسابقة ال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ملك</a:t>
            </a:r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 سلمان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مستطيل ذو زوايا قطرية مخدوشة 7"/>
          <p:cNvSpPr/>
          <p:nvPr/>
        </p:nvSpPr>
        <p:spPr>
          <a:xfrm flipH="1">
            <a:off x="683568" y="2204864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إقامة دورات تدريبية للمعلمين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مستطيل ذو زوايا قطرية مخدوشة 8"/>
          <p:cNvSpPr/>
          <p:nvPr/>
        </p:nvSpPr>
        <p:spPr>
          <a:xfrm>
            <a:off x="4860032" y="3284984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إقامة مسابقة نرتقي 2</a:t>
            </a:r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مستطيل ذو زوايا قطرية مخدوشة 9"/>
          <p:cNvSpPr/>
          <p:nvPr/>
        </p:nvSpPr>
        <p:spPr>
          <a:xfrm flipH="1">
            <a:off x="683568" y="3284984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اختبارات الطلاب الحفاظ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مستطيل ذو زوايا قطرية مخدوشة 10"/>
          <p:cNvSpPr/>
          <p:nvPr/>
        </p:nvSpPr>
        <p:spPr>
          <a:xfrm>
            <a:off x="4875926" y="4365104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اللقاء الختامي لمعلمي الحلقات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مستطيل ذو زوايا قطرية مخدوشة 11"/>
          <p:cNvSpPr/>
          <p:nvPr/>
        </p:nvSpPr>
        <p:spPr>
          <a:xfrm flipH="1">
            <a:off x="683568" y="4365104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دورة </a:t>
            </a:r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الأئمة الحفاظ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مستطيل ذو زوايا قطرية مخدوشة 12"/>
          <p:cNvSpPr/>
          <p:nvPr/>
        </p:nvSpPr>
        <p:spPr>
          <a:xfrm>
            <a:off x="4860032" y="5517232"/>
            <a:ext cx="3960440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المسابقة الثقافية </a:t>
            </a:r>
          </a:p>
        </p:txBody>
      </p:sp>
      <p:sp>
        <p:nvSpPr>
          <p:cNvPr id="14" name="مستطيل ذو زوايا قطرية مخدوشة 13"/>
          <p:cNvSpPr/>
          <p:nvPr/>
        </p:nvSpPr>
        <p:spPr>
          <a:xfrm flipH="1">
            <a:off x="642910" y="5517232"/>
            <a:ext cx="4001098" cy="864096"/>
          </a:xfrm>
          <a:prstGeom prst="snip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</a:rPr>
              <a:t>اختبارات المرحليات لطلاب الحلقات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4" name="عنوان 1"/>
          <p:cNvSpPr>
            <a:spLocks noGrp="1"/>
          </p:cNvSpPr>
          <p:nvPr>
            <p:ph idx="1"/>
          </p:nvPr>
        </p:nvSpPr>
        <p:spPr>
          <a:xfrm>
            <a:off x="457200" y="144016"/>
            <a:ext cx="8229600" cy="6525344"/>
          </a:xfrm>
        </p:spPr>
        <p:txBody>
          <a:bodyPr/>
          <a:lstStyle/>
          <a:p>
            <a:pPr algn="ctr">
              <a:buNone/>
            </a:pPr>
            <a:r>
              <a:rPr lang="ar-EG" sz="3600" dirty="0">
                <a:solidFill>
                  <a:srgbClr val="002060"/>
                </a:solidFill>
                <a:cs typeface="AL-Mateen" pitchFamily="2" charset="-78"/>
              </a:rPr>
              <a:t>إحصائيات قسم الإشراف والاختبارات </a:t>
            </a:r>
            <a:r>
              <a:rPr lang="ar-SA" sz="3600" dirty="0">
                <a:solidFill>
                  <a:srgbClr val="002060"/>
                </a:solidFill>
                <a:cs typeface="AL-Mateen" pitchFamily="2" charset="-78"/>
              </a:rPr>
              <a:t>لعام 2021 م</a:t>
            </a: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4166943"/>
              </p:ext>
            </p:extLst>
          </p:nvPr>
        </p:nvGraphicFramePr>
        <p:xfrm>
          <a:off x="285720" y="857232"/>
          <a:ext cx="8393208" cy="579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64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89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9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0545">
                <a:tc gridSpan="2"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الإحـصــــــــــائيات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</a:t>
                      </a: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معلماً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المعلمين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79</a:t>
                      </a: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حلقة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الحلقات القائمة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1022</a:t>
                      </a: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طالباً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الطلاب في الحلقات القائمة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لا يوجد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حلقات السجون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حلقات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حلقات الجاليات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مرحلية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المرحليات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 حافظ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الحفاظ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دورتان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الدورات و البرامج للمعلمين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05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عدد المسابقات</a:t>
                      </a:r>
                      <a:endParaRPr lang="en-US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5000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6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EG" sz="4400" dirty="0">
                <a:solidFill>
                  <a:srgbClr val="003399"/>
                </a:solidFill>
                <a:cs typeface="AL-Mateen" pitchFamily="2" charset="-78"/>
              </a:rPr>
              <a:t>أسماء حفاظ</a:t>
            </a:r>
            <a:r>
              <a:rPr lang="ar-SA" sz="4400" dirty="0">
                <a:solidFill>
                  <a:srgbClr val="003399"/>
                </a:solidFill>
                <a:cs typeface="AL-Mateen" pitchFamily="2" charset="-78"/>
              </a:rPr>
              <a:t> 2021م</a:t>
            </a:r>
            <a:endParaRPr lang="ar-EG" sz="4400" dirty="0">
              <a:solidFill>
                <a:srgbClr val="003399"/>
              </a:solidFill>
              <a:cs typeface="AL-Mateen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2587815"/>
              </p:ext>
            </p:extLst>
          </p:nvPr>
        </p:nvGraphicFramePr>
        <p:xfrm>
          <a:off x="285720" y="850699"/>
          <a:ext cx="8358246" cy="8501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عبد الوهاب عبد الستار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1- محمد علي محمد آل نعير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4136073"/>
              </p:ext>
            </p:extLst>
          </p:nvPr>
        </p:nvGraphicFramePr>
        <p:xfrm>
          <a:off x="285720" y="1935949"/>
          <a:ext cx="8358246" cy="8501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جيد جداً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نور أحمد خان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2-عبد الإله معتق آل قريش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5815963"/>
              </p:ext>
            </p:extLst>
          </p:nvPr>
        </p:nvGraphicFramePr>
        <p:xfrm>
          <a:off x="285720" y="3150395"/>
          <a:ext cx="8358246" cy="8546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جيد جداً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مرزوق الرصاص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3- يحيى علي يحيى ال سالمه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3906413"/>
              </p:ext>
            </p:extLst>
          </p:nvPr>
        </p:nvGraphicFramePr>
        <p:xfrm>
          <a:off x="285720" y="4293403"/>
          <a:ext cx="8358246" cy="12430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جيد جداً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فيصل محمود جمعه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4- انس اشرف علي قطب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1077652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3698828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سيد حضرت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5- </a:t>
                      </a:r>
                      <a:r>
                        <a:rPr lang="ar-SA" sz="2400" kern="1200" dirty="0" err="1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شبير</a:t>
                      </a: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 أحمد سيد حضرت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5000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SA" sz="4400" dirty="0">
                <a:solidFill>
                  <a:srgbClr val="003399"/>
                </a:solidFill>
                <a:cs typeface="AL-Mateen" pitchFamily="2" charset="-78"/>
              </a:rPr>
              <a:t>تابع : </a:t>
            </a:r>
            <a:r>
              <a:rPr lang="ar-EG" sz="4400" dirty="0">
                <a:solidFill>
                  <a:srgbClr val="003399"/>
                </a:solidFill>
                <a:cs typeface="AL-Mateen" pitchFamily="2" charset="-78"/>
              </a:rPr>
              <a:t>أسماء حفاظ</a:t>
            </a:r>
            <a:r>
              <a:rPr lang="ar-SA" sz="4400" dirty="0">
                <a:solidFill>
                  <a:srgbClr val="003399"/>
                </a:solidFill>
                <a:cs typeface="AL-Mateen" pitchFamily="2" charset="-78"/>
              </a:rPr>
              <a:t> 2021م</a:t>
            </a:r>
            <a:endParaRPr lang="ar-EG" sz="4400" dirty="0">
              <a:solidFill>
                <a:srgbClr val="003399"/>
              </a:solidFill>
              <a:cs typeface="AL-Mateen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6444816"/>
              </p:ext>
            </p:extLst>
          </p:nvPr>
        </p:nvGraphicFramePr>
        <p:xfrm>
          <a:off x="285720" y="850699"/>
          <a:ext cx="8358246" cy="8501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حافظ حبيب الرحيم قل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6- شبيب حافظ حبيب الرحيم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1045855"/>
              </p:ext>
            </p:extLst>
          </p:nvPr>
        </p:nvGraphicFramePr>
        <p:xfrm>
          <a:off x="285720" y="1935949"/>
          <a:ext cx="8358246" cy="8778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سيد حضرت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7- ابراهيم نور الرحمن شاه ولي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9848672"/>
              </p:ext>
            </p:extLst>
          </p:nvPr>
        </p:nvGraphicFramePr>
        <p:xfrm>
          <a:off x="285720" y="3150395"/>
          <a:ext cx="8358246" cy="8501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محمد أعظم </a:t>
                      </a:r>
                      <a:r>
                        <a:rPr lang="ar-SA" sz="2400" kern="1200" dirty="0" err="1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سمدر</a:t>
                      </a: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 خان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 8- محمد عبد الله محمد اعظم سمندر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3964294"/>
              </p:ext>
            </p:extLst>
          </p:nvPr>
        </p:nvGraphicFramePr>
        <p:xfrm>
          <a:off x="285720" y="4293403"/>
          <a:ext cx="8358246" cy="86378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5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مجيب الرحمن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9- أنس مجيب الرحمن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جدول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7305890"/>
              </p:ext>
            </p:extLst>
          </p:nvPr>
        </p:nvGraphicFramePr>
        <p:xfrm>
          <a:off x="285720" y="5436411"/>
          <a:ext cx="8358246" cy="12430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EG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شفيق الرحمن وزير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0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10 - محمد تمني موتين اسراف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ar-SA" sz="2400" dirty="0">
                        <a:latin typeface="Times New Roman"/>
                        <a:ea typeface="Times New Roman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5000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ar-SA" sz="4400" dirty="0">
                <a:solidFill>
                  <a:srgbClr val="003399"/>
                </a:solidFill>
                <a:cs typeface="AL-Mateen" pitchFamily="2" charset="-78"/>
              </a:rPr>
              <a:t>تابع : </a:t>
            </a:r>
            <a:r>
              <a:rPr lang="ar-EG" sz="4400" dirty="0">
                <a:solidFill>
                  <a:srgbClr val="003399"/>
                </a:solidFill>
                <a:cs typeface="AL-Mateen" pitchFamily="2" charset="-78"/>
              </a:rPr>
              <a:t>أسماء حفاظ</a:t>
            </a:r>
            <a:r>
              <a:rPr lang="ar-SA" sz="4400" dirty="0">
                <a:solidFill>
                  <a:srgbClr val="003399"/>
                </a:solidFill>
                <a:cs typeface="AL-Mateen" pitchFamily="2" charset="-78"/>
              </a:rPr>
              <a:t> 2021م</a:t>
            </a:r>
            <a:endParaRPr lang="ar-EG" sz="4400" dirty="0">
              <a:solidFill>
                <a:srgbClr val="003399"/>
              </a:solidFill>
              <a:cs typeface="AL-Mateen" pitchFamily="2" charset="-78"/>
            </a:endParaRPr>
          </a:p>
          <a:p>
            <a:pPr algn="ctr">
              <a:buNone/>
            </a:pPr>
            <a:endParaRPr lang="en-US" dirty="0">
              <a:cs typeface="AGA Sindibad Regular" pitchFamily="2" charset="-78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4831205"/>
              </p:ext>
            </p:extLst>
          </p:nvPr>
        </p:nvGraphicFramePr>
        <p:xfrm>
          <a:off x="285720" y="922707"/>
          <a:ext cx="8358246" cy="12430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4085"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التقدير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/>
                        <a:t>المعلم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400" dirty="0" err="1"/>
                        <a:t>ال</a:t>
                      </a:r>
                      <a:r>
                        <a:rPr lang="ar-SA" sz="2400" dirty="0"/>
                        <a:t>حافظ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8933">
                <a:tc>
                  <a:txBody>
                    <a:bodyPr/>
                    <a:lstStyle/>
                    <a:p>
                      <a:pPr marL="0" marR="0" algn="ctr" defTabSz="685800" rtl="1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ممتاز</a:t>
                      </a:r>
                      <a:endParaRPr lang="en-US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339966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إرشاد الله تاج </a:t>
                      </a:r>
                      <a:endParaRPr lang="en-US" sz="2400" kern="1200" dirty="0">
                        <a:solidFill>
                          <a:srgbClr val="339966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ar-SA" sz="240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11- محمد فوزان </a:t>
                      </a:r>
                      <a:r>
                        <a:rPr lang="ar-SA" sz="2400" kern="1200" dirty="0" err="1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AL-Mateen" pitchFamily="2" charset="-78"/>
                        </a:rPr>
                        <a:t>عاديل</a:t>
                      </a:r>
                      <a:endParaRPr lang="ar-SA" sz="240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AL-Mateen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Click="0" advTm="5000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8255"/>
            <a:ext cx="9144000" cy="6876256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1785918" y="1428736"/>
            <a:ext cx="5715040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>
                <a:solidFill>
                  <a:srgbClr val="C00000"/>
                </a:solidFill>
                <a:latin typeface="29LT Bukra Bold" pitchFamily="34" charset="-78"/>
                <a:cs typeface="AL-Mateen" pitchFamily="2" charset="-78"/>
              </a:rPr>
              <a:t>قسم الشؤون النسائية</a:t>
            </a:r>
          </a:p>
        </p:txBody>
      </p:sp>
      <p:pic>
        <p:nvPicPr>
          <p:cNvPr id="7" name="صورة 6" descr="٢٠١٦-٠٣-٢٤ ١٠.٤٩.٢٠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3571876"/>
            <a:ext cx="4196227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-27385"/>
            <a:ext cx="9144000" cy="6885385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285852" y="142852"/>
            <a:ext cx="7215238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>
                <a:solidFill>
                  <a:srgbClr val="C00000"/>
                </a:solidFill>
                <a:latin typeface="29LT Bukra Bold" pitchFamily="34" charset="-78"/>
                <a:cs typeface="AL-Mateen" pitchFamily="2" charset="-78"/>
              </a:rPr>
              <a:t>أولاً : الحلقات النسائية المسائية</a:t>
            </a:r>
          </a:p>
        </p:txBody>
      </p:sp>
      <p:graphicFrame>
        <p:nvGraphicFramePr>
          <p:cNvPr id="8" name="جدول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4247723"/>
              </p:ext>
            </p:extLst>
          </p:nvPr>
        </p:nvGraphicFramePr>
        <p:xfrm>
          <a:off x="357158" y="1428736"/>
          <a:ext cx="8286808" cy="41638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38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24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3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3969">
                <a:tc gridSpan="2"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الإحـصــــــــــائيات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م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/>
                        <a:t>50</a:t>
                      </a:r>
                      <a:r>
                        <a:rPr lang="ar-EG" sz="2400" dirty="0"/>
                        <a:t> معلم</a:t>
                      </a:r>
                      <a:r>
                        <a:rPr lang="ar-SA" sz="2400" dirty="0"/>
                        <a:t>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/>
                        <a:t>عدد المعلم</a:t>
                      </a:r>
                      <a:r>
                        <a:rPr lang="ar-SA" sz="2400" dirty="0" err="1"/>
                        <a:t>ات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1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/>
                        <a:t>50</a:t>
                      </a:r>
                      <a:r>
                        <a:rPr lang="ar-EG" sz="2400" dirty="0"/>
                        <a:t> حلقة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/>
                        <a:t>عدد الحلقات القائمة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2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/>
                        <a:t>1043</a:t>
                      </a:r>
                      <a:r>
                        <a:rPr lang="ar-EG" sz="2400" dirty="0"/>
                        <a:t> طالب</a:t>
                      </a:r>
                      <a:r>
                        <a:rPr lang="ar-SA" sz="2400" dirty="0"/>
                        <a:t>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EG" sz="2400" dirty="0"/>
                        <a:t>عدد </a:t>
                      </a:r>
                      <a:r>
                        <a:rPr lang="ar-EG" sz="2400" dirty="0" err="1"/>
                        <a:t>الط</a:t>
                      </a:r>
                      <a:r>
                        <a:rPr lang="ar-SA" sz="2400" dirty="0"/>
                        <a:t>البات</a:t>
                      </a:r>
                      <a:r>
                        <a:rPr lang="ar-EG" sz="2400" dirty="0"/>
                        <a:t> في الحلقات القائمة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3200" dirty="0"/>
                        <a:t>3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493 مرحلية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عدد المرحليات المقدمة من الحلقات لعام 2021 م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/>
                        <a:t>4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3969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36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11 حافظات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latin typeface="Times New Roman"/>
                          <a:ea typeface="Times New Roman"/>
                        </a:rPr>
                        <a:t>عدد الحافظات من الحلقات المسائية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dirty="0"/>
                        <a:t>5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معرض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معرض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عرض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702</TotalTime>
  <Words>838</Words>
  <Application>Microsoft Office PowerPoint</Application>
  <PresentationFormat>عرض على الشاشة (3:4)‏</PresentationFormat>
  <Paragraphs>338</Paragraphs>
  <Slides>17</Slides>
  <Notes>17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معرض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c n</dc:creator>
  <cp:lastModifiedBy>user</cp:lastModifiedBy>
  <cp:revision>68</cp:revision>
  <dcterms:created xsi:type="dcterms:W3CDTF">2016-01-03T19:39:00Z</dcterms:created>
  <dcterms:modified xsi:type="dcterms:W3CDTF">2022-03-16T07:10:29Z</dcterms:modified>
</cp:coreProperties>
</file>