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 id="2147483975" r:id="rId2"/>
  </p:sldMasterIdLst>
  <p:notesMasterIdLst>
    <p:notesMasterId r:id="rId69"/>
  </p:notesMasterIdLst>
  <p:handoutMasterIdLst>
    <p:handoutMasterId r:id="rId70"/>
  </p:handoutMasterIdLst>
  <p:sldIdLst>
    <p:sldId id="326" r:id="rId3"/>
    <p:sldId id="1039" r:id="rId4"/>
    <p:sldId id="393" r:id="rId5"/>
    <p:sldId id="407" r:id="rId6"/>
    <p:sldId id="394" r:id="rId7"/>
    <p:sldId id="327" r:id="rId8"/>
    <p:sldId id="1013" r:id="rId9"/>
    <p:sldId id="763" r:id="rId10"/>
    <p:sldId id="328" r:id="rId11"/>
    <p:sldId id="329" r:id="rId12"/>
    <p:sldId id="330" r:id="rId13"/>
    <p:sldId id="351" r:id="rId14"/>
    <p:sldId id="849" r:id="rId15"/>
    <p:sldId id="1121" r:id="rId16"/>
    <p:sldId id="1004" r:id="rId17"/>
    <p:sldId id="382" r:id="rId18"/>
    <p:sldId id="338" r:id="rId19"/>
    <p:sldId id="998" r:id="rId20"/>
    <p:sldId id="340" r:id="rId21"/>
    <p:sldId id="1068" r:id="rId22"/>
    <p:sldId id="341" r:id="rId23"/>
    <p:sldId id="383" r:id="rId24"/>
    <p:sldId id="344" r:id="rId25"/>
    <p:sldId id="384" r:id="rId26"/>
    <p:sldId id="347" r:id="rId27"/>
    <p:sldId id="385" r:id="rId28"/>
    <p:sldId id="1075" r:id="rId29"/>
    <p:sldId id="878" r:id="rId30"/>
    <p:sldId id="350" r:id="rId31"/>
    <p:sldId id="403" r:id="rId32"/>
    <p:sldId id="1014" r:id="rId33"/>
    <p:sldId id="400" r:id="rId34"/>
    <p:sldId id="401" r:id="rId35"/>
    <p:sldId id="402" r:id="rId36"/>
    <p:sldId id="397" r:id="rId37"/>
    <p:sldId id="360" r:id="rId38"/>
    <p:sldId id="361" r:id="rId39"/>
    <p:sldId id="362" r:id="rId40"/>
    <p:sldId id="363" r:id="rId41"/>
    <p:sldId id="364" r:id="rId42"/>
    <p:sldId id="365" r:id="rId43"/>
    <p:sldId id="366" r:id="rId44"/>
    <p:sldId id="367" r:id="rId45"/>
    <p:sldId id="1012" r:id="rId46"/>
    <p:sldId id="404" r:id="rId47"/>
    <p:sldId id="405" r:id="rId48"/>
    <p:sldId id="371" r:id="rId49"/>
    <p:sldId id="372" r:id="rId50"/>
    <p:sldId id="373" r:id="rId51"/>
    <p:sldId id="374" r:id="rId52"/>
    <p:sldId id="1005" r:id="rId53"/>
    <p:sldId id="353" r:id="rId54"/>
    <p:sldId id="354" r:id="rId55"/>
    <p:sldId id="409" r:id="rId56"/>
    <p:sldId id="375" r:id="rId57"/>
    <p:sldId id="376" r:id="rId58"/>
    <p:sldId id="377" r:id="rId59"/>
    <p:sldId id="378" r:id="rId60"/>
    <p:sldId id="1002" r:id="rId61"/>
    <p:sldId id="1011" r:id="rId62"/>
    <p:sldId id="1038" r:id="rId63"/>
    <p:sldId id="1037" r:id="rId64"/>
    <p:sldId id="731" r:id="rId65"/>
    <p:sldId id="1016" r:id="rId66"/>
    <p:sldId id="406" r:id="rId67"/>
    <p:sldId id="1009" r:id="rId6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3333FF"/>
    <a:srgbClr val="0000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80" autoAdjust="0"/>
    <p:restoredTop sz="94647" autoAdjust="0"/>
  </p:normalViewPr>
  <p:slideViewPr>
    <p:cSldViewPr snapToGrid="0">
      <p:cViewPr varScale="1">
        <p:scale>
          <a:sx n="118" d="100"/>
          <a:sy n="118" d="100"/>
        </p:scale>
        <p:origin x="198" y="138"/>
      </p:cViewPr>
      <p:guideLst/>
    </p:cSldViewPr>
  </p:slideViewPr>
  <p:notesTextViewPr>
    <p:cViewPr>
      <p:scale>
        <a:sx n="3" d="2"/>
        <a:sy n="3" d="2"/>
      </p:scale>
      <p:origin x="0" y="-372"/>
    </p:cViewPr>
  </p:notesTextViewPr>
  <p:sorterViewPr>
    <p:cViewPr>
      <p:scale>
        <a:sx n="120" d="100"/>
        <a:sy n="120" d="100"/>
      </p:scale>
      <p:origin x="0" y="-8022"/>
    </p:cViewPr>
  </p:sorterViewPr>
  <p:notesViewPr>
    <p:cSldViewPr snapToGrid="0">
      <p:cViewPr varScale="1">
        <p:scale>
          <a:sx n="94" d="100"/>
          <a:sy n="94" d="100"/>
        </p:scale>
        <p:origin x="364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8923F-6EE7-449F-AF0F-6FBD8B344A72}" type="doc">
      <dgm:prSet loTypeId="urn:microsoft.com/office/officeart/2005/8/layout/hProcess9" loCatId="process" qsTypeId="urn:microsoft.com/office/officeart/2005/8/quickstyle/simple5" qsCatId="simple" csTypeId="urn:microsoft.com/office/officeart/2005/8/colors/colorful2" csCatId="colorful" phldr="1"/>
      <dgm:spPr/>
      <dgm:t>
        <a:bodyPr/>
        <a:lstStyle/>
        <a:p>
          <a:endParaRPr lang="en-US"/>
        </a:p>
      </dgm:t>
    </dgm:pt>
    <dgm:pt modelId="{C308A791-B848-4BA6-8813-C93B2724E9CB}">
      <dgm:prSet/>
      <dgm:spPr/>
      <dgm:t>
        <a:bodyPr/>
        <a:lstStyle/>
        <a:p>
          <a:pPr rtl="0"/>
          <a:r>
            <a:rPr lang="en-US" b="1" u="sng" dirty="0">
              <a:solidFill>
                <a:schemeClr val="bg1"/>
              </a:solidFill>
            </a:rPr>
            <a:t>Bias</a:t>
          </a:r>
          <a:r>
            <a:rPr lang="en-US" b="1" dirty="0">
              <a:solidFill>
                <a:schemeClr val="bg1"/>
              </a:solidFill>
            </a:rPr>
            <a:t> is a </a:t>
          </a:r>
          <a:r>
            <a:rPr lang="en-US" b="1" i="1" u="none" dirty="0">
              <a:solidFill>
                <a:schemeClr val="bg1"/>
              </a:solidFill>
            </a:rPr>
            <a:t>Feeling We’ve  Learned.</a:t>
          </a:r>
          <a:endParaRPr lang="en-US" u="none" dirty="0">
            <a:solidFill>
              <a:schemeClr val="bg1"/>
            </a:solidFill>
          </a:endParaRPr>
        </a:p>
      </dgm:t>
    </dgm:pt>
    <dgm:pt modelId="{6F64E8E6-1C50-40D1-B787-0FC7822D76C7}" type="parTrans" cxnId="{54EB0534-19D6-4BDB-BBA0-A995801DC001}">
      <dgm:prSet/>
      <dgm:spPr/>
      <dgm:t>
        <a:bodyPr/>
        <a:lstStyle/>
        <a:p>
          <a:endParaRPr lang="en-US"/>
        </a:p>
      </dgm:t>
    </dgm:pt>
    <dgm:pt modelId="{39018BE8-222C-4BD1-99F4-C6F3E1B56A7B}" type="sibTrans" cxnId="{54EB0534-19D6-4BDB-BBA0-A995801DC001}">
      <dgm:prSet/>
      <dgm:spPr/>
      <dgm:t>
        <a:bodyPr/>
        <a:lstStyle/>
        <a:p>
          <a:endParaRPr lang="en-US"/>
        </a:p>
      </dgm:t>
    </dgm:pt>
    <dgm:pt modelId="{A804DBBD-DCA7-4072-B6E7-905373F57029}">
      <dgm:prSet/>
      <dgm:spPr/>
      <dgm:t>
        <a:bodyPr/>
        <a:lstStyle/>
        <a:p>
          <a:pPr rtl="0"/>
          <a:r>
            <a:rPr lang="en-US" b="1" u="sng" dirty="0">
              <a:solidFill>
                <a:schemeClr val="bg1">
                  <a:lumMod val="65000"/>
                  <a:lumOff val="35000"/>
                </a:schemeClr>
              </a:solidFill>
            </a:rPr>
            <a:t>Stereotype</a:t>
          </a:r>
          <a:r>
            <a:rPr lang="en-US" b="1" dirty="0">
              <a:solidFill>
                <a:schemeClr val="bg1">
                  <a:lumMod val="65000"/>
                  <a:lumOff val="35000"/>
                </a:schemeClr>
              </a:solidFill>
            </a:rPr>
            <a:t> - when we apply a bias against a </a:t>
          </a:r>
          <a:r>
            <a:rPr lang="en-US" b="1" i="1" dirty="0">
              <a:solidFill>
                <a:schemeClr val="bg1">
                  <a:lumMod val="65000"/>
                  <a:lumOff val="35000"/>
                </a:schemeClr>
              </a:solidFill>
            </a:rPr>
            <a:t>Whole Group </a:t>
          </a:r>
          <a:r>
            <a:rPr lang="en-US" b="1" dirty="0">
              <a:solidFill>
                <a:schemeClr val="bg1">
                  <a:lumMod val="65000"/>
                  <a:lumOff val="35000"/>
                </a:schemeClr>
              </a:solidFill>
            </a:rPr>
            <a:t>of people.  </a:t>
          </a:r>
          <a:endParaRPr lang="en-US" dirty="0">
            <a:solidFill>
              <a:schemeClr val="bg1">
                <a:lumMod val="65000"/>
                <a:lumOff val="35000"/>
              </a:schemeClr>
            </a:solidFill>
          </a:endParaRPr>
        </a:p>
      </dgm:t>
    </dgm:pt>
    <dgm:pt modelId="{29CB4B54-5C9B-4212-879C-3784F28DB529}" type="parTrans" cxnId="{32A73452-10E0-4F5E-A11A-9588076CB7D7}">
      <dgm:prSet/>
      <dgm:spPr/>
      <dgm:t>
        <a:bodyPr/>
        <a:lstStyle/>
        <a:p>
          <a:endParaRPr lang="en-US"/>
        </a:p>
      </dgm:t>
    </dgm:pt>
    <dgm:pt modelId="{8E2150D7-5202-4A7E-ADA3-F4FEC02C587B}" type="sibTrans" cxnId="{32A73452-10E0-4F5E-A11A-9588076CB7D7}">
      <dgm:prSet/>
      <dgm:spPr/>
      <dgm:t>
        <a:bodyPr/>
        <a:lstStyle/>
        <a:p>
          <a:endParaRPr lang="en-US"/>
        </a:p>
      </dgm:t>
    </dgm:pt>
    <dgm:pt modelId="{71097CD8-78B5-458C-8DF1-2C103C5DC936}">
      <dgm:prSet/>
      <dgm:spPr/>
      <dgm:t>
        <a:bodyPr/>
        <a:lstStyle/>
        <a:p>
          <a:pPr rtl="0"/>
          <a:r>
            <a:rPr lang="en-US" b="1" u="sng" dirty="0">
              <a:solidFill>
                <a:srgbClr val="C00000"/>
              </a:solidFill>
            </a:rPr>
            <a:t>Prejudice* </a:t>
          </a:r>
          <a:r>
            <a:rPr lang="en-US" b="1" u="none" dirty="0">
              <a:solidFill>
                <a:schemeClr val="bg1">
                  <a:lumMod val="95000"/>
                  <a:lumOff val="5000"/>
                </a:schemeClr>
              </a:solidFill>
            </a:rPr>
            <a:t>- is </a:t>
          </a:r>
          <a:r>
            <a:rPr lang="en-US" b="1" i="1" dirty="0">
              <a:solidFill>
                <a:schemeClr val="bg1">
                  <a:lumMod val="95000"/>
                  <a:lumOff val="5000"/>
                </a:schemeClr>
              </a:solidFill>
            </a:rPr>
            <a:t>when we act on the stereotypes we hold.</a:t>
          </a:r>
          <a:r>
            <a:rPr lang="en-US" b="1" dirty="0">
              <a:solidFill>
                <a:schemeClr val="bg1">
                  <a:lumMod val="95000"/>
                  <a:lumOff val="5000"/>
                </a:schemeClr>
              </a:solidFill>
            </a:rPr>
            <a:t>  </a:t>
          </a:r>
        </a:p>
      </dgm:t>
    </dgm:pt>
    <dgm:pt modelId="{89F09C6C-E88C-4604-B973-B2B96F5D71B8}" type="parTrans" cxnId="{A232B905-0F8F-4CBB-A08F-F2A0CBDA2CFA}">
      <dgm:prSet/>
      <dgm:spPr/>
      <dgm:t>
        <a:bodyPr/>
        <a:lstStyle/>
        <a:p>
          <a:endParaRPr lang="en-US"/>
        </a:p>
      </dgm:t>
    </dgm:pt>
    <dgm:pt modelId="{9951D8F7-091A-4068-8A79-39DB3AB86F16}" type="sibTrans" cxnId="{A232B905-0F8F-4CBB-A08F-F2A0CBDA2CFA}">
      <dgm:prSet/>
      <dgm:spPr/>
      <dgm:t>
        <a:bodyPr/>
        <a:lstStyle/>
        <a:p>
          <a:endParaRPr lang="en-US"/>
        </a:p>
      </dgm:t>
    </dgm:pt>
    <dgm:pt modelId="{A57A679C-D82F-457B-874E-FFCC21DB1123}" type="pres">
      <dgm:prSet presAssocID="{56D8923F-6EE7-449F-AF0F-6FBD8B344A72}" presName="CompostProcess" presStyleCnt="0">
        <dgm:presLayoutVars>
          <dgm:dir/>
          <dgm:resizeHandles val="exact"/>
        </dgm:presLayoutVars>
      </dgm:prSet>
      <dgm:spPr/>
    </dgm:pt>
    <dgm:pt modelId="{47E44A3E-2083-4E67-BBD4-3761968B183B}" type="pres">
      <dgm:prSet presAssocID="{56D8923F-6EE7-449F-AF0F-6FBD8B344A72}" presName="arrow" presStyleLbl="bgShp" presStyleIdx="0" presStyleCnt="1"/>
      <dgm:spPr/>
    </dgm:pt>
    <dgm:pt modelId="{3E084926-15F7-4B09-947E-CA6F683CA8A2}" type="pres">
      <dgm:prSet presAssocID="{56D8923F-6EE7-449F-AF0F-6FBD8B344A72}" presName="linearProcess" presStyleCnt="0"/>
      <dgm:spPr/>
    </dgm:pt>
    <dgm:pt modelId="{76DDE930-8510-4276-B56B-E86EF7D9A8D0}" type="pres">
      <dgm:prSet presAssocID="{C308A791-B848-4BA6-8813-C93B2724E9CB}" presName="textNode" presStyleLbl="node1" presStyleIdx="0" presStyleCnt="3">
        <dgm:presLayoutVars>
          <dgm:bulletEnabled val="1"/>
        </dgm:presLayoutVars>
      </dgm:prSet>
      <dgm:spPr/>
    </dgm:pt>
    <dgm:pt modelId="{98987C51-8CB5-43BA-8D27-10B45DABDD24}" type="pres">
      <dgm:prSet presAssocID="{39018BE8-222C-4BD1-99F4-C6F3E1B56A7B}" presName="sibTrans" presStyleCnt="0"/>
      <dgm:spPr/>
    </dgm:pt>
    <dgm:pt modelId="{4A6C5533-2EFA-44A8-8E80-A0066BDAC681}" type="pres">
      <dgm:prSet presAssocID="{A804DBBD-DCA7-4072-B6E7-905373F57029}" presName="textNode" presStyleLbl="node1" presStyleIdx="1" presStyleCnt="3">
        <dgm:presLayoutVars>
          <dgm:bulletEnabled val="1"/>
        </dgm:presLayoutVars>
      </dgm:prSet>
      <dgm:spPr/>
    </dgm:pt>
    <dgm:pt modelId="{6ECEDD6C-0B76-43FE-B575-0791437B1523}" type="pres">
      <dgm:prSet presAssocID="{8E2150D7-5202-4A7E-ADA3-F4FEC02C587B}" presName="sibTrans" presStyleCnt="0"/>
      <dgm:spPr/>
    </dgm:pt>
    <dgm:pt modelId="{1C0A5DFB-A594-4562-B02C-1420A14D189A}" type="pres">
      <dgm:prSet presAssocID="{71097CD8-78B5-458C-8DF1-2C103C5DC936}" presName="textNode" presStyleLbl="node1" presStyleIdx="2" presStyleCnt="3">
        <dgm:presLayoutVars>
          <dgm:bulletEnabled val="1"/>
        </dgm:presLayoutVars>
      </dgm:prSet>
      <dgm:spPr/>
    </dgm:pt>
  </dgm:ptLst>
  <dgm:cxnLst>
    <dgm:cxn modelId="{A232B905-0F8F-4CBB-A08F-F2A0CBDA2CFA}" srcId="{56D8923F-6EE7-449F-AF0F-6FBD8B344A72}" destId="{71097CD8-78B5-458C-8DF1-2C103C5DC936}" srcOrd="2" destOrd="0" parTransId="{89F09C6C-E88C-4604-B973-B2B96F5D71B8}" sibTransId="{9951D8F7-091A-4068-8A79-39DB3AB86F16}"/>
    <dgm:cxn modelId="{8C1AD822-8A34-4623-A2C0-88B60AE917BD}" type="presOf" srcId="{C308A791-B848-4BA6-8813-C93B2724E9CB}" destId="{76DDE930-8510-4276-B56B-E86EF7D9A8D0}" srcOrd="0" destOrd="0" presId="urn:microsoft.com/office/officeart/2005/8/layout/hProcess9"/>
    <dgm:cxn modelId="{54EB0534-19D6-4BDB-BBA0-A995801DC001}" srcId="{56D8923F-6EE7-449F-AF0F-6FBD8B344A72}" destId="{C308A791-B848-4BA6-8813-C93B2724E9CB}" srcOrd="0" destOrd="0" parTransId="{6F64E8E6-1C50-40D1-B787-0FC7822D76C7}" sibTransId="{39018BE8-222C-4BD1-99F4-C6F3E1B56A7B}"/>
    <dgm:cxn modelId="{0FE51547-7D49-4A0D-B1D8-B7F35AC3750B}" type="presOf" srcId="{A804DBBD-DCA7-4072-B6E7-905373F57029}" destId="{4A6C5533-2EFA-44A8-8E80-A0066BDAC681}" srcOrd="0" destOrd="0" presId="urn:microsoft.com/office/officeart/2005/8/layout/hProcess9"/>
    <dgm:cxn modelId="{32A73452-10E0-4F5E-A11A-9588076CB7D7}" srcId="{56D8923F-6EE7-449F-AF0F-6FBD8B344A72}" destId="{A804DBBD-DCA7-4072-B6E7-905373F57029}" srcOrd="1" destOrd="0" parTransId="{29CB4B54-5C9B-4212-879C-3784F28DB529}" sibTransId="{8E2150D7-5202-4A7E-ADA3-F4FEC02C587B}"/>
    <dgm:cxn modelId="{B0BEAF74-0516-4194-BE02-A235FF84A621}" type="presOf" srcId="{56D8923F-6EE7-449F-AF0F-6FBD8B344A72}" destId="{A57A679C-D82F-457B-874E-FFCC21DB1123}" srcOrd="0" destOrd="0" presId="urn:microsoft.com/office/officeart/2005/8/layout/hProcess9"/>
    <dgm:cxn modelId="{4593EAF2-57CA-48BE-BCDD-D1C419A92A85}" type="presOf" srcId="{71097CD8-78B5-458C-8DF1-2C103C5DC936}" destId="{1C0A5DFB-A594-4562-B02C-1420A14D189A}" srcOrd="0" destOrd="0" presId="urn:microsoft.com/office/officeart/2005/8/layout/hProcess9"/>
    <dgm:cxn modelId="{EF934903-35D6-4B7F-BDAF-A0441B8C6EB0}" type="presParOf" srcId="{A57A679C-D82F-457B-874E-FFCC21DB1123}" destId="{47E44A3E-2083-4E67-BBD4-3761968B183B}" srcOrd="0" destOrd="0" presId="urn:microsoft.com/office/officeart/2005/8/layout/hProcess9"/>
    <dgm:cxn modelId="{A409E536-75D0-4210-B3C0-9B14429A7D0F}" type="presParOf" srcId="{A57A679C-D82F-457B-874E-FFCC21DB1123}" destId="{3E084926-15F7-4B09-947E-CA6F683CA8A2}" srcOrd="1" destOrd="0" presId="urn:microsoft.com/office/officeart/2005/8/layout/hProcess9"/>
    <dgm:cxn modelId="{0E56AEEE-3D52-4626-AFFA-9EAC04007743}" type="presParOf" srcId="{3E084926-15F7-4B09-947E-CA6F683CA8A2}" destId="{76DDE930-8510-4276-B56B-E86EF7D9A8D0}" srcOrd="0" destOrd="0" presId="urn:microsoft.com/office/officeart/2005/8/layout/hProcess9"/>
    <dgm:cxn modelId="{6BF8663A-E252-4C0C-B91B-04AB2BBB19C7}" type="presParOf" srcId="{3E084926-15F7-4B09-947E-CA6F683CA8A2}" destId="{98987C51-8CB5-43BA-8D27-10B45DABDD24}" srcOrd="1" destOrd="0" presId="urn:microsoft.com/office/officeart/2005/8/layout/hProcess9"/>
    <dgm:cxn modelId="{5A86739F-2F2B-4B70-9BCF-455CB933D574}" type="presParOf" srcId="{3E084926-15F7-4B09-947E-CA6F683CA8A2}" destId="{4A6C5533-2EFA-44A8-8E80-A0066BDAC681}" srcOrd="2" destOrd="0" presId="urn:microsoft.com/office/officeart/2005/8/layout/hProcess9"/>
    <dgm:cxn modelId="{09CD68DB-76EA-41C2-A431-04A798DAB40D}" type="presParOf" srcId="{3E084926-15F7-4B09-947E-CA6F683CA8A2}" destId="{6ECEDD6C-0B76-43FE-B575-0791437B1523}" srcOrd="3" destOrd="0" presId="urn:microsoft.com/office/officeart/2005/8/layout/hProcess9"/>
    <dgm:cxn modelId="{485F0E21-9457-4787-B8B6-A0F9AC7E7785}" type="presParOf" srcId="{3E084926-15F7-4B09-947E-CA6F683CA8A2}" destId="{1C0A5DFB-A594-4562-B02C-1420A14D189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768EF1-709C-425E-843B-968948B0A40A}" type="doc">
      <dgm:prSet loTypeId="urn:microsoft.com/office/officeart/2005/8/layout/vList2" loCatId="list" qsTypeId="urn:microsoft.com/office/officeart/2005/8/quickstyle/simple2" qsCatId="simple" csTypeId="urn:microsoft.com/office/officeart/2005/8/colors/accent1_1" csCatId="accent1"/>
      <dgm:spPr/>
      <dgm:t>
        <a:bodyPr/>
        <a:lstStyle/>
        <a:p>
          <a:endParaRPr lang="en-US"/>
        </a:p>
      </dgm:t>
    </dgm:pt>
    <dgm:pt modelId="{98D01407-7233-4EDD-84C9-212272370FC1}">
      <dgm:prSet/>
      <dgm:spPr/>
      <dgm:t>
        <a:bodyPr/>
        <a:lstStyle/>
        <a:p>
          <a:r>
            <a:rPr lang="en-US" b="1" dirty="0"/>
            <a:t>“Crisis” (^ 400% over 20 years)</a:t>
          </a:r>
        </a:p>
      </dgm:t>
    </dgm:pt>
    <dgm:pt modelId="{BF9A54BB-1D05-4DF1-A19D-C4293F93A5F1}" type="parTrans" cxnId="{39BF8019-E4F4-4D58-8193-EE08DA9210A1}">
      <dgm:prSet/>
      <dgm:spPr/>
      <dgm:t>
        <a:bodyPr/>
        <a:lstStyle/>
        <a:p>
          <a:endParaRPr lang="en-US"/>
        </a:p>
      </dgm:t>
    </dgm:pt>
    <dgm:pt modelId="{8C1EB587-E95C-4DD2-BC3C-C2DE5B9D9147}" type="sibTrans" cxnId="{39BF8019-E4F4-4D58-8193-EE08DA9210A1}">
      <dgm:prSet/>
      <dgm:spPr/>
      <dgm:t>
        <a:bodyPr/>
        <a:lstStyle/>
        <a:p>
          <a:endParaRPr lang="en-US"/>
        </a:p>
      </dgm:t>
    </dgm:pt>
    <dgm:pt modelId="{3E7A0B23-9130-4011-AA82-2000FF0C1357}">
      <dgm:prSet/>
      <dgm:spPr/>
      <dgm:t>
        <a:bodyPr/>
        <a:lstStyle/>
        <a:p>
          <a:r>
            <a:rPr lang="en-US" b="1" dirty="0"/>
            <a:t>Time consuming</a:t>
          </a:r>
        </a:p>
      </dgm:t>
    </dgm:pt>
    <dgm:pt modelId="{16C526B4-1FAC-4E21-AF02-184232653C3B}" type="parTrans" cxnId="{A0AD1361-D274-4813-B12D-D8CB558C681E}">
      <dgm:prSet/>
      <dgm:spPr/>
      <dgm:t>
        <a:bodyPr/>
        <a:lstStyle/>
        <a:p>
          <a:endParaRPr lang="en-US"/>
        </a:p>
      </dgm:t>
    </dgm:pt>
    <dgm:pt modelId="{C11C38EE-0D36-45C5-B7C9-B042BE852203}" type="sibTrans" cxnId="{A0AD1361-D274-4813-B12D-D8CB558C681E}">
      <dgm:prSet/>
      <dgm:spPr/>
      <dgm:t>
        <a:bodyPr/>
        <a:lstStyle/>
        <a:p>
          <a:endParaRPr lang="en-US"/>
        </a:p>
      </dgm:t>
    </dgm:pt>
    <dgm:pt modelId="{FAB5D6F3-D40B-424A-85F6-F06ED6F1D005}">
      <dgm:prSet/>
      <dgm:spPr/>
      <dgm:t>
        <a:bodyPr/>
        <a:lstStyle/>
        <a:p>
          <a:r>
            <a:rPr lang="en-US" b="1" dirty="0"/>
            <a:t>Expensive</a:t>
          </a:r>
        </a:p>
      </dgm:t>
    </dgm:pt>
    <dgm:pt modelId="{3FB48CEF-620E-4358-8C2A-A4CFD3478211}" type="parTrans" cxnId="{EC2A7338-D62B-4CFB-BAE1-6416ED3318AC}">
      <dgm:prSet/>
      <dgm:spPr/>
      <dgm:t>
        <a:bodyPr/>
        <a:lstStyle/>
        <a:p>
          <a:endParaRPr lang="en-US"/>
        </a:p>
      </dgm:t>
    </dgm:pt>
    <dgm:pt modelId="{37775C01-A7AA-4CF2-8D1D-AF182214DA6F}" type="sibTrans" cxnId="{EC2A7338-D62B-4CFB-BAE1-6416ED3318AC}">
      <dgm:prSet/>
      <dgm:spPr/>
      <dgm:t>
        <a:bodyPr/>
        <a:lstStyle/>
        <a:p>
          <a:endParaRPr lang="en-US"/>
        </a:p>
      </dgm:t>
    </dgm:pt>
    <dgm:pt modelId="{66300FE8-2B65-40EA-86F5-036803489581}">
      <dgm:prSet/>
      <dgm:spPr/>
      <dgm:t>
        <a:bodyPr/>
        <a:lstStyle/>
        <a:p>
          <a:r>
            <a:rPr lang="en-US" b="1" dirty="0"/>
            <a:t>Stressful</a:t>
          </a:r>
          <a:r>
            <a:rPr lang="en-US" dirty="0"/>
            <a:t> </a:t>
          </a:r>
        </a:p>
      </dgm:t>
    </dgm:pt>
    <dgm:pt modelId="{92CD826B-FEE3-4A50-84D5-D8F8A7CCB445}" type="parTrans" cxnId="{B0420534-412F-4412-A4B1-E26C1EAA24F1}">
      <dgm:prSet/>
      <dgm:spPr/>
      <dgm:t>
        <a:bodyPr/>
        <a:lstStyle/>
        <a:p>
          <a:endParaRPr lang="en-US"/>
        </a:p>
      </dgm:t>
    </dgm:pt>
    <dgm:pt modelId="{27AB762F-42D1-46D1-9202-00255816587E}" type="sibTrans" cxnId="{B0420534-412F-4412-A4B1-E26C1EAA24F1}">
      <dgm:prSet/>
      <dgm:spPr/>
      <dgm:t>
        <a:bodyPr/>
        <a:lstStyle/>
        <a:p>
          <a:endParaRPr lang="en-US"/>
        </a:p>
      </dgm:t>
    </dgm:pt>
    <dgm:pt modelId="{A2D91E02-3711-42A3-AA60-9AC508C55087}">
      <dgm:prSet/>
      <dgm:spPr/>
      <dgm:t>
        <a:bodyPr/>
        <a:lstStyle/>
        <a:p>
          <a:r>
            <a:rPr lang="en-US" b="1" dirty="0"/>
            <a:t>Jury trials</a:t>
          </a:r>
        </a:p>
      </dgm:t>
    </dgm:pt>
    <dgm:pt modelId="{42E155CB-2E67-4F62-B67E-1F15994CE5DF}" type="parTrans" cxnId="{886188EC-1314-40A6-8E99-0D017EAEFC27}">
      <dgm:prSet/>
      <dgm:spPr/>
      <dgm:t>
        <a:bodyPr/>
        <a:lstStyle/>
        <a:p>
          <a:endParaRPr lang="en-US"/>
        </a:p>
      </dgm:t>
    </dgm:pt>
    <dgm:pt modelId="{BD60982A-C49F-4EB4-AD61-69CEACD1CCAF}" type="sibTrans" cxnId="{886188EC-1314-40A6-8E99-0D017EAEFC27}">
      <dgm:prSet/>
      <dgm:spPr/>
      <dgm:t>
        <a:bodyPr/>
        <a:lstStyle/>
        <a:p>
          <a:endParaRPr lang="en-US"/>
        </a:p>
      </dgm:t>
    </dgm:pt>
    <dgm:pt modelId="{22EFD2AB-B2FB-4285-B2CE-4B0A443420ED}">
      <dgm:prSet/>
      <dgm:spPr/>
      <dgm:t>
        <a:bodyPr/>
        <a:lstStyle/>
        <a:p>
          <a:r>
            <a:rPr lang="en-US" b="1" dirty="0"/>
            <a:t>Continued “pot-stirring”</a:t>
          </a:r>
        </a:p>
      </dgm:t>
    </dgm:pt>
    <dgm:pt modelId="{16C76139-738B-45FD-B377-7B6C9B1D0DE3}" type="parTrans" cxnId="{D9AC9DA1-C931-4B85-9D4E-7A7B4ADA569E}">
      <dgm:prSet/>
      <dgm:spPr/>
      <dgm:t>
        <a:bodyPr/>
        <a:lstStyle/>
        <a:p>
          <a:endParaRPr lang="en-US"/>
        </a:p>
      </dgm:t>
    </dgm:pt>
    <dgm:pt modelId="{60BE76CB-C3DC-4D24-BF3F-644009CA82F0}" type="sibTrans" cxnId="{D9AC9DA1-C931-4B85-9D4E-7A7B4ADA569E}">
      <dgm:prSet/>
      <dgm:spPr/>
      <dgm:t>
        <a:bodyPr/>
        <a:lstStyle/>
        <a:p>
          <a:endParaRPr lang="en-US"/>
        </a:p>
      </dgm:t>
    </dgm:pt>
    <dgm:pt modelId="{3B633EC5-82B9-4C1E-92C2-49DE3C91552D}" type="pres">
      <dgm:prSet presAssocID="{7A768EF1-709C-425E-843B-968948B0A40A}" presName="linear" presStyleCnt="0">
        <dgm:presLayoutVars>
          <dgm:animLvl val="lvl"/>
          <dgm:resizeHandles val="exact"/>
        </dgm:presLayoutVars>
      </dgm:prSet>
      <dgm:spPr/>
    </dgm:pt>
    <dgm:pt modelId="{0C2099A0-2833-48B4-8098-ECC367156B68}" type="pres">
      <dgm:prSet presAssocID="{98D01407-7233-4EDD-84C9-212272370FC1}" presName="parentText" presStyleLbl="node1" presStyleIdx="0" presStyleCnt="6">
        <dgm:presLayoutVars>
          <dgm:chMax val="0"/>
          <dgm:bulletEnabled val="1"/>
        </dgm:presLayoutVars>
      </dgm:prSet>
      <dgm:spPr/>
    </dgm:pt>
    <dgm:pt modelId="{0B1D15AB-E1FF-4C93-9DB9-CCD76EE29AE0}" type="pres">
      <dgm:prSet presAssocID="{8C1EB587-E95C-4DD2-BC3C-C2DE5B9D9147}" presName="spacer" presStyleCnt="0"/>
      <dgm:spPr/>
    </dgm:pt>
    <dgm:pt modelId="{93BD987E-8808-4384-8909-88787E59AAC9}" type="pres">
      <dgm:prSet presAssocID="{3E7A0B23-9130-4011-AA82-2000FF0C1357}" presName="parentText" presStyleLbl="node1" presStyleIdx="1" presStyleCnt="6">
        <dgm:presLayoutVars>
          <dgm:chMax val="0"/>
          <dgm:bulletEnabled val="1"/>
        </dgm:presLayoutVars>
      </dgm:prSet>
      <dgm:spPr/>
    </dgm:pt>
    <dgm:pt modelId="{FED97F2A-1434-45BF-A57B-53BE7E0D713E}" type="pres">
      <dgm:prSet presAssocID="{C11C38EE-0D36-45C5-B7C9-B042BE852203}" presName="spacer" presStyleCnt="0"/>
      <dgm:spPr/>
    </dgm:pt>
    <dgm:pt modelId="{D6A4CE65-7610-429A-8E7F-644D6F58F92E}" type="pres">
      <dgm:prSet presAssocID="{FAB5D6F3-D40B-424A-85F6-F06ED6F1D005}" presName="parentText" presStyleLbl="node1" presStyleIdx="2" presStyleCnt="6">
        <dgm:presLayoutVars>
          <dgm:chMax val="0"/>
          <dgm:bulletEnabled val="1"/>
        </dgm:presLayoutVars>
      </dgm:prSet>
      <dgm:spPr/>
    </dgm:pt>
    <dgm:pt modelId="{05F1D9A9-588B-4C58-AB29-1487965198D5}" type="pres">
      <dgm:prSet presAssocID="{37775C01-A7AA-4CF2-8D1D-AF182214DA6F}" presName="spacer" presStyleCnt="0"/>
      <dgm:spPr/>
    </dgm:pt>
    <dgm:pt modelId="{EBFA2784-FA87-40A6-8499-1B6541326764}" type="pres">
      <dgm:prSet presAssocID="{66300FE8-2B65-40EA-86F5-036803489581}" presName="parentText" presStyleLbl="node1" presStyleIdx="3" presStyleCnt="6" custLinFactNeighborY="13054">
        <dgm:presLayoutVars>
          <dgm:chMax val="0"/>
          <dgm:bulletEnabled val="1"/>
        </dgm:presLayoutVars>
      </dgm:prSet>
      <dgm:spPr/>
    </dgm:pt>
    <dgm:pt modelId="{5758BE2C-2DC1-497C-832E-6D3AF12EF3A8}" type="pres">
      <dgm:prSet presAssocID="{27AB762F-42D1-46D1-9202-00255816587E}" presName="spacer" presStyleCnt="0"/>
      <dgm:spPr/>
    </dgm:pt>
    <dgm:pt modelId="{12845EE5-ECE9-48A6-ACCF-4EC2CA975A5F}" type="pres">
      <dgm:prSet presAssocID="{A2D91E02-3711-42A3-AA60-9AC508C55087}" presName="parentText" presStyleLbl="node1" presStyleIdx="4" presStyleCnt="6">
        <dgm:presLayoutVars>
          <dgm:chMax val="0"/>
          <dgm:bulletEnabled val="1"/>
        </dgm:presLayoutVars>
      </dgm:prSet>
      <dgm:spPr/>
    </dgm:pt>
    <dgm:pt modelId="{C9A36DF9-CD5F-40B1-86B0-BAF2B8D58314}" type="pres">
      <dgm:prSet presAssocID="{BD60982A-C49F-4EB4-AD61-69CEACD1CCAF}" presName="spacer" presStyleCnt="0"/>
      <dgm:spPr/>
    </dgm:pt>
    <dgm:pt modelId="{1D810231-B345-4512-9C44-60ECFA4280BB}" type="pres">
      <dgm:prSet presAssocID="{22EFD2AB-B2FB-4285-B2CE-4B0A443420ED}" presName="parentText" presStyleLbl="node1" presStyleIdx="5" presStyleCnt="6">
        <dgm:presLayoutVars>
          <dgm:chMax val="0"/>
          <dgm:bulletEnabled val="1"/>
        </dgm:presLayoutVars>
      </dgm:prSet>
      <dgm:spPr/>
    </dgm:pt>
  </dgm:ptLst>
  <dgm:cxnLst>
    <dgm:cxn modelId="{A74D110D-52A4-48BE-B009-5F9C2F766A70}" type="presOf" srcId="{22EFD2AB-B2FB-4285-B2CE-4B0A443420ED}" destId="{1D810231-B345-4512-9C44-60ECFA4280BB}" srcOrd="0" destOrd="0" presId="urn:microsoft.com/office/officeart/2005/8/layout/vList2"/>
    <dgm:cxn modelId="{39BF8019-E4F4-4D58-8193-EE08DA9210A1}" srcId="{7A768EF1-709C-425E-843B-968948B0A40A}" destId="{98D01407-7233-4EDD-84C9-212272370FC1}" srcOrd="0" destOrd="0" parTransId="{BF9A54BB-1D05-4DF1-A19D-C4293F93A5F1}" sibTransId="{8C1EB587-E95C-4DD2-BC3C-C2DE5B9D9147}"/>
    <dgm:cxn modelId="{5D549B2F-B2FF-4417-8B3E-28B0062C45EB}" type="presOf" srcId="{98D01407-7233-4EDD-84C9-212272370FC1}" destId="{0C2099A0-2833-48B4-8098-ECC367156B68}" srcOrd="0" destOrd="0" presId="urn:microsoft.com/office/officeart/2005/8/layout/vList2"/>
    <dgm:cxn modelId="{B0420534-412F-4412-A4B1-E26C1EAA24F1}" srcId="{7A768EF1-709C-425E-843B-968948B0A40A}" destId="{66300FE8-2B65-40EA-86F5-036803489581}" srcOrd="3" destOrd="0" parTransId="{92CD826B-FEE3-4A50-84D5-D8F8A7CCB445}" sibTransId="{27AB762F-42D1-46D1-9202-00255816587E}"/>
    <dgm:cxn modelId="{EC2A7338-D62B-4CFB-BAE1-6416ED3318AC}" srcId="{7A768EF1-709C-425E-843B-968948B0A40A}" destId="{FAB5D6F3-D40B-424A-85F6-F06ED6F1D005}" srcOrd="2" destOrd="0" parTransId="{3FB48CEF-620E-4358-8C2A-A4CFD3478211}" sibTransId="{37775C01-A7AA-4CF2-8D1D-AF182214DA6F}"/>
    <dgm:cxn modelId="{31F3165D-5509-46D9-B986-4F4B992D20F7}" type="presOf" srcId="{3E7A0B23-9130-4011-AA82-2000FF0C1357}" destId="{93BD987E-8808-4384-8909-88787E59AAC9}" srcOrd="0" destOrd="0" presId="urn:microsoft.com/office/officeart/2005/8/layout/vList2"/>
    <dgm:cxn modelId="{A0AD1361-D274-4813-B12D-D8CB558C681E}" srcId="{7A768EF1-709C-425E-843B-968948B0A40A}" destId="{3E7A0B23-9130-4011-AA82-2000FF0C1357}" srcOrd="1" destOrd="0" parTransId="{16C526B4-1FAC-4E21-AF02-184232653C3B}" sibTransId="{C11C38EE-0D36-45C5-B7C9-B042BE852203}"/>
    <dgm:cxn modelId="{ACAFF642-E336-47F2-8DD0-9F64D0563C81}" type="presOf" srcId="{A2D91E02-3711-42A3-AA60-9AC508C55087}" destId="{12845EE5-ECE9-48A6-ACCF-4EC2CA975A5F}" srcOrd="0" destOrd="0" presId="urn:microsoft.com/office/officeart/2005/8/layout/vList2"/>
    <dgm:cxn modelId="{41430C51-3FF1-4FBC-BAA9-5AEB5036D327}" type="presOf" srcId="{7A768EF1-709C-425E-843B-968948B0A40A}" destId="{3B633EC5-82B9-4C1E-92C2-49DE3C91552D}" srcOrd="0" destOrd="0" presId="urn:microsoft.com/office/officeart/2005/8/layout/vList2"/>
    <dgm:cxn modelId="{D9AC9DA1-C931-4B85-9D4E-7A7B4ADA569E}" srcId="{7A768EF1-709C-425E-843B-968948B0A40A}" destId="{22EFD2AB-B2FB-4285-B2CE-4B0A443420ED}" srcOrd="5" destOrd="0" parTransId="{16C76139-738B-45FD-B377-7B6C9B1D0DE3}" sibTransId="{60BE76CB-C3DC-4D24-BF3F-644009CA82F0}"/>
    <dgm:cxn modelId="{F051C3DC-901B-42EB-A402-ECD0C584FF60}" type="presOf" srcId="{FAB5D6F3-D40B-424A-85F6-F06ED6F1D005}" destId="{D6A4CE65-7610-429A-8E7F-644D6F58F92E}" srcOrd="0" destOrd="0" presId="urn:microsoft.com/office/officeart/2005/8/layout/vList2"/>
    <dgm:cxn modelId="{D0DD6CE0-0A92-4DDF-B8BB-E2B8D29B5EE8}" type="presOf" srcId="{66300FE8-2B65-40EA-86F5-036803489581}" destId="{EBFA2784-FA87-40A6-8499-1B6541326764}" srcOrd="0" destOrd="0" presId="urn:microsoft.com/office/officeart/2005/8/layout/vList2"/>
    <dgm:cxn modelId="{886188EC-1314-40A6-8E99-0D017EAEFC27}" srcId="{7A768EF1-709C-425E-843B-968948B0A40A}" destId="{A2D91E02-3711-42A3-AA60-9AC508C55087}" srcOrd="4" destOrd="0" parTransId="{42E155CB-2E67-4F62-B67E-1F15994CE5DF}" sibTransId="{BD60982A-C49F-4EB4-AD61-69CEACD1CCAF}"/>
    <dgm:cxn modelId="{6B57CB08-8DB8-4C26-B591-27CB5AE8FEDE}" type="presParOf" srcId="{3B633EC5-82B9-4C1E-92C2-49DE3C91552D}" destId="{0C2099A0-2833-48B4-8098-ECC367156B68}" srcOrd="0" destOrd="0" presId="urn:microsoft.com/office/officeart/2005/8/layout/vList2"/>
    <dgm:cxn modelId="{907E8E8E-1E01-4697-A27F-D19CE9E382DA}" type="presParOf" srcId="{3B633EC5-82B9-4C1E-92C2-49DE3C91552D}" destId="{0B1D15AB-E1FF-4C93-9DB9-CCD76EE29AE0}" srcOrd="1" destOrd="0" presId="urn:microsoft.com/office/officeart/2005/8/layout/vList2"/>
    <dgm:cxn modelId="{863BF9B9-8833-41F5-BA59-EC7110057E8D}" type="presParOf" srcId="{3B633EC5-82B9-4C1E-92C2-49DE3C91552D}" destId="{93BD987E-8808-4384-8909-88787E59AAC9}" srcOrd="2" destOrd="0" presId="urn:microsoft.com/office/officeart/2005/8/layout/vList2"/>
    <dgm:cxn modelId="{B3921DBE-9229-4E6D-96B0-0D70CE98FE81}" type="presParOf" srcId="{3B633EC5-82B9-4C1E-92C2-49DE3C91552D}" destId="{FED97F2A-1434-45BF-A57B-53BE7E0D713E}" srcOrd="3" destOrd="0" presId="urn:microsoft.com/office/officeart/2005/8/layout/vList2"/>
    <dgm:cxn modelId="{1373EE30-2DED-4618-AB63-A4E193BB9A56}" type="presParOf" srcId="{3B633EC5-82B9-4C1E-92C2-49DE3C91552D}" destId="{D6A4CE65-7610-429A-8E7F-644D6F58F92E}" srcOrd="4" destOrd="0" presId="urn:microsoft.com/office/officeart/2005/8/layout/vList2"/>
    <dgm:cxn modelId="{251F4B19-D19F-4972-A050-5483C067C4E8}" type="presParOf" srcId="{3B633EC5-82B9-4C1E-92C2-49DE3C91552D}" destId="{05F1D9A9-588B-4C58-AB29-1487965198D5}" srcOrd="5" destOrd="0" presId="urn:microsoft.com/office/officeart/2005/8/layout/vList2"/>
    <dgm:cxn modelId="{DE1B6230-C0B6-4487-BCB9-EB5DF9D47883}" type="presParOf" srcId="{3B633EC5-82B9-4C1E-92C2-49DE3C91552D}" destId="{EBFA2784-FA87-40A6-8499-1B6541326764}" srcOrd="6" destOrd="0" presId="urn:microsoft.com/office/officeart/2005/8/layout/vList2"/>
    <dgm:cxn modelId="{932A4D30-A1D1-402B-8ECC-EEF3A26013AC}" type="presParOf" srcId="{3B633EC5-82B9-4C1E-92C2-49DE3C91552D}" destId="{5758BE2C-2DC1-497C-832E-6D3AF12EF3A8}" srcOrd="7" destOrd="0" presId="urn:microsoft.com/office/officeart/2005/8/layout/vList2"/>
    <dgm:cxn modelId="{AC1A20D5-4BE2-4608-BB57-DF3087807AB5}" type="presParOf" srcId="{3B633EC5-82B9-4C1E-92C2-49DE3C91552D}" destId="{12845EE5-ECE9-48A6-ACCF-4EC2CA975A5F}" srcOrd="8" destOrd="0" presId="urn:microsoft.com/office/officeart/2005/8/layout/vList2"/>
    <dgm:cxn modelId="{52642580-301E-42C7-911A-A6392D25ECAF}" type="presParOf" srcId="{3B633EC5-82B9-4C1E-92C2-49DE3C91552D}" destId="{C9A36DF9-CD5F-40B1-86B0-BAF2B8D58314}" srcOrd="9" destOrd="0" presId="urn:microsoft.com/office/officeart/2005/8/layout/vList2"/>
    <dgm:cxn modelId="{984B3ED7-A190-4D31-A20B-F4EEEA089ED6}" type="presParOf" srcId="{3B633EC5-82B9-4C1E-92C2-49DE3C91552D}" destId="{1D810231-B345-4512-9C44-60ECFA4280B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821FB0-C41A-402A-812C-9460BBD8CB4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CF04862-5ECC-49F2-B40A-1845F3840743}">
      <dgm:prSet custT="1"/>
      <dgm:spPr/>
      <dgm:t>
        <a:bodyPr/>
        <a:lstStyle/>
        <a:p>
          <a:r>
            <a:rPr lang="en-US" sz="3000" dirty="0">
              <a:solidFill>
                <a:schemeClr val="tx1">
                  <a:lumMod val="85000"/>
                  <a:lumOff val="15000"/>
                </a:schemeClr>
              </a:solidFill>
            </a:rPr>
            <a:t>Jurors are not lawyers</a:t>
          </a:r>
        </a:p>
      </dgm:t>
    </dgm:pt>
    <dgm:pt modelId="{9B0FFFDC-A146-4172-AD6B-58AE09E709FB}" type="parTrans" cxnId="{AF81A8DB-DA14-4223-80EC-1E9D8C6DCD48}">
      <dgm:prSet/>
      <dgm:spPr/>
      <dgm:t>
        <a:bodyPr/>
        <a:lstStyle/>
        <a:p>
          <a:endParaRPr lang="en-US"/>
        </a:p>
      </dgm:t>
    </dgm:pt>
    <dgm:pt modelId="{3D0FD299-3AC8-4222-9397-97634E73DABC}" type="sibTrans" cxnId="{AF81A8DB-DA14-4223-80EC-1E9D8C6DCD48}">
      <dgm:prSet/>
      <dgm:spPr/>
      <dgm:t>
        <a:bodyPr/>
        <a:lstStyle/>
        <a:p>
          <a:endParaRPr lang="en-US"/>
        </a:p>
      </dgm:t>
    </dgm:pt>
    <dgm:pt modelId="{01A012A2-441D-48B4-A7D7-5FFE65F0DEE0}">
      <dgm:prSet custT="1"/>
      <dgm:spPr/>
      <dgm:t>
        <a:bodyPr/>
        <a:lstStyle/>
        <a:p>
          <a:r>
            <a:rPr lang="en-US" sz="3000" dirty="0">
              <a:solidFill>
                <a:schemeClr val="tx1">
                  <a:lumMod val="85000"/>
                  <a:lumOff val="15000"/>
                </a:schemeClr>
              </a:solidFill>
            </a:rPr>
            <a:t>Jurors have their own sense of morals and values that they judge others by</a:t>
          </a:r>
        </a:p>
      </dgm:t>
    </dgm:pt>
    <dgm:pt modelId="{205CA05A-8BAE-4ECF-B277-BF39BF2D2A8C}" type="parTrans" cxnId="{212B87E6-9B03-4CD8-A4F4-C9F673378AB9}">
      <dgm:prSet/>
      <dgm:spPr/>
      <dgm:t>
        <a:bodyPr/>
        <a:lstStyle/>
        <a:p>
          <a:endParaRPr lang="en-US"/>
        </a:p>
      </dgm:t>
    </dgm:pt>
    <dgm:pt modelId="{05FD2AE3-B6D6-4333-BFB0-456D23BE1EB1}" type="sibTrans" cxnId="{212B87E6-9B03-4CD8-A4F4-C9F673378AB9}">
      <dgm:prSet/>
      <dgm:spPr/>
      <dgm:t>
        <a:bodyPr/>
        <a:lstStyle/>
        <a:p>
          <a:endParaRPr lang="en-US"/>
        </a:p>
      </dgm:t>
    </dgm:pt>
    <dgm:pt modelId="{A13210CB-D035-4BCE-8449-79B5E94CE20F}">
      <dgm:prSet custT="1"/>
      <dgm:spPr/>
      <dgm:t>
        <a:bodyPr/>
        <a:lstStyle/>
        <a:p>
          <a:r>
            <a:rPr lang="en-US" sz="3000" dirty="0">
              <a:solidFill>
                <a:schemeClr val="tx1">
                  <a:lumMod val="85000"/>
                  <a:lumOff val="15000"/>
                </a:schemeClr>
              </a:solidFill>
            </a:rPr>
            <a:t>Credibility</a:t>
          </a:r>
        </a:p>
      </dgm:t>
    </dgm:pt>
    <dgm:pt modelId="{1E2DF485-B713-46AD-84B3-534C7C5938B2}" type="parTrans" cxnId="{2C238325-0872-48B7-95C3-EFF72B218D69}">
      <dgm:prSet/>
      <dgm:spPr/>
      <dgm:t>
        <a:bodyPr/>
        <a:lstStyle/>
        <a:p>
          <a:endParaRPr lang="en-US"/>
        </a:p>
      </dgm:t>
    </dgm:pt>
    <dgm:pt modelId="{0784E3C4-6348-4C73-8C14-C212C6404E3E}" type="sibTrans" cxnId="{2C238325-0872-48B7-95C3-EFF72B218D69}">
      <dgm:prSet/>
      <dgm:spPr/>
      <dgm:t>
        <a:bodyPr/>
        <a:lstStyle/>
        <a:p>
          <a:endParaRPr lang="en-US"/>
        </a:p>
      </dgm:t>
    </dgm:pt>
    <dgm:pt modelId="{2C8A9F05-5F87-4999-9A34-62A19EC5ECDA}">
      <dgm:prSet custT="1"/>
      <dgm:spPr/>
      <dgm:t>
        <a:bodyPr/>
        <a:lstStyle/>
        <a:p>
          <a:r>
            <a:rPr lang="en-US" sz="3000" dirty="0">
              <a:solidFill>
                <a:schemeClr val="tx1">
                  <a:lumMod val="85000"/>
                  <a:lumOff val="15000"/>
                </a:schemeClr>
              </a:solidFill>
            </a:rPr>
            <a:t>Performance by witnesses</a:t>
          </a:r>
        </a:p>
      </dgm:t>
    </dgm:pt>
    <dgm:pt modelId="{6C3A2EE7-3AC0-4CBC-9BDB-23563A679784}" type="parTrans" cxnId="{A971064B-E833-454D-A1CF-3DD01732F230}">
      <dgm:prSet/>
      <dgm:spPr/>
      <dgm:t>
        <a:bodyPr/>
        <a:lstStyle/>
        <a:p>
          <a:endParaRPr lang="en-US"/>
        </a:p>
      </dgm:t>
    </dgm:pt>
    <dgm:pt modelId="{A18E9431-A1C8-453F-8688-52CBD427D717}" type="sibTrans" cxnId="{A971064B-E833-454D-A1CF-3DD01732F230}">
      <dgm:prSet/>
      <dgm:spPr/>
      <dgm:t>
        <a:bodyPr/>
        <a:lstStyle/>
        <a:p>
          <a:endParaRPr lang="en-US"/>
        </a:p>
      </dgm:t>
    </dgm:pt>
    <dgm:pt modelId="{F423F026-F636-4AD8-AA3F-AC5436ABA604}">
      <dgm:prSet custT="1"/>
      <dgm:spPr/>
      <dgm:t>
        <a:bodyPr/>
        <a:lstStyle/>
        <a:p>
          <a:r>
            <a:rPr lang="en-US" sz="3000" dirty="0">
              <a:solidFill>
                <a:schemeClr val="tx1">
                  <a:lumMod val="85000"/>
                  <a:lumOff val="15000"/>
                </a:schemeClr>
              </a:solidFill>
            </a:rPr>
            <a:t>“Appreciate the possibility” that you MAY Win or you MAY Lose</a:t>
          </a:r>
        </a:p>
      </dgm:t>
    </dgm:pt>
    <dgm:pt modelId="{E29FEEF0-7919-460F-81CC-A07E97A2926E}" type="parTrans" cxnId="{987E9729-E49D-4468-8E27-2C9881F7793B}">
      <dgm:prSet/>
      <dgm:spPr/>
      <dgm:t>
        <a:bodyPr/>
        <a:lstStyle/>
        <a:p>
          <a:endParaRPr lang="en-US"/>
        </a:p>
      </dgm:t>
    </dgm:pt>
    <dgm:pt modelId="{5F1323E1-3841-4BCE-8001-92B4630FDB1B}" type="sibTrans" cxnId="{987E9729-E49D-4468-8E27-2C9881F7793B}">
      <dgm:prSet/>
      <dgm:spPr/>
      <dgm:t>
        <a:bodyPr/>
        <a:lstStyle/>
        <a:p>
          <a:endParaRPr lang="en-US"/>
        </a:p>
      </dgm:t>
    </dgm:pt>
    <dgm:pt modelId="{6D4327A5-F48C-4510-B0FA-15280A2B16DE}" type="pres">
      <dgm:prSet presAssocID="{3C821FB0-C41A-402A-812C-9460BBD8CB42}" presName="linear" presStyleCnt="0">
        <dgm:presLayoutVars>
          <dgm:animLvl val="lvl"/>
          <dgm:resizeHandles val="exact"/>
        </dgm:presLayoutVars>
      </dgm:prSet>
      <dgm:spPr/>
    </dgm:pt>
    <dgm:pt modelId="{D382CA41-D6DE-4B5E-B3B4-381C4B9F7A98}" type="pres">
      <dgm:prSet presAssocID="{9CF04862-5ECC-49F2-B40A-1845F3840743}" presName="parentText" presStyleLbl="node1" presStyleIdx="0" presStyleCnt="5">
        <dgm:presLayoutVars>
          <dgm:chMax val="0"/>
          <dgm:bulletEnabled val="1"/>
        </dgm:presLayoutVars>
      </dgm:prSet>
      <dgm:spPr/>
    </dgm:pt>
    <dgm:pt modelId="{3482A781-39BA-40A7-8A3E-4CA90FFC983A}" type="pres">
      <dgm:prSet presAssocID="{3D0FD299-3AC8-4222-9397-97634E73DABC}" presName="spacer" presStyleCnt="0"/>
      <dgm:spPr/>
    </dgm:pt>
    <dgm:pt modelId="{7A4726A6-BDD8-4F1B-9A40-9854F4A2332A}" type="pres">
      <dgm:prSet presAssocID="{01A012A2-441D-48B4-A7D7-5FFE65F0DEE0}" presName="parentText" presStyleLbl="node1" presStyleIdx="1" presStyleCnt="5">
        <dgm:presLayoutVars>
          <dgm:chMax val="0"/>
          <dgm:bulletEnabled val="1"/>
        </dgm:presLayoutVars>
      </dgm:prSet>
      <dgm:spPr/>
    </dgm:pt>
    <dgm:pt modelId="{5BBAE5E2-9428-4E45-B43B-808897937319}" type="pres">
      <dgm:prSet presAssocID="{05FD2AE3-B6D6-4333-BFB0-456D23BE1EB1}" presName="spacer" presStyleCnt="0"/>
      <dgm:spPr/>
    </dgm:pt>
    <dgm:pt modelId="{54E3F904-9C6B-436D-939A-01A2676012DE}" type="pres">
      <dgm:prSet presAssocID="{A13210CB-D035-4BCE-8449-79B5E94CE20F}" presName="parentText" presStyleLbl="node1" presStyleIdx="2" presStyleCnt="5">
        <dgm:presLayoutVars>
          <dgm:chMax val="0"/>
          <dgm:bulletEnabled val="1"/>
        </dgm:presLayoutVars>
      </dgm:prSet>
      <dgm:spPr/>
    </dgm:pt>
    <dgm:pt modelId="{103ED183-E17D-4288-818D-54C4385BB9C2}" type="pres">
      <dgm:prSet presAssocID="{0784E3C4-6348-4C73-8C14-C212C6404E3E}" presName="spacer" presStyleCnt="0"/>
      <dgm:spPr/>
    </dgm:pt>
    <dgm:pt modelId="{01457211-1FAF-4E9F-B9DA-007D0AE38201}" type="pres">
      <dgm:prSet presAssocID="{2C8A9F05-5F87-4999-9A34-62A19EC5ECDA}" presName="parentText" presStyleLbl="node1" presStyleIdx="3" presStyleCnt="5">
        <dgm:presLayoutVars>
          <dgm:chMax val="0"/>
          <dgm:bulletEnabled val="1"/>
        </dgm:presLayoutVars>
      </dgm:prSet>
      <dgm:spPr/>
    </dgm:pt>
    <dgm:pt modelId="{82494734-D8BF-4251-8401-9CDB68230146}" type="pres">
      <dgm:prSet presAssocID="{A18E9431-A1C8-453F-8688-52CBD427D717}" presName="spacer" presStyleCnt="0"/>
      <dgm:spPr/>
    </dgm:pt>
    <dgm:pt modelId="{FFFD6151-EB76-43ED-9820-8819F9792FD2}" type="pres">
      <dgm:prSet presAssocID="{F423F026-F636-4AD8-AA3F-AC5436ABA604}" presName="parentText" presStyleLbl="node1" presStyleIdx="4" presStyleCnt="5">
        <dgm:presLayoutVars>
          <dgm:chMax val="0"/>
          <dgm:bulletEnabled val="1"/>
        </dgm:presLayoutVars>
      </dgm:prSet>
      <dgm:spPr/>
    </dgm:pt>
  </dgm:ptLst>
  <dgm:cxnLst>
    <dgm:cxn modelId="{F6E69C03-6DF8-4BBA-9E8A-89076C019CF7}" type="presOf" srcId="{F423F026-F636-4AD8-AA3F-AC5436ABA604}" destId="{FFFD6151-EB76-43ED-9820-8819F9792FD2}" srcOrd="0" destOrd="0" presId="urn:microsoft.com/office/officeart/2005/8/layout/vList2"/>
    <dgm:cxn modelId="{A0594B1C-CFA1-47FC-9FE4-0B7C2F43E8DF}" type="presOf" srcId="{A13210CB-D035-4BCE-8449-79B5E94CE20F}" destId="{54E3F904-9C6B-436D-939A-01A2676012DE}" srcOrd="0" destOrd="0" presId="urn:microsoft.com/office/officeart/2005/8/layout/vList2"/>
    <dgm:cxn modelId="{2C238325-0872-48B7-95C3-EFF72B218D69}" srcId="{3C821FB0-C41A-402A-812C-9460BBD8CB42}" destId="{A13210CB-D035-4BCE-8449-79B5E94CE20F}" srcOrd="2" destOrd="0" parTransId="{1E2DF485-B713-46AD-84B3-534C7C5938B2}" sibTransId="{0784E3C4-6348-4C73-8C14-C212C6404E3E}"/>
    <dgm:cxn modelId="{987E9729-E49D-4468-8E27-2C9881F7793B}" srcId="{3C821FB0-C41A-402A-812C-9460BBD8CB42}" destId="{F423F026-F636-4AD8-AA3F-AC5436ABA604}" srcOrd="4" destOrd="0" parTransId="{E29FEEF0-7919-460F-81CC-A07E97A2926E}" sibTransId="{5F1323E1-3841-4BCE-8001-92B4630FDB1B}"/>
    <dgm:cxn modelId="{A971064B-E833-454D-A1CF-3DD01732F230}" srcId="{3C821FB0-C41A-402A-812C-9460BBD8CB42}" destId="{2C8A9F05-5F87-4999-9A34-62A19EC5ECDA}" srcOrd="3" destOrd="0" parTransId="{6C3A2EE7-3AC0-4CBC-9BDB-23563A679784}" sibTransId="{A18E9431-A1C8-453F-8688-52CBD427D717}"/>
    <dgm:cxn modelId="{134B4DAA-B180-4B41-9D3A-3D86C3932FA5}" type="presOf" srcId="{2C8A9F05-5F87-4999-9A34-62A19EC5ECDA}" destId="{01457211-1FAF-4E9F-B9DA-007D0AE38201}" srcOrd="0" destOrd="0" presId="urn:microsoft.com/office/officeart/2005/8/layout/vList2"/>
    <dgm:cxn modelId="{113A55B3-2FD8-440E-9F2C-659A67333060}" type="presOf" srcId="{9CF04862-5ECC-49F2-B40A-1845F3840743}" destId="{D382CA41-D6DE-4B5E-B3B4-381C4B9F7A98}" srcOrd="0" destOrd="0" presId="urn:microsoft.com/office/officeart/2005/8/layout/vList2"/>
    <dgm:cxn modelId="{580101CD-EDE0-4566-9A8E-216ED77C98E9}" type="presOf" srcId="{3C821FB0-C41A-402A-812C-9460BBD8CB42}" destId="{6D4327A5-F48C-4510-B0FA-15280A2B16DE}" srcOrd="0" destOrd="0" presId="urn:microsoft.com/office/officeart/2005/8/layout/vList2"/>
    <dgm:cxn modelId="{AF81A8DB-DA14-4223-80EC-1E9D8C6DCD48}" srcId="{3C821FB0-C41A-402A-812C-9460BBD8CB42}" destId="{9CF04862-5ECC-49F2-B40A-1845F3840743}" srcOrd="0" destOrd="0" parTransId="{9B0FFFDC-A146-4172-AD6B-58AE09E709FB}" sibTransId="{3D0FD299-3AC8-4222-9397-97634E73DABC}"/>
    <dgm:cxn modelId="{212B87E6-9B03-4CD8-A4F4-C9F673378AB9}" srcId="{3C821FB0-C41A-402A-812C-9460BBD8CB42}" destId="{01A012A2-441D-48B4-A7D7-5FFE65F0DEE0}" srcOrd="1" destOrd="0" parTransId="{205CA05A-8BAE-4ECF-B277-BF39BF2D2A8C}" sibTransId="{05FD2AE3-B6D6-4333-BFB0-456D23BE1EB1}"/>
    <dgm:cxn modelId="{FD3FC9E7-96E2-4563-8854-779874D351C9}" type="presOf" srcId="{01A012A2-441D-48B4-A7D7-5FFE65F0DEE0}" destId="{7A4726A6-BDD8-4F1B-9A40-9854F4A2332A}" srcOrd="0" destOrd="0" presId="urn:microsoft.com/office/officeart/2005/8/layout/vList2"/>
    <dgm:cxn modelId="{C30D3E02-7AE5-4A2D-A8D2-5DB905C6E156}" type="presParOf" srcId="{6D4327A5-F48C-4510-B0FA-15280A2B16DE}" destId="{D382CA41-D6DE-4B5E-B3B4-381C4B9F7A98}" srcOrd="0" destOrd="0" presId="urn:microsoft.com/office/officeart/2005/8/layout/vList2"/>
    <dgm:cxn modelId="{D4D7F391-D34A-4886-9C9A-1A4E6621D576}" type="presParOf" srcId="{6D4327A5-F48C-4510-B0FA-15280A2B16DE}" destId="{3482A781-39BA-40A7-8A3E-4CA90FFC983A}" srcOrd="1" destOrd="0" presId="urn:microsoft.com/office/officeart/2005/8/layout/vList2"/>
    <dgm:cxn modelId="{91435908-474C-480C-8905-0EFD3344049F}" type="presParOf" srcId="{6D4327A5-F48C-4510-B0FA-15280A2B16DE}" destId="{7A4726A6-BDD8-4F1B-9A40-9854F4A2332A}" srcOrd="2" destOrd="0" presId="urn:microsoft.com/office/officeart/2005/8/layout/vList2"/>
    <dgm:cxn modelId="{365B732E-5DB3-41CE-9F8D-5D781A940FED}" type="presParOf" srcId="{6D4327A5-F48C-4510-B0FA-15280A2B16DE}" destId="{5BBAE5E2-9428-4E45-B43B-808897937319}" srcOrd="3" destOrd="0" presId="urn:microsoft.com/office/officeart/2005/8/layout/vList2"/>
    <dgm:cxn modelId="{34BA3A9F-CE10-4893-9436-8B0C69523C5A}" type="presParOf" srcId="{6D4327A5-F48C-4510-B0FA-15280A2B16DE}" destId="{54E3F904-9C6B-436D-939A-01A2676012DE}" srcOrd="4" destOrd="0" presId="urn:microsoft.com/office/officeart/2005/8/layout/vList2"/>
    <dgm:cxn modelId="{1EE5A427-B69C-4C66-958F-C7F5EDF5815E}" type="presParOf" srcId="{6D4327A5-F48C-4510-B0FA-15280A2B16DE}" destId="{103ED183-E17D-4288-818D-54C4385BB9C2}" srcOrd="5" destOrd="0" presId="urn:microsoft.com/office/officeart/2005/8/layout/vList2"/>
    <dgm:cxn modelId="{337B1AC7-6977-4F0F-8767-5C22AA4708F7}" type="presParOf" srcId="{6D4327A5-F48C-4510-B0FA-15280A2B16DE}" destId="{01457211-1FAF-4E9F-B9DA-007D0AE38201}" srcOrd="6" destOrd="0" presId="urn:microsoft.com/office/officeart/2005/8/layout/vList2"/>
    <dgm:cxn modelId="{CA682E41-9C0D-4B95-B5BC-5829EE7C63E6}" type="presParOf" srcId="{6D4327A5-F48C-4510-B0FA-15280A2B16DE}" destId="{82494734-D8BF-4251-8401-9CDB68230146}" srcOrd="7" destOrd="0" presId="urn:microsoft.com/office/officeart/2005/8/layout/vList2"/>
    <dgm:cxn modelId="{398E451B-0D9C-4062-A9C2-7313AF4443F3}" type="presParOf" srcId="{6D4327A5-F48C-4510-B0FA-15280A2B16DE}" destId="{FFFD6151-EB76-43ED-9820-8819F9792FD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44A3E-2083-4E67-BBD4-3761968B183B}">
      <dsp:nvSpPr>
        <dsp:cNvPr id="0" name=""/>
        <dsp:cNvSpPr/>
      </dsp:nvSpPr>
      <dsp:spPr>
        <a:xfrm>
          <a:off x="662939" y="0"/>
          <a:ext cx="7513320" cy="5943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6DDE930-8510-4276-B56B-E86EF7D9A8D0}">
      <dsp:nvSpPr>
        <dsp:cNvPr id="0" name=""/>
        <dsp:cNvSpPr/>
      </dsp:nvSpPr>
      <dsp:spPr>
        <a:xfrm>
          <a:off x="9495" y="1783079"/>
          <a:ext cx="2845117" cy="237744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u="sng" kern="1200" dirty="0">
              <a:solidFill>
                <a:schemeClr val="bg1"/>
              </a:solidFill>
            </a:rPr>
            <a:t>Bias</a:t>
          </a:r>
          <a:r>
            <a:rPr lang="en-US" sz="2900" b="1" kern="1200" dirty="0">
              <a:solidFill>
                <a:schemeClr val="bg1"/>
              </a:solidFill>
            </a:rPr>
            <a:t> is a </a:t>
          </a:r>
          <a:r>
            <a:rPr lang="en-US" sz="2900" b="1" i="1" u="none" kern="1200" dirty="0">
              <a:solidFill>
                <a:schemeClr val="bg1"/>
              </a:solidFill>
            </a:rPr>
            <a:t>Feeling We’ve  Learned.</a:t>
          </a:r>
          <a:endParaRPr lang="en-US" sz="2900" u="none" kern="1200" dirty="0">
            <a:solidFill>
              <a:schemeClr val="bg1"/>
            </a:solidFill>
          </a:endParaRPr>
        </a:p>
      </dsp:txBody>
      <dsp:txXfrm>
        <a:off x="125552" y="1899136"/>
        <a:ext cx="2613003" cy="2145326"/>
      </dsp:txXfrm>
    </dsp:sp>
    <dsp:sp modelId="{4A6C5533-2EFA-44A8-8E80-A0066BDAC681}">
      <dsp:nvSpPr>
        <dsp:cNvPr id="0" name=""/>
        <dsp:cNvSpPr/>
      </dsp:nvSpPr>
      <dsp:spPr>
        <a:xfrm>
          <a:off x="2997041" y="1783079"/>
          <a:ext cx="2845117" cy="2377440"/>
        </a:xfrm>
        <a:prstGeom prst="roundRect">
          <a:avLst/>
        </a:prstGeom>
        <a:gradFill rotWithShape="0">
          <a:gsLst>
            <a:gs pos="0">
              <a:schemeClr val="accent2">
                <a:hueOff val="-82827"/>
                <a:satOff val="-27168"/>
                <a:lumOff val="-9901"/>
                <a:alphaOff val="0"/>
                <a:tint val="94000"/>
                <a:satMod val="103000"/>
                <a:lumMod val="102000"/>
              </a:schemeClr>
            </a:gs>
            <a:gs pos="50000">
              <a:schemeClr val="accent2">
                <a:hueOff val="-82827"/>
                <a:satOff val="-27168"/>
                <a:lumOff val="-9901"/>
                <a:alphaOff val="0"/>
                <a:shade val="100000"/>
                <a:satMod val="110000"/>
                <a:lumMod val="100000"/>
              </a:schemeClr>
            </a:gs>
            <a:gs pos="100000">
              <a:schemeClr val="accent2">
                <a:hueOff val="-82827"/>
                <a:satOff val="-27168"/>
                <a:lumOff val="-9901"/>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u="sng" kern="1200" dirty="0">
              <a:solidFill>
                <a:schemeClr val="bg1">
                  <a:lumMod val="65000"/>
                  <a:lumOff val="35000"/>
                </a:schemeClr>
              </a:solidFill>
            </a:rPr>
            <a:t>Stereotype</a:t>
          </a:r>
          <a:r>
            <a:rPr lang="en-US" sz="2900" b="1" kern="1200" dirty="0">
              <a:solidFill>
                <a:schemeClr val="bg1">
                  <a:lumMod val="65000"/>
                  <a:lumOff val="35000"/>
                </a:schemeClr>
              </a:solidFill>
            </a:rPr>
            <a:t> - when we apply a bias against a </a:t>
          </a:r>
          <a:r>
            <a:rPr lang="en-US" sz="2900" b="1" i="1" kern="1200" dirty="0">
              <a:solidFill>
                <a:schemeClr val="bg1">
                  <a:lumMod val="65000"/>
                  <a:lumOff val="35000"/>
                </a:schemeClr>
              </a:solidFill>
            </a:rPr>
            <a:t>Whole Group </a:t>
          </a:r>
          <a:r>
            <a:rPr lang="en-US" sz="2900" b="1" kern="1200" dirty="0">
              <a:solidFill>
                <a:schemeClr val="bg1">
                  <a:lumMod val="65000"/>
                  <a:lumOff val="35000"/>
                </a:schemeClr>
              </a:solidFill>
            </a:rPr>
            <a:t>of people.  </a:t>
          </a:r>
          <a:endParaRPr lang="en-US" sz="2900" kern="1200" dirty="0">
            <a:solidFill>
              <a:schemeClr val="bg1">
                <a:lumMod val="65000"/>
                <a:lumOff val="35000"/>
              </a:schemeClr>
            </a:solidFill>
          </a:endParaRPr>
        </a:p>
      </dsp:txBody>
      <dsp:txXfrm>
        <a:off x="3113098" y="1899136"/>
        <a:ext cx="2613003" cy="2145326"/>
      </dsp:txXfrm>
    </dsp:sp>
    <dsp:sp modelId="{1C0A5DFB-A594-4562-B02C-1420A14D189A}">
      <dsp:nvSpPr>
        <dsp:cNvPr id="0" name=""/>
        <dsp:cNvSpPr/>
      </dsp:nvSpPr>
      <dsp:spPr>
        <a:xfrm>
          <a:off x="5984587" y="1783079"/>
          <a:ext cx="2845117" cy="2377440"/>
        </a:xfrm>
        <a:prstGeom prst="roundRect">
          <a:avLst/>
        </a:prstGeom>
        <a:gradFill rotWithShape="0">
          <a:gsLst>
            <a:gs pos="0">
              <a:schemeClr val="accent2">
                <a:hueOff val="-165654"/>
                <a:satOff val="-54335"/>
                <a:lumOff val="-19803"/>
                <a:alphaOff val="0"/>
                <a:tint val="94000"/>
                <a:satMod val="103000"/>
                <a:lumMod val="102000"/>
              </a:schemeClr>
            </a:gs>
            <a:gs pos="50000">
              <a:schemeClr val="accent2">
                <a:hueOff val="-165654"/>
                <a:satOff val="-54335"/>
                <a:lumOff val="-19803"/>
                <a:alphaOff val="0"/>
                <a:shade val="100000"/>
                <a:satMod val="110000"/>
                <a:lumMod val="100000"/>
              </a:schemeClr>
            </a:gs>
            <a:gs pos="100000">
              <a:schemeClr val="accent2">
                <a:hueOff val="-165654"/>
                <a:satOff val="-54335"/>
                <a:lumOff val="-19803"/>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u="sng" kern="1200" dirty="0">
              <a:solidFill>
                <a:srgbClr val="C00000"/>
              </a:solidFill>
            </a:rPr>
            <a:t>Prejudice* </a:t>
          </a:r>
          <a:r>
            <a:rPr lang="en-US" sz="2900" b="1" u="none" kern="1200" dirty="0">
              <a:solidFill>
                <a:schemeClr val="bg1">
                  <a:lumMod val="95000"/>
                  <a:lumOff val="5000"/>
                </a:schemeClr>
              </a:solidFill>
            </a:rPr>
            <a:t>- is </a:t>
          </a:r>
          <a:r>
            <a:rPr lang="en-US" sz="2900" b="1" i="1" kern="1200" dirty="0">
              <a:solidFill>
                <a:schemeClr val="bg1">
                  <a:lumMod val="95000"/>
                  <a:lumOff val="5000"/>
                </a:schemeClr>
              </a:solidFill>
            </a:rPr>
            <a:t>when we act on the stereotypes we hold.</a:t>
          </a:r>
          <a:r>
            <a:rPr lang="en-US" sz="2900" b="1" kern="1200" dirty="0">
              <a:solidFill>
                <a:schemeClr val="bg1">
                  <a:lumMod val="95000"/>
                  <a:lumOff val="5000"/>
                </a:schemeClr>
              </a:solidFill>
            </a:rPr>
            <a:t>  </a:t>
          </a:r>
        </a:p>
      </dsp:txBody>
      <dsp:txXfrm>
        <a:off x="6100644" y="1899136"/>
        <a:ext cx="2613003" cy="2145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99A0-2833-48B4-8098-ECC367156B68}">
      <dsp:nvSpPr>
        <dsp:cNvPr id="0" name=""/>
        <dsp:cNvSpPr/>
      </dsp:nvSpPr>
      <dsp:spPr>
        <a:xfrm>
          <a:off x="0" y="70780"/>
          <a:ext cx="6572250" cy="821339"/>
        </a:xfrm>
        <a:prstGeom prst="roundRect">
          <a:avLst/>
        </a:prstGeom>
        <a:solidFill>
          <a:schemeClr val="lt1">
            <a:hueOff val="0"/>
            <a:satOff val="0"/>
            <a:lumOff val="0"/>
            <a:alphaOff val="0"/>
          </a:schemeClr>
        </a:solid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“Crisis” (^ 400% over 20 years)</a:t>
          </a:r>
        </a:p>
      </dsp:txBody>
      <dsp:txXfrm>
        <a:off x="40094" y="110874"/>
        <a:ext cx="6492062" cy="741151"/>
      </dsp:txXfrm>
    </dsp:sp>
    <dsp:sp modelId="{93BD987E-8808-4384-8909-88787E59AAC9}">
      <dsp:nvSpPr>
        <dsp:cNvPr id="0" name=""/>
        <dsp:cNvSpPr/>
      </dsp:nvSpPr>
      <dsp:spPr>
        <a:xfrm>
          <a:off x="0" y="995800"/>
          <a:ext cx="6572250" cy="821339"/>
        </a:xfrm>
        <a:prstGeom prst="roundRect">
          <a:avLst/>
        </a:prstGeom>
        <a:solidFill>
          <a:schemeClr val="lt1">
            <a:hueOff val="0"/>
            <a:satOff val="0"/>
            <a:lumOff val="0"/>
            <a:alphaOff val="0"/>
          </a:schemeClr>
        </a:solid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Time consuming</a:t>
          </a:r>
        </a:p>
      </dsp:txBody>
      <dsp:txXfrm>
        <a:off x="40094" y="1035894"/>
        <a:ext cx="6492062" cy="741151"/>
      </dsp:txXfrm>
    </dsp:sp>
    <dsp:sp modelId="{D6A4CE65-7610-429A-8E7F-644D6F58F92E}">
      <dsp:nvSpPr>
        <dsp:cNvPr id="0" name=""/>
        <dsp:cNvSpPr/>
      </dsp:nvSpPr>
      <dsp:spPr>
        <a:xfrm>
          <a:off x="0" y="1920820"/>
          <a:ext cx="6572250" cy="821339"/>
        </a:xfrm>
        <a:prstGeom prst="roundRect">
          <a:avLst/>
        </a:prstGeom>
        <a:solidFill>
          <a:schemeClr val="lt1">
            <a:hueOff val="0"/>
            <a:satOff val="0"/>
            <a:lumOff val="0"/>
            <a:alphaOff val="0"/>
          </a:schemeClr>
        </a:solid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Expensive</a:t>
          </a:r>
        </a:p>
      </dsp:txBody>
      <dsp:txXfrm>
        <a:off x="40094" y="1960914"/>
        <a:ext cx="6492062" cy="741151"/>
      </dsp:txXfrm>
    </dsp:sp>
    <dsp:sp modelId="{EBFA2784-FA87-40A6-8499-1B6541326764}">
      <dsp:nvSpPr>
        <dsp:cNvPr id="0" name=""/>
        <dsp:cNvSpPr/>
      </dsp:nvSpPr>
      <dsp:spPr>
        <a:xfrm>
          <a:off x="0" y="2859374"/>
          <a:ext cx="6572250" cy="821339"/>
        </a:xfrm>
        <a:prstGeom prst="roundRect">
          <a:avLst/>
        </a:prstGeom>
        <a:solidFill>
          <a:schemeClr val="lt1">
            <a:hueOff val="0"/>
            <a:satOff val="0"/>
            <a:lumOff val="0"/>
            <a:alphaOff val="0"/>
          </a:schemeClr>
        </a:solid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Stressful</a:t>
          </a:r>
          <a:r>
            <a:rPr lang="en-US" sz="3600" kern="1200" dirty="0"/>
            <a:t> </a:t>
          </a:r>
        </a:p>
      </dsp:txBody>
      <dsp:txXfrm>
        <a:off x="40094" y="2899468"/>
        <a:ext cx="6492062" cy="741151"/>
      </dsp:txXfrm>
    </dsp:sp>
    <dsp:sp modelId="{12845EE5-ECE9-48A6-ACCF-4EC2CA975A5F}">
      <dsp:nvSpPr>
        <dsp:cNvPr id="0" name=""/>
        <dsp:cNvSpPr/>
      </dsp:nvSpPr>
      <dsp:spPr>
        <a:xfrm>
          <a:off x="0" y="3770860"/>
          <a:ext cx="6572250" cy="821339"/>
        </a:xfrm>
        <a:prstGeom prst="roundRect">
          <a:avLst/>
        </a:prstGeom>
        <a:solidFill>
          <a:schemeClr val="lt1">
            <a:hueOff val="0"/>
            <a:satOff val="0"/>
            <a:lumOff val="0"/>
            <a:alphaOff val="0"/>
          </a:schemeClr>
        </a:solid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Jury trials</a:t>
          </a:r>
        </a:p>
      </dsp:txBody>
      <dsp:txXfrm>
        <a:off x="40094" y="3810954"/>
        <a:ext cx="6492062" cy="741151"/>
      </dsp:txXfrm>
    </dsp:sp>
    <dsp:sp modelId="{1D810231-B345-4512-9C44-60ECFA4280BB}">
      <dsp:nvSpPr>
        <dsp:cNvPr id="0" name=""/>
        <dsp:cNvSpPr/>
      </dsp:nvSpPr>
      <dsp:spPr>
        <a:xfrm>
          <a:off x="0" y="4695880"/>
          <a:ext cx="6572250" cy="821339"/>
        </a:xfrm>
        <a:prstGeom prst="roundRect">
          <a:avLst/>
        </a:prstGeom>
        <a:solidFill>
          <a:schemeClr val="lt1">
            <a:hueOff val="0"/>
            <a:satOff val="0"/>
            <a:lumOff val="0"/>
            <a:alphaOff val="0"/>
          </a:schemeClr>
        </a:solidFill>
        <a:ln w="19050" cap="flat" cmpd="sng" algn="in">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Continued “pot-stirring”</a:t>
          </a:r>
        </a:p>
      </dsp:txBody>
      <dsp:txXfrm>
        <a:off x="40094" y="4735974"/>
        <a:ext cx="6492062" cy="7411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2CA41-D6DE-4B5E-B3B4-381C4B9F7A98}">
      <dsp:nvSpPr>
        <dsp:cNvPr id="0" name=""/>
        <dsp:cNvSpPr/>
      </dsp:nvSpPr>
      <dsp:spPr>
        <a:xfrm>
          <a:off x="0" y="2357"/>
          <a:ext cx="6572250" cy="1105305"/>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85000"/>
                  <a:lumOff val="15000"/>
                </a:schemeClr>
              </a:solidFill>
            </a:rPr>
            <a:t>Jurors are not lawyers</a:t>
          </a:r>
        </a:p>
      </dsp:txBody>
      <dsp:txXfrm>
        <a:off x="53957" y="56314"/>
        <a:ext cx="6464336" cy="997391"/>
      </dsp:txXfrm>
    </dsp:sp>
    <dsp:sp modelId="{7A4726A6-BDD8-4F1B-9A40-9854F4A2332A}">
      <dsp:nvSpPr>
        <dsp:cNvPr id="0" name=""/>
        <dsp:cNvSpPr/>
      </dsp:nvSpPr>
      <dsp:spPr>
        <a:xfrm>
          <a:off x="0" y="1121852"/>
          <a:ext cx="6572250" cy="1105305"/>
        </a:xfrm>
        <a:prstGeom prst="round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85000"/>
                  <a:lumOff val="15000"/>
                </a:schemeClr>
              </a:solidFill>
            </a:rPr>
            <a:t>Jurors have their own sense of morals and values that they judge others by</a:t>
          </a:r>
        </a:p>
      </dsp:txBody>
      <dsp:txXfrm>
        <a:off x="53957" y="1175809"/>
        <a:ext cx="6464336" cy="997391"/>
      </dsp:txXfrm>
    </dsp:sp>
    <dsp:sp modelId="{54E3F904-9C6B-436D-939A-01A2676012DE}">
      <dsp:nvSpPr>
        <dsp:cNvPr id="0" name=""/>
        <dsp:cNvSpPr/>
      </dsp:nvSpPr>
      <dsp:spPr>
        <a:xfrm>
          <a:off x="0" y="2241347"/>
          <a:ext cx="6572250" cy="1105305"/>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85000"/>
                  <a:lumOff val="15000"/>
                </a:schemeClr>
              </a:solidFill>
            </a:rPr>
            <a:t>Credibility</a:t>
          </a:r>
        </a:p>
      </dsp:txBody>
      <dsp:txXfrm>
        <a:off x="53957" y="2295304"/>
        <a:ext cx="6464336" cy="997391"/>
      </dsp:txXfrm>
    </dsp:sp>
    <dsp:sp modelId="{01457211-1FAF-4E9F-B9DA-007D0AE38201}">
      <dsp:nvSpPr>
        <dsp:cNvPr id="0" name=""/>
        <dsp:cNvSpPr/>
      </dsp:nvSpPr>
      <dsp:spPr>
        <a:xfrm>
          <a:off x="0" y="3360841"/>
          <a:ext cx="6572250" cy="1105305"/>
        </a:xfrm>
        <a:prstGeom prst="round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85000"/>
                  <a:lumOff val="15000"/>
                </a:schemeClr>
              </a:solidFill>
            </a:rPr>
            <a:t>Performance by witnesses</a:t>
          </a:r>
        </a:p>
      </dsp:txBody>
      <dsp:txXfrm>
        <a:off x="53957" y="3414798"/>
        <a:ext cx="6464336" cy="997391"/>
      </dsp:txXfrm>
    </dsp:sp>
    <dsp:sp modelId="{FFFD6151-EB76-43ED-9820-8819F9792FD2}">
      <dsp:nvSpPr>
        <dsp:cNvPr id="0" name=""/>
        <dsp:cNvSpPr/>
      </dsp:nvSpPr>
      <dsp:spPr>
        <a:xfrm>
          <a:off x="0" y="4480336"/>
          <a:ext cx="6572250" cy="1105305"/>
        </a:xfrm>
        <a:prstGeom prst="roundRect">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85000"/>
                  <a:lumOff val="15000"/>
                </a:schemeClr>
              </a:solidFill>
            </a:rPr>
            <a:t>“Appreciate the possibility” that you MAY Win or you MAY Lose</a:t>
          </a:r>
        </a:p>
      </dsp:txBody>
      <dsp:txXfrm>
        <a:off x="53957" y="4534293"/>
        <a:ext cx="6464336" cy="9973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CA928C-BF81-4863-A5D3-AA6461A09DAB}"/>
              </a:ext>
            </a:extLst>
          </p:cNvPr>
          <p:cNvSpPr>
            <a:spLocks noGrp="1"/>
          </p:cNvSpPr>
          <p:nvPr>
            <p:ph type="hdr" sz="quarter"/>
          </p:nvPr>
        </p:nvSpPr>
        <p:spPr>
          <a:xfrm>
            <a:off x="1859703" y="387350"/>
            <a:ext cx="3037840" cy="466434"/>
          </a:xfrm>
          <a:prstGeom prst="rect">
            <a:avLst/>
          </a:prstGeom>
        </p:spPr>
        <p:txBody>
          <a:bodyPr vert="horz" lIns="93177" tIns="46589" rIns="93177" bIns="46589" rtlCol="0"/>
          <a:lstStyle>
            <a:lvl1pPr algn="l">
              <a:defRPr sz="1200"/>
            </a:lvl1pPr>
          </a:lstStyle>
          <a:p>
            <a:r>
              <a:rPr lang="en-US"/>
              <a:t>Supervisor Improvement Program #2</a:t>
            </a:r>
          </a:p>
        </p:txBody>
      </p:sp>
      <p:sp>
        <p:nvSpPr>
          <p:cNvPr id="4" name="Footer Placeholder 3">
            <a:extLst>
              <a:ext uri="{FF2B5EF4-FFF2-40B4-BE49-F238E27FC236}">
                <a16:creationId xmlns:a16="http://schemas.microsoft.com/office/drawing/2014/main" id="{3F3CABBD-1D68-44BB-8EC1-43E8CB6DC692}"/>
              </a:ext>
            </a:extLst>
          </p:cNvPr>
          <p:cNvSpPr>
            <a:spLocks noGrp="1"/>
          </p:cNvSpPr>
          <p:nvPr>
            <p:ph type="ftr" sz="quarter" idx="2"/>
          </p:nvPr>
        </p:nvSpPr>
        <p:spPr>
          <a:xfrm>
            <a:off x="535517" y="8675833"/>
            <a:ext cx="3037840" cy="466433"/>
          </a:xfrm>
          <a:prstGeom prst="rect">
            <a:avLst/>
          </a:prstGeom>
        </p:spPr>
        <p:txBody>
          <a:bodyPr vert="horz" lIns="93177" tIns="46589" rIns="93177" bIns="46589" rtlCol="0" anchor="b"/>
          <a:lstStyle>
            <a:lvl1pPr algn="l">
              <a:defRPr sz="1200"/>
            </a:lvl1pPr>
          </a:lstStyle>
          <a:p>
            <a:r>
              <a:rPr lang="en-US"/>
              <a:t>City of Yukon - April 23, 2019</a:t>
            </a:r>
          </a:p>
        </p:txBody>
      </p:sp>
      <p:sp>
        <p:nvSpPr>
          <p:cNvPr id="5" name="Slide Number Placeholder 4">
            <a:extLst>
              <a:ext uri="{FF2B5EF4-FFF2-40B4-BE49-F238E27FC236}">
                <a16:creationId xmlns:a16="http://schemas.microsoft.com/office/drawing/2014/main" id="{7690E7F5-801D-4735-A066-CF3C121E0E8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0DEF069-DC34-430C-9F0F-1A2BB1EEDBD9}" type="slidenum">
              <a:rPr lang="en-US" smtClean="0"/>
              <a:t>‹#›</a:t>
            </a:fld>
            <a:endParaRPr lang="en-US"/>
          </a:p>
        </p:txBody>
      </p:sp>
    </p:spTree>
    <p:extLst>
      <p:ext uri="{BB962C8B-B14F-4D97-AF65-F5344CB8AC3E}">
        <p14:creationId xmlns:p14="http://schemas.microsoft.com/office/powerpoint/2010/main" val="425585486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Supervisor Improvement Program #2</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FDA0EA9-6FE9-4348-8899-338DA2FFBF2A}" type="datetimeFigureOut">
              <a:rPr lang="en-US" smtClean="0"/>
              <a:t>11/20/2019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City of Yukon - April 23, 2019</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67220E-8123-4D5C-95B8-9EB841FB05DF}" type="slidenum">
              <a:rPr lang="en-US" smtClean="0"/>
              <a:t>‹#›</a:t>
            </a:fld>
            <a:endParaRPr lang="en-US"/>
          </a:p>
        </p:txBody>
      </p:sp>
    </p:spTree>
    <p:extLst>
      <p:ext uri="{BB962C8B-B14F-4D97-AF65-F5344CB8AC3E}">
        <p14:creationId xmlns:p14="http://schemas.microsoft.com/office/powerpoint/2010/main" val="6757224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nstagram.com/EddieGoi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dol.gov/esa/whd/flsa"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dol.gov/esa/whd/fls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dol.gov/esa/whd/flsa"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omag.org/human-resourc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omag.org/human-resourc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dol.gov/whd/forms/WH-381.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image" Target="../media/image48.jpeg"/></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makeawebsitehub.com/social-media-sit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6"/>
          <p:cNvSpPr>
            <a:spLocks noGrp="1" noChangeArrowheads="1"/>
          </p:cNvSpPr>
          <p:nvPr>
            <p:ph type="ftr" sz="quarter" idx="4"/>
          </p:nvPr>
        </p:nvSpPr>
        <p:spPr>
          <a:xfrm>
            <a:off x="0" y="8976836"/>
            <a:ext cx="5608320" cy="472890"/>
          </a:xfrm>
          <a:prstGeom prst="rect">
            <a:avLst/>
          </a:prstGeom>
          <a:noFill/>
        </p:spPr>
        <p:txBody>
          <a:bodyPr/>
          <a:lstStyle/>
          <a:p>
            <a:r>
              <a:rPr lang="en-US">
                <a:solidFill>
                  <a:prstClr val="black"/>
                </a:solidFill>
              </a:rPr>
              <a:t>City of Yukon - April 23, 2019</a:t>
            </a:r>
          </a:p>
        </p:txBody>
      </p:sp>
      <p:sp>
        <p:nvSpPr>
          <p:cNvPr id="161796" name="Rectangle 7"/>
          <p:cNvSpPr>
            <a:spLocks noGrp="1" noChangeArrowheads="1"/>
          </p:cNvSpPr>
          <p:nvPr>
            <p:ph type="sldNum" sz="quarter" idx="5"/>
          </p:nvPr>
        </p:nvSpPr>
        <p:spPr>
          <a:noFill/>
        </p:spPr>
        <p:txBody>
          <a:bodyPr/>
          <a:lstStyle/>
          <a:p>
            <a:fld id="{3F6D2987-274B-47D8-B34A-7F8080D6015D}" type="slidenum">
              <a:rPr lang="en-US" smtClean="0">
                <a:solidFill>
                  <a:prstClr val="black"/>
                </a:solidFill>
              </a:rPr>
              <a:pPr/>
              <a:t>1</a:t>
            </a:fld>
            <a:endParaRPr lang="en-US">
              <a:solidFill>
                <a:prstClr val="black"/>
              </a:solidFill>
            </a:endParaRPr>
          </a:p>
        </p:txBody>
      </p:sp>
      <p:sp>
        <p:nvSpPr>
          <p:cNvPr id="161797" name="Rectangle 2"/>
          <p:cNvSpPr>
            <a:spLocks noGrp="1" noRot="1" noChangeAspect="1" noChangeArrowheads="1" noTextEdit="1"/>
          </p:cNvSpPr>
          <p:nvPr>
            <p:ph type="sldImg"/>
          </p:nvPr>
        </p:nvSpPr>
        <p:spPr>
          <a:ln/>
        </p:spPr>
      </p:sp>
      <p:sp>
        <p:nvSpPr>
          <p:cNvPr id="161798" name="Rectangle 3"/>
          <p:cNvSpPr>
            <a:spLocks noGrp="1" noChangeArrowheads="1"/>
          </p:cNvSpPr>
          <p:nvPr>
            <p:ph type="body" idx="1"/>
          </p:nvPr>
        </p:nvSpPr>
        <p:spPr>
          <a:xfrm>
            <a:off x="389467" y="4490034"/>
            <a:ext cx="6059452" cy="4252781"/>
          </a:xfrm>
          <a:prstGeom prst="rect">
            <a:avLst/>
          </a:prstGeom>
          <a:noFill/>
          <a:ln/>
        </p:spPr>
        <p:txBody>
          <a:bodyPr/>
          <a:lstStyle/>
          <a:p>
            <a:pPr eaLnBrk="1" hangingPunct="1">
              <a:spcBef>
                <a:spcPct val="50000"/>
              </a:spcBef>
            </a:pPr>
            <a:r>
              <a:rPr lang="en-US" altLang="en-US" sz="2000" b="1" i="1" dirty="0">
                <a:solidFill>
                  <a:srgbClr val="1C1C1C"/>
                </a:solidFill>
              </a:rPr>
              <a:t>Remember</a:t>
            </a:r>
            <a:r>
              <a:rPr lang="en-US" altLang="en-US" sz="2000" b="1" dirty="0">
                <a:solidFill>
                  <a:srgbClr val="1C1C1C"/>
                </a:solidFill>
              </a:rPr>
              <a:t>…   </a:t>
            </a:r>
            <a:r>
              <a:rPr lang="en-US" altLang="en-US" sz="2000" b="1" u="sng" dirty="0">
                <a:solidFill>
                  <a:srgbClr val="1C1C1C"/>
                </a:solidFill>
                <a:latin typeface="Arial" charset="0"/>
              </a:rPr>
              <a:t>Ignorance of the law is no defense.</a:t>
            </a:r>
          </a:p>
          <a:p>
            <a:pPr eaLnBrk="1" hangingPunct="1">
              <a:spcBef>
                <a:spcPct val="50000"/>
              </a:spcBef>
            </a:pPr>
            <a:r>
              <a:rPr lang="en-US" altLang="en-US" sz="2000" b="1" u="sng" dirty="0">
                <a:solidFill>
                  <a:srgbClr val="1C1C1C"/>
                </a:solidFill>
                <a:latin typeface="Arial" charset="0"/>
              </a:rPr>
              <a:t>Remember:  If it’s not written down, it didn’t happen!</a:t>
            </a:r>
          </a:p>
          <a:p>
            <a:pPr eaLnBrk="1" hangingPunct="1">
              <a:spcBef>
                <a:spcPct val="50000"/>
              </a:spcBef>
            </a:pPr>
            <a:endParaRPr lang="en-US" altLang="en-US" sz="2000" b="1" dirty="0">
              <a:solidFill>
                <a:srgbClr val="1C1C1C"/>
              </a:solidFill>
              <a:latin typeface="Arial" charset="0"/>
            </a:endParaRPr>
          </a:p>
          <a:p>
            <a:pPr eaLnBrk="1" hangingPunct="1">
              <a:spcBef>
                <a:spcPct val="50000"/>
              </a:spcBef>
            </a:pPr>
            <a:r>
              <a:rPr lang="en-US" altLang="en-US" sz="2000" b="1" dirty="0">
                <a:solidFill>
                  <a:srgbClr val="1C1C1C"/>
                </a:solidFill>
                <a:latin typeface="Arial" charset="0"/>
              </a:rPr>
              <a:t>&gt;&gt;&gt;Let’s consider some situations you might have…   (Scenarios)  </a:t>
            </a:r>
          </a:p>
          <a:p>
            <a:pPr eaLnBrk="1" hangingPunct="1">
              <a:spcBef>
                <a:spcPct val="50000"/>
              </a:spcBef>
            </a:pPr>
            <a:endParaRPr lang="en-US" altLang="en-US" sz="2000" b="1" dirty="0">
              <a:solidFill>
                <a:srgbClr val="1C1C1C"/>
              </a:solidFill>
              <a:latin typeface="Arial" charset="0"/>
            </a:endParaRPr>
          </a:p>
          <a:p>
            <a:pPr eaLnBrk="1" hangingPunct="1">
              <a:spcBef>
                <a:spcPct val="50000"/>
              </a:spcBef>
            </a:pPr>
            <a:r>
              <a:rPr lang="en-US" altLang="en-US" sz="2000" b="1" dirty="0">
                <a:solidFill>
                  <a:srgbClr val="1C1C1C"/>
                </a:solidFill>
                <a:latin typeface="Arial" charset="0"/>
              </a:rPr>
              <a:t>When in doubt, call for Help.  This review is the 30,000 Ft. Fly-Over.  </a:t>
            </a:r>
          </a:p>
          <a:p>
            <a:pPr defTabSz="931774" fontAlgn="base">
              <a:spcBef>
                <a:spcPct val="50000"/>
              </a:spcBef>
              <a:spcAft>
                <a:spcPct val="0"/>
              </a:spcAft>
              <a:defRPr/>
            </a:pPr>
            <a:endParaRPr lang="en-US" altLang="en-US" sz="2000" b="1" dirty="0">
              <a:solidFill>
                <a:srgbClr val="1C1C1C"/>
              </a:solidFill>
              <a:latin typeface="Arial" charset="0"/>
            </a:endParaRPr>
          </a:p>
          <a:p>
            <a:pPr defTabSz="931774" fontAlgn="base">
              <a:spcBef>
                <a:spcPct val="50000"/>
              </a:spcBef>
              <a:spcAft>
                <a:spcPct val="0"/>
              </a:spcAft>
              <a:defRPr/>
            </a:pPr>
            <a:endParaRPr lang="en-US" altLang="en-US" b="1" dirty="0">
              <a:solidFill>
                <a:srgbClr val="1C1C1C"/>
              </a:solidFill>
              <a:latin typeface="Arial" charset="0"/>
            </a:endParaRPr>
          </a:p>
          <a:p>
            <a:pPr defTabSz="931774" fontAlgn="base">
              <a:spcBef>
                <a:spcPct val="50000"/>
              </a:spcBef>
              <a:spcAft>
                <a:spcPct val="0"/>
              </a:spcAft>
              <a:defRPr/>
            </a:pPr>
            <a:endParaRPr lang="en-US" altLang="en-US" b="1" dirty="0">
              <a:solidFill>
                <a:srgbClr val="1C1C1C"/>
              </a:solidFill>
              <a:latin typeface="Arial" charset="0"/>
            </a:endParaRPr>
          </a:p>
          <a:p>
            <a:pPr eaLnBrk="1" hangingPunct="1">
              <a:spcBef>
                <a:spcPct val="50000"/>
              </a:spcBef>
            </a:pPr>
            <a:endParaRPr lang="en-US" altLang="en-US" b="1" dirty="0">
              <a:solidFill>
                <a:srgbClr val="1C1C1C"/>
              </a:solidFill>
            </a:endParaRPr>
          </a:p>
        </p:txBody>
      </p:sp>
      <p:sp>
        <p:nvSpPr>
          <p:cNvPr id="2" name="Header Placeholder 1">
            <a:extLst>
              <a:ext uri="{FF2B5EF4-FFF2-40B4-BE49-F238E27FC236}">
                <a16:creationId xmlns:a16="http://schemas.microsoft.com/office/drawing/2014/main" id="{09D4C772-56C6-480D-AA35-12B00EA47511}"/>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3904859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6"/>
          <p:cNvSpPr>
            <a:spLocks noGrp="1" noChangeArrowheads="1"/>
          </p:cNvSpPr>
          <p:nvPr>
            <p:ph type="ftr" sz="quarter" idx="4"/>
          </p:nvPr>
        </p:nvSpPr>
        <p:spPr>
          <a:xfrm>
            <a:off x="0" y="8976836"/>
            <a:ext cx="5608320" cy="472890"/>
          </a:xfrm>
          <a:prstGeom prst="rect">
            <a:avLst/>
          </a:prstGeom>
          <a:noFill/>
        </p:spPr>
        <p:txBody>
          <a:bodyPr/>
          <a:lstStyle/>
          <a:p>
            <a:r>
              <a:rPr lang="en-US"/>
              <a:t>City of Yukon - April 23, 2019</a:t>
            </a:r>
          </a:p>
        </p:txBody>
      </p:sp>
      <p:sp>
        <p:nvSpPr>
          <p:cNvPr id="139268" name="Rectangle 7"/>
          <p:cNvSpPr>
            <a:spLocks noGrp="1" noChangeArrowheads="1"/>
          </p:cNvSpPr>
          <p:nvPr>
            <p:ph type="sldNum" sz="quarter" idx="5"/>
          </p:nvPr>
        </p:nvSpPr>
        <p:spPr>
          <a:noFill/>
        </p:spPr>
        <p:txBody>
          <a:bodyPr/>
          <a:lstStyle/>
          <a:p>
            <a:fld id="{6A7C8418-28E5-4647-8571-F6491B921A99}" type="slidenum">
              <a:rPr lang="en-US" smtClean="0"/>
              <a:pPr/>
              <a:t>10</a:t>
            </a:fld>
            <a:endParaRPr lang="en-US"/>
          </a:p>
        </p:txBody>
      </p:sp>
      <p:sp>
        <p:nvSpPr>
          <p:cNvPr id="139269" name="Rectangle 2"/>
          <p:cNvSpPr>
            <a:spLocks noGrp="1" noRot="1" noChangeAspect="1" noChangeArrowheads="1" noTextEdit="1"/>
          </p:cNvSpPr>
          <p:nvPr>
            <p:ph type="sldImg"/>
          </p:nvPr>
        </p:nvSpPr>
        <p:spPr>
          <a:xfrm>
            <a:off x="388938" y="328613"/>
            <a:ext cx="6300787" cy="3544887"/>
          </a:xfrm>
          <a:ln/>
        </p:spPr>
      </p:sp>
      <p:sp>
        <p:nvSpPr>
          <p:cNvPr id="139270" name="Rectangle 3"/>
          <p:cNvSpPr>
            <a:spLocks noGrp="1" noChangeArrowheads="1"/>
          </p:cNvSpPr>
          <p:nvPr>
            <p:ph type="body" idx="1"/>
          </p:nvPr>
        </p:nvSpPr>
        <p:spPr>
          <a:xfrm>
            <a:off x="389468" y="3873501"/>
            <a:ext cx="6059452" cy="4869313"/>
          </a:xfrm>
          <a:prstGeom prst="rect">
            <a:avLst/>
          </a:prstGeom>
          <a:noFill/>
          <a:ln/>
        </p:spPr>
        <p:txBody>
          <a:bodyPr/>
          <a:lstStyle/>
          <a:p>
            <a:r>
              <a:rPr lang="en-US" sz="2400" b="1" dirty="0"/>
              <a:t>Basics of Employment Law  –  When in doubt, seek out help.   </a:t>
            </a:r>
            <a:r>
              <a:rPr lang="en-US" sz="2400" b="1" i="1" dirty="0"/>
              <a:t>Call Human Resources</a:t>
            </a:r>
            <a:r>
              <a:rPr lang="en-US" sz="2400" b="1" dirty="0"/>
              <a:t>.  </a:t>
            </a:r>
          </a:p>
          <a:p>
            <a:endParaRPr lang="en-US" sz="800" b="1" dirty="0"/>
          </a:p>
          <a:p>
            <a:r>
              <a:rPr lang="en-US" sz="2400" b="1" i="1" dirty="0"/>
              <a:t>This is a “30,000 Ft Fly-Over”.</a:t>
            </a:r>
          </a:p>
          <a:p>
            <a:endParaRPr lang="en-US" sz="800" dirty="0"/>
          </a:p>
          <a:p>
            <a:r>
              <a:rPr lang="en-US" sz="2400" dirty="0"/>
              <a:t>Federal Statutes and State Statutes (like Governmental Tort Claims Act, WC Act and Drug Testing) are the laws.  However, Court Cases (federal, state and appeals courts) are constantly happening that tell us how to “interpret” the law.  </a:t>
            </a:r>
          </a:p>
        </p:txBody>
      </p:sp>
      <p:sp>
        <p:nvSpPr>
          <p:cNvPr id="2" name="Header Placeholder 1">
            <a:extLst>
              <a:ext uri="{FF2B5EF4-FFF2-40B4-BE49-F238E27FC236}">
                <a16:creationId xmlns:a16="http://schemas.microsoft.com/office/drawing/2014/main" id="{855E421F-A72D-4CD5-919E-D4E6BD94AB7F}"/>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249451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31775"/>
            <a:ext cx="6300787" cy="3544888"/>
          </a:xfrm>
        </p:spPr>
      </p:sp>
      <p:sp>
        <p:nvSpPr>
          <p:cNvPr id="3" name="Notes Placeholder 2"/>
          <p:cNvSpPr>
            <a:spLocks noGrp="1"/>
          </p:cNvSpPr>
          <p:nvPr>
            <p:ph type="body" idx="1"/>
          </p:nvPr>
        </p:nvSpPr>
        <p:spPr>
          <a:xfrm>
            <a:off x="238873" y="4028440"/>
            <a:ext cx="6693638" cy="4714050"/>
          </a:xfrm>
          <a:prstGeom prst="rect">
            <a:avLst/>
          </a:prstGeom>
        </p:spPr>
        <p:txBody>
          <a:bodyPr>
            <a:normAutofit/>
          </a:bodyPr>
          <a:lstStyle/>
          <a:p>
            <a:r>
              <a:rPr lang="en-US" sz="2400" b="1" dirty="0"/>
              <a:t>Under Title VII, </a:t>
            </a:r>
            <a:r>
              <a:rPr lang="en-US" sz="2000" b="1" i="1" u="sng" dirty="0"/>
              <a:t>it is illegal to discriminate in any aspect of employment. </a:t>
            </a:r>
            <a:r>
              <a:rPr lang="en-US" sz="2000" b="1" i="1" dirty="0"/>
              <a:t> </a:t>
            </a:r>
            <a:r>
              <a:rPr lang="en-US" sz="2000" b="1" dirty="0"/>
              <a:t>Making employment decisions based on the </a:t>
            </a:r>
            <a:r>
              <a:rPr lang="en-US" sz="2000" b="1" u="sng" dirty="0"/>
              <a:t>Protected Groups </a:t>
            </a:r>
            <a:r>
              <a:rPr lang="en-US" sz="2000" b="1" dirty="0"/>
              <a:t>is forbidden by Federal Law. </a:t>
            </a:r>
          </a:p>
        </p:txBody>
      </p:sp>
      <p:sp>
        <p:nvSpPr>
          <p:cNvPr id="4" name="Slide Number Placeholder 3"/>
          <p:cNvSpPr>
            <a:spLocks noGrp="1"/>
          </p:cNvSpPr>
          <p:nvPr>
            <p:ph type="sldNum" sz="quarter" idx="10"/>
          </p:nvPr>
        </p:nvSpPr>
        <p:spPr/>
        <p:txBody>
          <a:bodyPr/>
          <a:lstStyle/>
          <a:p>
            <a:fld id="{376CE6CC-4511-441B-ADF2-97E412CCCDAA}" type="slidenum">
              <a:rPr lang="en-US" smtClean="0">
                <a:solidFill>
                  <a:prstClr val="black"/>
                </a:solidFill>
              </a:rPr>
              <a:pPr/>
              <a:t>11</a:t>
            </a:fld>
            <a:endParaRPr lang="en-US" dirty="0">
              <a:solidFill>
                <a:prstClr val="black"/>
              </a:solidFill>
            </a:endParaRPr>
          </a:p>
        </p:txBody>
      </p:sp>
      <p:sp>
        <p:nvSpPr>
          <p:cNvPr id="5" name="Footer Placeholder 4"/>
          <p:cNvSpPr>
            <a:spLocks noGrp="1"/>
          </p:cNvSpPr>
          <p:nvPr>
            <p:ph type="ftr" sz="quarter" idx="11"/>
          </p:nvPr>
        </p:nvSpPr>
        <p:spPr>
          <a:xfrm>
            <a:off x="340753" y="8609177"/>
            <a:ext cx="4050453" cy="472567"/>
          </a:xfrm>
          <a:prstGeom prst="rect">
            <a:avLst/>
          </a:prstGeom>
        </p:spPr>
        <p:txBody>
          <a:bodyPr/>
          <a:lstStyle/>
          <a:p>
            <a:r>
              <a:rPr lang="en-US">
                <a:solidFill>
                  <a:prstClr val="black"/>
                </a:solidFill>
              </a:rPr>
              <a:t>City of Yukon - April 23, 2019</a:t>
            </a:r>
            <a:endParaRPr lang="en-US" dirty="0">
              <a:solidFill>
                <a:prstClr val="black"/>
              </a:solidFill>
            </a:endParaRPr>
          </a:p>
        </p:txBody>
      </p:sp>
      <p:sp>
        <p:nvSpPr>
          <p:cNvPr id="6" name="Header Placeholder 5"/>
          <p:cNvSpPr>
            <a:spLocks noGrp="1"/>
          </p:cNvSpPr>
          <p:nvPr>
            <p:ph type="hdr" sz="quarter" idx="12"/>
          </p:nvPr>
        </p:nvSpPr>
        <p:spPr>
          <a:xfrm>
            <a:off x="0" y="0"/>
            <a:ext cx="6309360" cy="619760"/>
          </a:xfrm>
          <a:prstGeom prst="rect">
            <a:avLst/>
          </a:prstGeom>
        </p:spPr>
        <p:txBody>
          <a:bodyPr/>
          <a:lstStyle/>
          <a:p>
            <a:r>
              <a:rPr lang="en-US">
                <a:solidFill>
                  <a:prstClr val="black"/>
                </a:solidFill>
              </a:rPr>
              <a:t>Supervisor Improvement Program #2</a:t>
            </a:r>
            <a:endParaRPr lang="en-US" dirty="0">
              <a:solidFill>
                <a:prstClr val="black"/>
              </a:solidFill>
            </a:endParaRPr>
          </a:p>
        </p:txBody>
      </p:sp>
      <p:sp>
        <p:nvSpPr>
          <p:cNvPr id="7" name="Rectangle 3"/>
          <p:cNvSpPr txBox="1">
            <a:spLocks noChangeArrowheads="1"/>
          </p:cNvSpPr>
          <p:nvPr/>
        </p:nvSpPr>
        <p:spPr>
          <a:xfrm>
            <a:off x="309951" y="5224992"/>
            <a:ext cx="6698827" cy="3176270"/>
          </a:xfrm>
          <a:prstGeom prst="rect">
            <a:avLst/>
          </a:prstGeom>
          <a:ln>
            <a:solidFill>
              <a:schemeClr val="tx1"/>
            </a:solidFill>
          </a:ln>
        </p:spPr>
        <p:txBody>
          <a:bodyPr lIns="93177" tIns="46589" rIns="93177" bIns="46589"/>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2200" b="1" dirty="0"/>
              <a:t>42 U.S.C. § </a:t>
            </a:r>
            <a:r>
              <a:rPr lang="en-US" sz="2000" b="1" dirty="0"/>
              <a:t>2000e  </a:t>
            </a:r>
            <a:r>
              <a:rPr lang="en-US" sz="2000" dirty="0"/>
              <a:t>- It shall be an </a:t>
            </a:r>
            <a:r>
              <a:rPr lang="en-US" sz="2000" u="sng" dirty="0"/>
              <a:t>unlawful employment practice</a:t>
            </a:r>
            <a:r>
              <a:rPr lang="en-US" sz="2000" dirty="0"/>
              <a:t> for an employer to </a:t>
            </a:r>
            <a:r>
              <a:rPr lang="en-US" sz="2000" u="sng" dirty="0"/>
              <a:t>discriminate </a:t>
            </a:r>
            <a:r>
              <a:rPr lang="en-US" sz="2000" dirty="0"/>
              <a:t>against any individual </a:t>
            </a:r>
            <a:r>
              <a:rPr lang="en-US" sz="2000" i="1" dirty="0"/>
              <a:t>with respect to </a:t>
            </a:r>
            <a:r>
              <a:rPr lang="en-US" sz="2000" b="1" i="1" dirty="0"/>
              <a:t>compensation, terms, conditions, or privileges of employment </a:t>
            </a:r>
            <a:r>
              <a:rPr lang="en-US" sz="2000" dirty="0"/>
              <a:t>because of such individual’s </a:t>
            </a:r>
            <a:r>
              <a:rPr lang="en-US" sz="2000" b="1" u="sng" dirty="0"/>
              <a:t>race, color, religion, sex, or national origin.  </a:t>
            </a:r>
            <a:r>
              <a:rPr lang="en-US" sz="2000" b="1" u="sng" dirty="0">
                <a:solidFill>
                  <a:srgbClr val="002060"/>
                </a:solidFill>
              </a:rPr>
              <a:t>+ age, gender, sexual orientation, disability &amp; veteran status.</a:t>
            </a:r>
          </a:p>
          <a:p>
            <a:pPr>
              <a:buNone/>
            </a:pPr>
            <a:endParaRPr lang="en-US" sz="2000" b="1" u="sng" dirty="0">
              <a:solidFill>
                <a:srgbClr val="002060"/>
              </a:solidFill>
            </a:endParaRPr>
          </a:p>
          <a:p>
            <a:pPr>
              <a:buNone/>
            </a:pPr>
            <a:r>
              <a:rPr lang="en-US" sz="2000" dirty="0">
                <a:solidFill>
                  <a:srgbClr val="002060"/>
                </a:solidFill>
              </a:rPr>
              <a:t>			</a:t>
            </a:r>
            <a:r>
              <a:rPr lang="en-US" sz="2000" b="1" u="sng" dirty="0">
                <a:solidFill>
                  <a:srgbClr val="002060"/>
                </a:solidFill>
              </a:rPr>
              <a:t>NEXT:  Don Logan and AIA  &gt;&gt;&gt;</a:t>
            </a:r>
          </a:p>
        </p:txBody>
      </p:sp>
    </p:spTree>
    <p:extLst>
      <p:ext uri="{BB962C8B-B14F-4D97-AF65-F5344CB8AC3E}">
        <p14:creationId xmlns:p14="http://schemas.microsoft.com/office/powerpoint/2010/main" val="3932463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873125" y="423863"/>
            <a:ext cx="5575300" cy="3136900"/>
          </a:xfrm>
          <a:noFill/>
          <a:ln>
            <a:solidFill>
              <a:srgbClr val="000000"/>
            </a:solidFill>
            <a:miter lim="800000"/>
            <a:headEnd/>
            <a:tailEnd/>
          </a:ln>
        </p:spPr>
      </p:sp>
      <p:sp>
        <p:nvSpPr>
          <p:cNvPr id="70659" name="Notes Placeholder 2"/>
          <p:cNvSpPr>
            <a:spLocks noGrp="1"/>
          </p:cNvSpPr>
          <p:nvPr>
            <p:ph type="body" idx="1"/>
          </p:nvPr>
        </p:nvSpPr>
        <p:spPr bwMode="auto">
          <a:xfrm>
            <a:off x="433388" y="3733801"/>
            <a:ext cx="6015531" cy="1790700"/>
          </a:xfrm>
          <a:prstGeom prst="rect">
            <a:avLst/>
          </a:prstGeom>
          <a:noFill/>
        </p:spPr>
        <p:txBody>
          <a:bodyPr wrap="square" numCol="1" anchor="t" anchorCtr="0" compatLnSpc="1">
            <a:prstTxWarp prst="textNoShape">
              <a:avLst/>
            </a:prstTxWarp>
          </a:bodyPr>
          <a:lstStyle/>
          <a:p>
            <a:r>
              <a:rPr lang="en-US" sz="1800" dirty="0"/>
              <a:t>If there is a trait, characteristic, medical condition, etc. that is particular to one gender or the other – you may not base an employment decision upon that trait, characteristic, medical condition, etc.</a:t>
            </a:r>
          </a:p>
          <a:p>
            <a:r>
              <a:rPr lang="en-US" sz="1000" dirty="0"/>
              <a:t> </a:t>
            </a:r>
          </a:p>
          <a:p>
            <a:r>
              <a:rPr lang="en-US" sz="1800" dirty="0"/>
              <a:t>Example:  Pregnancy</a:t>
            </a:r>
          </a:p>
          <a:p>
            <a:r>
              <a:rPr lang="en-US" sz="800" dirty="0"/>
              <a:t> </a:t>
            </a:r>
          </a:p>
          <a:p>
            <a:r>
              <a:rPr lang="en-US" sz="1800" dirty="0"/>
              <a:t>Gender Bias:    (Added 8-13, Slides from Suzie Paulson.)</a:t>
            </a:r>
          </a:p>
          <a:p>
            <a:r>
              <a:rPr lang="en-US" sz="1000" dirty="0"/>
              <a:t> </a:t>
            </a:r>
          </a:p>
        </p:txBody>
      </p:sp>
      <p:sp>
        <p:nvSpPr>
          <p:cNvPr id="4" name="Slide Number Placeholder 3"/>
          <p:cNvSpPr>
            <a:spLocks noGrp="1"/>
          </p:cNvSpPr>
          <p:nvPr>
            <p:ph type="sldNum" sz="quarter" idx="5"/>
          </p:nvPr>
        </p:nvSpPr>
        <p:spPr/>
        <p:txBody>
          <a:bodyPr/>
          <a:lstStyle/>
          <a:p>
            <a:pPr>
              <a:defRPr/>
            </a:pPr>
            <a:fld id="{8A326A12-3447-494F-AE52-55A1DEB1BFDC}" type="slidenum">
              <a:rPr lang="en-US" smtClean="0"/>
              <a:pPr>
                <a:defRPr/>
              </a:pPr>
              <a:t>12</a:t>
            </a:fld>
            <a:endParaRPr lang="en-US"/>
          </a:p>
        </p:txBody>
      </p:sp>
      <p:sp>
        <p:nvSpPr>
          <p:cNvPr id="5" name="Footer Placeholder 4"/>
          <p:cNvSpPr>
            <a:spLocks noGrp="1"/>
          </p:cNvSpPr>
          <p:nvPr>
            <p:ph type="ftr" sz="quarter" idx="10"/>
          </p:nvPr>
        </p:nvSpPr>
        <p:spPr>
          <a:xfrm>
            <a:off x="2" y="8831580"/>
            <a:ext cx="5919892" cy="61814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4FBE44AE-177B-4D93-B4DA-C9D1652F39D2}"/>
              </a:ext>
            </a:extLst>
          </p:cNvPr>
          <p:cNvSpPr>
            <a:spLocks noGrp="1"/>
          </p:cNvSpPr>
          <p:nvPr>
            <p:ph type="hdr" sz="quarter" idx="11"/>
          </p:nvPr>
        </p:nvSpPr>
        <p:spPr/>
        <p:txBody>
          <a:bodyPr/>
          <a:lstStyle/>
          <a:p>
            <a:r>
              <a:rPr lang="en-US"/>
              <a:t>Supervisor Improvement Program #2</a:t>
            </a:r>
          </a:p>
        </p:txBody>
      </p:sp>
      <p:sp>
        <p:nvSpPr>
          <p:cNvPr id="6" name="Rectangle 5">
            <a:extLst>
              <a:ext uri="{FF2B5EF4-FFF2-40B4-BE49-F238E27FC236}">
                <a16:creationId xmlns:a16="http://schemas.microsoft.com/office/drawing/2014/main" id="{9E8DE871-A6D4-4895-9206-E610BF53BD1B}"/>
              </a:ext>
            </a:extLst>
          </p:cNvPr>
          <p:cNvSpPr/>
          <p:nvPr/>
        </p:nvSpPr>
        <p:spPr>
          <a:xfrm>
            <a:off x="738189" y="5745441"/>
            <a:ext cx="6015531" cy="1200329"/>
          </a:xfrm>
          <a:prstGeom prst="rect">
            <a:avLst/>
          </a:prstGeom>
        </p:spPr>
        <p:txBody>
          <a:bodyPr wrap="square">
            <a:spAutoFit/>
          </a:bodyPr>
          <a:lstStyle/>
          <a:p>
            <a:pPr>
              <a:buClr>
                <a:srgbClr val="1750CF"/>
              </a:buClr>
              <a:buFont typeface="Wingdings" panose="05000000000000000000" pitchFamily="2" charset="2"/>
              <a:buChar char="ü"/>
            </a:pPr>
            <a:r>
              <a:rPr lang="en-US" dirty="0">
                <a:latin typeface="Arial" pitchFamily="34" charset="0"/>
                <a:cs typeface="Arial" pitchFamily="34" charset="0"/>
              </a:rPr>
              <a:t>Assigning more or less work based on sexual stereotypes</a:t>
            </a:r>
          </a:p>
          <a:p>
            <a:pPr>
              <a:buClr>
                <a:srgbClr val="1750CF"/>
              </a:buClr>
              <a:buFont typeface="Wingdings" panose="05000000000000000000" pitchFamily="2" charset="2"/>
              <a:buChar char="ü"/>
            </a:pPr>
            <a:r>
              <a:rPr lang="en-US" dirty="0">
                <a:latin typeface="Arial" pitchFamily="34" charset="0"/>
                <a:cs typeface="Arial" pitchFamily="34" charset="0"/>
              </a:rPr>
              <a:t>Only giving more physical work to male workers</a:t>
            </a:r>
          </a:p>
          <a:p>
            <a:pPr>
              <a:buClr>
                <a:srgbClr val="1750CF"/>
              </a:buClr>
              <a:buFont typeface="Wingdings" panose="05000000000000000000" pitchFamily="2" charset="2"/>
              <a:buChar char="ü"/>
            </a:pPr>
            <a:r>
              <a:rPr lang="en-US" dirty="0">
                <a:latin typeface="Arial" pitchFamily="34" charset="0"/>
                <a:cs typeface="Arial" pitchFamily="34" charset="0"/>
              </a:rPr>
              <a:t>Only giving paperwork to female employees</a:t>
            </a:r>
          </a:p>
        </p:txBody>
      </p:sp>
      <p:sp>
        <p:nvSpPr>
          <p:cNvPr id="7" name="Rectangle 6">
            <a:extLst>
              <a:ext uri="{FF2B5EF4-FFF2-40B4-BE49-F238E27FC236}">
                <a16:creationId xmlns:a16="http://schemas.microsoft.com/office/drawing/2014/main" id="{48215433-1D2D-475A-B93D-E87B8A4E8287}"/>
              </a:ext>
            </a:extLst>
          </p:cNvPr>
          <p:cNvSpPr/>
          <p:nvPr/>
        </p:nvSpPr>
        <p:spPr>
          <a:xfrm>
            <a:off x="529132" y="7022897"/>
            <a:ext cx="6224588" cy="1477328"/>
          </a:xfrm>
          <a:prstGeom prst="rect">
            <a:avLst/>
          </a:prstGeom>
        </p:spPr>
        <p:txBody>
          <a:bodyPr wrap="square">
            <a:spAutoFit/>
          </a:bodyPr>
          <a:lstStyle/>
          <a:p>
            <a:r>
              <a:rPr lang="en-US" dirty="0">
                <a:latin typeface="Arial" pitchFamily="34" charset="0"/>
                <a:cs typeface="Arial" pitchFamily="34" charset="0"/>
              </a:rPr>
              <a:t>The </a:t>
            </a:r>
            <a:r>
              <a:rPr lang="en-US" b="1" u="sng" dirty="0">
                <a:latin typeface="Arial" pitchFamily="34" charset="0"/>
                <a:cs typeface="Arial" pitchFamily="34" charset="0"/>
              </a:rPr>
              <a:t>presumption that men do only manly things and women do only girly things</a:t>
            </a:r>
            <a:r>
              <a:rPr lang="en-US" u="sng" dirty="0">
                <a:latin typeface="Arial" pitchFamily="34" charset="0"/>
                <a:cs typeface="Arial" pitchFamily="34" charset="0"/>
              </a:rPr>
              <a:t>.  </a:t>
            </a:r>
          </a:p>
          <a:p>
            <a:r>
              <a:rPr lang="en-US" dirty="0">
                <a:latin typeface="Arial" pitchFamily="34" charset="0"/>
                <a:cs typeface="Arial" pitchFamily="34" charset="0"/>
              </a:rPr>
              <a:t>Assigning arts and crafts to females and sport related activities to males.  </a:t>
            </a:r>
          </a:p>
          <a:p>
            <a:r>
              <a:rPr lang="en-US" dirty="0">
                <a:latin typeface="Arial" pitchFamily="34" charset="0"/>
                <a:cs typeface="Arial" pitchFamily="34" charset="0"/>
              </a:rPr>
              <a:t>Women plant flowers and men mow.  </a:t>
            </a:r>
          </a:p>
        </p:txBody>
      </p:sp>
    </p:spTree>
    <p:extLst>
      <p:ext uri="{BB962C8B-B14F-4D97-AF65-F5344CB8AC3E}">
        <p14:creationId xmlns:p14="http://schemas.microsoft.com/office/powerpoint/2010/main" val="512476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685165" y="4158932"/>
            <a:ext cx="5608320" cy="3660458"/>
          </a:xfrm>
        </p:spPr>
        <p:txBody>
          <a:bodyPr/>
          <a:lstStyle/>
          <a:p>
            <a:r>
              <a:rPr lang="en-US" sz="1800" b="1" dirty="0"/>
              <a:t>Video by Don Logan for Arizona Interscholastic Association (AIA).</a:t>
            </a:r>
          </a:p>
          <a:p>
            <a:endParaRPr lang="en-US" sz="1800" b="1" dirty="0"/>
          </a:p>
          <a:p>
            <a:r>
              <a:rPr lang="en-US" sz="1800" b="1" dirty="0"/>
              <a:t>Arizona is an At Will state, so is Oklahoma, unless you are part of a CBA.  </a:t>
            </a:r>
          </a:p>
          <a:p>
            <a:endParaRPr lang="en-US" sz="1800" b="1" dirty="0"/>
          </a:p>
          <a:p>
            <a:r>
              <a:rPr lang="en-US" sz="1800" b="1" dirty="0"/>
              <a:t>Referees are “independent contractors” but their standards of behavior must match an employee.</a:t>
            </a:r>
          </a:p>
          <a:p>
            <a:endParaRPr lang="en-US" sz="1800" b="1" dirty="0"/>
          </a:p>
          <a:p>
            <a:r>
              <a:rPr lang="en-US" sz="1800" b="1" dirty="0"/>
              <a:t>Report to AIA should translate to Report to a Supervisor…</a:t>
            </a:r>
          </a:p>
        </p:txBody>
      </p:sp>
      <p:sp>
        <p:nvSpPr>
          <p:cNvPr id="4" name="Header Placeholder 3"/>
          <p:cNvSpPr>
            <a:spLocks noGrp="1"/>
          </p:cNvSpPr>
          <p:nvPr>
            <p:ph type="hdr" sz="quarter"/>
          </p:nvPr>
        </p:nvSpPr>
        <p:spPr/>
        <p:txBody>
          <a:bodyPr/>
          <a:lstStyle/>
          <a:p>
            <a:pPr defTabSz="911291">
              <a:defRPr/>
            </a:pPr>
            <a:r>
              <a:rPr lang="en-US" sz="1400">
                <a:solidFill>
                  <a:srgbClr val="000000"/>
                </a:solidFill>
                <a:effectLst>
                  <a:outerShdw blurRad="38100" dist="38100" dir="2700000" algn="tl">
                    <a:srgbClr val="C0C0C0"/>
                  </a:outerShdw>
                </a:effectLst>
              </a:rPr>
              <a:t>City of Tishomingo - 4/11/2019</a:t>
            </a:r>
            <a:endParaRPr lang="en-US" sz="1400" dirty="0">
              <a:solidFill>
                <a:srgbClr val="000000"/>
              </a:solidFill>
              <a:effectLst>
                <a:outerShdw blurRad="38100" dist="38100" dir="2700000" algn="tl">
                  <a:srgbClr val="C0C0C0"/>
                </a:outerShdw>
              </a:effectLst>
            </a:endParaRPr>
          </a:p>
        </p:txBody>
      </p:sp>
      <p:sp>
        <p:nvSpPr>
          <p:cNvPr id="5" name="Footer Placeholder 4"/>
          <p:cNvSpPr>
            <a:spLocks noGrp="1"/>
          </p:cNvSpPr>
          <p:nvPr>
            <p:ph type="ftr" sz="quarter" idx="4"/>
          </p:nvPr>
        </p:nvSpPr>
        <p:spPr/>
        <p:txBody>
          <a:bodyPr/>
          <a:lstStyle/>
          <a:p>
            <a:pPr defTabSz="911291">
              <a:defRPr/>
            </a:pPr>
            <a:r>
              <a:rPr lang="en-US" sz="1200">
                <a:solidFill>
                  <a:srgbClr val="000000"/>
                </a:solidFill>
                <a:effectLst>
                  <a:outerShdw blurRad="38100" dist="38100" dir="2700000" algn="tl">
                    <a:srgbClr val="C0C0C0"/>
                  </a:outerShdw>
                </a:effectLst>
              </a:rPr>
              <a:t>City of Yukon - April 23, 2019</a:t>
            </a:r>
          </a:p>
        </p:txBody>
      </p:sp>
      <p:sp>
        <p:nvSpPr>
          <p:cNvPr id="6" name="Slide Number Placeholder 5"/>
          <p:cNvSpPr>
            <a:spLocks noGrp="1"/>
          </p:cNvSpPr>
          <p:nvPr>
            <p:ph type="sldNum" sz="quarter" idx="5"/>
          </p:nvPr>
        </p:nvSpPr>
        <p:spPr/>
        <p:txBody>
          <a:bodyPr/>
          <a:lstStyle/>
          <a:p>
            <a:pPr defTabSz="911291">
              <a:defRPr/>
            </a:pPr>
            <a:fld id="{BBA6D5C6-A4C2-4080-8EA2-F73A4DA2036D}" type="slidenum">
              <a:rPr lang="en-US">
                <a:solidFill>
                  <a:srgbClr val="000000"/>
                </a:solidFill>
              </a:rPr>
              <a:pPr defTabSz="911291">
                <a:defRPr/>
              </a:pPr>
              <a:t>13</a:t>
            </a:fld>
            <a:endParaRPr lang="en-US">
              <a:solidFill>
                <a:srgbClr val="000000"/>
              </a:solidFill>
            </a:endParaRPr>
          </a:p>
        </p:txBody>
      </p:sp>
    </p:spTree>
    <p:extLst>
      <p:ext uri="{BB962C8B-B14F-4D97-AF65-F5344CB8AC3E}">
        <p14:creationId xmlns:p14="http://schemas.microsoft.com/office/powerpoint/2010/main" val="3499233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3463" y="381000"/>
            <a:ext cx="6188075" cy="3481388"/>
          </a:xfrm>
        </p:spPr>
      </p:sp>
      <p:sp>
        <p:nvSpPr>
          <p:cNvPr id="3" name="Notes Placeholder 2"/>
          <p:cNvSpPr>
            <a:spLocks noGrp="1"/>
          </p:cNvSpPr>
          <p:nvPr>
            <p:ph type="body" idx="1"/>
          </p:nvPr>
        </p:nvSpPr>
        <p:spPr>
          <a:xfrm>
            <a:off x="492054" y="4109186"/>
            <a:ext cx="6097410" cy="4171657"/>
          </a:xfrm>
        </p:spPr>
        <p:txBody>
          <a:bodyPr>
            <a:normAutofit/>
          </a:bodyPr>
          <a:lstStyle/>
          <a:p>
            <a:r>
              <a:rPr lang="en-US" sz="2800" dirty="0"/>
              <a:t>We should be as </a:t>
            </a:r>
            <a:r>
              <a:rPr lang="en-US" sz="2800" b="1" dirty="0"/>
              <a:t>Tolerant</a:t>
            </a:r>
            <a:r>
              <a:rPr lang="en-US" sz="2800" dirty="0"/>
              <a:t> as this bear!  </a:t>
            </a:r>
          </a:p>
          <a:p>
            <a:r>
              <a:rPr lang="en-US" sz="2800" dirty="0"/>
              <a:t>This bear is </a:t>
            </a:r>
            <a:r>
              <a:rPr lang="en-US" sz="2800" b="1" dirty="0"/>
              <a:t>Open-Minded and Inclusive</a:t>
            </a:r>
            <a:r>
              <a:rPr lang="en-US" sz="2800" dirty="0"/>
              <a:t>.  </a:t>
            </a:r>
          </a:p>
          <a:p>
            <a:r>
              <a:rPr lang="en-US" sz="2800" b="1" i="1" dirty="0"/>
              <a:t>He Embraces the full Diversity of his Food Chain!</a:t>
            </a:r>
          </a:p>
        </p:txBody>
      </p:sp>
    </p:spTree>
    <p:extLst>
      <p:ext uri="{BB962C8B-B14F-4D97-AF65-F5344CB8AC3E}">
        <p14:creationId xmlns:p14="http://schemas.microsoft.com/office/powerpoint/2010/main" val="2521151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976836"/>
            <a:ext cx="5608320" cy="472890"/>
          </a:xfrm>
          <a:prstGeom prst="rect">
            <a:avLst/>
          </a:prstGeom>
          <a:noFill/>
        </p:spPr>
        <p:txBody>
          <a:bodyPr/>
          <a:lstStyle/>
          <a:p>
            <a:pPr defTabSz="931774" eaLnBrk="0" fontAlgn="base" hangingPunct="0">
              <a:spcBef>
                <a:spcPct val="0"/>
              </a:spcBef>
              <a:spcAft>
                <a:spcPct val="0"/>
              </a:spcAft>
              <a:defRPr/>
            </a:pPr>
            <a:r>
              <a:rPr lang="en-US">
                <a:solidFill>
                  <a:srgbClr val="000000"/>
                </a:solidFill>
                <a:latin typeface="Times New Roman" pitchFamily="18" charset="0"/>
              </a:rPr>
              <a:t>City of Yukon - April 23, 2019</a:t>
            </a:r>
          </a:p>
        </p:txBody>
      </p:sp>
      <p:sp>
        <p:nvSpPr>
          <p:cNvPr id="126980" name="Rectangle 7"/>
          <p:cNvSpPr>
            <a:spLocks noGrp="1" noChangeArrowheads="1"/>
          </p:cNvSpPr>
          <p:nvPr>
            <p:ph type="sldNum" sz="quarter" idx="5"/>
          </p:nvPr>
        </p:nvSpPr>
        <p:spPr>
          <a:noFill/>
        </p:spPr>
        <p:txBody>
          <a:bodyPr/>
          <a:lstStyle/>
          <a:p>
            <a:pPr defTabSz="947950" eaLnBrk="0" fontAlgn="base" hangingPunct="0">
              <a:spcBef>
                <a:spcPct val="0"/>
              </a:spcBef>
              <a:spcAft>
                <a:spcPct val="0"/>
              </a:spcAft>
              <a:defRPr/>
            </a:pPr>
            <a:fld id="{D7F962D0-3F6E-4BD8-BF2F-AB4AD13F59C9}" type="slidenum">
              <a:rPr lang="en-US">
                <a:solidFill>
                  <a:srgbClr val="000000"/>
                </a:solidFill>
                <a:latin typeface="Times New Roman" pitchFamily="18" charset="0"/>
              </a:rPr>
              <a:pPr defTabSz="947950" eaLnBrk="0" fontAlgn="base" hangingPunct="0">
                <a:spcBef>
                  <a:spcPct val="0"/>
                </a:spcBef>
                <a:spcAft>
                  <a:spcPct val="0"/>
                </a:spcAft>
                <a:defRPr/>
              </a:pPr>
              <a:t>16</a:t>
            </a:fld>
            <a:endParaRPr lang="en-US">
              <a:solidFill>
                <a:srgbClr val="000000"/>
              </a:solidFill>
              <a:latin typeface="Times New Roman" pitchFamily="18" charset="0"/>
            </a:endParaRPr>
          </a:p>
        </p:txBody>
      </p:sp>
      <p:sp>
        <p:nvSpPr>
          <p:cNvPr id="126981" name="Rectangle 2"/>
          <p:cNvSpPr>
            <a:spLocks noGrp="1" noRot="1" noChangeAspect="1" noChangeArrowheads="1" noTextEdit="1"/>
          </p:cNvSpPr>
          <p:nvPr>
            <p:ph type="sldImg"/>
          </p:nvPr>
        </p:nvSpPr>
        <p:spPr>
          <a:xfrm>
            <a:off x="431800" y="319088"/>
            <a:ext cx="6302375" cy="3544887"/>
          </a:xfrm>
          <a:ln/>
        </p:spPr>
      </p:sp>
      <p:sp>
        <p:nvSpPr>
          <p:cNvPr id="126982" name="Rectangle 3"/>
          <p:cNvSpPr>
            <a:spLocks noGrp="1" noChangeArrowheads="1"/>
          </p:cNvSpPr>
          <p:nvPr>
            <p:ph type="body" idx="1"/>
          </p:nvPr>
        </p:nvSpPr>
        <p:spPr>
          <a:xfrm>
            <a:off x="717268" y="3950970"/>
            <a:ext cx="5731651" cy="4791843"/>
          </a:xfrm>
          <a:prstGeom prst="rect">
            <a:avLst/>
          </a:prstGeom>
          <a:noFill/>
          <a:ln/>
        </p:spPr>
        <p:txBody>
          <a:bodyPr/>
          <a:lstStyle/>
          <a:p>
            <a:r>
              <a:rPr lang="en-US" sz="2400" b="1" u="sng" dirty="0"/>
              <a:t>TRUE.</a:t>
            </a:r>
            <a:r>
              <a:rPr lang="en-US" sz="2000" dirty="0"/>
              <a:t>  </a:t>
            </a:r>
            <a:r>
              <a:rPr lang="en-US" sz="2000" dirty="0">
                <a:latin typeface="Arial" panose="020B0604020202020204" pitchFamily="34" charset="0"/>
                <a:cs typeface="Arial" panose="020B0604020202020204" pitchFamily="34" charset="0"/>
              </a:rPr>
              <a:t>OK is an “At Will” Employment state.  All you say is: “he/she was terminated for the “Good of the Service.””</a:t>
            </a:r>
          </a:p>
          <a:p>
            <a:endParaRPr lang="en-US" sz="2000" dirty="0"/>
          </a:p>
          <a:p>
            <a:r>
              <a:rPr lang="en-US" sz="2000" b="1" dirty="0">
                <a:latin typeface="Arial" panose="020B0604020202020204" pitchFamily="34" charset="0"/>
                <a:cs typeface="Arial" panose="020B0604020202020204" pitchFamily="34" charset="0"/>
              </a:rPr>
              <a:t>However, if your City Charter, or Personnel Policies, or Collective Bargaining Agreement specify a “Process for Termination”, then you and your city must follow the process – every time with everyone.   </a:t>
            </a:r>
          </a:p>
        </p:txBody>
      </p:sp>
      <p:sp>
        <p:nvSpPr>
          <p:cNvPr id="6" name="Rectangle 5"/>
          <p:cNvSpPr/>
          <p:nvPr/>
        </p:nvSpPr>
        <p:spPr>
          <a:xfrm rot="20675740">
            <a:off x="2726012" y="7151408"/>
            <a:ext cx="2656539" cy="938719"/>
          </a:xfrm>
          <a:prstGeom prst="rect">
            <a:avLst/>
          </a:prstGeom>
          <a:solidFill>
            <a:srgbClr val="99FFCC"/>
          </a:solidFill>
          <a:ln>
            <a:solidFill>
              <a:schemeClr val="accent2">
                <a:lumMod val="75000"/>
              </a:schemeClr>
            </a:solidFill>
          </a:ln>
        </p:spPr>
        <p:txBody>
          <a:bodyPr wrap="square" lIns="93177" tIns="46589" rIns="93177" bIns="4658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31774" eaLnBrk="0" fontAlgn="base" hangingPunct="0">
              <a:spcBef>
                <a:spcPct val="0"/>
              </a:spcBef>
              <a:spcAft>
                <a:spcPct val="0"/>
              </a:spcAft>
              <a:defRPr/>
            </a:pPr>
            <a:r>
              <a:rPr lang="en-US" sz="5500" b="1" dirty="0">
                <a:ln w="11430"/>
                <a:solidFill>
                  <a:srgbClr val="FF0000"/>
                </a:solidFill>
                <a:effectLst>
                  <a:outerShdw blurRad="50800" dist="39000" dir="5460000" algn="tl">
                    <a:srgbClr val="000000">
                      <a:alpha val="38000"/>
                    </a:srgbClr>
                  </a:outerShdw>
                </a:effectLst>
                <a:latin typeface="Times New Roman" pitchFamily="18" charset="0"/>
              </a:rPr>
              <a:t>TRUE</a:t>
            </a:r>
          </a:p>
        </p:txBody>
      </p:sp>
      <p:sp>
        <p:nvSpPr>
          <p:cNvPr id="2" name="Header Placeholder 1">
            <a:extLst>
              <a:ext uri="{FF2B5EF4-FFF2-40B4-BE49-F238E27FC236}">
                <a16:creationId xmlns:a16="http://schemas.microsoft.com/office/drawing/2014/main" id="{98A408AF-0336-4B90-8B3F-A22C26593229}"/>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3230479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625600" y="231775"/>
            <a:ext cx="5784850" cy="3254375"/>
          </a:xfrm>
          <a:ln/>
        </p:spPr>
      </p:sp>
      <p:sp>
        <p:nvSpPr>
          <p:cNvPr id="58371" name="Notes Placeholder 2"/>
          <p:cNvSpPr>
            <a:spLocks noGrp="1"/>
          </p:cNvSpPr>
          <p:nvPr>
            <p:ph type="body" idx="1"/>
          </p:nvPr>
        </p:nvSpPr>
        <p:spPr>
          <a:xfrm>
            <a:off x="389467" y="3641090"/>
            <a:ext cx="6465147" cy="5500370"/>
          </a:xfrm>
          <a:prstGeom prst="rect">
            <a:avLst/>
          </a:prstGeom>
          <a:noFill/>
          <a:ln/>
        </p:spPr>
        <p:txBody>
          <a:bodyPr/>
          <a:lstStyle/>
          <a:p>
            <a:pPr>
              <a:defRPr/>
            </a:pPr>
            <a:r>
              <a:rPr lang="en-US" sz="2400" dirty="0">
                <a:latin typeface="Comic Sans MS" pitchFamily="66" charset="0"/>
              </a:rPr>
              <a:t>Do you know harassment when you see it? </a:t>
            </a:r>
          </a:p>
          <a:p>
            <a:pPr>
              <a:defRPr/>
            </a:pPr>
            <a:r>
              <a:rPr lang="en-US" sz="2400" dirty="0">
                <a:latin typeface="Comic Sans MS" pitchFamily="66" charset="0"/>
              </a:rPr>
              <a:t>Sometimes, sure, but often not, because harassment </a:t>
            </a:r>
            <a:r>
              <a:rPr lang="en-US" sz="2400" b="1" dirty="0">
                <a:latin typeface="Comic Sans MS" pitchFamily="66" charset="0"/>
              </a:rPr>
              <a:t>isn't about intent</a:t>
            </a:r>
            <a:r>
              <a:rPr lang="en-US" sz="2400" dirty="0">
                <a:latin typeface="Comic Sans MS" pitchFamily="66" charset="0"/>
              </a:rPr>
              <a:t>, </a:t>
            </a:r>
            <a:r>
              <a:rPr lang="en-US" sz="2400" i="1" u="sng" dirty="0">
                <a:latin typeface="Comic Sans MS" pitchFamily="66" charset="0"/>
              </a:rPr>
              <a:t>it's about effect</a:t>
            </a:r>
            <a:r>
              <a:rPr lang="en-US" sz="2400" dirty="0">
                <a:latin typeface="Comic Sans MS" pitchFamily="66" charset="0"/>
              </a:rPr>
              <a:t>. </a:t>
            </a:r>
          </a:p>
          <a:p>
            <a:pPr>
              <a:defRPr/>
            </a:pPr>
            <a:r>
              <a:rPr lang="en-US" sz="2400" dirty="0">
                <a:latin typeface="Comic Sans MS" pitchFamily="66" charset="0"/>
              </a:rPr>
              <a:t>Employees may appear to be enjoying a situation but be thinking, "I'm being harassed." </a:t>
            </a:r>
          </a:p>
          <a:p>
            <a:pPr marL="291179" indent="-291179"/>
            <a:endParaRPr lang="en-US" sz="2400" dirty="0"/>
          </a:p>
        </p:txBody>
      </p:sp>
      <p:sp>
        <p:nvSpPr>
          <p:cNvPr id="58372" name="Footer Placeholder 3"/>
          <p:cNvSpPr>
            <a:spLocks noGrp="1"/>
          </p:cNvSpPr>
          <p:nvPr>
            <p:ph type="ftr" sz="quarter" idx="4"/>
          </p:nvPr>
        </p:nvSpPr>
        <p:spPr>
          <a:xfrm>
            <a:off x="0" y="8955471"/>
            <a:ext cx="5218853" cy="494256"/>
          </a:xfrm>
          <a:prstGeom prst="rect">
            <a:avLst/>
          </a:prstGeom>
          <a:noFill/>
        </p:spPr>
        <p:txBody>
          <a:bodyPr/>
          <a:lstStyle/>
          <a:p>
            <a:r>
              <a:rPr lang="en-US"/>
              <a:t>City of Yukon - April 23, 2019</a:t>
            </a:r>
            <a:endParaRPr lang="en-US" dirty="0"/>
          </a:p>
        </p:txBody>
      </p:sp>
      <p:sp>
        <p:nvSpPr>
          <p:cNvPr id="58373" name="Slide Number Placeholder 4"/>
          <p:cNvSpPr>
            <a:spLocks noGrp="1"/>
          </p:cNvSpPr>
          <p:nvPr>
            <p:ph type="sldNum" sz="quarter" idx="5"/>
          </p:nvPr>
        </p:nvSpPr>
        <p:spPr>
          <a:noFill/>
        </p:spPr>
        <p:txBody>
          <a:bodyPr/>
          <a:lstStyle/>
          <a:p>
            <a:fld id="{254DCA39-760F-4727-BCBE-2E1782B4067E}" type="slidenum">
              <a:rPr lang="en-US" smtClean="0"/>
              <a:pPr/>
              <a:t>17</a:t>
            </a:fld>
            <a:endParaRPr lang="en-US"/>
          </a:p>
        </p:txBody>
      </p:sp>
      <p:sp>
        <p:nvSpPr>
          <p:cNvPr id="6" name="Header Placeholder 5"/>
          <p:cNvSpPr>
            <a:spLocks noGrp="1"/>
          </p:cNvSpPr>
          <p:nvPr>
            <p:ph type="hdr" sz="quarter" idx="10"/>
          </p:nvPr>
        </p:nvSpPr>
        <p:spPr>
          <a:xfrm>
            <a:off x="0" y="0"/>
            <a:ext cx="3105997" cy="472890"/>
          </a:xfrm>
          <a:prstGeom prst="rect">
            <a:avLst/>
          </a:prstGeom>
        </p:spPr>
        <p:txBody>
          <a:bodyPr/>
          <a:lstStyle/>
          <a:p>
            <a:pPr>
              <a:defRPr/>
            </a:pPr>
            <a:r>
              <a:rPr lang="en-US"/>
              <a:t>Supervisor Improvement Program #2</a:t>
            </a:r>
          </a:p>
        </p:txBody>
      </p:sp>
      <p:sp>
        <p:nvSpPr>
          <p:cNvPr id="7" name="TextBox 4"/>
          <p:cNvSpPr txBox="1">
            <a:spLocks noChangeArrowheads="1"/>
          </p:cNvSpPr>
          <p:nvPr/>
        </p:nvSpPr>
        <p:spPr bwMode="auto">
          <a:xfrm>
            <a:off x="2181013" y="6352540"/>
            <a:ext cx="4439920" cy="844847"/>
          </a:xfrm>
          <a:prstGeom prst="rect">
            <a:avLst/>
          </a:prstGeom>
          <a:solidFill>
            <a:srgbClr val="FFFF99"/>
          </a:solidFill>
          <a:ln w="57150">
            <a:solidFill>
              <a:schemeClr val="tx1"/>
            </a:solidFill>
            <a:miter lim="800000"/>
            <a:headEnd/>
            <a:tailEnd/>
          </a:ln>
        </p:spPr>
        <p:txBody>
          <a:bodyPr wrap="square" lIns="93177" tIns="46589" rIns="93177" bIns="46589">
            <a:spAutoFit/>
          </a:bodyPr>
          <a:lstStyle/>
          <a:p>
            <a:r>
              <a:rPr lang="en-US" sz="2400" b="1" dirty="0">
                <a:solidFill>
                  <a:srgbClr val="FF0000"/>
                </a:solidFill>
                <a:latin typeface="Comic Sans MS" pitchFamily="66" charset="0"/>
              </a:rPr>
              <a:t>The message that counts … is the one </a:t>
            </a:r>
            <a:r>
              <a:rPr lang="en-US" sz="2400" b="1" i="1" dirty="0">
                <a:solidFill>
                  <a:srgbClr val="FF0000"/>
                </a:solidFill>
                <a:latin typeface="Comic Sans MS" pitchFamily="66" charset="0"/>
              </a:rPr>
              <a:t>received.  </a:t>
            </a:r>
          </a:p>
        </p:txBody>
      </p:sp>
      <p:sp>
        <p:nvSpPr>
          <p:cNvPr id="8" name="TextBox 7"/>
          <p:cNvSpPr txBox="1"/>
          <p:nvPr/>
        </p:nvSpPr>
        <p:spPr>
          <a:xfrm>
            <a:off x="311573" y="7359650"/>
            <a:ext cx="6231467" cy="1202084"/>
          </a:xfrm>
          <a:prstGeom prst="rect">
            <a:avLst/>
          </a:prstGeom>
          <a:solidFill>
            <a:srgbClr val="FFFFFF"/>
          </a:solidFill>
          <a:ln w="57150">
            <a:solidFill>
              <a:srgbClr val="000000"/>
            </a:solidFill>
          </a:ln>
        </p:spPr>
        <p:txBody>
          <a:bodyPr wrap="square" lIns="93177" tIns="46589" rIns="93177" bIns="46589">
            <a:spAutoFit/>
          </a:bodyPr>
          <a:lstStyle/>
          <a:p>
            <a:pPr>
              <a:defRPr/>
            </a:pPr>
            <a:r>
              <a:rPr lang="en-US" sz="2400" dirty="0">
                <a:solidFill>
                  <a:srgbClr val="C00000"/>
                </a:solidFill>
              </a:rPr>
              <a:t>Anytime inappropriate behavior or comments are intended to humiliate someone or continue despite requests to stop, </a:t>
            </a:r>
            <a:r>
              <a:rPr lang="en-US" sz="2400" b="1" i="1" dirty="0">
                <a:solidFill>
                  <a:srgbClr val="C00000"/>
                </a:solidFill>
              </a:rPr>
              <a:t>it’s Harassment</a:t>
            </a:r>
            <a:r>
              <a:rPr lang="en-US" sz="2400" dirty="0">
                <a:solidFill>
                  <a:srgbClr val="C00000"/>
                </a:solidFill>
              </a:rPr>
              <a:t>.     </a:t>
            </a:r>
          </a:p>
        </p:txBody>
      </p:sp>
    </p:spTree>
    <p:extLst>
      <p:ext uri="{BB962C8B-B14F-4D97-AF65-F5344CB8AC3E}">
        <p14:creationId xmlns:p14="http://schemas.microsoft.com/office/powerpoint/2010/main" val="111007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829675"/>
            <a:ext cx="5486400" cy="465138"/>
          </a:xfrm>
          <a:prstGeom prst="rect">
            <a:avLst/>
          </a:prstGeom>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City of Yukon - April 23, 2019</a:t>
            </a:r>
          </a:p>
        </p:txBody>
      </p:sp>
      <p:sp>
        <p:nvSpPr>
          <p:cNvPr id="126980"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D7F962D0-3F6E-4BD8-BF2F-AB4AD13F59C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6981" name="Rectangle 2"/>
          <p:cNvSpPr>
            <a:spLocks noGrp="1" noRot="1" noChangeAspect="1" noChangeArrowheads="1" noTextEdit="1"/>
          </p:cNvSpPr>
          <p:nvPr>
            <p:ph type="sldImg"/>
          </p:nvPr>
        </p:nvSpPr>
        <p:spPr>
          <a:xfrm>
            <a:off x="1130300" y="304800"/>
            <a:ext cx="6196013" cy="3486150"/>
          </a:xfrm>
          <a:ln/>
        </p:spPr>
      </p:sp>
      <p:sp>
        <p:nvSpPr>
          <p:cNvPr id="126982" name="Rectangle 3"/>
          <p:cNvSpPr>
            <a:spLocks noGrp="1" noChangeArrowheads="1"/>
          </p:cNvSpPr>
          <p:nvPr>
            <p:ph type="body" idx="1"/>
          </p:nvPr>
        </p:nvSpPr>
        <p:spPr>
          <a:xfrm>
            <a:off x="304800" y="3790950"/>
            <a:ext cx="6003925" cy="5124450"/>
          </a:xfrm>
          <a:prstGeom prst="rect">
            <a:avLst/>
          </a:prstGeom>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TRUE</a:t>
            </a:r>
            <a:r>
              <a:rPr kumimoji="1"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If you feel discriminated against by your employer, </a:t>
            </a: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you have a legal right </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to </a:t>
            </a:r>
            <a:r>
              <a:rPr kumimoji="1" 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report that belief to company management, the appropriate state and federal agencies, and the courts - without retaliation occurring.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_________________________________________</a:t>
            </a:r>
          </a:p>
          <a:p>
            <a:pPr lvl="0" eaLnBrk="1" hangingPunct="1">
              <a:spcBef>
                <a:spcPct val="0"/>
              </a:spcBef>
              <a:defRPr/>
            </a:pPr>
            <a:r>
              <a:rPr lang="en-US" sz="1800" b="1" dirty="0">
                <a:solidFill>
                  <a:srgbClr val="000000"/>
                </a:solidFill>
              </a:rPr>
              <a:t>False.  </a:t>
            </a:r>
            <a:r>
              <a:rPr lang="en-US" sz="1600" dirty="0">
                <a:solidFill>
                  <a:srgbClr val="000000"/>
                </a:solidFill>
              </a:rPr>
              <a:t>Although </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they are </a:t>
            </a:r>
            <a:r>
              <a:rPr kumimoji="1" lang="en-US" sz="1600" b="0" i="1" u="sng" strike="noStrike" kern="1200" cap="none" spc="0" normalizeH="0" baseline="0" noProof="0" dirty="0">
                <a:ln>
                  <a:noFill/>
                </a:ln>
                <a:solidFill>
                  <a:srgbClr val="000000"/>
                </a:solidFill>
                <a:effectLst/>
                <a:uLnTx/>
                <a:uFillTx/>
                <a:latin typeface="Times New Roman" pitchFamily="18" charset="0"/>
                <a:ea typeface="+mn-ea"/>
                <a:cs typeface="+mn-cs"/>
              </a:rPr>
              <a:t>often lumped together </a:t>
            </a:r>
            <a:r>
              <a:rPr kumimoji="1"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and can be associated with each other, </a:t>
            </a:r>
            <a:r>
              <a:rPr kumimoji="1" lang="en-US" sz="1600" b="0" i="0" u="sng" strike="noStrike" kern="1200" cap="none" spc="0" normalizeH="0" baseline="0" noProof="0" dirty="0">
                <a:ln>
                  <a:noFill/>
                </a:ln>
                <a:solidFill>
                  <a:srgbClr val="000000"/>
                </a:solidFill>
                <a:effectLst/>
                <a:uLnTx/>
                <a:uFillTx/>
                <a:latin typeface="Times New Roman" pitchFamily="18" charset="0"/>
                <a:ea typeface="+mn-ea"/>
                <a:cs typeface="+mn-cs"/>
              </a:rPr>
              <a:t>the legal understanding of discrimination and harassment differ. </a:t>
            </a:r>
          </a:p>
          <a:p>
            <a:pPr lvl="0" eaLnBrk="1" hangingPunct="1">
              <a:spcBef>
                <a:spcPct val="0"/>
              </a:spcBef>
              <a:defRPr/>
            </a:pPr>
            <a:r>
              <a:rPr lang="en-US" sz="800" u="sng" dirty="0">
                <a:solidFill>
                  <a:srgbClr val="000000"/>
                </a:solidFill>
              </a:rPr>
              <a:t>  </a:t>
            </a:r>
            <a:br>
              <a:rPr kumimoji="1" lang="en-US" sz="2000" b="0" i="0" u="sng"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800" b="1" i="0" u="sng" strike="noStrike" kern="1200" cap="none" spc="0" normalizeH="0" baseline="0" noProof="0" dirty="0">
                <a:ln>
                  <a:noFill/>
                </a:ln>
                <a:solidFill>
                  <a:srgbClr val="000000"/>
                </a:solidFill>
                <a:effectLst/>
                <a:uLnTx/>
                <a:uFillTx/>
                <a:latin typeface="Times New Roman" pitchFamily="18" charset="0"/>
                <a:ea typeface="+mn-ea"/>
                <a:cs typeface="+mn-cs"/>
              </a:rPr>
              <a:t>Discrimination</a:t>
            </a:r>
            <a:r>
              <a:rPr kumimoji="1" lang="en-US" sz="1800" b="0" i="0" u="sng" strike="noStrike" kern="1200" cap="none" spc="0" normalizeH="0" baseline="0" noProof="0" dirty="0">
                <a:ln>
                  <a:noFill/>
                </a:ln>
                <a:solidFill>
                  <a:srgbClr val="000000"/>
                </a:solidFill>
                <a:effectLst/>
                <a:uLnTx/>
                <a:uFillTx/>
                <a:latin typeface="Times New Roman" pitchFamily="18" charset="0"/>
                <a:ea typeface="+mn-ea"/>
                <a:cs typeface="+mn-cs"/>
              </a:rPr>
              <a:t> </a:t>
            </a:r>
            <a:r>
              <a:rPr kumimoji="1"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deals with </a:t>
            </a:r>
            <a:r>
              <a:rPr kumimoji="1" lang="en-US" sz="1800" b="0" i="0" u="sng" strike="noStrike" kern="1200" cap="none" spc="0" normalizeH="0" baseline="0" noProof="0" dirty="0">
                <a:ln>
                  <a:noFill/>
                </a:ln>
                <a:solidFill>
                  <a:srgbClr val="000000"/>
                </a:solidFill>
                <a:effectLst/>
                <a:uLnTx/>
                <a:uFillTx/>
                <a:latin typeface="Times New Roman" pitchFamily="18" charset="0"/>
                <a:ea typeface="+mn-ea"/>
                <a:cs typeface="+mn-cs"/>
              </a:rPr>
              <a:t>employment decisions </a:t>
            </a:r>
            <a:r>
              <a:rPr kumimoji="1"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like recruitment, interviewing, hiring, promotion and terminations. If an employment decision is made based on age, race or ethnicity, gender, religion or disability, then that decision is most likely discriminatory.</a:t>
            </a:r>
            <a:br>
              <a:rPr kumimoji="1"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 </a:t>
            </a:r>
            <a:br>
              <a:rPr kumimoji="1"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1"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When </a:t>
            </a:r>
            <a:r>
              <a:rPr kumimoji="1" lang="en-US" sz="1800" b="0" i="0" u="sng" strike="noStrike" kern="1200" cap="none" spc="0" normalizeH="0" baseline="0" noProof="0" dirty="0">
                <a:ln>
                  <a:noFill/>
                </a:ln>
                <a:solidFill>
                  <a:srgbClr val="000000"/>
                </a:solidFill>
                <a:effectLst/>
                <a:uLnTx/>
                <a:uFillTx/>
                <a:latin typeface="Times New Roman" pitchFamily="18" charset="0"/>
                <a:ea typeface="+mn-ea"/>
                <a:cs typeface="+mn-cs"/>
              </a:rPr>
              <a:t>negative actions outside of employment decisions </a:t>
            </a:r>
            <a:r>
              <a:rPr kumimoji="1"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are directed at an individual personally, </a:t>
            </a:r>
            <a:r>
              <a:rPr kumimoji="1" lang="en-US" sz="1800" b="0" i="0" u="sng" strike="noStrike" kern="1200" cap="none" spc="0" normalizeH="0" baseline="0" noProof="0" dirty="0">
                <a:ln>
                  <a:noFill/>
                </a:ln>
                <a:solidFill>
                  <a:srgbClr val="000000"/>
                </a:solidFill>
                <a:effectLst/>
                <a:uLnTx/>
                <a:uFillTx/>
                <a:latin typeface="Times New Roman" pitchFamily="18" charset="0"/>
                <a:ea typeface="+mn-ea"/>
                <a:cs typeface="+mn-cs"/>
              </a:rPr>
              <a:t>the misconduct is called </a:t>
            </a:r>
            <a:r>
              <a:rPr kumimoji="1" lang="en-US" sz="1800" b="1" i="0" u="sng" strike="noStrike" kern="1200" cap="none" spc="0" normalizeH="0" baseline="0" noProof="0" dirty="0">
                <a:ln>
                  <a:noFill/>
                </a:ln>
                <a:solidFill>
                  <a:srgbClr val="000000"/>
                </a:solidFill>
                <a:effectLst/>
                <a:uLnTx/>
                <a:uFillTx/>
                <a:latin typeface="Times New Roman" pitchFamily="18" charset="0"/>
                <a:ea typeface="+mn-ea"/>
                <a:cs typeface="+mn-cs"/>
              </a:rPr>
              <a:t>harassment</a:t>
            </a:r>
            <a:r>
              <a:rPr kumimoji="1"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Examples of harassment in the workplace are racist jokes, slurs and insults, and unwanted physical contact.</a:t>
            </a:r>
            <a:r>
              <a:rPr kumimoji="1"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1" lang="en-US"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9206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169988" y="309563"/>
            <a:ext cx="6302375" cy="3544887"/>
          </a:xfrm>
          <a:ln/>
        </p:spPr>
      </p:sp>
      <p:sp>
        <p:nvSpPr>
          <p:cNvPr id="114691" name="Notes Placeholder 2"/>
          <p:cNvSpPr>
            <a:spLocks noGrp="1"/>
          </p:cNvSpPr>
          <p:nvPr>
            <p:ph type="body" idx="1"/>
          </p:nvPr>
        </p:nvSpPr>
        <p:spPr>
          <a:xfrm>
            <a:off x="318064" y="3858979"/>
            <a:ext cx="6692336" cy="5282485"/>
          </a:xfrm>
          <a:prstGeom prst="rect">
            <a:avLst/>
          </a:prstGeom>
          <a:noFill/>
          <a:ln/>
        </p:spPr>
        <p:txBody>
          <a:bodyPr lIns="92860" tIns="46431" rIns="92860" bIns="46431"/>
          <a:lstStyle/>
          <a:p>
            <a:pPr>
              <a:buClr>
                <a:srgbClr val="0000FF"/>
              </a:buClr>
              <a:buFont typeface="Wingdings 2" pitchFamily="18" charset="2"/>
              <a:buChar char="ä"/>
            </a:pPr>
            <a:r>
              <a:rPr lang="en-US" sz="2400" u="sng">
                <a:latin typeface="Arial" pitchFamily="34" charset="0"/>
                <a:cs typeface="Arial" pitchFamily="34" charset="0"/>
              </a:rPr>
              <a:t>Bias </a:t>
            </a:r>
            <a:r>
              <a:rPr lang="en-US" sz="2400">
                <a:latin typeface="Arial" pitchFamily="34" charset="0"/>
                <a:cs typeface="Arial" pitchFamily="34" charset="0"/>
              </a:rPr>
              <a:t>are Feelings We’ve  Learned:</a:t>
            </a:r>
          </a:p>
          <a:p>
            <a:pPr lvl="3">
              <a:buClr>
                <a:srgbClr val="0000FF"/>
              </a:buClr>
              <a:buFont typeface="Wingdings" pitchFamily="2" charset="2"/>
              <a:buChar char="§"/>
            </a:pPr>
            <a:r>
              <a:rPr lang="en-US" sz="1800">
                <a:latin typeface="Arial" pitchFamily="34" charset="0"/>
                <a:cs typeface="Arial" pitchFamily="34" charset="0"/>
              </a:rPr>
              <a:t>Creates Stereotypes</a:t>
            </a:r>
          </a:p>
          <a:p>
            <a:pPr lvl="3">
              <a:buClr>
                <a:srgbClr val="0000FF"/>
              </a:buClr>
              <a:buFont typeface="Wingdings" pitchFamily="2" charset="2"/>
              <a:buChar char="§"/>
            </a:pPr>
            <a:r>
              <a:rPr lang="en-US" sz="1800">
                <a:latin typeface="Arial" pitchFamily="34" charset="0"/>
                <a:cs typeface="Arial" pitchFamily="34" charset="0"/>
              </a:rPr>
              <a:t>Filter we see the world through </a:t>
            </a:r>
            <a:r>
              <a:rPr lang="en-US" sz="1800" i="1">
                <a:latin typeface="Arial" pitchFamily="34" charset="0"/>
                <a:cs typeface="Arial" pitchFamily="34" charset="0"/>
              </a:rPr>
              <a:t>(filters out truth)</a:t>
            </a:r>
          </a:p>
          <a:p>
            <a:pPr lvl="3">
              <a:buClr>
                <a:srgbClr val="0000FF"/>
              </a:buClr>
              <a:buFont typeface="Wingdings" pitchFamily="2" charset="2"/>
              <a:buChar char="§"/>
            </a:pPr>
            <a:r>
              <a:rPr lang="en-US" sz="1800">
                <a:latin typeface="Arial" pitchFamily="34" charset="0"/>
                <a:cs typeface="Arial" pitchFamily="34" charset="0"/>
              </a:rPr>
              <a:t>Overlook credentials and qualifications</a:t>
            </a:r>
          </a:p>
          <a:p>
            <a:pPr lvl="3">
              <a:buClr>
                <a:srgbClr val="0000FF"/>
              </a:buClr>
              <a:buFont typeface="Wingdings" pitchFamily="2" charset="2"/>
              <a:buChar char="§"/>
            </a:pPr>
            <a:r>
              <a:rPr lang="en-US" sz="1800">
                <a:latin typeface="Arial" pitchFamily="34" charset="0"/>
                <a:cs typeface="Arial" pitchFamily="34" charset="0"/>
              </a:rPr>
              <a:t>Are natural  	</a:t>
            </a:r>
          </a:p>
          <a:p>
            <a:pPr>
              <a:buClr>
                <a:srgbClr val="0000FF"/>
              </a:buClr>
              <a:buFont typeface="Wingdings 2" pitchFamily="18" charset="2"/>
              <a:buChar char="ä"/>
            </a:pPr>
            <a:r>
              <a:rPr lang="en-US" sz="2400" u="sng">
                <a:latin typeface="Arial" pitchFamily="34" charset="0"/>
                <a:cs typeface="Arial" pitchFamily="34" charset="0"/>
              </a:rPr>
              <a:t>Stereotype</a:t>
            </a:r>
            <a:r>
              <a:rPr lang="en-US" sz="2400">
                <a:latin typeface="Arial" pitchFamily="34" charset="0"/>
                <a:cs typeface="Arial" pitchFamily="34" charset="0"/>
              </a:rPr>
              <a:t> occurs when we apply a bias we have against a </a:t>
            </a:r>
            <a:r>
              <a:rPr lang="en-US" sz="2400" i="1">
                <a:latin typeface="Arial" pitchFamily="34" charset="0"/>
                <a:cs typeface="Arial" pitchFamily="34" charset="0"/>
              </a:rPr>
              <a:t>Whole Group </a:t>
            </a:r>
            <a:r>
              <a:rPr lang="en-US" sz="2400">
                <a:latin typeface="Arial" pitchFamily="34" charset="0"/>
                <a:cs typeface="Arial" pitchFamily="34" charset="0"/>
              </a:rPr>
              <a:t>of people</a:t>
            </a:r>
          </a:p>
          <a:p>
            <a:pPr>
              <a:buClr>
                <a:srgbClr val="0000FF"/>
              </a:buClr>
              <a:buFont typeface="Wingdings 2" pitchFamily="18" charset="2"/>
              <a:buChar char="ä"/>
            </a:pPr>
            <a:r>
              <a:rPr lang="en-US" sz="2400" u="sng">
                <a:latin typeface="Arial" pitchFamily="34" charset="0"/>
                <a:cs typeface="Arial" pitchFamily="34" charset="0"/>
              </a:rPr>
              <a:t>Prejudice</a:t>
            </a:r>
            <a:r>
              <a:rPr lang="en-US" sz="2400">
                <a:latin typeface="Arial" pitchFamily="34" charset="0"/>
                <a:cs typeface="Arial" pitchFamily="34" charset="0"/>
              </a:rPr>
              <a:t> takes it a step further when we act on the stereotypes we hold. </a:t>
            </a:r>
            <a:r>
              <a:rPr lang="en-US" sz="2400" b="1">
                <a:latin typeface="Arial" pitchFamily="34" charset="0"/>
                <a:cs typeface="Arial" pitchFamily="34" charset="0"/>
              </a:rPr>
              <a:t>Taking action or speaking at work from your personal prejudice is </a:t>
            </a:r>
            <a:r>
              <a:rPr lang="en-US" sz="2400" b="1" i="1" u="sng">
                <a:latin typeface="Arial" pitchFamily="34" charset="0"/>
                <a:cs typeface="Arial" pitchFamily="34" charset="0"/>
              </a:rPr>
              <a:t>always</a:t>
            </a:r>
            <a:r>
              <a:rPr lang="en-US" sz="2400" b="1" u="sng">
                <a:latin typeface="Arial" pitchFamily="34" charset="0"/>
                <a:cs typeface="Arial" pitchFamily="34" charset="0"/>
              </a:rPr>
              <a:t> INAPPROPRIATE</a:t>
            </a:r>
            <a:r>
              <a:rPr lang="en-US" sz="2400" b="1">
                <a:latin typeface="Arial" pitchFamily="34" charset="0"/>
                <a:cs typeface="Arial" pitchFamily="34" charset="0"/>
              </a:rPr>
              <a:t>!   </a:t>
            </a:r>
            <a:r>
              <a:rPr lang="en-US" sz="2000" b="1" u="sng">
                <a:latin typeface="Arial" pitchFamily="34" charset="0"/>
                <a:cs typeface="Arial" pitchFamily="34" charset="0"/>
              </a:rPr>
              <a:t>(or NEVER Appropriate)</a:t>
            </a:r>
          </a:p>
          <a:p>
            <a:pPr>
              <a:buClr>
                <a:srgbClr val="0000FF"/>
              </a:buClr>
              <a:buFont typeface="Wingdings 2" pitchFamily="18" charset="2"/>
              <a:buChar char="ä"/>
            </a:pPr>
            <a:endParaRPr lang="en-US" sz="240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8C0040D0-D3DB-4E17-9BC1-BDEAC15EC2BF}" type="slidenum">
              <a:rPr lang="en-US" smtClean="0">
                <a:solidFill>
                  <a:prstClr val="black"/>
                </a:solidFill>
              </a:rPr>
              <a:pPr>
                <a:defRPr/>
              </a:pPr>
              <a:t>19</a:t>
            </a:fld>
            <a:endParaRPr lang="en-US">
              <a:solidFill>
                <a:prstClr val="black"/>
              </a:solidFill>
            </a:endParaRPr>
          </a:p>
        </p:txBody>
      </p:sp>
      <p:sp>
        <p:nvSpPr>
          <p:cNvPr id="5" name="Footer Placeholder 4"/>
          <p:cNvSpPr>
            <a:spLocks noGrp="1"/>
          </p:cNvSpPr>
          <p:nvPr>
            <p:ph type="ftr" sz="quarter" idx="4"/>
          </p:nvPr>
        </p:nvSpPr>
        <p:spPr>
          <a:xfrm>
            <a:off x="467360" y="8978451"/>
            <a:ext cx="4050453" cy="472889"/>
          </a:xfrm>
          <a:prstGeom prst="rect">
            <a:avLst/>
          </a:prstGeom>
        </p:spPr>
        <p:txBody>
          <a:bodyPr lIns="92860" tIns="46431" rIns="92860" bIns="46431"/>
          <a:lstStyle/>
          <a:p>
            <a:pPr>
              <a:defRPr/>
            </a:pPr>
            <a:r>
              <a:rPr lang="en-US">
                <a:solidFill>
                  <a:prstClr val="black"/>
                </a:solidFill>
              </a:rPr>
              <a:t>City of Yukon - April 23, 2019</a:t>
            </a:r>
          </a:p>
        </p:txBody>
      </p:sp>
      <p:sp>
        <p:nvSpPr>
          <p:cNvPr id="6" name="Header Placeholder 5"/>
          <p:cNvSpPr>
            <a:spLocks noGrp="1"/>
          </p:cNvSpPr>
          <p:nvPr>
            <p:ph type="hdr" sz="quarter"/>
          </p:nvPr>
        </p:nvSpPr>
        <p:spPr>
          <a:xfrm>
            <a:off x="3" y="0"/>
            <a:ext cx="3105997" cy="472890"/>
          </a:xfrm>
          <a:prstGeom prst="rect">
            <a:avLst/>
          </a:prstGeom>
        </p:spPr>
        <p:txBody>
          <a:bodyPr lIns="92860" tIns="46431" rIns="92860" bIns="46431"/>
          <a:lstStyle/>
          <a:p>
            <a:pPr>
              <a:defRPr/>
            </a:pPr>
            <a:r>
              <a:rPr lang="en-US">
                <a:solidFill>
                  <a:prstClr val="black"/>
                </a:solidFill>
              </a:rPr>
              <a:t>Supervisor Improvement Program #2</a:t>
            </a:r>
          </a:p>
        </p:txBody>
      </p:sp>
    </p:spTree>
    <p:extLst>
      <p:ext uri="{BB962C8B-B14F-4D97-AF65-F5344CB8AC3E}">
        <p14:creationId xmlns:p14="http://schemas.microsoft.com/office/powerpoint/2010/main" val="3036650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079"/>
          <p:cNvSpPr>
            <a:spLocks noGrp="1" noChangeArrowheads="1"/>
          </p:cNvSpPr>
          <p:nvPr>
            <p:ph type="sldNum" sz="quarter" idx="5"/>
          </p:nvPr>
        </p:nvSpPr>
        <p:spPr/>
        <p:txBody>
          <a:bodyPr/>
          <a:lstStyle/>
          <a:p>
            <a:pPr marL="0" marR="0" lvl="0" indent="0" algn="r" defTabSz="908171" rtl="0" eaLnBrk="1" fontAlgn="base" latinLnBrk="0" hangingPunct="1">
              <a:lnSpc>
                <a:spcPct val="100000"/>
              </a:lnSpc>
              <a:spcBef>
                <a:spcPct val="0"/>
              </a:spcBef>
              <a:spcAft>
                <a:spcPct val="0"/>
              </a:spcAft>
              <a:buClrTx/>
              <a:buSzTx/>
              <a:buFontTx/>
              <a:buNone/>
              <a:tabLst/>
              <a:defRPr/>
            </a:pPr>
            <a:fld id="{0E4B78DE-C587-4AD7-AC4A-8A513304AF10}" type="slidenum">
              <a:rPr kumimoji="0" lang="en-US" sz="1200" b="0"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pitchFamily="18" charset="0"/>
                <a:ea typeface="+mn-ea"/>
                <a:cs typeface="+mn-cs"/>
              </a:rPr>
              <a:pPr marL="0" marR="0" lvl="0" indent="0" algn="r" defTabSz="908171"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endParaRPr>
          </a:p>
        </p:txBody>
      </p:sp>
      <p:sp>
        <p:nvSpPr>
          <p:cNvPr id="115716" name="Rectangle 2"/>
          <p:cNvSpPr>
            <a:spLocks noGrp="1" noRot="1" noChangeAspect="1" noChangeArrowheads="1" noTextEdit="1"/>
          </p:cNvSpPr>
          <p:nvPr>
            <p:ph type="sldImg"/>
          </p:nvPr>
        </p:nvSpPr>
        <p:spPr>
          <a:xfrm>
            <a:off x="1863725" y="230188"/>
            <a:ext cx="5024438" cy="2827337"/>
          </a:xfrm>
          <a:ln/>
        </p:spPr>
      </p:sp>
      <p:sp>
        <p:nvSpPr>
          <p:cNvPr id="115717" name="Rectangle 3"/>
          <p:cNvSpPr>
            <a:spLocks noGrp="1" noChangeArrowheads="1"/>
          </p:cNvSpPr>
          <p:nvPr>
            <p:ph type="body" idx="1"/>
          </p:nvPr>
        </p:nvSpPr>
        <p:spPr>
          <a:xfrm>
            <a:off x="605895" y="3424322"/>
            <a:ext cx="6091138" cy="1451117"/>
          </a:xfrm>
          <a:noFill/>
          <a:ln/>
        </p:spPr>
        <p:txBody>
          <a:bodyPr/>
          <a:lstStyle/>
          <a:p>
            <a:pPr lvl="0"/>
            <a:r>
              <a:rPr lang="en-US" sz="1600" b="1" dirty="0">
                <a:solidFill>
                  <a:srgbClr val="000000"/>
                </a:solidFill>
                <a:latin typeface="Arial" pitchFamily="34" charset="0"/>
              </a:rPr>
              <a:t>Jerks “judge” people and talk about them based on their biases. </a:t>
            </a:r>
          </a:p>
          <a:p>
            <a:pPr lvl="0"/>
            <a:r>
              <a:rPr lang="en-US" sz="1600" b="1" dirty="0">
                <a:solidFill>
                  <a:srgbClr val="000000"/>
                </a:solidFill>
                <a:latin typeface="Arial" pitchFamily="34" charset="0"/>
              </a:rPr>
              <a:t>Jerks often point and laugh at other people.  </a:t>
            </a:r>
          </a:p>
          <a:p>
            <a:pPr lvl="0"/>
            <a:r>
              <a:rPr lang="en-US" sz="1600" dirty="0">
                <a:solidFill>
                  <a:srgbClr val="000000"/>
                </a:solidFill>
                <a:latin typeface="Arial" pitchFamily="34" charset="0"/>
              </a:rPr>
              <a:t>***</a:t>
            </a:r>
            <a:r>
              <a:rPr lang="en-US" sz="1600" u="sng" dirty="0">
                <a:solidFill>
                  <a:srgbClr val="000000"/>
                </a:solidFill>
                <a:latin typeface="Arial" pitchFamily="34" charset="0"/>
              </a:rPr>
              <a:t>Guess what, Jerk</a:t>
            </a:r>
            <a:r>
              <a:rPr lang="en-US" sz="1600" b="1" dirty="0">
                <a:solidFill>
                  <a:srgbClr val="000000"/>
                </a:solidFill>
                <a:latin typeface="Arial" pitchFamily="34" charset="0"/>
              </a:rPr>
              <a:t>, three fingers are pointing back at you.  </a:t>
            </a:r>
          </a:p>
        </p:txBody>
      </p:sp>
      <p:sp>
        <p:nvSpPr>
          <p:cNvPr id="2" name="Rectangle 1">
            <a:extLst>
              <a:ext uri="{FF2B5EF4-FFF2-40B4-BE49-F238E27FC236}">
                <a16:creationId xmlns:a16="http://schemas.microsoft.com/office/drawing/2014/main" id="{0057AAD3-3CAC-4833-948A-BAA1D6E57E05}"/>
              </a:ext>
            </a:extLst>
          </p:cNvPr>
          <p:cNvSpPr/>
          <p:nvPr/>
        </p:nvSpPr>
        <p:spPr>
          <a:xfrm>
            <a:off x="626215" y="4724400"/>
            <a:ext cx="4998637" cy="3534601"/>
          </a:xfrm>
          <a:prstGeom prst="rect">
            <a:avLst/>
          </a:prstGeom>
        </p:spPr>
        <p:txBody>
          <a:bodyPr wrap="square" lIns="91129" tIns="45565" rIns="91129" bIns="45565">
            <a:spAutoFit/>
          </a:bodyPr>
          <a:lstStyle/>
          <a:p>
            <a:pPr marL="510834" marR="0" lvl="0" indent="-510834" algn="l" defTabSz="911291"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Personal insults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Invading one's personal territory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Uninvited personal contact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Threats and intimidation, </a:t>
            </a:r>
            <a:r>
              <a:rPr kumimoji="0" lang="en-US" sz="1600" b="0" i="0" u="none" strike="noStrike" kern="1200" cap="none" spc="0" normalizeH="0" baseline="0" noProof="0" dirty="0">
                <a:ln>
                  <a:noFill/>
                </a:ln>
                <a:solidFill>
                  <a:prstClr val="black"/>
                </a:solidFill>
                <a:effectLst/>
                <a:uLnTx/>
                <a:uFillTx/>
                <a:latin typeface="Calibri"/>
                <a:ea typeface="+mn-ea"/>
                <a:cs typeface="+mn-cs"/>
              </a:rPr>
              <a:t>both verbal and non-verbal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Sarcastic jokes and teasing used as insult-delivery systems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Withering e-mail flames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startAt="7"/>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Status slaps intended to humiliate their victims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startAt="7"/>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Public shaming or status-degradation rituals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startAt="7"/>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Rude interruptions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startAt="7"/>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Two-faced attacks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startAt="7"/>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Dirty looks </a:t>
            </a:r>
          </a:p>
          <a:p>
            <a:pPr marL="510834" marR="0" lvl="0" indent="-510834" algn="l" defTabSz="911291" rtl="0" eaLnBrk="1" fontAlgn="auto" latinLnBrk="0" hangingPunct="1">
              <a:lnSpc>
                <a:spcPct val="100000"/>
              </a:lnSpc>
              <a:spcBef>
                <a:spcPts val="0"/>
              </a:spcBef>
              <a:spcAft>
                <a:spcPts val="0"/>
              </a:spcAft>
              <a:buClrTx/>
              <a:buSzTx/>
              <a:buFont typeface="+mj-lt"/>
              <a:buAutoNum type="arabicPeriod" startAt="7"/>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Treating people as if they are invisible.</a:t>
            </a:r>
          </a:p>
        </p:txBody>
      </p:sp>
    </p:spTree>
    <p:extLst>
      <p:ext uri="{BB962C8B-B14F-4D97-AF65-F5344CB8AC3E}">
        <p14:creationId xmlns:p14="http://schemas.microsoft.com/office/powerpoint/2010/main" val="296997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However, I have worked closely with and learned much from our attorneys over my 35 years…</a:t>
            </a:r>
          </a:p>
        </p:txBody>
      </p:sp>
      <p:sp>
        <p:nvSpPr>
          <p:cNvPr id="4" name="Header Placeholder 3"/>
          <p:cNvSpPr>
            <a:spLocks noGrp="1"/>
          </p:cNvSpPr>
          <p:nvPr>
            <p:ph type="hdr" sz="quarter" idx="10"/>
          </p:nvPr>
        </p:nvSpPr>
        <p:spPr/>
        <p:txBody>
          <a:bodyPr/>
          <a:lstStyle/>
          <a:p>
            <a:r>
              <a:rPr lang="en-US"/>
              <a:t>Written Policies &amp; Procedures</a:t>
            </a:r>
          </a:p>
        </p:txBody>
      </p:sp>
      <p:sp>
        <p:nvSpPr>
          <p:cNvPr id="5" name="Footer Placeholder 4"/>
          <p:cNvSpPr>
            <a:spLocks noGrp="1"/>
          </p:cNvSpPr>
          <p:nvPr>
            <p:ph type="ftr" sz="quarter" idx="11"/>
          </p:nvPr>
        </p:nvSpPr>
        <p:spPr/>
        <p:txBody>
          <a:bodyPr/>
          <a:lstStyle/>
          <a:p>
            <a:r>
              <a:rPr lang="en-US"/>
              <a:t>City of Yukon - April 23, 2019</a:t>
            </a:r>
          </a:p>
        </p:txBody>
      </p:sp>
      <p:sp>
        <p:nvSpPr>
          <p:cNvPr id="6" name="Slide Number Placeholder 5"/>
          <p:cNvSpPr>
            <a:spLocks noGrp="1"/>
          </p:cNvSpPr>
          <p:nvPr>
            <p:ph type="sldNum" sz="quarter" idx="12"/>
          </p:nvPr>
        </p:nvSpPr>
        <p:spPr/>
        <p:txBody>
          <a:bodyPr/>
          <a:lstStyle/>
          <a:p>
            <a:fld id="{5046ABD4-F048-4607-87C4-06689EE26A3A}" type="slidenum">
              <a:rPr lang="en-US" smtClean="0"/>
              <a:t>2</a:t>
            </a:fld>
            <a:endParaRPr lang="en-US"/>
          </a:p>
        </p:txBody>
      </p:sp>
    </p:spTree>
    <p:extLst>
      <p:ext uri="{BB962C8B-B14F-4D97-AF65-F5344CB8AC3E}">
        <p14:creationId xmlns:p14="http://schemas.microsoft.com/office/powerpoint/2010/main" val="2398965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136" y="4488743"/>
            <a:ext cx="5733917" cy="4253425"/>
          </a:xfrm>
          <a:prstGeom prst="rect">
            <a:avLst/>
          </a:prstGeom>
        </p:spPr>
        <p:txBody>
          <a:bodyPr lIns="92860" tIns="46431" rIns="92860" bIns="46431">
            <a:normAutofit/>
          </a:bodyPr>
          <a:lstStyle/>
          <a:p>
            <a:endParaRPr lang="en-US"/>
          </a:p>
        </p:txBody>
      </p:sp>
      <p:sp>
        <p:nvSpPr>
          <p:cNvPr id="4" name="Header Placeholder 3"/>
          <p:cNvSpPr>
            <a:spLocks noGrp="1"/>
          </p:cNvSpPr>
          <p:nvPr>
            <p:ph type="hdr" sz="quarter" idx="10"/>
          </p:nvPr>
        </p:nvSpPr>
        <p:spPr>
          <a:xfrm>
            <a:off x="1" y="0"/>
            <a:ext cx="3104864" cy="472245"/>
          </a:xfrm>
          <a:prstGeom prst="rect">
            <a:avLst/>
          </a:prstGeom>
        </p:spPr>
        <p:txBody>
          <a:bodyPr lIns="92860" tIns="46431" rIns="92860" bIns="46431"/>
          <a:lstStyle/>
          <a:p>
            <a:pPr>
              <a:defRPr/>
            </a:pPr>
            <a:r>
              <a:rPr lang="en-US">
                <a:solidFill>
                  <a:prstClr val="black"/>
                </a:solidFill>
              </a:rPr>
              <a:t>Supervisor Improvement Program #2</a:t>
            </a:r>
            <a:endParaRPr lang="en-US" dirty="0">
              <a:solidFill>
                <a:prstClr val="black"/>
              </a:solidFill>
            </a:endParaRPr>
          </a:p>
        </p:txBody>
      </p:sp>
      <p:sp>
        <p:nvSpPr>
          <p:cNvPr id="5" name="Footer Placeholder 4"/>
          <p:cNvSpPr>
            <a:spLocks noGrp="1"/>
          </p:cNvSpPr>
          <p:nvPr>
            <p:ph type="ftr" sz="quarter" idx="11"/>
          </p:nvPr>
        </p:nvSpPr>
        <p:spPr>
          <a:xfrm>
            <a:off x="1" y="8977484"/>
            <a:ext cx="3104864" cy="472245"/>
          </a:xfrm>
          <a:prstGeom prst="rect">
            <a:avLst/>
          </a:prstGeom>
        </p:spPr>
        <p:txBody>
          <a:bodyPr lIns="92860" tIns="46431" rIns="92860" bIns="46431"/>
          <a:lstStyle/>
          <a:p>
            <a:pPr>
              <a:defRPr/>
            </a:pPr>
            <a:r>
              <a:rPr lang="en-US">
                <a:solidFill>
                  <a:prstClr val="black"/>
                </a:solidFill>
              </a:rPr>
              <a:t>City of Yukon - April 23, 2019</a:t>
            </a:r>
          </a:p>
        </p:txBody>
      </p:sp>
      <p:sp>
        <p:nvSpPr>
          <p:cNvPr id="6" name="Slide Number Placeholder 5"/>
          <p:cNvSpPr>
            <a:spLocks noGrp="1"/>
          </p:cNvSpPr>
          <p:nvPr>
            <p:ph type="sldNum" sz="quarter" idx="12"/>
          </p:nvPr>
        </p:nvSpPr>
        <p:spPr/>
        <p:txBody>
          <a:bodyPr/>
          <a:lstStyle/>
          <a:p>
            <a:pPr>
              <a:defRPr/>
            </a:pPr>
            <a:fld id="{BBA6D5C6-A4C2-4080-8EA2-F73A4DA2036D}"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20558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976836"/>
            <a:ext cx="5608320" cy="472890"/>
          </a:xfrm>
          <a:prstGeom prst="rect">
            <a:avLst/>
          </a:prstGeom>
          <a:noFill/>
        </p:spPr>
        <p:txBody>
          <a:bodyPr/>
          <a:lstStyle/>
          <a:p>
            <a:pPr defTabSz="931774" eaLnBrk="0" fontAlgn="base" hangingPunct="0">
              <a:spcBef>
                <a:spcPct val="0"/>
              </a:spcBef>
              <a:spcAft>
                <a:spcPct val="0"/>
              </a:spcAft>
              <a:defRPr/>
            </a:pPr>
            <a:r>
              <a:rPr lang="en-US">
                <a:solidFill>
                  <a:srgbClr val="000000"/>
                </a:solidFill>
                <a:latin typeface="Times New Roman" pitchFamily="18" charset="0"/>
              </a:rPr>
              <a:t>City of Yukon - April 23, 2019</a:t>
            </a:r>
          </a:p>
        </p:txBody>
      </p:sp>
      <p:sp>
        <p:nvSpPr>
          <p:cNvPr id="126980" name="Rectangle 7"/>
          <p:cNvSpPr>
            <a:spLocks noGrp="1" noChangeArrowheads="1"/>
          </p:cNvSpPr>
          <p:nvPr>
            <p:ph type="sldNum" sz="quarter" idx="5"/>
          </p:nvPr>
        </p:nvSpPr>
        <p:spPr>
          <a:noFill/>
        </p:spPr>
        <p:txBody>
          <a:bodyPr/>
          <a:lstStyle/>
          <a:p>
            <a:pPr defTabSz="947950" eaLnBrk="0" fontAlgn="base" hangingPunct="0">
              <a:spcBef>
                <a:spcPct val="0"/>
              </a:spcBef>
              <a:spcAft>
                <a:spcPct val="0"/>
              </a:spcAft>
              <a:defRPr/>
            </a:pPr>
            <a:fld id="{D7F962D0-3F6E-4BD8-BF2F-AB4AD13F59C9}" type="slidenum">
              <a:rPr lang="en-US">
                <a:solidFill>
                  <a:srgbClr val="000000"/>
                </a:solidFill>
                <a:latin typeface="Times New Roman" pitchFamily="18" charset="0"/>
              </a:rPr>
              <a:pPr defTabSz="947950" eaLnBrk="0" fontAlgn="base" hangingPunct="0">
                <a:spcBef>
                  <a:spcPct val="0"/>
                </a:spcBef>
                <a:spcAft>
                  <a:spcPct val="0"/>
                </a:spcAft>
                <a:defRPr/>
              </a:pPr>
              <a:t>22</a:t>
            </a:fld>
            <a:endParaRPr lang="en-US">
              <a:solidFill>
                <a:srgbClr val="000000"/>
              </a:solidFill>
              <a:latin typeface="Times New Roman" pitchFamily="18" charset="0"/>
            </a:endParaRPr>
          </a:p>
        </p:txBody>
      </p:sp>
      <p:sp>
        <p:nvSpPr>
          <p:cNvPr id="126981" name="Rectangle 2"/>
          <p:cNvSpPr>
            <a:spLocks noGrp="1" noRot="1" noChangeAspect="1" noChangeArrowheads="1" noTextEdit="1"/>
          </p:cNvSpPr>
          <p:nvPr>
            <p:ph type="sldImg"/>
          </p:nvPr>
        </p:nvSpPr>
        <p:spPr>
          <a:xfrm>
            <a:off x="1171575" y="309563"/>
            <a:ext cx="6302375" cy="3544887"/>
          </a:xfrm>
          <a:ln/>
        </p:spPr>
      </p:sp>
      <p:sp>
        <p:nvSpPr>
          <p:cNvPr id="126982" name="Rectangle 3"/>
          <p:cNvSpPr>
            <a:spLocks noGrp="1" noChangeArrowheads="1"/>
          </p:cNvSpPr>
          <p:nvPr>
            <p:ph type="body" idx="1"/>
          </p:nvPr>
        </p:nvSpPr>
        <p:spPr>
          <a:xfrm>
            <a:off x="385763" y="4047941"/>
            <a:ext cx="6302375" cy="4353109"/>
          </a:xfrm>
          <a:prstGeom prst="rect">
            <a:avLst/>
          </a:prstGeom>
          <a:noFill/>
          <a:ln/>
        </p:spPr>
        <p:txBody>
          <a:bodyPr/>
          <a:lstStyle/>
          <a:p>
            <a:r>
              <a:rPr lang="en-US" sz="2000" b="1" u="sng" dirty="0"/>
              <a:t>TRUE </a:t>
            </a:r>
            <a:r>
              <a:rPr lang="en-US" sz="2000" dirty="0"/>
              <a:t>based on court cases, </a:t>
            </a:r>
            <a:r>
              <a:rPr lang="en-US" sz="2000" b="1" i="1" dirty="0"/>
              <a:t>the courts expect you to know what is happening in your workplace.</a:t>
            </a:r>
            <a:r>
              <a:rPr lang="en-US" sz="2000" dirty="0"/>
              <a:t>  You </a:t>
            </a:r>
            <a:r>
              <a:rPr lang="en-US" sz="2000" b="1" u="sng" dirty="0"/>
              <a:t>“knew or should have known”.</a:t>
            </a:r>
            <a:endParaRPr lang="en-US" sz="2400" b="1" u="sng" dirty="0"/>
          </a:p>
          <a:p>
            <a:endParaRPr lang="en-US" sz="800" dirty="0"/>
          </a:p>
          <a:p>
            <a:r>
              <a:rPr lang="en-US" sz="2200" u="sng" dirty="0"/>
              <a:t>Supervisors should train their subordinates that they are also responsible for keeping discrimination and harassment out of the workplace.</a:t>
            </a:r>
            <a:r>
              <a:rPr lang="en-US" sz="2200" dirty="0"/>
              <a:t>  </a:t>
            </a:r>
            <a:r>
              <a:rPr lang="en-US" sz="2200" b="1" u="sng" dirty="0"/>
              <a:t>Employees should speak up when they see it</a:t>
            </a:r>
            <a:r>
              <a:rPr lang="en-US" sz="2200" dirty="0"/>
              <a:t>, or in the very least, report it to a supervisor ASAP.  </a:t>
            </a:r>
          </a:p>
          <a:p>
            <a:endParaRPr lang="en-US" sz="800" dirty="0"/>
          </a:p>
          <a:p>
            <a:r>
              <a:rPr lang="en-US" sz="2000" b="1" u="sng" dirty="0"/>
              <a:t>TRUE </a:t>
            </a:r>
            <a:r>
              <a:rPr lang="en-US" sz="2000" dirty="0"/>
              <a:t>if a Quid-pro-Quo claim. </a:t>
            </a:r>
          </a:p>
          <a:p>
            <a:r>
              <a:rPr lang="en-US" sz="2000" dirty="0"/>
              <a:t>This is probably </a:t>
            </a:r>
            <a:r>
              <a:rPr lang="en-US" sz="2000" b="1" u="sng" dirty="0"/>
              <a:t>FALSE</a:t>
            </a:r>
            <a:r>
              <a:rPr lang="en-US" sz="2000" dirty="0"/>
              <a:t> if it is a claim of hostile work environment, </a:t>
            </a:r>
            <a:r>
              <a:rPr lang="en-US" sz="2000" i="1" dirty="0"/>
              <a:t>because the hostile environment must be very pervasive in the workplace</a:t>
            </a:r>
            <a:r>
              <a:rPr lang="en-US" sz="2000" dirty="0"/>
              <a:t>. </a:t>
            </a:r>
            <a:r>
              <a:rPr lang="en-US" sz="2000" b="1" dirty="0">
                <a:latin typeface="Arial" panose="020B0604020202020204" pitchFamily="34" charset="0"/>
                <a:cs typeface="Arial" panose="020B0604020202020204" pitchFamily="34" charset="0"/>
              </a:rPr>
              <a:t> </a:t>
            </a:r>
            <a:endParaRPr lang="en-US" sz="2000" dirty="0"/>
          </a:p>
        </p:txBody>
      </p:sp>
      <p:sp>
        <p:nvSpPr>
          <p:cNvPr id="6" name="Rectangle 5"/>
          <p:cNvSpPr/>
          <p:nvPr/>
        </p:nvSpPr>
        <p:spPr>
          <a:xfrm rot="20675740">
            <a:off x="4907354" y="6874373"/>
            <a:ext cx="1661043" cy="648086"/>
          </a:xfrm>
          <a:prstGeom prst="rect">
            <a:avLst/>
          </a:prstGeom>
          <a:solidFill>
            <a:srgbClr val="99FFCC"/>
          </a:solidFill>
          <a:ln>
            <a:solidFill>
              <a:schemeClr val="accent2">
                <a:lumMod val="75000"/>
              </a:schemeClr>
            </a:solidFill>
          </a:ln>
        </p:spPr>
        <p:txBody>
          <a:bodyPr wrap="square" lIns="93177" tIns="46589" rIns="93177" bIns="4658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31774" eaLnBrk="0" fontAlgn="base" hangingPunct="0">
              <a:spcBef>
                <a:spcPct val="0"/>
              </a:spcBef>
              <a:spcAft>
                <a:spcPct val="0"/>
              </a:spcAft>
              <a:defRPr/>
            </a:pPr>
            <a:r>
              <a:rPr lang="en-US" sz="3600" b="1" dirty="0">
                <a:ln w="11430"/>
                <a:solidFill>
                  <a:srgbClr val="FF0000"/>
                </a:solidFill>
                <a:effectLst>
                  <a:outerShdw blurRad="50800" dist="39000" dir="5460000" algn="tl">
                    <a:srgbClr val="000000">
                      <a:alpha val="38000"/>
                    </a:srgbClr>
                  </a:outerShdw>
                </a:effectLst>
                <a:latin typeface="Times New Roman" pitchFamily="18" charset="0"/>
              </a:rPr>
              <a:t>TRUE</a:t>
            </a:r>
          </a:p>
        </p:txBody>
      </p:sp>
      <p:sp>
        <p:nvSpPr>
          <p:cNvPr id="2" name="Header Placeholder 1">
            <a:extLst>
              <a:ext uri="{FF2B5EF4-FFF2-40B4-BE49-F238E27FC236}">
                <a16:creationId xmlns:a16="http://schemas.microsoft.com/office/drawing/2014/main" id="{14D1E38F-D78A-41B3-B07C-A26C0F8E55CA}"/>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624506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466725"/>
            <a:ext cx="5575300" cy="3136900"/>
          </a:xfrm>
        </p:spPr>
      </p:sp>
      <p:sp>
        <p:nvSpPr>
          <p:cNvPr id="3" name="Notes Placeholder 2"/>
          <p:cNvSpPr>
            <a:spLocks noGrp="1"/>
          </p:cNvSpPr>
          <p:nvPr>
            <p:ph type="body" idx="1"/>
          </p:nvPr>
        </p:nvSpPr>
        <p:spPr>
          <a:xfrm>
            <a:off x="467360" y="3688081"/>
            <a:ext cx="5981559" cy="4632960"/>
          </a:xfrm>
          <a:prstGeom prst="rect">
            <a:avLst/>
          </a:prstGeom>
        </p:spPr>
        <p:txBody>
          <a:bodyPr>
            <a:normAutofit/>
          </a:bodyPr>
          <a:lstStyle/>
          <a:p>
            <a:r>
              <a:rPr lang="en-US" sz="1800" dirty="0"/>
              <a:t>Added 8-13, Slides from Suzie Paulson:</a:t>
            </a:r>
          </a:p>
          <a:p>
            <a:r>
              <a:rPr lang="en-US" sz="2400" u="sng" dirty="0"/>
              <a:t>Is all Harassment Wrong?  YES!!  </a:t>
            </a:r>
            <a:r>
              <a:rPr lang="en-US" sz="2400" dirty="0"/>
              <a:t>All Harassment is wrong and should not be tolerated.</a:t>
            </a:r>
          </a:p>
          <a:p>
            <a:r>
              <a:rPr lang="en-US" sz="2400" dirty="0"/>
              <a:t>Harassment can be unlawful when someone is tormented because of a protected characteristic such as age, race or gender.  </a:t>
            </a:r>
          </a:p>
          <a:p>
            <a:r>
              <a:rPr lang="en-US" sz="2600" b="1" dirty="0"/>
              <a:t>Note: </a:t>
            </a:r>
            <a:r>
              <a:rPr lang="en-US" sz="2600" b="1" i="1" dirty="0"/>
              <a:t>If court thinks activity is bad, then it will find a way to say there is harassment.</a:t>
            </a:r>
          </a:p>
          <a:p>
            <a:r>
              <a:rPr lang="en-US" sz="2600" b="1" i="1" dirty="0"/>
              <a:t> </a:t>
            </a:r>
          </a:p>
          <a:p>
            <a:r>
              <a:rPr lang="en-US" sz="2600" i="1" u="sng" dirty="0">
                <a:highlight>
                  <a:srgbClr val="FFFF00"/>
                </a:highlight>
              </a:rPr>
              <a:t>See Handout  How to Revamp your Harassment Prevention Program.    </a:t>
            </a: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23</a:t>
            </a:fld>
            <a:endParaRPr lang="en-US" dirty="0"/>
          </a:p>
        </p:txBody>
      </p:sp>
      <p:sp>
        <p:nvSpPr>
          <p:cNvPr id="5" name="Footer Placeholder 4">
            <a:extLst>
              <a:ext uri="{FF2B5EF4-FFF2-40B4-BE49-F238E27FC236}">
                <a16:creationId xmlns:a16="http://schemas.microsoft.com/office/drawing/2014/main" id="{91BE5C5C-E19B-4232-A1C2-EE1208815B83}"/>
              </a:ext>
            </a:extLst>
          </p:cNvPr>
          <p:cNvSpPr>
            <a:spLocks noGrp="1"/>
          </p:cNvSpPr>
          <p:nvPr>
            <p:ph type="ftr" sz="quarter" idx="11"/>
          </p:nvPr>
        </p:nvSpPr>
        <p:spPr/>
        <p:txBody>
          <a:bodyPr/>
          <a:lstStyle/>
          <a:p>
            <a:r>
              <a:rPr lang="en-US"/>
              <a:t>City of Yukon - April 23, 2019</a:t>
            </a:r>
          </a:p>
        </p:txBody>
      </p:sp>
      <p:sp>
        <p:nvSpPr>
          <p:cNvPr id="6" name="Header Placeholder 5">
            <a:extLst>
              <a:ext uri="{FF2B5EF4-FFF2-40B4-BE49-F238E27FC236}">
                <a16:creationId xmlns:a16="http://schemas.microsoft.com/office/drawing/2014/main" id="{DB8D532F-D7D4-438A-8A50-766FB89E12CD}"/>
              </a:ext>
            </a:extLst>
          </p:cNvPr>
          <p:cNvSpPr>
            <a:spLocks noGrp="1"/>
          </p:cNvSpPr>
          <p:nvPr>
            <p:ph type="hdr" sz="quarter" idx="12"/>
          </p:nvPr>
        </p:nvSpPr>
        <p:spPr/>
        <p:txBody>
          <a:bodyPr/>
          <a:lstStyle/>
          <a:p>
            <a:r>
              <a:rPr lang="en-US"/>
              <a:t>Supervisor Improvement Program #2</a:t>
            </a:r>
          </a:p>
        </p:txBody>
      </p:sp>
    </p:spTree>
    <p:extLst>
      <p:ext uri="{BB962C8B-B14F-4D97-AF65-F5344CB8AC3E}">
        <p14:creationId xmlns:p14="http://schemas.microsoft.com/office/powerpoint/2010/main" val="40942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976836"/>
            <a:ext cx="5608320" cy="472890"/>
          </a:xfrm>
          <a:prstGeom prst="rect">
            <a:avLst/>
          </a:prstGeom>
          <a:noFill/>
        </p:spPr>
        <p:txBody>
          <a:bodyPr/>
          <a:lstStyle/>
          <a:p>
            <a:pPr defTabSz="931774" eaLnBrk="0" fontAlgn="base" hangingPunct="0">
              <a:spcBef>
                <a:spcPct val="0"/>
              </a:spcBef>
              <a:spcAft>
                <a:spcPct val="0"/>
              </a:spcAft>
              <a:defRPr/>
            </a:pPr>
            <a:r>
              <a:rPr lang="en-US">
                <a:solidFill>
                  <a:srgbClr val="000000"/>
                </a:solidFill>
                <a:latin typeface="Times New Roman" pitchFamily="18" charset="0"/>
              </a:rPr>
              <a:t>City of Yukon - April 23, 2019</a:t>
            </a:r>
          </a:p>
        </p:txBody>
      </p:sp>
      <p:sp>
        <p:nvSpPr>
          <p:cNvPr id="126980" name="Rectangle 7"/>
          <p:cNvSpPr>
            <a:spLocks noGrp="1" noChangeArrowheads="1"/>
          </p:cNvSpPr>
          <p:nvPr>
            <p:ph type="sldNum" sz="quarter" idx="5"/>
          </p:nvPr>
        </p:nvSpPr>
        <p:spPr>
          <a:noFill/>
        </p:spPr>
        <p:txBody>
          <a:bodyPr/>
          <a:lstStyle/>
          <a:p>
            <a:pPr defTabSz="947950" eaLnBrk="0" fontAlgn="base" hangingPunct="0">
              <a:spcBef>
                <a:spcPct val="0"/>
              </a:spcBef>
              <a:spcAft>
                <a:spcPct val="0"/>
              </a:spcAft>
              <a:defRPr/>
            </a:pPr>
            <a:fld id="{D7F962D0-3F6E-4BD8-BF2F-AB4AD13F59C9}" type="slidenum">
              <a:rPr lang="en-US">
                <a:solidFill>
                  <a:srgbClr val="000000"/>
                </a:solidFill>
                <a:latin typeface="Times New Roman" pitchFamily="18" charset="0"/>
              </a:rPr>
              <a:pPr defTabSz="947950" eaLnBrk="0" fontAlgn="base" hangingPunct="0">
                <a:spcBef>
                  <a:spcPct val="0"/>
                </a:spcBef>
                <a:spcAft>
                  <a:spcPct val="0"/>
                </a:spcAft>
                <a:defRPr/>
              </a:pPr>
              <a:t>24</a:t>
            </a:fld>
            <a:endParaRPr lang="en-US">
              <a:solidFill>
                <a:srgbClr val="000000"/>
              </a:solidFill>
              <a:latin typeface="Times New Roman" pitchFamily="18" charset="0"/>
            </a:endParaRPr>
          </a:p>
        </p:txBody>
      </p:sp>
      <p:sp>
        <p:nvSpPr>
          <p:cNvPr id="126981" name="Rectangle 2"/>
          <p:cNvSpPr>
            <a:spLocks noGrp="1" noRot="1" noChangeAspect="1" noChangeArrowheads="1" noTextEdit="1"/>
          </p:cNvSpPr>
          <p:nvPr>
            <p:ph type="sldImg"/>
          </p:nvPr>
        </p:nvSpPr>
        <p:spPr>
          <a:xfrm>
            <a:off x="862013" y="233363"/>
            <a:ext cx="5870575" cy="3302000"/>
          </a:xfrm>
          <a:ln/>
        </p:spPr>
      </p:sp>
      <p:sp>
        <p:nvSpPr>
          <p:cNvPr id="126982" name="Rectangle 3"/>
          <p:cNvSpPr>
            <a:spLocks noGrp="1" noChangeArrowheads="1"/>
          </p:cNvSpPr>
          <p:nvPr>
            <p:ph type="body" idx="1"/>
          </p:nvPr>
        </p:nvSpPr>
        <p:spPr>
          <a:xfrm>
            <a:off x="482107" y="3682232"/>
            <a:ext cx="6333702" cy="5147735"/>
          </a:xfrm>
          <a:prstGeom prst="rect">
            <a:avLst/>
          </a:prstGeom>
          <a:noFill/>
          <a:ln/>
        </p:spPr>
        <p:txBody>
          <a:bodyPr/>
          <a:lstStyle/>
          <a:p>
            <a:pPr lvl="0" fontAlgn="base">
              <a:spcBef>
                <a:spcPct val="0"/>
              </a:spcBef>
              <a:spcAft>
                <a:spcPct val="0"/>
              </a:spcAft>
              <a:defRPr/>
            </a:pPr>
            <a:r>
              <a:rPr kumimoji="1" lang="en-US" sz="1600" b="1" dirty="0">
                <a:solidFill>
                  <a:srgbClr val="000000"/>
                </a:solidFill>
                <a:latin typeface="Times New Roman" pitchFamily="18" charset="0"/>
              </a:rPr>
              <a:t>FALSE.  </a:t>
            </a:r>
            <a:r>
              <a:rPr kumimoji="1" lang="en-US" sz="1600" dirty="0">
                <a:solidFill>
                  <a:srgbClr val="000000"/>
                </a:solidFill>
                <a:latin typeface="Times New Roman" pitchFamily="18" charset="0"/>
              </a:rPr>
              <a:t>Many falsely assume that a past consensual relationship grants either party a free pass to make more intimate sexual advances in the workplace after the relationship ends.  However, by law</a:t>
            </a:r>
            <a:r>
              <a:rPr kumimoji="1" lang="en-US" sz="1600" b="1" u="sng" dirty="0">
                <a:solidFill>
                  <a:srgbClr val="000000"/>
                </a:solidFill>
                <a:latin typeface="Times New Roman" pitchFamily="18" charset="0"/>
              </a:rPr>
              <a:t>, a previously consensual relationship does not tarnish the </a:t>
            </a:r>
            <a:r>
              <a:rPr kumimoji="1" lang="en-US" sz="1600" b="1" u="sng" dirty="0" err="1">
                <a:solidFill>
                  <a:srgbClr val="000000"/>
                </a:solidFill>
                <a:latin typeface="Times New Roman" pitchFamily="18" charset="0"/>
              </a:rPr>
              <a:t>unwelcomeness</a:t>
            </a:r>
            <a:r>
              <a:rPr kumimoji="1" lang="en-US" sz="1600" b="1" u="sng" dirty="0">
                <a:solidFill>
                  <a:srgbClr val="000000"/>
                </a:solidFill>
                <a:latin typeface="Times New Roman" pitchFamily="18" charset="0"/>
              </a:rPr>
              <a:t> of current behavior. </a:t>
            </a:r>
            <a:r>
              <a:rPr kumimoji="1" lang="en-US" sz="1600" dirty="0">
                <a:solidFill>
                  <a:srgbClr val="000000"/>
                </a:solidFill>
                <a:latin typeface="Times New Roman" pitchFamily="18" charset="0"/>
              </a:rPr>
              <a:t> In </a:t>
            </a:r>
            <a:r>
              <a:rPr kumimoji="1" lang="en-US" sz="1600" i="1" dirty="0">
                <a:solidFill>
                  <a:srgbClr val="000000"/>
                </a:solidFill>
                <a:latin typeface="Times New Roman" pitchFamily="18" charset="0"/>
              </a:rPr>
              <a:t>Green v. Administrators of the Tulane Educ. Fund</a:t>
            </a:r>
            <a:r>
              <a:rPr kumimoji="1" lang="en-US" sz="1600" dirty="0">
                <a:solidFill>
                  <a:srgbClr val="000000"/>
                </a:solidFill>
                <a:latin typeface="Times New Roman" pitchFamily="18" charset="0"/>
              </a:rPr>
              <a:t>, a supervisor and an employee had previously had a consensual relationship, which was broken off by the employee.  The employee later rejected the supervisor’s attempt to renew the relationship, and the supervisor began harassing the employee.  In this case, the Fifth Circuit Court of Appeals held that the employee could maintain a hostile work environment claim, notwithstanding her prior relationship with her supervisor.  In reaching its conclusion, the </a:t>
            </a:r>
            <a:r>
              <a:rPr kumimoji="1" lang="en-US" sz="1600" i="1" dirty="0">
                <a:solidFill>
                  <a:srgbClr val="000000"/>
                </a:solidFill>
                <a:latin typeface="Times New Roman" pitchFamily="18" charset="0"/>
              </a:rPr>
              <a:t>Green</a:t>
            </a:r>
            <a:r>
              <a:rPr kumimoji="1" lang="en-US" sz="1600" dirty="0">
                <a:solidFill>
                  <a:srgbClr val="000000"/>
                </a:solidFill>
                <a:latin typeface="Times New Roman" pitchFamily="18" charset="0"/>
              </a:rPr>
              <a:t> court cited the Supreme Court case of </a:t>
            </a:r>
            <a:r>
              <a:rPr kumimoji="1" lang="en-US" sz="1600" i="1" dirty="0" err="1">
                <a:solidFill>
                  <a:srgbClr val="000000"/>
                </a:solidFill>
                <a:latin typeface="Times New Roman" pitchFamily="18" charset="0"/>
              </a:rPr>
              <a:t>Oncale</a:t>
            </a:r>
            <a:r>
              <a:rPr kumimoji="1" lang="en-US" sz="1600" i="1" dirty="0">
                <a:solidFill>
                  <a:srgbClr val="000000"/>
                </a:solidFill>
                <a:latin typeface="Times New Roman" pitchFamily="18" charset="0"/>
              </a:rPr>
              <a:t> v. Sundowner Offshore Serv., Inc.</a:t>
            </a:r>
            <a:r>
              <a:rPr kumimoji="1" lang="en-US" sz="1600" dirty="0">
                <a:solidFill>
                  <a:srgbClr val="000000"/>
                </a:solidFill>
                <a:latin typeface="Times New Roman" pitchFamily="18" charset="0"/>
              </a:rPr>
              <a:t> and found</a:t>
            </a:r>
            <a:r>
              <a:rPr kumimoji="1" lang="en-US" sz="1600" i="1" dirty="0">
                <a:solidFill>
                  <a:srgbClr val="000000"/>
                </a:solidFill>
                <a:latin typeface="Times New Roman" pitchFamily="18" charset="0"/>
              </a:rPr>
              <a:t> </a:t>
            </a:r>
            <a:r>
              <a:rPr kumimoji="1" lang="en-US" sz="1600" dirty="0">
                <a:solidFill>
                  <a:srgbClr val="000000"/>
                </a:solidFill>
                <a:latin typeface="Times New Roman" pitchFamily="18" charset="0"/>
              </a:rPr>
              <a:t>that since </a:t>
            </a:r>
            <a:r>
              <a:rPr kumimoji="1" lang="en-US" sz="1600" b="1" dirty="0">
                <a:solidFill>
                  <a:srgbClr val="000000"/>
                </a:solidFill>
                <a:latin typeface="Times New Roman" pitchFamily="18" charset="0"/>
              </a:rPr>
              <a:t>“it was only after the relationship ended that [the supervisor] began to harass [the employee] . . .  this fact alone supports a jury’s inference that he harassed her because she refused to continue to have a casual sexual relationship with him.”</a:t>
            </a:r>
          </a:p>
          <a:p>
            <a:pPr lvl="0" fontAlgn="base">
              <a:spcBef>
                <a:spcPct val="0"/>
              </a:spcBef>
              <a:spcAft>
                <a:spcPct val="0"/>
              </a:spcAft>
              <a:defRPr/>
            </a:pPr>
            <a:endParaRPr kumimoji="1" lang="en-US" sz="1600" dirty="0">
              <a:solidFill>
                <a:srgbClr val="000000"/>
              </a:solidFill>
              <a:latin typeface="Times New Roman" pitchFamily="18" charset="0"/>
            </a:endParaRPr>
          </a:p>
          <a:p>
            <a:pPr lvl="0" fontAlgn="base">
              <a:spcBef>
                <a:spcPct val="0"/>
              </a:spcBef>
              <a:spcAft>
                <a:spcPct val="0"/>
              </a:spcAft>
              <a:defRPr/>
            </a:pPr>
            <a:r>
              <a:rPr kumimoji="1" lang="en-US" sz="1800" b="1" dirty="0">
                <a:solidFill>
                  <a:srgbClr val="000000"/>
                </a:solidFill>
                <a:latin typeface="Times New Roman" pitchFamily="18" charset="0"/>
              </a:rPr>
              <a:t>A sexual relationship between co-worker’s is a break-up away from a sexual harassment complaint.  </a:t>
            </a:r>
            <a:endParaRPr lang="en-US" sz="1800" dirty="0">
              <a:solidFill>
                <a:prstClr val="black"/>
              </a:solidFill>
            </a:endParaRPr>
          </a:p>
          <a:p>
            <a:endParaRPr lang="en-US" sz="2000" b="1" dirty="0">
              <a:latin typeface="Arial" panose="020B0604020202020204" pitchFamily="34" charset="0"/>
              <a:cs typeface="Arial" panose="020B0604020202020204" pitchFamily="34" charset="0"/>
            </a:endParaRPr>
          </a:p>
        </p:txBody>
      </p:sp>
      <p:sp>
        <p:nvSpPr>
          <p:cNvPr id="2" name="Header Placeholder 1">
            <a:extLst>
              <a:ext uri="{FF2B5EF4-FFF2-40B4-BE49-F238E27FC236}">
                <a16:creationId xmlns:a16="http://schemas.microsoft.com/office/drawing/2014/main" id="{F0C0D04C-DF14-4E8D-BFC9-8E63F23B7D21}"/>
              </a:ext>
            </a:extLst>
          </p:cNvPr>
          <p:cNvSpPr>
            <a:spLocks noGrp="1"/>
          </p:cNvSpPr>
          <p:nvPr>
            <p:ph type="hdr" sz="quarter" idx="10"/>
          </p:nvPr>
        </p:nvSpPr>
        <p:spPr/>
        <p:txBody>
          <a:bodyPr/>
          <a:lstStyle/>
          <a:p>
            <a:r>
              <a:rPr lang="en-US" dirty="0"/>
              <a:t>Supervisor Improvement Program #2</a:t>
            </a:r>
          </a:p>
        </p:txBody>
      </p:sp>
    </p:spTree>
    <p:extLst>
      <p:ext uri="{BB962C8B-B14F-4D97-AF65-F5344CB8AC3E}">
        <p14:creationId xmlns:p14="http://schemas.microsoft.com/office/powerpoint/2010/main" val="3598350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609725" y="231775"/>
            <a:ext cx="5646738" cy="3176588"/>
          </a:xfrm>
          <a:noFill/>
          <a:ln>
            <a:solidFill>
              <a:srgbClr val="000000"/>
            </a:solidFill>
            <a:miter lim="800000"/>
            <a:headEnd/>
            <a:tailEnd/>
          </a:ln>
        </p:spPr>
      </p:sp>
      <p:sp>
        <p:nvSpPr>
          <p:cNvPr id="82947" name="Notes Placeholder 2"/>
          <p:cNvSpPr>
            <a:spLocks noGrp="1"/>
          </p:cNvSpPr>
          <p:nvPr>
            <p:ph type="body" idx="1"/>
          </p:nvPr>
        </p:nvSpPr>
        <p:spPr bwMode="auto">
          <a:xfrm>
            <a:off x="238873" y="3718562"/>
            <a:ext cx="6608817" cy="4725669"/>
          </a:xfrm>
          <a:prstGeom prst="rect">
            <a:avLst/>
          </a:prstGeom>
          <a:noFill/>
        </p:spPr>
        <p:txBody>
          <a:bodyPr wrap="square" numCol="1" anchor="t" anchorCtr="0" compatLnSpc="1">
            <a:prstTxWarp prst="textNoShape">
              <a:avLst/>
            </a:prstTxWarp>
          </a:bodyPr>
          <a:lstStyle/>
          <a:p>
            <a:r>
              <a:rPr lang="en-US" sz="1800" dirty="0"/>
              <a:t>In order to determine whether or not a hostile work environment has been created, these factors are considered and weighed – </a:t>
            </a:r>
          </a:p>
          <a:p>
            <a:r>
              <a:rPr lang="en-US" sz="1800" dirty="0"/>
              <a:t> </a:t>
            </a:r>
          </a:p>
          <a:p>
            <a:r>
              <a:rPr lang="en-US" sz="1800" dirty="0"/>
              <a:t>The frequency of the discriminatory conduct – how pervasive is the conduct?  Pervasive = widespread, extensive, inescapable. </a:t>
            </a:r>
          </a:p>
          <a:p>
            <a:r>
              <a:rPr lang="en-US" sz="1800" dirty="0"/>
              <a:t> </a:t>
            </a:r>
          </a:p>
          <a:p>
            <a:r>
              <a:rPr lang="en-US" sz="1800" dirty="0"/>
              <a:t>Severity of the conduct:  </a:t>
            </a:r>
            <a:r>
              <a:rPr lang="en-US" sz="1800" b="1" dirty="0"/>
              <a:t>Federal Courts have held that there is no “federal guarantee of refinement and sophistication in the workplace.”</a:t>
            </a:r>
          </a:p>
          <a:p>
            <a:r>
              <a:rPr lang="en-US" sz="1800" dirty="0"/>
              <a:t> </a:t>
            </a:r>
          </a:p>
          <a:p>
            <a:r>
              <a:rPr lang="en-US" sz="1800" dirty="0"/>
              <a:t>Physically threatening, humiliating OR mere offensive utterance  - </a:t>
            </a:r>
          </a:p>
          <a:p>
            <a:r>
              <a:rPr lang="en-US" sz="1800" dirty="0"/>
              <a:t> </a:t>
            </a:r>
          </a:p>
          <a:p>
            <a:r>
              <a:rPr lang="en-US" sz="1800" dirty="0"/>
              <a:t>Conduct affects work performance or alters condition of employment.  </a:t>
            </a:r>
          </a:p>
        </p:txBody>
      </p:sp>
      <p:sp>
        <p:nvSpPr>
          <p:cNvPr id="4" name="Slide Number Placeholder 3"/>
          <p:cNvSpPr>
            <a:spLocks noGrp="1"/>
          </p:cNvSpPr>
          <p:nvPr>
            <p:ph type="sldNum" sz="quarter" idx="5"/>
          </p:nvPr>
        </p:nvSpPr>
        <p:spPr/>
        <p:txBody>
          <a:bodyPr/>
          <a:lstStyle/>
          <a:p>
            <a:pPr>
              <a:defRPr/>
            </a:pPr>
            <a:fld id="{4A188024-54C4-461A-9A28-C1877C8CBC62}" type="slidenum">
              <a:rPr lang="en-US" smtClean="0"/>
              <a:pPr>
                <a:defRPr/>
              </a:pPr>
              <a:t>25</a:t>
            </a:fld>
            <a:endParaRPr lang="en-US"/>
          </a:p>
        </p:txBody>
      </p:sp>
      <p:sp>
        <p:nvSpPr>
          <p:cNvPr id="5" name="Footer Placeholder 4"/>
          <p:cNvSpPr>
            <a:spLocks noGrp="1"/>
          </p:cNvSpPr>
          <p:nvPr>
            <p:ph type="ftr" sz="quarter" idx="10"/>
          </p:nvPr>
        </p:nvSpPr>
        <p:spPr>
          <a:xfrm>
            <a:off x="2" y="8909050"/>
            <a:ext cx="6387252" cy="54067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1903775B-8EB4-4568-B2FA-24F9EB293172}"/>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1570843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976836"/>
            <a:ext cx="5608320" cy="472890"/>
          </a:xfrm>
          <a:prstGeom prst="rect">
            <a:avLst/>
          </a:prstGeom>
          <a:noFill/>
        </p:spPr>
        <p:txBody>
          <a:bodyPr/>
          <a:lstStyle/>
          <a:p>
            <a:pPr defTabSz="931774" eaLnBrk="0" fontAlgn="base" hangingPunct="0">
              <a:spcBef>
                <a:spcPct val="0"/>
              </a:spcBef>
              <a:spcAft>
                <a:spcPct val="0"/>
              </a:spcAft>
              <a:defRPr/>
            </a:pPr>
            <a:r>
              <a:rPr lang="en-US">
                <a:solidFill>
                  <a:srgbClr val="000000"/>
                </a:solidFill>
                <a:latin typeface="Times New Roman" pitchFamily="18" charset="0"/>
              </a:rPr>
              <a:t>City of Yukon - April 23, 2019</a:t>
            </a:r>
          </a:p>
        </p:txBody>
      </p:sp>
      <p:sp>
        <p:nvSpPr>
          <p:cNvPr id="126980" name="Rectangle 7"/>
          <p:cNvSpPr>
            <a:spLocks noGrp="1" noChangeArrowheads="1"/>
          </p:cNvSpPr>
          <p:nvPr>
            <p:ph type="sldNum" sz="quarter" idx="5"/>
          </p:nvPr>
        </p:nvSpPr>
        <p:spPr>
          <a:noFill/>
        </p:spPr>
        <p:txBody>
          <a:bodyPr/>
          <a:lstStyle/>
          <a:p>
            <a:pPr defTabSz="947950" eaLnBrk="0" fontAlgn="base" hangingPunct="0">
              <a:spcBef>
                <a:spcPct val="0"/>
              </a:spcBef>
              <a:spcAft>
                <a:spcPct val="0"/>
              </a:spcAft>
              <a:defRPr/>
            </a:pPr>
            <a:fld id="{D7F962D0-3F6E-4BD8-BF2F-AB4AD13F59C9}" type="slidenum">
              <a:rPr lang="en-US">
                <a:solidFill>
                  <a:srgbClr val="000000"/>
                </a:solidFill>
                <a:latin typeface="Times New Roman" pitchFamily="18" charset="0"/>
              </a:rPr>
              <a:pPr defTabSz="947950" eaLnBrk="0" fontAlgn="base" hangingPunct="0">
                <a:spcBef>
                  <a:spcPct val="0"/>
                </a:spcBef>
                <a:spcAft>
                  <a:spcPct val="0"/>
                </a:spcAft>
                <a:defRPr/>
              </a:pPr>
              <a:t>26</a:t>
            </a:fld>
            <a:endParaRPr lang="en-US">
              <a:solidFill>
                <a:srgbClr val="000000"/>
              </a:solidFill>
              <a:latin typeface="Times New Roman" pitchFamily="18" charset="0"/>
            </a:endParaRPr>
          </a:p>
        </p:txBody>
      </p:sp>
      <p:sp>
        <p:nvSpPr>
          <p:cNvPr id="126981" name="Rectangle 2"/>
          <p:cNvSpPr>
            <a:spLocks noGrp="1" noRot="1" noChangeAspect="1" noChangeArrowheads="1" noTextEdit="1"/>
          </p:cNvSpPr>
          <p:nvPr>
            <p:ph type="sldImg"/>
          </p:nvPr>
        </p:nvSpPr>
        <p:spPr>
          <a:xfrm>
            <a:off x="1171575" y="309563"/>
            <a:ext cx="6302375" cy="3544887"/>
          </a:xfrm>
          <a:ln/>
        </p:spPr>
      </p:sp>
      <p:sp>
        <p:nvSpPr>
          <p:cNvPr id="126982" name="Rectangle 3"/>
          <p:cNvSpPr>
            <a:spLocks noGrp="1" noChangeArrowheads="1"/>
          </p:cNvSpPr>
          <p:nvPr>
            <p:ph type="body" idx="1"/>
          </p:nvPr>
        </p:nvSpPr>
        <p:spPr>
          <a:xfrm>
            <a:off x="717268" y="3950970"/>
            <a:ext cx="5945470" cy="4791843"/>
          </a:xfrm>
          <a:prstGeom prst="rect">
            <a:avLst/>
          </a:prstGeom>
          <a:noFill/>
          <a:ln/>
        </p:spPr>
        <p:txBody>
          <a:bodyPr/>
          <a:lstStyle/>
          <a:p>
            <a:pPr lvl="0" fontAlgn="base">
              <a:spcBef>
                <a:spcPct val="0"/>
              </a:spcBef>
              <a:spcAft>
                <a:spcPct val="0"/>
              </a:spcAft>
              <a:defRPr/>
            </a:pPr>
            <a:r>
              <a:rPr kumimoji="1" lang="en-US" sz="2000" dirty="0">
                <a:solidFill>
                  <a:srgbClr val="000000"/>
                </a:solidFill>
                <a:latin typeface="Times New Roman" pitchFamily="18" charset="0"/>
              </a:rPr>
              <a:t>FALSE: The </a:t>
            </a:r>
            <a:r>
              <a:rPr kumimoji="1" lang="en-US" sz="2000" b="1" dirty="0">
                <a:solidFill>
                  <a:srgbClr val="000000"/>
                </a:solidFill>
                <a:latin typeface="Times New Roman" pitchFamily="18" charset="0"/>
              </a:rPr>
              <a:t>Supreme Court </a:t>
            </a:r>
            <a:r>
              <a:rPr kumimoji="1" lang="en-US" sz="2000" dirty="0">
                <a:solidFill>
                  <a:srgbClr val="000000"/>
                </a:solidFill>
                <a:latin typeface="Times New Roman" pitchFamily="18" charset="0"/>
              </a:rPr>
              <a:t>made it clear in two cases in 1998 that </a:t>
            </a:r>
            <a:r>
              <a:rPr kumimoji="1" lang="en-US" sz="2000" b="1" i="1" dirty="0">
                <a:solidFill>
                  <a:srgbClr val="000000"/>
                </a:solidFill>
                <a:latin typeface="Times New Roman" pitchFamily="18" charset="0"/>
              </a:rPr>
              <a:t>employers must have internal complaint procedures that provide a harassed employee “multiple avenues” to complain internally</a:t>
            </a:r>
            <a:r>
              <a:rPr kumimoji="1" lang="en-US" sz="2000" dirty="0">
                <a:solidFill>
                  <a:srgbClr val="000000"/>
                </a:solidFill>
                <a:latin typeface="Times New Roman" pitchFamily="18" charset="0"/>
              </a:rPr>
              <a:t>. The law requires that employer policies provide several ways for employees to request that unwelcome harassing behavior be stopped, including complaints to managers, supervisors and/or the human-resources department. These policies, coupled with appropriate corrective action when harassment occurs, can support a successful defense to claims of supervisory harassment that the employee did not first voice through the internal complaint process.  </a:t>
            </a:r>
          </a:p>
          <a:p>
            <a:pPr lvl="0" fontAlgn="base">
              <a:spcBef>
                <a:spcPct val="0"/>
              </a:spcBef>
              <a:spcAft>
                <a:spcPct val="0"/>
              </a:spcAft>
              <a:defRPr/>
            </a:pPr>
            <a:r>
              <a:rPr kumimoji="1" lang="en-US" sz="2000" b="1" dirty="0">
                <a:solidFill>
                  <a:srgbClr val="000000"/>
                </a:solidFill>
                <a:latin typeface="Times New Roman" pitchFamily="18" charset="0"/>
              </a:rPr>
              <a:t> ***  Offended Employee MUST follow the city’s procedures in reporting an incident.  </a:t>
            </a:r>
            <a:endParaRPr lang="en-US" sz="2000" b="1" dirty="0">
              <a:latin typeface="Arial" panose="020B0604020202020204" pitchFamily="34" charset="0"/>
              <a:cs typeface="Arial" panose="020B0604020202020204" pitchFamily="34" charset="0"/>
            </a:endParaRPr>
          </a:p>
        </p:txBody>
      </p:sp>
      <p:sp>
        <p:nvSpPr>
          <p:cNvPr id="2" name="Header Placeholder 1">
            <a:extLst>
              <a:ext uri="{FF2B5EF4-FFF2-40B4-BE49-F238E27FC236}">
                <a16:creationId xmlns:a16="http://schemas.microsoft.com/office/drawing/2014/main" id="{42F6979A-BD80-43CE-8ACA-AF68FBD34D01}"/>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144287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511BC3-2A17-4C49-9222-94247BB6EA29}" type="slidenum">
              <a:rPr kumimoji="0" 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Professional Conduct – Preventing Harassment</a:t>
            </a:r>
            <a:endParaRPr kumimoji="0" 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4173405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0606" y="4415792"/>
            <a:ext cx="5525074" cy="3459848"/>
          </a:xfrm>
        </p:spPr>
        <p:txBody>
          <a:bodyPr/>
          <a:lstStyle/>
          <a:p>
            <a:pPr lvl="0"/>
            <a:r>
              <a:rPr lang="en-US" sz="1800" dirty="0">
                <a:solidFill>
                  <a:srgbClr val="000000"/>
                </a:solidFill>
                <a:latin typeface="Arial" pitchFamily="34" charset="0"/>
              </a:rPr>
              <a:t>Behaviors that may qualify as sexual harassment can range from lewd remarks or gestures to persistent, unwanted sexual attention, to jokes of a sexual nature, to stalking and sexual assault. </a:t>
            </a:r>
          </a:p>
          <a:p>
            <a:pPr lvl="0"/>
            <a:endParaRPr lang="en-US" sz="1800" dirty="0">
              <a:solidFill>
                <a:srgbClr val="000000"/>
              </a:solidFill>
              <a:latin typeface="Arial" pitchFamily="34" charset="0"/>
            </a:endParaRPr>
          </a:p>
          <a:p>
            <a:r>
              <a:rPr lang="en-US" sz="2400" dirty="0"/>
              <a:t>It’s all bad!  But the Consequences Become Different once you place “hands on”!</a:t>
            </a:r>
          </a:p>
          <a:p>
            <a:endParaRPr lang="en-US" sz="2400" dirty="0"/>
          </a:p>
          <a:p>
            <a:pPr lvl="0"/>
            <a:r>
              <a:rPr lang="en-US" sz="2000" b="1" i="1" dirty="0">
                <a:solidFill>
                  <a:prstClr val="black"/>
                </a:solidFill>
              </a:rPr>
              <a:t>However, in the extreme, it becomes a criminal offense – not just harassment.  </a:t>
            </a:r>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511BC3-2A17-4C49-9222-94247BB6EA29}" type="slidenum">
              <a:rPr kumimoji="0" 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sp>
        <p:nvSpPr>
          <p:cNvPr id="5" name="Footer Placeholder 4">
            <a:extLst>
              <a:ext uri="{FF2B5EF4-FFF2-40B4-BE49-F238E27FC236}">
                <a16:creationId xmlns:a16="http://schemas.microsoft.com/office/drawing/2014/main" id="{458014F6-E81C-4FF9-888C-6CE85544E622}"/>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City of Yukon - April 23, 2019</a:t>
            </a:r>
            <a:endParaRPr kumimoji="0" 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 name="Header Placeholder 5">
            <a:extLst>
              <a:ext uri="{FF2B5EF4-FFF2-40B4-BE49-F238E27FC236}">
                <a16:creationId xmlns:a16="http://schemas.microsoft.com/office/drawing/2014/main" id="{33EE2B99-3F08-4EE2-9C11-E51081DDBCE0}"/>
              </a:ext>
            </a:extLst>
          </p:cNvPr>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Professional Conduct - Preventing Harassment</a:t>
            </a:r>
            <a:endParaRPr kumimoji="0" lang="en-US" sz="1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324833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6313" y="379413"/>
            <a:ext cx="4454525" cy="2506662"/>
          </a:xfrm>
        </p:spPr>
      </p:sp>
      <p:sp>
        <p:nvSpPr>
          <p:cNvPr id="3" name="Notes Placeholder 2"/>
          <p:cNvSpPr>
            <a:spLocks noGrp="1"/>
          </p:cNvSpPr>
          <p:nvPr>
            <p:ph type="body" idx="1"/>
          </p:nvPr>
        </p:nvSpPr>
        <p:spPr>
          <a:xfrm>
            <a:off x="676162" y="3125310"/>
            <a:ext cx="5873732" cy="5468083"/>
          </a:xfrm>
          <a:prstGeom prst="rect">
            <a:avLst/>
          </a:prstGeom>
        </p:spPr>
        <p:txBody>
          <a:bodyPr/>
          <a:lstStyle/>
          <a:p>
            <a:pPr lvl="0" eaLnBrk="0" fontAlgn="base" hangingPunct="0">
              <a:spcBef>
                <a:spcPct val="30000"/>
              </a:spcBef>
              <a:spcAft>
                <a:spcPct val="0"/>
              </a:spcAft>
            </a:pPr>
            <a:r>
              <a:rPr kumimoji="1"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It is the </a:t>
            </a:r>
            <a:r>
              <a:rPr kumimoji="1" lang="en-US" sz="1100" b="1" u="sng" dirty="0">
                <a:solidFill>
                  <a:srgbClr val="000000"/>
                </a:solidFill>
                <a:latin typeface="Tahoma" panose="020B0604030504040204" pitchFamily="34" charset="0"/>
                <a:ea typeface="Tahoma" panose="020B0604030504040204" pitchFamily="34" charset="0"/>
                <a:cs typeface="Tahoma" panose="020B0604030504040204" pitchFamily="34" charset="0"/>
              </a:rPr>
              <a:t>sexual content </a:t>
            </a:r>
            <a:r>
              <a:rPr kumimoji="1"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that could be offensive to someone.  Doesn’t matter if it doesn’t offend you or if you think it is hilarious!  </a:t>
            </a:r>
          </a:p>
          <a:p>
            <a:pPr lvl="0" eaLnBrk="0" fontAlgn="base" hangingPunct="0">
              <a:spcBef>
                <a:spcPct val="30000"/>
              </a:spcBef>
              <a:spcAft>
                <a:spcPct val="0"/>
              </a:spcAft>
            </a:pPr>
            <a:r>
              <a:rPr kumimoji="1"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FB keeps a log of every thing you do.  Claimant’s attorney’s start with that Activity Log in their investigations.  </a:t>
            </a:r>
          </a:p>
          <a:p>
            <a:pPr lvl="0" eaLnBrk="0" fontAlgn="base" hangingPunct="0">
              <a:spcBef>
                <a:spcPct val="30000"/>
              </a:spcBef>
              <a:spcAft>
                <a:spcPct val="0"/>
              </a:spcAft>
            </a:pPr>
            <a:endParaRPr kumimoji="1" lang="en-US" sz="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eaLnBrk="0" fontAlgn="base" hangingPunct="0">
              <a:spcBef>
                <a:spcPct val="30000"/>
              </a:spcBef>
              <a:spcAft>
                <a:spcPct val="0"/>
              </a:spcAft>
            </a:pPr>
            <a:r>
              <a:rPr kumimoji="1" lang="en-US" sz="1400" u="sng" dirty="0">
                <a:solidFill>
                  <a:srgbClr val="000000"/>
                </a:solidFill>
                <a:latin typeface="Tahoma" panose="020B0604030504040204" pitchFamily="34" charset="0"/>
                <a:ea typeface="Tahoma" panose="020B0604030504040204" pitchFamily="34" charset="0"/>
                <a:cs typeface="Tahoma" panose="020B0604030504040204" pitchFamily="34" charset="0"/>
              </a:rPr>
              <a:t>Let’s be Clear about what is sexual harassment . . .   </a:t>
            </a:r>
            <a:r>
              <a:rPr kumimoji="1" lang="en-US" sz="1400" b="1" u="sng" dirty="0">
                <a:solidFill>
                  <a:srgbClr val="000000"/>
                </a:solidFill>
                <a:latin typeface="Tahoma" panose="020B0604030504040204" pitchFamily="34" charset="0"/>
                <a:ea typeface="Tahoma" panose="020B0604030504040204" pitchFamily="34" charset="0"/>
                <a:cs typeface="Tahoma" panose="020B0604030504040204" pitchFamily="34" charset="0"/>
              </a:rPr>
              <a:t>Don’t do these things:</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tell your co-workers your wife does not have sex with you so you need to get it somewhere else.</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ask your co-workers for a blow job.</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ask to “get it on” in the office real quick.</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ask your co-workers if you can warm your hands on her breasts.</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blow in your co-workers ears.</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ask to lick your co-workers ear to get them all hot and bothered.</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kiss your co-workers.</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send your co-workers naked pictures.</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send your co-workers semi-naked pictures.</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sleep with your subordinates.</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tell your co-workers that you are horny.</a:t>
            </a:r>
          </a:p>
          <a:p>
            <a:pPr lvl="0" eaLnBrk="0" fontAlgn="base" hangingPunct="0">
              <a:spcBef>
                <a:spcPct val="30000"/>
              </a:spcBef>
              <a:spcAft>
                <a:spcPct val="0"/>
              </a:spcAft>
            </a:pPr>
            <a:r>
              <a:rPr kumimoji="1"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•Don’t ask your co-workers to sit on your lap.</a:t>
            </a:r>
          </a:p>
          <a:p>
            <a:pPr lvl="0" eaLnBrk="0" fontAlgn="base" hangingPunct="0">
              <a:spcBef>
                <a:spcPct val="30000"/>
              </a:spcBef>
              <a:spcAft>
                <a:spcPct val="0"/>
              </a:spcAft>
            </a:pPr>
            <a:r>
              <a:rPr kumimoji="1"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Always:  Assume you are being recorded.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29</a:t>
            </a:fld>
            <a:endParaRPr lang="en-US" dirty="0"/>
          </a:p>
        </p:txBody>
      </p:sp>
      <p:sp>
        <p:nvSpPr>
          <p:cNvPr id="5" name="Header Placeholder 4"/>
          <p:cNvSpPr>
            <a:spLocks noGrp="1"/>
          </p:cNvSpPr>
          <p:nvPr>
            <p:ph type="hdr" sz="quarter" idx="11"/>
          </p:nvPr>
        </p:nvSpPr>
        <p:spPr/>
        <p:txBody>
          <a:bodyPr/>
          <a:lstStyle/>
          <a:p>
            <a:r>
              <a:rPr lang="en-US"/>
              <a:t>Supervisor Improvement Program #2</a:t>
            </a:r>
            <a:endParaRPr lang="en-US" dirty="0"/>
          </a:p>
        </p:txBody>
      </p:sp>
      <p:sp>
        <p:nvSpPr>
          <p:cNvPr id="6" name="Footer Placeholder 5"/>
          <p:cNvSpPr>
            <a:spLocks noGrp="1"/>
          </p:cNvSpPr>
          <p:nvPr>
            <p:ph type="ftr" sz="quarter" idx="12"/>
          </p:nvPr>
        </p:nvSpPr>
        <p:spPr/>
        <p:txBody>
          <a:bodyPr/>
          <a:lstStyle/>
          <a:p>
            <a:r>
              <a:rPr lang="en-US"/>
              <a:t>City of Yukon - April 23, 2019</a:t>
            </a:r>
            <a:endParaRPr lang="en-US" dirty="0"/>
          </a:p>
        </p:txBody>
      </p:sp>
    </p:spTree>
    <p:extLst>
      <p:ext uri="{BB962C8B-B14F-4D97-AF65-F5344CB8AC3E}">
        <p14:creationId xmlns:p14="http://schemas.microsoft.com/office/powerpoint/2010/main" val="166102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976836"/>
            <a:ext cx="5608320" cy="472890"/>
          </a:xfrm>
          <a:prstGeom prst="rect">
            <a:avLst/>
          </a:prstGeom>
          <a:noFill/>
        </p:spPr>
        <p:txBody>
          <a:bodyPr/>
          <a:lstStyle/>
          <a:p>
            <a:pPr marL="0" marR="0" lvl="0" indent="0" algn="l" defTabSz="931774"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City of Yukon - April 23, 2019</a:t>
            </a:r>
          </a:p>
        </p:txBody>
      </p:sp>
      <p:sp>
        <p:nvSpPr>
          <p:cNvPr id="126980" name="Rectangle 7"/>
          <p:cNvSpPr>
            <a:spLocks noGrp="1" noChangeArrowheads="1"/>
          </p:cNvSpPr>
          <p:nvPr>
            <p:ph type="sldNum" sz="quarter" idx="5"/>
          </p:nvPr>
        </p:nvSpPr>
        <p:spPr>
          <a:noFill/>
        </p:spPr>
        <p:txBody>
          <a:bodyPr/>
          <a:lstStyle/>
          <a:p>
            <a:pPr marL="0" marR="0" lvl="0" indent="0" algn="r" defTabSz="947950" rtl="0" eaLnBrk="0" fontAlgn="base" latinLnBrk="0" hangingPunct="0">
              <a:lnSpc>
                <a:spcPct val="100000"/>
              </a:lnSpc>
              <a:spcBef>
                <a:spcPct val="0"/>
              </a:spcBef>
              <a:spcAft>
                <a:spcPct val="0"/>
              </a:spcAft>
              <a:buClrTx/>
              <a:buSzTx/>
              <a:buFontTx/>
              <a:buNone/>
              <a:tabLst/>
              <a:defRPr/>
            </a:pPr>
            <a:fld id="{D7F962D0-3F6E-4BD8-BF2F-AB4AD13F59C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795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6981" name="Rectangle 2"/>
          <p:cNvSpPr>
            <a:spLocks noGrp="1" noRot="1" noChangeAspect="1" noChangeArrowheads="1" noTextEdit="1"/>
          </p:cNvSpPr>
          <p:nvPr>
            <p:ph type="sldImg"/>
          </p:nvPr>
        </p:nvSpPr>
        <p:spPr>
          <a:xfrm>
            <a:off x="1390650" y="239713"/>
            <a:ext cx="5508625" cy="3098800"/>
          </a:xfrm>
          <a:ln/>
        </p:spPr>
      </p:sp>
      <p:sp>
        <p:nvSpPr>
          <p:cNvPr id="126982" name="Rectangle 3"/>
          <p:cNvSpPr>
            <a:spLocks noGrp="1" noChangeArrowheads="1"/>
          </p:cNvSpPr>
          <p:nvPr>
            <p:ph type="body" idx="1"/>
          </p:nvPr>
        </p:nvSpPr>
        <p:spPr>
          <a:xfrm>
            <a:off x="706170" y="3572694"/>
            <a:ext cx="5742749" cy="5170119"/>
          </a:xfrm>
          <a:prstGeom prst="rect">
            <a:avLst/>
          </a:prstGeom>
          <a:noFill/>
          <a:ln/>
        </p:spPr>
        <p:txBody>
          <a:bodyPr/>
          <a:lstStyle/>
          <a:p>
            <a:pPr lvl="0" fontAlgn="base">
              <a:spcBef>
                <a:spcPct val="0"/>
              </a:spcBef>
              <a:spcAft>
                <a:spcPct val="0"/>
              </a:spcAft>
              <a:defRPr/>
            </a:pPr>
            <a:r>
              <a:rPr kumimoji="1" lang="en-US" sz="2000" dirty="0">
                <a:solidFill>
                  <a:srgbClr val="000000"/>
                </a:solidFill>
                <a:latin typeface="Times New Roman" pitchFamily="18" charset="0"/>
              </a:rPr>
              <a:t>FALSE: The </a:t>
            </a:r>
            <a:r>
              <a:rPr kumimoji="1" lang="en-US" sz="2000" b="1" dirty="0">
                <a:solidFill>
                  <a:srgbClr val="000000"/>
                </a:solidFill>
                <a:latin typeface="Times New Roman" pitchFamily="18" charset="0"/>
              </a:rPr>
              <a:t>Supreme Court </a:t>
            </a:r>
            <a:r>
              <a:rPr kumimoji="1" lang="en-US" sz="2000" dirty="0">
                <a:solidFill>
                  <a:srgbClr val="000000"/>
                </a:solidFill>
                <a:latin typeface="Times New Roman" pitchFamily="18" charset="0"/>
              </a:rPr>
              <a:t>made it clear in two cases in 1998 that </a:t>
            </a:r>
            <a:r>
              <a:rPr kumimoji="1" lang="en-US" sz="2000" b="1" i="1" dirty="0">
                <a:solidFill>
                  <a:srgbClr val="000000"/>
                </a:solidFill>
                <a:latin typeface="Times New Roman" pitchFamily="18" charset="0"/>
              </a:rPr>
              <a:t>employers must have internal complaint procedures that provide a harassed employee “multiple avenues” to complain internally</a:t>
            </a:r>
            <a:r>
              <a:rPr kumimoji="1" lang="en-US" sz="2000" dirty="0">
                <a:solidFill>
                  <a:srgbClr val="000000"/>
                </a:solidFill>
                <a:latin typeface="Times New Roman" pitchFamily="18" charset="0"/>
              </a:rPr>
              <a:t>. The law requires that employer policies provide several ways for employees to request that unwelcome harassing behavior be stopped, including complaints to managers, supervisors and/or the human-resources department. These policies, coupled with appropriate corrective action when harassment occurs, can support a successful defense to claims of supervisory harassment that the employee did not first voice through the internal complaint process.  </a:t>
            </a:r>
          </a:p>
          <a:p>
            <a:pPr lvl="0" fontAlgn="base">
              <a:spcBef>
                <a:spcPct val="0"/>
              </a:spcBef>
              <a:spcAft>
                <a:spcPct val="0"/>
              </a:spcAft>
              <a:defRPr/>
            </a:pPr>
            <a:r>
              <a:rPr kumimoji="1" lang="en-US" sz="2000" b="1" dirty="0">
                <a:solidFill>
                  <a:srgbClr val="000000"/>
                </a:solidFill>
                <a:latin typeface="Times New Roman" pitchFamily="18" charset="0"/>
              </a:rPr>
              <a:t> ***  Offended Employee MUST follow the city’s procedures in reporting an incident.</a:t>
            </a:r>
            <a:endParaRPr lang="en-US" sz="2000" b="1" dirty="0">
              <a:latin typeface="Arial" panose="020B0604020202020204" pitchFamily="34" charset="0"/>
              <a:cs typeface="Arial" panose="020B0604020202020204" pitchFamily="34" charset="0"/>
            </a:endParaRPr>
          </a:p>
        </p:txBody>
      </p:sp>
      <p:sp>
        <p:nvSpPr>
          <p:cNvPr id="2" name="Header Placeholder 1">
            <a:extLst>
              <a:ext uri="{FF2B5EF4-FFF2-40B4-BE49-F238E27FC236}">
                <a16:creationId xmlns:a16="http://schemas.microsoft.com/office/drawing/2014/main" id="{42F6979A-BD80-43CE-8ACA-AF68FBD34D01}"/>
              </a:ext>
            </a:extLst>
          </p:cNvPr>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Supervisor Improvement Program #2</a:t>
            </a:r>
          </a:p>
        </p:txBody>
      </p:sp>
    </p:spTree>
    <p:extLst>
      <p:ext uri="{BB962C8B-B14F-4D97-AF65-F5344CB8AC3E}">
        <p14:creationId xmlns:p14="http://schemas.microsoft.com/office/powerpoint/2010/main" val="70089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890588"/>
            <a:ext cx="5580063" cy="3138487"/>
          </a:xfrm>
        </p:spPr>
      </p:sp>
      <p:sp>
        <p:nvSpPr>
          <p:cNvPr id="3" name="Notes Placeholder 2"/>
          <p:cNvSpPr>
            <a:spLocks noGrp="1"/>
          </p:cNvSpPr>
          <p:nvPr>
            <p:ph type="body" idx="1"/>
          </p:nvPr>
        </p:nvSpPr>
        <p:spPr/>
        <p:txBody>
          <a:bodyPr/>
          <a:lstStyle/>
          <a:p>
            <a:r>
              <a:rPr lang="en-US" sz="1800" dirty="0"/>
              <a:t>Never BUY Posters.  They are free on government websites.  </a:t>
            </a:r>
          </a:p>
          <a:p>
            <a:endParaRPr lang="en-US" sz="1800" dirty="0"/>
          </a:p>
          <a:p>
            <a:r>
              <a:rPr lang="en-US" sz="1800" dirty="0"/>
              <a:t>Federal Law (&amp; OK WC) Posters must be posed in every location of your city or town.  </a:t>
            </a:r>
          </a:p>
        </p:txBody>
      </p:sp>
      <p:sp>
        <p:nvSpPr>
          <p:cNvPr id="4" name="Slide Number Placeholder 3"/>
          <p:cNvSpPr>
            <a:spLocks noGrp="1"/>
          </p:cNvSpPr>
          <p:nvPr>
            <p:ph type="sldNum" sz="quarter" idx="10"/>
          </p:nvPr>
        </p:nvSpPr>
        <p:spPr/>
        <p:txBody>
          <a:bodyPr/>
          <a:lstStyle/>
          <a:p>
            <a:fld id="{5D67220E-8123-4D5C-95B8-9EB841FB05DF}" type="slidenum">
              <a:rPr lang="en-US" smtClean="0"/>
              <a:t>3</a:t>
            </a:fld>
            <a:endParaRPr lang="en-US"/>
          </a:p>
        </p:txBody>
      </p:sp>
      <p:sp>
        <p:nvSpPr>
          <p:cNvPr id="5" name="Footer Placeholder 4">
            <a:extLst>
              <a:ext uri="{FF2B5EF4-FFF2-40B4-BE49-F238E27FC236}">
                <a16:creationId xmlns:a16="http://schemas.microsoft.com/office/drawing/2014/main" id="{79AF3196-EE4E-4440-B456-5F17226A25D8}"/>
              </a:ext>
            </a:extLst>
          </p:cNvPr>
          <p:cNvSpPr>
            <a:spLocks noGrp="1"/>
          </p:cNvSpPr>
          <p:nvPr>
            <p:ph type="ftr" sz="quarter" idx="11"/>
          </p:nvPr>
        </p:nvSpPr>
        <p:spPr/>
        <p:txBody>
          <a:bodyPr/>
          <a:lstStyle/>
          <a:p>
            <a:r>
              <a:rPr lang="en-US"/>
              <a:t>City of Yukon - April 23, 2019</a:t>
            </a:r>
          </a:p>
        </p:txBody>
      </p:sp>
      <p:sp>
        <p:nvSpPr>
          <p:cNvPr id="6" name="Header Placeholder 5">
            <a:extLst>
              <a:ext uri="{FF2B5EF4-FFF2-40B4-BE49-F238E27FC236}">
                <a16:creationId xmlns:a16="http://schemas.microsoft.com/office/drawing/2014/main" id="{6774A907-9486-43E8-8EF3-96A960F342EC}"/>
              </a:ext>
            </a:extLst>
          </p:cNvPr>
          <p:cNvSpPr>
            <a:spLocks noGrp="1"/>
          </p:cNvSpPr>
          <p:nvPr>
            <p:ph type="hdr" sz="quarter" idx="12"/>
          </p:nvPr>
        </p:nvSpPr>
        <p:spPr/>
        <p:txBody>
          <a:bodyPr/>
          <a:lstStyle/>
          <a:p>
            <a:r>
              <a:rPr lang="en-US"/>
              <a:t>Supervisor Improvement Program #2</a:t>
            </a:r>
          </a:p>
        </p:txBody>
      </p:sp>
    </p:spTree>
    <p:extLst>
      <p:ext uri="{BB962C8B-B14F-4D97-AF65-F5344CB8AC3E}">
        <p14:creationId xmlns:p14="http://schemas.microsoft.com/office/powerpoint/2010/main" val="690509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2825" y="395288"/>
            <a:ext cx="5575300" cy="3136900"/>
          </a:xfrm>
        </p:spPr>
      </p:sp>
      <p:sp>
        <p:nvSpPr>
          <p:cNvPr id="3" name="Notes Placeholder 2"/>
          <p:cNvSpPr>
            <a:spLocks noGrp="1"/>
          </p:cNvSpPr>
          <p:nvPr>
            <p:ph type="body" idx="1"/>
          </p:nvPr>
        </p:nvSpPr>
        <p:spPr>
          <a:xfrm>
            <a:off x="626315" y="3720624"/>
            <a:ext cx="5608320" cy="3660458"/>
          </a:xfrm>
        </p:spPr>
        <p:txBody>
          <a:bodyPr/>
          <a:lstStyle/>
          <a:p>
            <a:endParaRPr lang="en-US" sz="1800" dirty="0"/>
          </a:p>
          <a:p>
            <a:r>
              <a:rPr lang="en-US" sz="2400" b="1" dirty="0"/>
              <a:t>Just for Fun!  I am tickled and offended by this video.  This is NOT True about Human Resources.  </a:t>
            </a:r>
          </a:p>
          <a:p>
            <a:r>
              <a:rPr lang="en-US" sz="1800" dirty="0"/>
              <a:t>Funny Video from New Human Resources Department</a:t>
            </a:r>
          </a:p>
          <a:p>
            <a:r>
              <a:rPr lang="en-US" sz="1800" dirty="0"/>
              <a:t>https://www.youtube.com/watch?v=1xC3iqKm0rE </a:t>
            </a:r>
          </a:p>
          <a:p>
            <a:endParaRPr lang="en-US" dirty="0"/>
          </a:p>
          <a:p>
            <a:r>
              <a:rPr lang="en-US" sz="2400" dirty="0"/>
              <a:t>This video ends by saying:  “Thank you for calling Human Resources where it is our job to make your job miserable!”</a:t>
            </a:r>
          </a:p>
          <a:p>
            <a:endParaRPr lang="en-US" sz="2400" dirty="0"/>
          </a:p>
          <a:p>
            <a:r>
              <a:rPr lang="en-US" sz="2400" dirty="0"/>
              <a:t> </a:t>
            </a:r>
          </a:p>
          <a:p>
            <a:r>
              <a:rPr lang="en-US" sz="1400" dirty="0">
                <a:solidFill>
                  <a:srgbClr val="000000"/>
                </a:solidFill>
                <a:latin typeface="Roboto"/>
              </a:rPr>
              <a:t>Published on Jun 24, 2009</a:t>
            </a:r>
          </a:p>
          <a:p>
            <a:r>
              <a:rPr lang="en-US" sz="1400" dirty="0">
                <a:solidFill>
                  <a:srgbClr val="000000"/>
                </a:solidFill>
                <a:latin typeface="Roboto"/>
              </a:rPr>
              <a:t>SUBSCRIBE 4.6KSUBSCRIBE SUBSCRIBED UNSUBSCRIBE</a:t>
            </a:r>
          </a:p>
          <a:p>
            <a:r>
              <a:rPr lang="en-US" sz="1400" dirty="0"/>
              <a:t>A Message From </a:t>
            </a:r>
            <a:r>
              <a:rPr lang="en-US" sz="1400" dirty="0" err="1"/>
              <a:t>Ya</a:t>
            </a:r>
            <a:r>
              <a:rPr lang="en-US" sz="1400" dirty="0"/>
              <a:t> New Human Resources Department Follow me on </a:t>
            </a:r>
            <a:r>
              <a:rPr lang="en-US" sz="1400" dirty="0" err="1"/>
              <a:t>instagram</a:t>
            </a:r>
            <a:r>
              <a:rPr lang="en-US" sz="1400" dirty="0"/>
              <a:t>: </a:t>
            </a:r>
            <a:r>
              <a:rPr lang="en-US" sz="1400" dirty="0">
                <a:hlinkClick r:id="rId3"/>
              </a:rPr>
              <a:t>http://instagram.com/EddieGoing</a:t>
            </a:r>
            <a:r>
              <a:rPr lang="en-US" sz="1400" dirty="0"/>
              <a:t>  </a:t>
            </a:r>
            <a:r>
              <a:rPr lang="en-US" sz="2400" dirty="0"/>
              <a:t> </a:t>
            </a:r>
          </a:p>
          <a:p>
            <a:endParaRPr lang="en-US" dirty="0"/>
          </a:p>
          <a:p>
            <a:endParaRPr lang="en-US" dirty="0"/>
          </a:p>
        </p:txBody>
      </p:sp>
      <p:sp>
        <p:nvSpPr>
          <p:cNvPr id="4" name="Header Placeholder 3"/>
          <p:cNvSpPr>
            <a:spLocks noGrp="1"/>
          </p:cNvSpPr>
          <p:nvPr>
            <p:ph type="hdr" sz="quarter" idx="10"/>
          </p:nvPr>
        </p:nvSpPr>
        <p:spPr/>
        <p:txBody>
          <a:bodyPr/>
          <a:lstStyle/>
          <a:p>
            <a:r>
              <a:rPr lang="en-US"/>
              <a:t>Supervisor Improvement Program #2</a:t>
            </a:r>
          </a:p>
        </p:txBody>
      </p:sp>
      <p:sp>
        <p:nvSpPr>
          <p:cNvPr id="5" name="Footer Placeholder 4"/>
          <p:cNvSpPr>
            <a:spLocks noGrp="1"/>
          </p:cNvSpPr>
          <p:nvPr>
            <p:ph type="ftr" sz="quarter" idx="11"/>
          </p:nvPr>
        </p:nvSpPr>
        <p:spPr/>
        <p:txBody>
          <a:bodyPr/>
          <a:lstStyle/>
          <a:p>
            <a:r>
              <a:rPr lang="en-US"/>
              <a:t>City of Yukon - April 23, 2019</a:t>
            </a:r>
          </a:p>
        </p:txBody>
      </p:sp>
      <p:sp>
        <p:nvSpPr>
          <p:cNvPr id="6" name="Slide Number Placeholder 5"/>
          <p:cNvSpPr>
            <a:spLocks noGrp="1"/>
          </p:cNvSpPr>
          <p:nvPr>
            <p:ph type="sldNum" sz="quarter" idx="12"/>
          </p:nvPr>
        </p:nvSpPr>
        <p:spPr/>
        <p:txBody>
          <a:bodyPr/>
          <a:lstStyle/>
          <a:p>
            <a:fld id="{5D67220E-8123-4D5C-95B8-9EB841FB05DF}" type="slidenum">
              <a:rPr lang="en-US" smtClean="0"/>
              <a:t>31</a:t>
            </a:fld>
            <a:endParaRPr lang="en-US"/>
          </a:p>
        </p:txBody>
      </p:sp>
    </p:spTree>
    <p:extLst>
      <p:ext uri="{BB962C8B-B14F-4D97-AF65-F5344CB8AC3E}">
        <p14:creationId xmlns:p14="http://schemas.microsoft.com/office/powerpoint/2010/main" val="2855387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6"/>
          <p:cNvSpPr>
            <a:spLocks noGrp="1" noChangeArrowheads="1"/>
          </p:cNvSpPr>
          <p:nvPr>
            <p:ph type="ftr" sz="quarter" idx="4"/>
          </p:nvPr>
        </p:nvSpPr>
        <p:spPr>
          <a:xfrm>
            <a:off x="0" y="8829675"/>
            <a:ext cx="5486400" cy="465138"/>
          </a:xfrm>
          <a:prstGeom prst="rect">
            <a:avLst/>
          </a:prstGeom>
          <a:noFill/>
        </p:spPr>
        <p:txBody>
          <a:bodyPr/>
          <a:lstStyle/>
          <a:p>
            <a:r>
              <a:rPr lang="en-US"/>
              <a:t>City of Yukon - April 23, 2019</a:t>
            </a:r>
          </a:p>
        </p:txBody>
      </p:sp>
      <p:sp>
        <p:nvSpPr>
          <p:cNvPr id="141316" name="Rectangle 7"/>
          <p:cNvSpPr>
            <a:spLocks noGrp="1" noChangeArrowheads="1"/>
          </p:cNvSpPr>
          <p:nvPr>
            <p:ph type="sldNum" sz="quarter" idx="5"/>
          </p:nvPr>
        </p:nvSpPr>
        <p:spPr>
          <a:noFill/>
        </p:spPr>
        <p:txBody>
          <a:bodyPr/>
          <a:lstStyle/>
          <a:p>
            <a:fld id="{44E9BF05-9156-4BFB-AECA-62AFC0CEA624}" type="slidenum">
              <a:rPr lang="en-US" smtClean="0"/>
              <a:pPr/>
              <a:t>32</a:t>
            </a:fld>
            <a:endParaRPr lang="en-US"/>
          </a:p>
        </p:txBody>
      </p:sp>
      <p:sp>
        <p:nvSpPr>
          <p:cNvPr id="141317" name="Rectangle 2"/>
          <p:cNvSpPr>
            <a:spLocks noGrp="1" noRot="1" noChangeAspect="1" noChangeArrowheads="1" noTextEdit="1"/>
          </p:cNvSpPr>
          <p:nvPr>
            <p:ph type="sldImg"/>
          </p:nvPr>
        </p:nvSpPr>
        <p:spPr>
          <a:xfrm>
            <a:off x="1282700" y="228600"/>
            <a:ext cx="6197600" cy="3486150"/>
          </a:xfrm>
          <a:ln/>
        </p:spPr>
      </p:sp>
      <p:sp>
        <p:nvSpPr>
          <p:cNvPr id="141318" name="Rectangle 3"/>
          <p:cNvSpPr>
            <a:spLocks noGrp="1" noChangeArrowheads="1"/>
          </p:cNvSpPr>
          <p:nvPr>
            <p:ph type="body" idx="1"/>
          </p:nvPr>
        </p:nvSpPr>
        <p:spPr>
          <a:xfrm>
            <a:off x="228599" y="3886199"/>
            <a:ext cx="6548121" cy="4572001"/>
          </a:xfrm>
          <a:prstGeom prst="rect">
            <a:avLst/>
          </a:prstGeom>
          <a:noFill/>
          <a:ln/>
        </p:spPr>
        <p:txBody>
          <a:bodyPr/>
          <a:lstStyle/>
          <a:p>
            <a:r>
              <a:rPr lang="en-US" sz="1800" dirty="0"/>
              <a:t>The question is always, can the person do the job.  This is why you must have an up to date job description with details of the job.  </a:t>
            </a:r>
            <a:r>
              <a:rPr lang="en-US" sz="1800" b="1" dirty="0"/>
              <a:t>1967 Law</a:t>
            </a:r>
            <a:r>
              <a:rPr lang="en-US" sz="1800" dirty="0"/>
              <a:t>.  </a:t>
            </a:r>
          </a:p>
          <a:p>
            <a:r>
              <a:rPr lang="en-US" sz="1800" dirty="0">
                <a:cs typeface="Times New Roman" pitchFamily="18" charset="0"/>
              </a:rPr>
              <a:t>NOTE:  Ultimate factor was whether the employer was motivated by age or a factor other than age.  </a:t>
            </a:r>
          </a:p>
          <a:p>
            <a:r>
              <a:rPr lang="en-US" sz="1800" dirty="0">
                <a:cs typeface="Times New Roman" pitchFamily="18" charset="0"/>
              </a:rPr>
              <a:t>NOTE:  Discrimination can occur when the preferred individual for the position is over 40 and the individual being replaced is substantially older then the preferred individual.  </a:t>
            </a:r>
          </a:p>
          <a:p>
            <a:r>
              <a:rPr lang="en-US" sz="1800" dirty="0">
                <a:cs typeface="Times New Roman" pitchFamily="18" charset="0"/>
              </a:rPr>
              <a:t>NOTE:  For example, if the preferred individual is 45 but the individual being replaced is 70.  This may be age discrimination although both individuals are over 40.  </a:t>
            </a:r>
          </a:p>
          <a:p>
            <a:r>
              <a:rPr lang="en-US" sz="1800" dirty="0">
                <a:cs typeface="Times New Roman" pitchFamily="18" charset="0"/>
              </a:rPr>
              <a:t>NOTE:  Mere speculation on the part of the employee is not enough.  Just because an employee believes that he/she was discriminated against based on their age is not good enough.  Must have real evidence.  </a:t>
            </a:r>
          </a:p>
        </p:txBody>
      </p:sp>
    </p:spTree>
    <p:extLst>
      <p:ext uri="{BB962C8B-B14F-4D97-AF65-F5344CB8AC3E}">
        <p14:creationId xmlns:p14="http://schemas.microsoft.com/office/powerpoint/2010/main" val="2787967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381000"/>
            <a:ext cx="6197600" cy="3486150"/>
          </a:xfrm>
        </p:spPr>
      </p:sp>
      <p:sp>
        <p:nvSpPr>
          <p:cNvPr id="3" name="Notes Placeholder 2"/>
          <p:cNvSpPr>
            <a:spLocks noGrp="1"/>
          </p:cNvSpPr>
          <p:nvPr>
            <p:ph type="body" idx="1"/>
          </p:nvPr>
        </p:nvSpPr>
        <p:spPr>
          <a:xfrm>
            <a:off x="485775" y="4029076"/>
            <a:ext cx="6396038" cy="4343399"/>
          </a:xfrm>
          <a:prstGeom prst="rect">
            <a:avLst/>
          </a:prstGeom>
        </p:spPr>
        <p:txBody>
          <a:bodyPr>
            <a:noAutofit/>
          </a:bodyPr>
          <a:lstStyle/>
          <a:p>
            <a:r>
              <a:rPr lang="en-US" sz="1800" dirty="0">
                <a:latin typeface="Arial" pitchFamily="34" charset="0"/>
                <a:cs typeface="Arial" pitchFamily="34" charset="0"/>
              </a:rPr>
              <a:t>Actions or words that may constitute age-based harassment:    </a:t>
            </a:r>
            <a:r>
              <a:rPr lang="en-US" sz="1800" b="1" dirty="0">
                <a:latin typeface="Arial" pitchFamily="34" charset="0"/>
                <a:cs typeface="Arial" pitchFamily="34" charset="0"/>
              </a:rPr>
              <a:t>(Added 8-13, Slide from Suzie Paulson)</a:t>
            </a:r>
          </a:p>
          <a:p>
            <a:endParaRPr lang="en-US" sz="1800" b="1" dirty="0">
              <a:latin typeface="Arial" pitchFamily="34" charset="0"/>
              <a:cs typeface="Arial" pitchFamily="34" charset="0"/>
            </a:endParaRPr>
          </a:p>
          <a:p>
            <a:pPr marL="285750" indent="-285750">
              <a:buFont typeface="Wingdings" panose="05000000000000000000" pitchFamily="2" charset="2"/>
              <a:buChar char="ü"/>
            </a:pPr>
            <a:r>
              <a:rPr lang="en-US" sz="2000" b="1" dirty="0">
                <a:latin typeface="Arial" pitchFamily="34" charset="0"/>
                <a:cs typeface="Arial" pitchFamily="34" charset="0"/>
              </a:rPr>
              <a:t>Old fart</a:t>
            </a:r>
          </a:p>
          <a:p>
            <a:pPr marL="285750" indent="-285750">
              <a:buFont typeface="Wingdings" panose="05000000000000000000" pitchFamily="2" charset="2"/>
              <a:buChar char="ü"/>
            </a:pPr>
            <a:r>
              <a:rPr lang="en-US" sz="2000" b="1" dirty="0">
                <a:latin typeface="Arial" pitchFamily="34" charset="0"/>
                <a:cs typeface="Arial" pitchFamily="34" charset="0"/>
              </a:rPr>
              <a:t>Too old to learn new tricks</a:t>
            </a:r>
          </a:p>
          <a:p>
            <a:pPr marL="285750" indent="-285750">
              <a:buFont typeface="Wingdings" panose="05000000000000000000" pitchFamily="2" charset="2"/>
              <a:buChar char="ü"/>
            </a:pPr>
            <a:r>
              <a:rPr lang="en-US" sz="2000" b="1" dirty="0">
                <a:latin typeface="Arial" pitchFamily="34" charset="0"/>
                <a:cs typeface="Arial" pitchFamily="34" charset="0"/>
              </a:rPr>
              <a:t>Long term employees have a diminishing return</a:t>
            </a:r>
          </a:p>
          <a:p>
            <a:pPr marL="285750" indent="-285750">
              <a:buFont typeface="Wingdings" panose="05000000000000000000" pitchFamily="2" charset="2"/>
              <a:buChar char="ü"/>
            </a:pPr>
            <a:r>
              <a:rPr lang="en-US" sz="2000" dirty="0">
                <a:latin typeface="Arial" pitchFamily="34" charset="0"/>
                <a:cs typeface="Arial" pitchFamily="34" charset="0"/>
              </a:rPr>
              <a:t>Need young blood in this office</a:t>
            </a:r>
          </a:p>
          <a:p>
            <a:pPr marL="285750" indent="-285750">
              <a:buFont typeface="Wingdings" panose="05000000000000000000" pitchFamily="2" charset="2"/>
              <a:buChar char="ü"/>
            </a:pPr>
            <a:r>
              <a:rPr lang="en-US" sz="2000" dirty="0">
                <a:latin typeface="Arial" pitchFamily="34" charset="0"/>
                <a:cs typeface="Arial" pitchFamily="34" charset="0"/>
              </a:rPr>
              <a:t>Weed out older employees</a:t>
            </a:r>
          </a:p>
          <a:p>
            <a:pPr marL="285750" indent="-285750">
              <a:buFont typeface="Wingdings" panose="05000000000000000000" pitchFamily="2" charset="2"/>
              <a:buChar char="ü"/>
            </a:pPr>
            <a:r>
              <a:rPr lang="en-US" sz="2000" b="1" dirty="0">
                <a:latin typeface="Arial" pitchFamily="34" charset="0"/>
                <a:cs typeface="Arial" pitchFamily="34" charset="0"/>
              </a:rPr>
              <a:t>You’re getting too old and need to retire</a:t>
            </a:r>
          </a:p>
          <a:p>
            <a:pPr marL="285750" indent="-285750">
              <a:buFont typeface="Wingdings" panose="05000000000000000000" pitchFamily="2" charset="2"/>
              <a:buChar char="ü"/>
            </a:pPr>
            <a:r>
              <a:rPr lang="en-US" sz="2000" b="1" dirty="0">
                <a:latin typeface="Arial" pitchFamily="34" charset="0"/>
                <a:cs typeface="Arial" pitchFamily="34" charset="0"/>
              </a:rPr>
              <a:t>Old dogs won’t hunt</a:t>
            </a:r>
          </a:p>
          <a:p>
            <a:pPr marL="285750" indent="-285750">
              <a:buFont typeface="Wingdings" panose="05000000000000000000" pitchFamily="2" charset="2"/>
              <a:buChar char="ü"/>
            </a:pPr>
            <a:r>
              <a:rPr lang="en-US" sz="2000" b="1" dirty="0">
                <a:latin typeface="Arial" pitchFamily="34" charset="0"/>
                <a:cs typeface="Arial" pitchFamily="34" charset="0"/>
              </a:rPr>
              <a:t>Need more college aged workers</a:t>
            </a:r>
          </a:p>
          <a:p>
            <a:pPr marL="285750" indent="-285750">
              <a:buFont typeface="Wingdings" panose="05000000000000000000" pitchFamily="2" charset="2"/>
              <a:buChar char="ü"/>
            </a:pPr>
            <a:r>
              <a:rPr lang="en-US" sz="2000" b="1" dirty="0" err="1">
                <a:latin typeface="Arial" pitchFamily="34" charset="0"/>
                <a:cs typeface="Arial" pitchFamily="34" charset="0"/>
              </a:rPr>
              <a:t>He/She</a:t>
            </a:r>
            <a:r>
              <a:rPr lang="en-US" sz="2000" b="1" dirty="0">
                <a:latin typeface="Arial" pitchFamily="34" charset="0"/>
                <a:cs typeface="Arial" pitchFamily="34" charset="0"/>
              </a:rPr>
              <a:t> can’t keep up with the times</a:t>
            </a:r>
          </a:p>
          <a:p>
            <a:endParaRPr lang="en-US" sz="1800" dirty="0">
              <a:latin typeface="Arial" pitchFamily="34" charset="0"/>
              <a:cs typeface="Arial" pitchFamily="34" charset="0"/>
            </a:endParaRPr>
          </a:p>
          <a:p>
            <a:r>
              <a:rPr lang="en-US" sz="1800" b="1" dirty="0">
                <a:latin typeface="Arial" pitchFamily="34" charset="0"/>
                <a:cs typeface="Arial" pitchFamily="34" charset="0"/>
              </a:rPr>
              <a:t>&gt;&gt;&gt; What about “overqualified”?  </a:t>
            </a: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33</a:t>
            </a:fld>
            <a:endParaRPr lang="en-US" dirty="0"/>
          </a:p>
        </p:txBody>
      </p:sp>
    </p:spTree>
    <p:extLst>
      <p:ext uri="{BB962C8B-B14F-4D97-AF65-F5344CB8AC3E}">
        <p14:creationId xmlns:p14="http://schemas.microsoft.com/office/powerpoint/2010/main" val="2592731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3650" y="309563"/>
            <a:ext cx="6197600" cy="3486150"/>
          </a:xfrm>
        </p:spPr>
      </p:sp>
      <p:sp>
        <p:nvSpPr>
          <p:cNvPr id="3" name="Notes Placeholder 2"/>
          <p:cNvSpPr>
            <a:spLocks noGrp="1"/>
          </p:cNvSpPr>
          <p:nvPr>
            <p:ph type="body" idx="1"/>
          </p:nvPr>
        </p:nvSpPr>
        <p:spPr>
          <a:xfrm>
            <a:off x="311574" y="3873501"/>
            <a:ext cx="6387253" cy="4660900"/>
          </a:xfrm>
          <a:prstGeom prst="rect">
            <a:avLst/>
          </a:prstGeom>
        </p:spPr>
        <p:txBody>
          <a:bodyPr>
            <a:normAutofit fontScale="85000" lnSpcReduction="10000"/>
          </a:bodyPr>
          <a:lstStyle/>
          <a:p>
            <a:pPr>
              <a:lnSpc>
                <a:spcPct val="160000"/>
              </a:lnSpc>
              <a:buNone/>
            </a:pPr>
            <a:r>
              <a:rPr lang="en-US" sz="2800" baseline="30000" dirty="0">
                <a:latin typeface="Arial" pitchFamily="34" charset="0"/>
                <a:cs typeface="Arial" pitchFamily="34" charset="0"/>
              </a:rPr>
              <a:t>Note:</a:t>
            </a:r>
            <a:r>
              <a:rPr lang="en-US" sz="2800" dirty="0">
                <a:latin typeface="Arial" pitchFamily="34" charset="0"/>
                <a:cs typeface="Arial" pitchFamily="34" charset="0"/>
              </a:rPr>
              <a:t> </a:t>
            </a:r>
            <a:r>
              <a:rPr lang="en-US" sz="3100" b="1" dirty="0">
                <a:latin typeface="Arial" pitchFamily="34" charset="0"/>
                <a:cs typeface="Arial" pitchFamily="34" charset="0"/>
              </a:rPr>
              <a:t>I</a:t>
            </a:r>
            <a:r>
              <a:rPr lang="en-US" sz="3100" b="1" baseline="30000" dirty="0">
                <a:latin typeface="Arial" pitchFamily="34" charset="0"/>
                <a:cs typeface="Arial" pitchFamily="34" charset="0"/>
              </a:rPr>
              <a:t>t is not good </a:t>
            </a:r>
            <a:r>
              <a:rPr lang="en-US" sz="3100" b="1" u="sng" baseline="30000" dirty="0">
                <a:latin typeface="Arial" pitchFamily="34" charset="0"/>
                <a:cs typeface="Arial" pitchFamily="34" charset="0"/>
              </a:rPr>
              <a:t>practice to discipline an employee for having a poor attitude. </a:t>
            </a:r>
            <a:r>
              <a:rPr lang="en-US" sz="3100" b="1" i="1" u="sng" baseline="30000" dirty="0">
                <a:latin typeface="Arial" pitchFamily="34" charset="0"/>
                <a:cs typeface="Arial" pitchFamily="34" charset="0"/>
              </a:rPr>
              <a:t>"Attitude" is a very subjective judgment that courts will dismiss because it is often associated with a mere difference of opinion or personality conflict. </a:t>
            </a:r>
            <a:r>
              <a:rPr lang="en-US" sz="3100" b="1" baseline="30000" dirty="0">
                <a:latin typeface="Arial" pitchFamily="34" charset="0"/>
                <a:cs typeface="Arial" pitchFamily="34" charset="0"/>
              </a:rPr>
              <a:t>It is therefore critical that you avoid that term in the actual disciplinary notice. Instead, be sure to describe the objective behaviors that create a negative perception of the employee in the others' eyes. Only behaviors and actions that can be observed and documented may be presented as evidence in court.  </a:t>
            </a:r>
          </a:p>
          <a:p>
            <a:pPr>
              <a:buNone/>
            </a:pPr>
            <a:r>
              <a:rPr lang="en-US" sz="1800" dirty="0">
                <a:latin typeface="Arial" pitchFamily="34" charset="0"/>
                <a:cs typeface="Arial" pitchFamily="34" charset="0"/>
              </a:rPr>
              <a:t>Source:  101 Sample Write-Ups by Paul Falcone</a:t>
            </a:r>
          </a:p>
        </p:txBody>
      </p:sp>
      <p:sp>
        <p:nvSpPr>
          <p:cNvPr id="4" name="Header Placeholder 3"/>
          <p:cNvSpPr>
            <a:spLocks noGrp="1"/>
          </p:cNvSpPr>
          <p:nvPr>
            <p:ph type="hdr" sz="quarter" idx="10"/>
          </p:nvPr>
        </p:nvSpPr>
        <p:spPr>
          <a:xfrm>
            <a:off x="0" y="0"/>
            <a:ext cx="3038475" cy="465138"/>
          </a:xfrm>
          <a:prstGeom prst="rect">
            <a:avLst/>
          </a:prstGeom>
        </p:spPr>
        <p:txBody>
          <a:bodyPr/>
          <a:lstStyle/>
          <a:p>
            <a:r>
              <a:rPr lang="en-US" dirty="0">
                <a:solidFill>
                  <a:prstClr val="black"/>
                </a:solidFill>
              </a:rPr>
              <a:t>Employment Laws &amp; Hiring/Interviewing</a:t>
            </a:r>
          </a:p>
        </p:txBody>
      </p:sp>
      <p:sp>
        <p:nvSpPr>
          <p:cNvPr id="5" name="Footer Placeholder 4"/>
          <p:cNvSpPr>
            <a:spLocks noGrp="1"/>
          </p:cNvSpPr>
          <p:nvPr>
            <p:ph type="ftr" sz="quarter" idx="11"/>
          </p:nvPr>
        </p:nvSpPr>
        <p:spPr>
          <a:xfrm>
            <a:off x="0" y="8829675"/>
            <a:ext cx="3038475" cy="465138"/>
          </a:xfrm>
          <a:prstGeom prst="rect">
            <a:avLst/>
          </a:prstGeom>
        </p:spPr>
        <p:txBody>
          <a:bodyPr/>
          <a:lstStyle/>
          <a:p>
            <a:r>
              <a:rPr lang="en-US">
                <a:solidFill>
                  <a:prstClr val="black"/>
                </a:solidFill>
              </a:rPr>
              <a:t>City of Yukon - April 23, 2019</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14A8D33F-359F-4870-8B10-8053674F9568}"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964020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976836"/>
            <a:ext cx="5608320" cy="472890"/>
          </a:xfrm>
          <a:prstGeom prst="rect">
            <a:avLst/>
          </a:prstGeom>
          <a:noFill/>
        </p:spPr>
        <p:txBody>
          <a:bodyPr/>
          <a:lstStyle/>
          <a:p>
            <a:pPr marL="0" marR="0" lvl="0" indent="0" algn="l" defTabSz="931774"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t>City of Yukon - April 23, 2019</a:t>
            </a:r>
          </a:p>
        </p:txBody>
      </p:sp>
      <p:sp>
        <p:nvSpPr>
          <p:cNvPr id="126980" name="Rectangle 7"/>
          <p:cNvSpPr>
            <a:spLocks noGrp="1" noChangeArrowheads="1"/>
          </p:cNvSpPr>
          <p:nvPr>
            <p:ph type="sldNum" sz="quarter" idx="5"/>
          </p:nvPr>
        </p:nvSpPr>
        <p:spPr>
          <a:noFill/>
        </p:spPr>
        <p:txBody>
          <a:bodyPr/>
          <a:lstStyle/>
          <a:p>
            <a:pPr marL="0" marR="0" lvl="0" indent="0" algn="r" defTabSz="947950" rtl="0" eaLnBrk="0" fontAlgn="base" latinLnBrk="0" hangingPunct="0">
              <a:lnSpc>
                <a:spcPct val="100000"/>
              </a:lnSpc>
              <a:spcBef>
                <a:spcPct val="0"/>
              </a:spcBef>
              <a:spcAft>
                <a:spcPct val="0"/>
              </a:spcAft>
              <a:buClrTx/>
              <a:buSzTx/>
              <a:buFontTx/>
              <a:buNone/>
              <a:tabLst/>
              <a:defRPr/>
            </a:pPr>
            <a:fld id="{D7F962D0-3F6E-4BD8-BF2F-AB4AD13F59C9}"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795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6981" name="Rectangle 2"/>
          <p:cNvSpPr>
            <a:spLocks noGrp="1" noRot="1" noChangeAspect="1" noChangeArrowheads="1" noTextEdit="1"/>
          </p:cNvSpPr>
          <p:nvPr>
            <p:ph type="sldImg"/>
          </p:nvPr>
        </p:nvSpPr>
        <p:spPr>
          <a:xfrm>
            <a:off x="1171575" y="309563"/>
            <a:ext cx="6302375" cy="3544887"/>
          </a:xfrm>
          <a:ln/>
        </p:spPr>
      </p:sp>
      <p:sp>
        <p:nvSpPr>
          <p:cNvPr id="126982" name="Rectangle 3"/>
          <p:cNvSpPr>
            <a:spLocks noGrp="1" noChangeArrowheads="1"/>
          </p:cNvSpPr>
          <p:nvPr>
            <p:ph type="body" idx="1"/>
          </p:nvPr>
        </p:nvSpPr>
        <p:spPr>
          <a:xfrm>
            <a:off x="717268" y="3950970"/>
            <a:ext cx="6040720" cy="4791843"/>
          </a:xfrm>
          <a:prstGeom prst="rect">
            <a:avLst/>
          </a:prstGeom>
          <a:noFill/>
          <a:ln/>
        </p:spPr>
        <p:txBody>
          <a:bodyPr/>
          <a:lstStyle/>
          <a:p>
            <a:r>
              <a:rPr lang="en-US" sz="2400" b="1" u="sng" dirty="0"/>
              <a:t>TRUE.</a:t>
            </a:r>
            <a:r>
              <a:rPr lang="en-US" sz="2400" dirty="0"/>
              <a:t>   If the information is reliable, the supervisor must take appropriate action. If you ever doubt what the “</a:t>
            </a:r>
            <a:r>
              <a:rPr lang="en-US" sz="2400" b="1" dirty="0"/>
              <a:t>appropriate action</a:t>
            </a:r>
            <a:r>
              <a:rPr lang="en-US" sz="2400" dirty="0"/>
              <a:t>” should be, contact your Department Head and/or the Personnel Office.  </a:t>
            </a:r>
          </a:p>
          <a:p>
            <a:endParaRPr lang="en-US" sz="2400" dirty="0"/>
          </a:p>
          <a:p>
            <a:r>
              <a:rPr lang="en-US" sz="2400" b="1" dirty="0"/>
              <a:t>A Supervisor is </a:t>
            </a:r>
            <a:r>
              <a:rPr lang="en-US" sz="2400" b="1" i="1" u="sng" dirty="0"/>
              <a:t>No Longer  - Just -  a Friend.  </a:t>
            </a:r>
          </a:p>
          <a:p>
            <a:endParaRPr lang="en-US" sz="2400" b="1" i="1" u="sng" dirty="0"/>
          </a:p>
          <a:p>
            <a:r>
              <a:rPr lang="en-US" sz="2400" b="1" i="1" u="sng" dirty="0"/>
              <a:t>Supervisor and Subordinate are NOT Equal.  </a:t>
            </a:r>
            <a:r>
              <a:rPr lang="en-US" sz="2000" b="1" i="1" u="sng" dirty="0">
                <a:latin typeface="Arial" panose="020B0604020202020204" pitchFamily="34" charset="0"/>
                <a:cs typeface="Arial" panose="020B0604020202020204" pitchFamily="34" charset="0"/>
              </a:rPr>
              <a:t> </a:t>
            </a:r>
            <a:endParaRPr lang="en-US" sz="2400" b="1" i="1" u="sng" dirty="0"/>
          </a:p>
        </p:txBody>
      </p:sp>
      <p:sp>
        <p:nvSpPr>
          <p:cNvPr id="2" name="Header Placeholder 1">
            <a:extLst>
              <a:ext uri="{FF2B5EF4-FFF2-40B4-BE49-F238E27FC236}">
                <a16:creationId xmlns:a16="http://schemas.microsoft.com/office/drawing/2014/main" id="{42F6979A-BD80-43CE-8ACA-AF68FBD34D01}"/>
              </a:ext>
            </a:extLst>
          </p:cNvPr>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Supervisor Improvement Program #2</a:t>
            </a:r>
          </a:p>
        </p:txBody>
      </p:sp>
    </p:spTree>
    <p:extLst>
      <p:ext uri="{BB962C8B-B14F-4D97-AF65-F5344CB8AC3E}">
        <p14:creationId xmlns:p14="http://schemas.microsoft.com/office/powerpoint/2010/main" val="3989087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6"/>
          <p:cNvSpPr>
            <a:spLocks noGrp="1" noChangeArrowheads="1"/>
          </p:cNvSpPr>
          <p:nvPr>
            <p:ph type="ftr" sz="quarter" idx="4"/>
          </p:nvPr>
        </p:nvSpPr>
        <p:spPr>
          <a:xfrm>
            <a:off x="0" y="8976836"/>
            <a:ext cx="5608320" cy="472890"/>
          </a:xfrm>
          <a:prstGeom prst="rect">
            <a:avLst/>
          </a:prstGeom>
          <a:noFill/>
        </p:spPr>
        <p:txBody>
          <a:bodyPr/>
          <a:lstStyle/>
          <a:p>
            <a:r>
              <a:rPr lang="en-US"/>
              <a:t>City of Yukon - April 23, 2019</a:t>
            </a:r>
          </a:p>
        </p:txBody>
      </p:sp>
      <p:sp>
        <p:nvSpPr>
          <p:cNvPr id="142340" name="Rectangle 7"/>
          <p:cNvSpPr>
            <a:spLocks noGrp="1" noChangeArrowheads="1"/>
          </p:cNvSpPr>
          <p:nvPr>
            <p:ph type="sldNum" sz="quarter" idx="5"/>
          </p:nvPr>
        </p:nvSpPr>
        <p:spPr>
          <a:noFill/>
        </p:spPr>
        <p:txBody>
          <a:bodyPr/>
          <a:lstStyle/>
          <a:p>
            <a:fld id="{66B64562-0A84-4CC9-803C-8FC50112366D}" type="slidenum">
              <a:rPr lang="en-US" smtClean="0"/>
              <a:pPr/>
              <a:t>36</a:t>
            </a:fld>
            <a:endParaRPr lang="en-US"/>
          </a:p>
        </p:txBody>
      </p:sp>
      <p:sp>
        <p:nvSpPr>
          <p:cNvPr id="142341" name="Rectangle 2"/>
          <p:cNvSpPr>
            <a:spLocks noGrp="1" noRot="1" noChangeAspect="1" noChangeArrowheads="1" noTextEdit="1"/>
          </p:cNvSpPr>
          <p:nvPr>
            <p:ph type="sldImg"/>
          </p:nvPr>
        </p:nvSpPr>
        <p:spPr>
          <a:xfrm>
            <a:off x="1171575" y="231775"/>
            <a:ext cx="6302375" cy="3544888"/>
          </a:xfrm>
          <a:ln/>
        </p:spPr>
      </p:sp>
      <p:sp>
        <p:nvSpPr>
          <p:cNvPr id="142342" name="Rectangle 3"/>
          <p:cNvSpPr>
            <a:spLocks noGrp="1" noChangeArrowheads="1"/>
          </p:cNvSpPr>
          <p:nvPr>
            <p:ph type="body" idx="1"/>
          </p:nvPr>
        </p:nvSpPr>
        <p:spPr>
          <a:xfrm>
            <a:off x="233681" y="3873501"/>
            <a:ext cx="6534927" cy="5103335"/>
          </a:xfrm>
          <a:prstGeom prst="rect">
            <a:avLst/>
          </a:prstGeom>
          <a:noFill/>
          <a:ln/>
        </p:spPr>
        <p:txBody>
          <a:bodyPr/>
          <a:lstStyle/>
          <a:p>
            <a:pPr eaLnBrk="1" hangingPunct="1"/>
            <a:r>
              <a:rPr lang="en-US" b="1" dirty="0"/>
              <a:t>ADA</a:t>
            </a:r>
            <a:r>
              <a:rPr lang="en-US" dirty="0"/>
              <a:t>:  1990 - The ADA was the first piece of comprehensive legislation designed to protect individuals with disabilities.</a:t>
            </a:r>
          </a:p>
          <a:p>
            <a:pPr eaLnBrk="1" hangingPunct="1"/>
            <a:r>
              <a:rPr lang="en-US" b="1" dirty="0"/>
              <a:t>ADAAA:</a:t>
            </a:r>
            <a:r>
              <a:rPr lang="en-US" dirty="0"/>
              <a:t>  January 1, 2009 -  clarifies and broadens the meaning of disability and reverses a series of supreme court cases defining disability.</a:t>
            </a:r>
          </a:p>
          <a:p>
            <a:pPr eaLnBrk="1" hangingPunct="1"/>
            <a:r>
              <a:rPr lang="en-US" dirty="0"/>
              <a:t>The ADA was enacted in 1990 to remove barriers that prevent qualified individuals with disabilities from enjoying the same opportunities as individuals without disabilities.</a:t>
            </a:r>
          </a:p>
          <a:p>
            <a:pPr lvl="2" eaLnBrk="1" hangingPunct="1">
              <a:buFontTx/>
              <a:buChar char="•"/>
            </a:pPr>
            <a:r>
              <a:rPr lang="en-US" dirty="0"/>
              <a:t>Requires employers to consider requests for job accommodations and provide them unless doing so would create and undue hardship</a:t>
            </a:r>
          </a:p>
          <a:p>
            <a:pPr lvl="2" eaLnBrk="1" hangingPunct="1">
              <a:buFontTx/>
              <a:buChar char="•"/>
            </a:pPr>
            <a:r>
              <a:rPr lang="en-US" dirty="0"/>
              <a:t>Requires state and local governments to ensure that no qualified person with a disability is excluded from participating in, or denied the benefits of, its programs, services and activities because of a disability</a:t>
            </a:r>
          </a:p>
          <a:p>
            <a:pPr lvl="2" eaLnBrk="1" hangingPunct="1">
              <a:buFontTx/>
              <a:buChar char="•"/>
            </a:pPr>
            <a:r>
              <a:rPr lang="en-US" dirty="0"/>
              <a:t>New structures must be constructed to be accessible</a:t>
            </a:r>
          </a:p>
          <a:p>
            <a:endParaRPr lang="en-US" dirty="0"/>
          </a:p>
          <a:p>
            <a:r>
              <a:rPr lang="en-US" sz="1600" dirty="0"/>
              <a:t>Employer </a:t>
            </a:r>
            <a:r>
              <a:rPr lang="en-US" sz="1600" b="1" u="sng" dirty="0"/>
              <a:t>required to make reasonable accommodation unless doing so would create an undue hardship</a:t>
            </a:r>
            <a:r>
              <a:rPr lang="en-US" sz="1600" dirty="0"/>
              <a:t>.  May decline accommodation if individual’s condition creates a real danger to self or others.  Correctable medical condition not considered a disability</a:t>
            </a:r>
          </a:p>
          <a:p>
            <a:r>
              <a:rPr lang="en-US" sz="1600" dirty="0"/>
              <a:t>Disabilities and/or impairments includes cosmetic disfigurement, physiological, anatomical loss, and mental or psychological disorders.  Homosexuality, bisexuality, voyeurism, compulsive gambling, pyromania and current use of illegal drugs or alcohol are excluded.  </a:t>
            </a:r>
            <a:endParaRPr lang="en-US" sz="2000" dirty="0"/>
          </a:p>
        </p:txBody>
      </p:sp>
      <p:sp>
        <p:nvSpPr>
          <p:cNvPr id="2" name="Header Placeholder 1">
            <a:extLst>
              <a:ext uri="{FF2B5EF4-FFF2-40B4-BE49-F238E27FC236}">
                <a16:creationId xmlns:a16="http://schemas.microsoft.com/office/drawing/2014/main" id="{A4C55B6D-5129-438D-858B-661F5EBD395E}"/>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3998983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6"/>
          <p:cNvSpPr>
            <a:spLocks noGrp="1" noChangeArrowheads="1"/>
          </p:cNvSpPr>
          <p:nvPr>
            <p:ph type="ftr" sz="quarter" idx="4"/>
          </p:nvPr>
        </p:nvSpPr>
        <p:spPr>
          <a:xfrm>
            <a:off x="0" y="8976836"/>
            <a:ext cx="5608320" cy="472890"/>
          </a:xfrm>
          <a:prstGeom prst="rect">
            <a:avLst/>
          </a:prstGeom>
          <a:noFill/>
        </p:spPr>
        <p:txBody>
          <a:bodyPr/>
          <a:lstStyle/>
          <a:p>
            <a:r>
              <a:rPr lang="en-US"/>
              <a:t>City of Yukon - April 23, 2019</a:t>
            </a:r>
          </a:p>
        </p:txBody>
      </p:sp>
      <p:sp>
        <p:nvSpPr>
          <p:cNvPr id="143364" name="Rectangle 7"/>
          <p:cNvSpPr>
            <a:spLocks noGrp="1" noChangeArrowheads="1"/>
          </p:cNvSpPr>
          <p:nvPr>
            <p:ph type="sldNum" sz="quarter" idx="5"/>
          </p:nvPr>
        </p:nvSpPr>
        <p:spPr>
          <a:noFill/>
        </p:spPr>
        <p:txBody>
          <a:bodyPr/>
          <a:lstStyle/>
          <a:p>
            <a:fld id="{3C87F63C-2535-49F6-B9A5-1FB5AE63FC91}" type="slidenum">
              <a:rPr lang="en-US" smtClean="0"/>
              <a:pPr/>
              <a:t>37</a:t>
            </a:fld>
            <a:endParaRPr lang="en-US"/>
          </a:p>
        </p:txBody>
      </p:sp>
      <p:sp>
        <p:nvSpPr>
          <p:cNvPr id="143365" name="Rectangle 2"/>
          <p:cNvSpPr>
            <a:spLocks noGrp="1" noRot="1" noChangeAspect="1" noChangeArrowheads="1" noTextEdit="1"/>
          </p:cNvSpPr>
          <p:nvPr>
            <p:ph type="sldImg"/>
          </p:nvPr>
        </p:nvSpPr>
        <p:spPr>
          <a:xfrm>
            <a:off x="1093788" y="231775"/>
            <a:ext cx="6300787" cy="3544888"/>
          </a:xfrm>
          <a:ln/>
        </p:spPr>
      </p:sp>
      <p:sp>
        <p:nvSpPr>
          <p:cNvPr id="143366" name="Rectangle 3"/>
          <p:cNvSpPr>
            <a:spLocks noGrp="1" noChangeArrowheads="1"/>
          </p:cNvSpPr>
          <p:nvPr>
            <p:ph type="body" idx="1"/>
          </p:nvPr>
        </p:nvSpPr>
        <p:spPr>
          <a:xfrm>
            <a:off x="311575" y="3950970"/>
            <a:ext cx="6457033" cy="4648200"/>
          </a:xfrm>
          <a:prstGeom prst="rect">
            <a:avLst/>
          </a:prstGeom>
          <a:noFill/>
          <a:ln/>
        </p:spPr>
        <p:txBody>
          <a:bodyPr/>
          <a:lstStyle/>
          <a:p>
            <a:r>
              <a:rPr lang="en-US" sz="2400" b="1" u="sng" dirty="0">
                <a:latin typeface="Arial" charset="0"/>
              </a:rPr>
              <a:t>“ADA defines disability</a:t>
            </a:r>
            <a:r>
              <a:rPr lang="en-US" sz="2400" dirty="0">
                <a:latin typeface="Arial" charset="0"/>
              </a:rPr>
              <a:t> as a mental or physical impairment that substantially limits one or more major life activities”. </a:t>
            </a:r>
          </a:p>
          <a:p>
            <a:r>
              <a:rPr lang="en-US" sz="2200" dirty="0">
                <a:latin typeface="Arial" charset="0"/>
              </a:rPr>
              <a:t>An impairment cannot be a disability unless it limits something, and that something is </a:t>
            </a:r>
            <a:r>
              <a:rPr lang="en-US" sz="2200" b="1" i="1" u="sng" dirty="0">
                <a:latin typeface="Arial" charset="0"/>
              </a:rPr>
              <a:t>one or more</a:t>
            </a:r>
            <a:r>
              <a:rPr lang="en-US" sz="2200" dirty="0">
                <a:latin typeface="Arial" charset="0"/>
              </a:rPr>
              <a:t> major life activities. A </a:t>
            </a:r>
            <a:r>
              <a:rPr lang="en-US" sz="2200" b="1" dirty="0">
                <a:latin typeface="Arial" charset="0"/>
              </a:rPr>
              <a:t>major life activity is an activity that is central to daily life</a:t>
            </a:r>
            <a:r>
              <a:rPr lang="en-US" sz="2200" dirty="0">
                <a:latin typeface="Arial" charset="0"/>
              </a:rPr>
              <a:t>.  According to the Department’s regulations, major life activities include: </a:t>
            </a:r>
            <a:r>
              <a:rPr lang="en-US" sz="2200" i="1" dirty="0">
                <a:latin typeface="Arial" charset="0"/>
              </a:rPr>
              <a:t>walking, seeing, hearing, breathing, caring for oneself, sitting, standing, lifting, learning, thinking, working, and performing manual tasks that are central to daily life.  </a:t>
            </a:r>
            <a:endParaRPr lang="en-US" sz="2400" i="1" dirty="0"/>
          </a:p>
        </p:txBody>
      </p:sp>
      <p:sp>
        <p:nvSpPr>
          <p:cNvPr id="2" name="Header Placeholder 1">
            <a:extLst>
              <a:ext uri="{FF2B5EF4-FFF2-40B4-BE49-F238E27FC236}">
                <a16:creationId xmlns:a16="http://schemas.microsoft.com/office/drawing/2014/main" id="{EAB8F77A-35A6-4F16-BA04-DAB8660A441F}"/>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85713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8873" y="4490034"/>
            <a:ext cx="6688441" cy="4252781"/>
          </a:xfrm>
          <a:prstGeom prst="rect">
            <a:avLst/>
          </a:prstGeom>
        </p:spPr>
        <p:txBody>
          <a:bodyPr>
            <a:normAutofit/>
          </a:bodyPr>
          <a:lstStyle/>
          <a:p>
            <a:pPr marL="647065" indent="-647065">
              <a:lnSpc>
                <a:spcPct val="90000"/>
              </a:lnSpc>
              <a:buClr>
                <a:schemeClr val="tx2"/>
              </a:buClr>
              <a:buSzPct val="150000"/>
              <a:buFontTx/>
              <a:buChar char="•"/>
              <a:defRPr/>
            </a:pPr>
            <a:r>
              <a:rPr lang="en-US" sz="2400" dirty="0"/>
              <a:t>The ADAAA does not place a lot of emphasis on the term “major” in “major life activities.” </a:t>
            </a:r>
          </a:p>
          <a:p>
            <a:pPr marL="647065" indent="-647065">
              <a:lnSpc>
                <a:spcPct val="50000"/>
              </a:lnSpc>
              <a:buClr>
                <a:schemeClr val="tx2"/>
              </a:buClr>
              <a:buSzPct val="150000"/>
              <a:defRPr/>
            </a:pPr>
            <a:endParaRPr lang="en-US" sz="2400" dirty="0"/>
          </a:p>
          <a:p>
            <a:pPr marL="647065" indent="-647065">
              <a:lnSpc>
                <a:spcPct val="90000"/>
              </a:lnSpc>
              <a:buClr>
                <a:schemeClr val="tx2"/>
              </a:buClr>
              <a:buSzPct val="150000"/>
              <a:buFontTx/>
              <a:buChar char="•"/>
              <a:defRPr/>
            </a:pPr>
            <a:r>
              <a:rPr lang="en-US" sz="2400" b="1" dirty="0"/>
              <a:t>An impairment that </a:t>
            </a:r>
            <a:r>
              <a:rPr lang="en-US" sz="2400" b="1" i="1" dirty="0"/>
              <a:t>substantially limits</a:t>
            </a:r>
            <a:r>
              <a:rPr lang="en-US" sz="2400" b="1" dirty="0"/>
              <a:t> a </a:t>
            </a:r>
            <a:r>
              <a:rPr lang="en-US" sz="2400" b="1" u="sng" dirty="0"/>
              <a:t>single</a:t>
            </a:r>
            <a:r>
              <a:rPr lang="en-US" sz="2400" b="1" dirty="0"/>
              <a:t> </a:t>
            </a:r>
            <a:r>
              <a:rPr lang="en-US" sz="2400" b="1" i="1" dirty="0"/>
              <a:t>major life activity</a:t>
            </a:r>
            <a:r>
              <a:rPr lang="en-US" sz="2400" b="1" dirty="0"/>
              <a:t> is sufficient.</a:t>
            </a:r>
          </a:p>
          <a:p>
            <a:pPr marL="647065" indent="-647065">
              <a:lnSpc>
                <a:spcPct val="50000"/>
              </a:lnSpc>
              <a:buClr>
                <a:schemeClr val="tx2"/>
              </a:buClr>
              <a:buSzPct val="150000"/>
              <a:buFont typeface="Wingdings" pitchFamily="2" charset="2"/>
              <a:buChar char="Ø"/>
              <a:defRPr/>
            </a:pPr>
            <a:endParaRPr lang="en-US" sz="2400" dirty="0"/>
          </a:p>
          <a:p>
            <a:pPr marL="647065" indent="-647065">
              <a:lnSpc>
                <a:spcPct val="90000"/>
              </a:lnSpc>
              <a:buClr>
                <a:schemeClr val="tx2"/>
              </a:buClr>
              <a:buSzPct val="150000"/>
              <a:buFontTx/>
              <a:buChar char="•"/>
              <a:defRPr/>
            </a:pPr>
            <a:r>
              <a:rPr lang="en-US" sz="2400" dirty="0"/>
              <a:t>The disability need not be linked to the job or ability to do the job.</a:t>
            </a:r>
          </a:p>
          <a:p>
            <a:pPr marL="279532" indent="-279532">
              <a:defRPr/>
            </a:pPr>
            <a:endParaRPr lang="en-US" sz="1800" dirty="0"/>
          </a:p>
        </p:txBody>
      </p:sp>
      <p:sp>
        <p:nvSpPr>
          <p:cNvPr id="4" name="Slide Number Placeholder 3"/>
          <p:cNvSpPr>
            <a:spLocks noGrp="1"/>
          </p:cNvSpPr>
          <p:nvPr>
            <p:ph type="sldNum" sz="quarter" idx="10"/>
          </p:nvPr>
        </p:nvSpPr>
        <p:spPr/>
        <p:txBody>
          <a:bodyPr/>
          <a:lstStyle/>
          <a:p>
            <a:pPr>
              <a:defRPr/>
            </a:pPr>
            <a:fld id="{9C777145-54E7-477B-89F8-896CE46A8886}" type="slidenum">
              <a:rPr lang="en-US" smtClean="0"/>
              <a:pPr>
                <a:defRPr/>
              </a:pPr>
              <a:t>38</a:t>
            </a:fld>
            <a:endParaRPr lang="en-US"/>
          </a:p>
        </p:txBody>
      </p:sp>
      <p:sp>
        <p:nvSpPr>
          <p:cNvPr id="5" name="Footer Placeholder 4"/>
          <p:cNvSpPr>
            <a:spLocks noGrp="1"/>
          </p:cNvSpPr>
          <p:nvPr>
            <p:ph type="ftr" sz="quarter" idx="11"/>
          </p:nvPr>
        </p:nvSpPr>
        <p:spPr>
          <a:xfrm>
            <a:off x="2" y="8754110"/>
            <a:ext cx="5841999" cy="695617"/>
          </a:xfrm>
          <a:prstGeom prst="rect">
            <a:avLst/>
          </a:prstGeom>
        </p:spPr>
        <p:txBody>
          <a:bodyPr/>
          <a:lstStyle/>
          <a:p>
            <a:pPr>
              <a:defRPr/>
            </a:pPr>
            <a:r>
              <a:rPr lang="en-US"/>
              <a:t>City of Yukon - April 23, 2019</a:t>
            </a:r>
            <a:endParaRPr lang="en-US" dirty="0"/>
          </a:p>
        </p:txBody>
      </p:sp>
      <p:sp>
        <p:nvSpPr>
          <p:cNvPr id="6" name="Header Placeholder 5">
            <a:extLst>
              <a:ext uri="{FF2B5EF4-FFF2-40B4-BE49-F238E27FC236}">
                <a16:creationId xmlns:a16="http://schemas.microsoft.com/office/drawing/2014/main" id="{E0496327-1847-48EA-ABBA-1A7A445D7CAA}"/>
              </a:ext>
            </a:extLst>
          </p:cNvPr>
          <p:cNvSpPr>
            <a:spLocks noGrp="1"/>
          </p:cNvSpPr>
          <p:nvPr>
            <p:ph type="hdr" sz="quarter" idx="12"/>
          </p:nvPr>
        </p:nvSpPr>
        <p:spPr/>
        <p:txBody>
          <a:bodyPr/>
          <a:lstStyle/>
          <a:p>
            <a:r>
              <a:rPr lang="en-US"/>
              <a:t>Supervisor Improvement Program #2</a:t>
            </a:r>
          </a:p>
        </p:txBody>
      </p:sp>
    </p:spTree>
    <p:extLst>
      <p:ext uri="{BB962C8B-B14F-4D97-AF65-F5344CB8AC3E}">
        <p14:creationId xmlns:p14="http://schemas.microsoft.com/office/powerpoint/2010/main" val="3152717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xfrm>
            <a:off x="717268" y="4490032"/>
            <a:ext cx="5731651" cy="4252781"/>
          </a:xfrm>
          <a:prstGeom prst="rect">
            <a:avLst/>
          </a:prstGeom>
          <a:noFill/>
        </p:spPr>
        <p:txBody>
          <a:bodyPr wrap="square" numCol="1" anchor="t" anchorCtr="0" compatLnSpc="1">
            <a:prstTxWarp prst="textNoShape">
              <a:avLst/>
            </a:prstTxWarp>
          </a:bodyPr>
          <a:lstStyle/>
          <a:p>
            <a:r>
              <a:rPr lang="en-US" sz="2400" b="1" dirty="0"/>
              <a:t>ADA:  </a:t>
            </a:r>
            <a:r>
              <a:rPr lang="en-US" sz="2400" b="1" u="sng" dirty="0"/>
              <a:t>Temporary Illnesses </a:t>
            </a:r>
            <a:r>
              <a:rPr lang="en-US" sz="2400" b="1" dirty="0"/>
              <a:t>not usually ADA qualifying, but they are for FMLA</a:t>
            </a:r>
          </a:p>
        </p:txBody>
      </p:sp>
      <p:sp>
        <p:nvSpPr>
          <p:cNvPr id="4" name="Slide Number Placeholder 3"/>
          <p:cNvSpPr>
            <a:spLocks noGrp="1"/>
          </p:cNvSpPr>
          <p:nvPr>
            <p:ph type="sldNum" sz="quarter" idx="5"/>
          </p:nvPr>
        </p:nvSpPr>
        <p:spPr/>
        <p:txBody>
          <a:bodyPr/>
          <a:lstStyle/>
          <a:p>
            <a:pPr>
              <a:defRPr/>
            </a:pPr>
            <a:fld id="{3EECB89F-9A2E-47BA-A0A2-D2F7A8408D63}" type="slidenum">
              <a:rPr lang="en-US" smtClean="0"/>
              <a:pPr>
                <a:defRPr/>
              </a:pPr>
              <a:t>39</a:t>
            </a:fld>
            <a:endParaRPr lang="en-US" dirty="0"/>
          </a:p>
        </p:txBody>
      </p:sp>
      <p:sp>
        <p:nvSpPr>
          <p:cNvPr id="5" name="Footer Placeholder 4"/>
          <p:cNvSpPr>
            <a:spLocks noGrp="1"/>
          </p:cNvSpPr>
          <p:nvPr>
            <p:ph type="ftr" sz="quarter" idx="10"/>
          </p:nvPr>
        </p:nvSpPr>
        <p:spPr>
          <a:xfrm>
            <a:off x="0" y="8676640"/>
            <a:ext cx="6153573" cy="77308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E33084D9-788C-48CB-A3FA-A4ED11B054F4}"/>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2118285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xfrm>
            <a:off x="233680" y="4260852"/>
            <a:ext cx="6620933" cy="4260849"/>
          </a:xfrm>
          <a:prstGeom prst="rect">
            <a:avLst/>
          </a:prstGeom>
          <a:noFill/>
        </p:spPr>
        <p:txBody>
          <a:bodyPr wrap="square" numCol="1" anchor="t" anchorCtr="0" compatLnSpc="1">
            <a:prstTxWarp prst="textNoShape">
              <a:avLst/>
            </a:prstTxWarp>
          </a:bodyPr>
          <a:lstStyle/>
          <a:p>
            <a:pPr eaLnBrk="1" hangingPunct="1">
              <a:spcBef>
                <a:spcPct val="0"/>
              </a:spcBef>
            </a:pPr>
            <a:r>
              <a:rPr lang="en-US" sz="2400" b="1" dirty="0"/>
              <a:t>ADAAA:   </a:t>
            </a:r>
            <a:r>
              <a:rPr lang="en-US" sz="2400" dirty="0"/>
              <a:t>mental disorders expressly excluded, i.e. pedophilia, pyromania, transvestitism, etc.   </a:t>
            </a:r>
          </a:p>
          <a:p>
            <a:pPr defTabSz="931774" fontAlgn="base">
              <a:spcBef>
                <a:spcPct val="0"/>
              </a:spcBef>
              <a:spcAft>
                <a:spcPct val="0"/>
              </a:spcAft>
              <a:defRPr/>
            </a:pPr>
            <a:r>
              <a:rPr lang="en-US" sz="2400" i="1" u="sng" dirty="0"/>
              <a:t>Temporary disorders are excluded</a:t>
            </a:r>
            <a:r>
              <a:rPr lang="en-US" sz="2400" i="1" dirty="0"/>
              <a:t>, i.e. pregnancy</a:t>
            </a:r>
            <a:r>
              <a:rPr lang="en-US" sz="2400" dirty="0"/>
              <a:t>.  </a:t>
            </a:r>
            <a:r>
              <a:rPr lang="en-US" sz="1800" dirty="0"/>
              <a:t>Note from SP: </a:t>
            </a:r>
            <a:r>
              <a:rPr kumimoji="1" lang="en-US" sz="1800" dirty="0">
                <a:latin typeface="Times New Roman" pitchFamily="18" charset="0"/>
              </a:rPr>
              <a:t>Mental disorders like bipolar (if medical diagnosis and treatment) are likely considered a disability if the individual can show that it substantially limits a major life activity.  But, those specific examples listed, pedophilia, pyromania, transvestitism are not disabilities under the ADAAA.</a:t>
            </a:r>
          </a:p>
          <a:p>
            <a:pPr eaLnBrk="1" hangingPunct="1">
              <a:spcBef>
                <a:spcPct val="0"/>
              </a:spcBef>
            </a:pPr>
            <a:r>
              <a:rPr lang="en-US" sz="800" dirty="0"/>
              <a:t>    </a:t>
            </a:r>
          </a:p>
          <a:p>
            <a:pPr eaLnBrk="1" hangingPunct="1">
              <a:spcBef>
                <a:spcPct val="0"/>
              </a:spcBef>
            </a:pPr>
            <a:r>
              <a:rPr lang="en-US" sz="2400" b="1" dirty="0"/>
              <a:t>FMLA:</a:t>
            </a:r>
            <a:r>
              <a:rPr lang="en-US" sz="2400" dirty="0"/>
              <a:t>  </a:t>
            </a:r>
            <a:r>
              <a:rPr lang="en-US" sz="2400" u="sng" dirty="0"/>
              <a:t>temporary disorders are covered</a:t>
            </a:r>
            <a:r>
              <a:rPr lang="en-US" sz="2400" dirty="0"/>
              <a:t>; if the routine medical care falls into the category of in-patient or chronic conditions then it would be covered by FMLA  </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45054A-CDC0-4DDB-B228-8BF41EFCDD44}" type="slidenum">
              <a:rPr lang="en-US" smtClean="0"/>
              <a:pPr fontAlgn="base">
                <a:spcBef>
                  <a:spcPct val="0"/>
                </a:spcBef>
                <a:spcAft>
                  <a:spcPct val="0"/>
                </a:spcAft>
                <a:defRPr/>
              </a:pPr>
              <a:t>40</a:t>
            </a:fld>
            <a:endParaRPr lang="en-US"/>
          </a:p>
        </p:txBody>
      </p:sp>
      <p:sp>
        <p:nvSpPr>
          <p:cNvPr id="5" name="Footer Placeholder 4"/>
          <p:cNvSpPr>
            <a:spLocks noGrp="1"/>
          </p:cNvSpPr>
          <p:nvPr>
            <p:ph type="ftr" sz="quarter" idx="10"/>
          </p:nvPr>
        </p:nvSpPr>
        <p:spPr>
          <a:xfrm>
            <a:off x="0" y="8909050"/>
            <a:ext cx="5997787" cy="54067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621E1838-9139-4451-AAA0-EE99119AD1FA}"/>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82913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466725"/>
            <a:ext cx="5575300" cy="3136900"/>
          </a:xfrm>
        </p:spPr>
      </p:sp>
      <p:sp>
        <p:nvSpPr>
          <p:cNvPr id="4" name="Header Placeholder 3"/>
          <p:cNvSpPr>
            <a:spLocks noGrp="1"/>
          </p:cNvSpPr>
          <p:nvPr>
            <p:ph type="hdr" sz="quarter" idx="10"/>
          </p:nvPr>
        </p:nvSpPr>
        <p:spPr/>
        <p:txBody>
          <a:bodyPr/>
          <a:lstStyle/>
          <a:p>
            <a:r>
              <a:rPr lang="en-US"/>
              <a:t>Supervisor Improvement Program #2</a:t>
            </a:r>
          </a:p>
        </p:txBody>
      </p:sp>
      <p:sp>
        <p:nvSpPr>
          <p:cNvPr id="5" name="Footer Placeholder 4"/>
          <p:cNvSpPr>
            <a:spLocks noGrp="1"/>
          </p:cNvSpPr>
          <p:nvPr>
            <p:ph type="ftr" sz="quarter" idx="11"/>
          </p:nvPr>
        </p:nvSpPr>
        <p:spPr/>
        <p:txBody>
          <a:bodyPr/>
          <a:lstStyle/>
          <a:p>
            <a:r>
              <a:rPr lang="en-US"/>
              <a:t>City of Yukon - April 23, 2019</a:t>
            </a:r>
          </a:p>
        </p:txBody>
      </p:sp>
      <p:sp>
        <p:nvSpPr>
          <p:cNvPr id="6" name="Slide Number Placeholder 5"/>
          <p:cNvSpPr>
            <a:spLocks noGrp="1"/>
          </p:cNvSpPr>
          <p:nvPr>
            <p:ph type="sldNum" sz="quarter" idx="12"/>
          </p:nvPr>
        </p:nvSpPr>
        <p:spPr/>
        <p:txBody>
          <a:bodyPr/>
          <a:lstStyle/>
          <a:p>
            <a:fld id="{5D67220E-8123-4D5C-95B8-9EB841FB05DF}" type="slidenum">
              <a:rPr lang="en-US" smtClean="0"/>
              <a:t>4</a:t>
            </a:fld>
            <a:endParaRPr lang="en-US"/>
          </a:p>
        </p:txBody>
      </p:sp>
      <p:graphicFrame>
        <p:nvGraphicFramePr>
          <p:cNvPr id="7" name="Object 6">
            <a:extLst>
              <a:ext uri="{FF2B5EF4-FFF2-40B4-BE49-F238E27FC236}">
                <a16:creationId xmlns:a16="http://schemas.microsoft.com/office/drawing/2014/main" id="{9BDB6486-F141-440D-A709-C74B998F8EF1}"/>
              </a:ext>
            </a:extLst>
          </p:cNvPr>
          <p:cNvGraphicFramePr>
            <a:graphicFrameLocks noChangeAspect="1"/>
          </p:cNvGraphicFramePr>
          <p:nvPr>
            <p:extLst>
              <p:ext uri="{D42A27DB-BD31-4B8C-83A1-F6EECF244321}">
                <p14:modId xmlns:p14="http://schemas.microsoft.com/office/powerpoint/2010/main" val="2064661120"/>
              </p:ext>
            </p:extLst>
          </p:nvPr>
        </p:nvGraphicFramePr>
        <p:xfrm>
          <a:off x="457994" y="4052888"/>
          <a:ext cx="6094412" cy="3427412"/>
        </p:xfrm>
        <a:graphic>
          <a:graphicData uri="http://schemas.openxmlformats.org/presentationml/2006/ole">
            <mc:AlternateContent xmlns:mc="http://schemas.openxmlformats.org/markup-compatibility/2006">
              <mc:Choice xmlns:v="urn:schemas-microsoft-com:vml" Requires="v">
                <p:oleObj spid="_x0000_s10300" name="Slide" r:id="rId4" imgW="6094572" imgH="3427437" progId="PowerPoint.Slide.12">
                  <p:embed/>
                </p:oleObj>
              </mc:Choice>
              <mc:Fallback>
                <p:oleObj name="Slide" r:id="rId4" imgW="6094572" imgH="3427437" progId="PowerPoint.Slide.12">
                  <p:embed/>
                  <p:pic>
                    <p:nvPicPr>
                      <p:cNvPr id="0" name=""/>
                      <p:cNvPicPr/>
                      <p:nvPr/>
                    </p:nvPicPr>
                    <p:blipFill>
                      <a:blip r:embed="rId5"/>
                      <a:stretch>
                        <a:fillRect/>
                      </a:stretch>
                    </p:blipFill>
                    <p:spPr>
                      <a:xfrm>
                        <a:off x="457994" y="4052888"/>
                        <a:ext cx="6094412" cy="3427412"/>
                      </a:xfrm>
                      <a:prstGeom prst="rect">
                        <a:avLst/>
                      </a:prstGeom>
                    </p:spPr>
                  </p:pic>
                </p:oleObj>
              </mc:Fallback>
            </mc:AlternateContent>
          </a:graphicData>
        </a:graphic>
      </p:graphicFrame>
    </p:spTree>
    <p:extLst>
      <p:ext uri="{BB962C8B-B14F-4D97-AF65-F5344CB8AC3E}">
        <p14:creationId xmlns:p14="http://schemas.microsoft.com/office/powerpoint/2010/main" val="2626371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473075" y="465138"/>
            <a:ext cx="6299200" cy="3543300"/>
          </a:xfrm>
          <a:noFill/>
          <a:ln>
            <a:solidFill>
              <a:srgbClr val="000000"/>
            </a:solidFill>
            <a:miter lim="800000"/>
            <a:headEnd/>
            <a:tailEnd/>
          </a:ln>
        </p:spPr>
      </p:sp>
      <p:sp>
        <p:nvSpPr>
          <p:cNvPr id="46083" name="Notes Placeholder 2"/>
          <p:cNvSpPr>
            <a:spLocks noGrp="1"/>
          </p:cNvSpPr>
          <p:nvPr>
            <p:ph type="body" idx="1"/>
          </p:nvPr>
        </p:nvSpPr>
        <p:spPr bwMode="auto">
          <a:xfrm>
            <a:off x="177209" y="4105910"/>
            <a:ext cx="6210046" cy="4481964"/>
          </a:xfrm>
          <a:prstGeom prst="rect">
            <a:avLst/>
          </a:prstGeom>
          <a:noFill/>
        </p:spPr>
        <p:txBody>
          <a:bodyPr wrap="square" numCol="1" anchor="t" anchorCtr="0" compatLnSpc="1">
            <a:prstTxWarp prst="textNoShape">
              <a:avLst/>
            </a:prstTxWarp>
          </a:bodyPr>
          <a:lstStyle/>
          <a:p>
            <a:r>
              <a:rPr lang="en-US" sz="2000" b="1" dirty="0"/>
              <a:t>NO; must be the best candidate.  </a:t>
            </a:r>
            <a:r>
              <a:rPr lang="en-US" sz="2000" dirty="0"/>
              <a:t>City provided employee reasonable accommodation for her alleged disabilities, including high-risk pregnancy, diabetes, and migraine headaches, as required by the Americans with Disabilities Act (ADA).  </a:t>
            </a:r>
            <a:r>
              <a:rPr lang="en-US" sz="2000" b="1" dirty="0"/>
              <a:t>City complied with the collective bargaining agreement and considered employee for other vacant positions, but, based on the placement policies contained in the agreement, </a:t>
            </a:r>
            <a:r>
              <a:rPr lang="en-US" sz="2200" b="1" i="1" dirty="0"/>
              <a:t>employee had no right to bump another employee from the other available positions within her collective bargaining unit </a:t>
            </a:r>
            <a:r>
              <a:rPr lang="en-US" sz="2000" b="1" dirty="0"/>
              <a:t>and she failed in her effort to obtain a position outside her unit </a:t>
            </a:r>
            <a:r>
              <a:rPr lang="en-US" sz="2000" b="1" u="sng" dirty="0"/>
              <a:t>because she was not the most qualified candidate.   </a:t>
            </a:r>
          </a:p>
        </p:txBody>
      </p:sp>
      <p:sp>
        <p:nvSpPr>
          <p:cNvPr id="75780" name="Slide Number Placeholder 3"/>
          <p:cNvSpPr>
            <a:spLocks noGrp="1"/>
          </p:cNvSpPr>
          <p:nvPr>
            <p:ph type="sldNum" sz="quarter" idx="5"/>
          </p:nvPr>
        </p:nvSpPr>
        <p:spPr/>
        <p:txBody>
          <a:bodyPr/>
          <a:lstStyle/>
          <a:p>
            <a:pPr>
              <a:defRPr/>
            </a:pPr>
            <a:fld id="{EF012A8D-DD77-4FE8-9956-D2E0E4708BE3}" type="slidenum">
              <a:rPr lang="en-US" smtClean="0"/>
              <a:pPr>
                <a:defRPr/>
              </a:pPr>
              <a:t>41</a:t>
            </a:fld>
            <a:endParaRPr lang="en-US"/>
          </a:p>
        </p:txBody>
      </p:sp>
      <p:sp>
        <p:nvSpPr>
          <p:cNvPr id="5" name="Footer Placeholder 4"/>
          <p:cNvSpPr>
            <a:spLocks noGrp="1"/>
          </p:cNvSpPr>
          <p:nvPr>
            <p:ph type="ftr" sz="quarter" idx="10"/>
          </p:nvPr>
        </p:nvSpPr>
        <p:spPr>
          <a:xfrm>
            <a:off x="2" y="8986519"/>
            <a:ext cx="5374639" cy="46320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BF5A1476-E495-4BBA-8265-2E9F1FD9098D}"/>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2718691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6"/>
          <p:cNvSpPr>
            <a:spLocks noGrp="1" noChangeArrowheads="1"/>
          </p:cNvSpPr>
          <p:nvPr>
            <p:ph type="ftr" sz="quarter" idx="4"/>
          </p:nvPr>
        </p:nvSpPr>
        <p:spPr>
          <a:xfrm>
            <a:off x="0" y="8976836"/>
            <a:ext cx="5608320" cy="472890"/>
          </a:xfrm>
          <a:prstGeom prst="rect">
            <a:avLst/>
          </a:prstGeom>
          <a:noFill/>
        </p:spPr>
        <p:txBody>
          <a:bodyPr/>
          <a:lstStyle/>
          <a:p>
            <a:r>
              <a:rPr lang="en-US">
                <a:solidFill>
                  <a:prstClr val="black"/>
                </a:solidFill>
              </a:rPr>
              <a:t>City of Yukon - April 23, 2019</a:t>
            </a:r>
          </a:p>
        </p:txBody>
      </p:sp>
      <p:sp>
        <p:nvSpPr>
          <p:cNvPr id="144388" name="Rectangle 7"/>
          <p:cNvSpPr>
            <a:spLocks noGrp="1" noChangeArrowheads="1"/>
          </p:cNvSpPr>
          <p:nvPr>
            <p:ph type="sldNum" sz="quarter" idx="5"/>
          </p:nvPr>
        </p:nvSpPr>
        <p:spPr>
          <a:noFill/>
        </p:spPr>
        <p:txBody>
          <a:bodyPr/>
          <a:lstStyle/>
          <a:p>
            <a:fld id="{BD61C676-AE6B-4894-838E-C656A03E6A14}" type="slidenum">
              <a:rPr lang="en-US" smtClean="0">
                <a:solidFill>
                  <a:prstClr val="black"/>
                </a:solidFill>
              </a:rPr>
              <a:pPr/>
              <a:t>42</a:t>
            </a:fld>
            <a:endParaRPr lang="en-US">
              <a:solidFill>
                <a:prstClr val="black"/>
              </a:solidFill>
            </a:endParaRPr>
          </a:p>
        </p:txBody>
      </p:sp>
      <p:sp>
        <p:nvSpPr>
          <p:cNvPr id="144389" name="Rectangle 2"/>
          <p:cNvSpPr>
            <a:spLocks noGrp="1" noRot="1" noChangeAspect="1" noChangeArrowheads="1" noTextEdit="1"/>
          </p:cNvSpPr>
          <p:nvPr>
            <p:ph type="sldImg"/>
          </p:nvPr>
        </p:nvSpPr>
        <p:spPr>
          <a:xfrm>
            <a:off x="1408113" y="465138"/>
            <a:ext cx="6299200" cy="3543300"/>
          </a:xfrm>
          <a:ln/>
        </p:spPr>
      </p:sp>
      <p:sp>
        <p:nvSpPr>
          <p:cNvPr id="144390" name="Rectangle 3"/>
          <p:cNvSpPr>
            <a:spLocks noGrp="1" noChangeArrowheads="1"/>
          </p:cNvSpPr>
          <p:nvPr>
            <p:ph type="body" idx="1"/>
          </p:nvPr>
        </p:nvSpPr>
        <p:spPr>
          <a:xfrm>
            <a:off x="398122" y="4105912"/>
            <a:ext cx="6534386" cy="4338319"/>
          </a:xfrm>
          <a:prstGeom prst="rect">
            <a:avLst/>
          </a:prstGeom>
          <a:noFill/>
          <a:ln/>
        </p:spPr>
        <p:txBody>
          <a:bodyPr/>
          <a:lstStyle/>
          <a:p>
            <a:r>
              <a:rPr lang="en-US" sz="2000" b="1" dirty="0"/>
              <a:t>FLSA always controls unless you have a Collective Bargaining Agreement (CBA).</a:t>
            </a:r>
            <a:r>
              <a:rPr lang="en-US" sz="2000" dirty="0"/>
              <a:t>  The </a:t>
            </a:r>
            <a:r>
              <a:rPr lang="en-US" sz="2000" u="sng" dirty="0"/>
              <a:t>CBA can give More</a:t>
            </a:r>
            <a:r>
              <a:rPr lang="en-US" sz="2000" dirty="0"/>
              <a:t>.   FLSA sections address police and fire.  </a:t>
            </a:r>
          </a:p>
          <a:p>
            <a:endParaRPr lang="en-US" sz="800" dirty="0"/>
          </a:p>
          <a:p>
            <a:pPr>
              <a:buClr>
                <a:srgbClr val="C00000"/>
              </a:buClr>
              <a:buFont typeface="Wingdings" pitchFamily="2" charset="2"/>
              <a:buChar char="§"/>
            </a:pPr>
            <a:r>
              <a:rPr lang="en-US" sz="1800" dirty="0">
                <a:latin typeface="Arial" pitchFamily="34" charset="0"/>
                <a:cs typeface="Arial" pitchFamily="34" charset="0"/>
              </a:rPr>
              <a:t>Sets minimum wage, maximum hours and overtime pay (OT=time and one-half for all hours in excess of 40)</a:t>
            </a:r>
          </a:p>
          <a:p>
            <a:pPr>
              <a:buClr>
                <a:srgbClr val="C00000"/>
              </a:buClr>
              <a:buFont typeface="Wingdings" pitchFamily="2" charset="2"/>
              <a:buChar char="§"/>
            </a:pPr>
            <a:r>
              <a:rPr lang="en-US" sz="1800" dirty="0">
                <a:latin typeface="Arial" pitchFamily="34" charset="0"/>
                <a:cs typeface="Arial" pitchFamily="34" charset="0"/>
              </a:rPr>
              <a:t>Non-exempt (Hourly) – employees not exempt from overtime</a:t>
            </a:r>
          </a:p>
          <a:p>
            <a:pPr>
              <a:buClr>
                <a:srgbClr val="C00000"/>
              </a:buClr>
              <a:buFont typeface="Wingdings" pitchFamily="2" charset="2"/>
              <a:buChar char="§"/>
            </a:pPr>
            <a:r>
              <a:rPr lang="en-US" sz="1800" dirty="0">
                <a:latin typeface="Arial" pitchFamily="34" charset="0"/>
                <a:cs typeface="Arial" pitchFamily="34" charset="0"/>
              </a:rPr>
              <a:t>Exempt (Salary) – employees exempt from overtime, i.e. executive, administrative, and professional staff</a:t>
            </a:r>
          </a:p>
          <a:p>
            <a:r>
              <a:rPr lang="en-US" sz="1800" dirty="0">
                <a:latin typeface="Arial" pitchFamily="34" charset="0"/>
                <a:cs typeface="Arial" pitchFamily="34" charset="0"/>
              </a:rPr>
              <a:t>Includes:  Minimum Wage, Overtime, Break time, Meal time, Record keeping, Child labor     </a:t>
            </a:r>
            <a:r>
              <a:rPr kumimoji="1" lang="en-US" sz="2400" u="sng" dirty="0">
                <a:latin typeface="Times New Roman" pitchFamily="18" charset="0"/>
                <a:hlinkClick r:id="rId3"/>
              </a:rPr>
              <a:t>www.dol.gov/esa/whd/</a:t>
            </a:r>
            <a:r>
              <a:rPr kumimoji="1" lang="en-US" sz="2400" b="1" u="sng" dirty="0">
                <a:latin typeface="Times New Roman" pitchFamily="18" charset="0"/>
                <a:hlinkClick r:id="rId3"/>
              </a:rPr>
              <a:t>flsa</a:t>
            </a:r>
            <a:r>
              <a:rPr kumimoji="1" lang="en-US" sz="2400" b="1" u="sng" dirty="0">
                <a:latin typeface="Times New Roman" pitchFamily="18" charset="0"/>
              </a:rPr>
              <a:t>.  </a:t>
            </a:r>
            <a:endParaRPr lang="en-US" sz="2400" u="sng" dirty="0"/>
          </a:p>
        </p:txBody>
      </p:sp>
      <p:sp>
        <p:nvSpPr>
          <p:cNvPr id="2" name="Header Placeholder 1">
            <a:extLst>
              <a:ext uri="{FF2B5EF4-FFF2-40B4-BE49-F238E27FC236}">
                <a16:creationId xmlns:a16="http://schemas.microsoft.com/office/drawing/2014/main" id="{F8217C04-59CC-4DE2-B8DC-DB180056F025}"/>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3002331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6"/>
          <p:cNvSpPr>
            <a:spLocks noGrp="1" noChangeArrowheads="1"/>
          </p:cNvSpPr>
          <p:nvPr>
            <p:ph type="ftr" sz="quarter" idx="4"/>
          </p:nvPr>
        </p:nvSpPr>
        <p:spPr>
          <a:xfrm>
            <a:off x="0" y="8976836"/>
            <a:ext cx="5608320" cy="472890"/>
          </a:xfrm>
          <a:prstGeom prst="rect">
            <a:avLst/>
          </a:prstGeom>
          <a:noFill/>
        </p:spPr>
        <p:txBody>
          <a:bodyPr/>
          <a:lstStyle/>
          <a:p>
            <a:r>
              <a:rPr lang="en-US">
                <a:solidFill>
                  <a:prstClr val="black"/>
                </a:solidFill>
              </a:rPr>
              <a:t>City of Yukon - April 23, 2019</a:t>
            </a:r>
          </a:p>
        </p:txBody>
      </p:sp>
      <p:sp>
        <p:nvSpPr>
          <p:cNvPr id="144388" name="Rectangle 7"/>
          <p:cNvSpPr>
            <a:spLocks noGrp="1" noChangeArrowheads="1"/>
          </p:cNvSpPr>
          <p:nvPr>
            <p:ph type="sldNum" sz="quarter" idx="5"/>
          </p:nvPr>
        </p:nvSpPr>
        <p:spPr>
          <a:noFill/>
        </p:spPr>
        <p:txBody>
          <a:bodyPr/>
          <a:lstStyle/>
          <a:p>
            <a:fld id="{BD61C676-AE6B-4894-838E-C656A03E6A14}" type="slidenum">
              <a:rPr lang="en-US" smtClean="0">
                <a:solidFill>
                  <a:prstClr val="black"/>
                </a:solidFill>
              </a:rPr>
              <a:pPr/>
              <a:t>43</a:t>
            </a:fld>
            <a:endParaRPr lang="en-US">
              <a:solidFill>
                <a:prstClr val="black"/>
              </a:solidFill>
            </a:endParaRPr>
          </a:p>
        </p:txBody>
      </p:sp>
      <p:sp>
        <p:nvSpPr>
          <p:cNvPr id="144389" name="Rectangle 2"/>
          <p:cNvSpPr>
            <a:spLocks noGrp="1" noRot="1" noChangeAspect="1" noChangeArrowheads="1" noTextEdit="1"/>
          </p:cNvSpPr>
          <p:nvPr>
            <p:ph type="sldImg"/>
          </p:nvPr>
        </p:nvSpPr>
        <p:spPr>
          <a:xfrm>
            <a:off x="1408113" y="465138"/>
            <a:ext cx="6299200" cy="3543300"/>
          </a:xfrm>
          <a:ln/>
        </p:spPr>
      </p:sp>
      <p:sp>
        <p:nvSpPr>
          <p:cNvPr id="144390" name="Rectangle 3"/>
          <p:cNvSpPr>
            <a:spLocks noGrp="1" noChangeArrowheads="1"/>
          </p:cNvSpPr>
          <p:nvPr>
            <p:ph type="body" idx="1"/>
          </p:nvPr>
        </p:nvSpPr>
        <p:spPr>
          <a:xfrm>
            <a:off x="398122" y="4105912"/>
            <a:ext cx="6534386" cy="4183379"/>
          </a:xfrm>
          <a:prstGeom prst="rect">
            <a:avLst/>
          </a:prstGeom>
          <a:noFill/>
          <a:ln/>
        </p:spPr>
        <p:txBody>
          <a:bodyPr/>
          <a:lstStyle/>
          <a:p>
            <a:pPr>
              <a:buFont typeface="Arial" charset="0"/>
              <a:buChar char="•"/>
            </a:pPr>
            <a:r>
              <a:rPr lang="en-US" sz="2000" dirty="0">
                <a:latin typeface="Arial" pitchFamily="34" charset="0"/>
                <a:cs typeface="Arial" pitchFamily="34" charset="0"/>
              </a:rPr>
              <a:t>Give them sample OMAG Policy…</a:t>
            </a:r>
          </a:p>
          <a:p>
            <a:pPr>
              <a:buFont typeface="Arial" charset="0"/>
              <a:buChar char="•"/>
            </a:pPr>
            <a:endParaRPr lang="en-US" sz="2000" dirty="0">
              <a:latin typeface="Arial" pitchFamily="34" charset="0"/>
              <a:cs typeface="Arial" pitchFamily="34" charset="0"/>
            </a:endParaRPr>
          </a:p>
          <a:p>
            <a:pPr>
              <a:buFont typeface="Arial" charset="0"/>
              <a:buChar char="•"/>
            </a:pPr>
            <a:r>
              <a:rPr lang="en-US" sz="2000" dirty="0">
                <a:latin typeface="Arial" pitchFamily="34" charset="0"/>
                <a:cs typeface="Arial" pitchFamily="34" charset="0"/>
              </a:rPr>
              <a:t>City should have a policy concerning Permission to work Overtime.  Who gives permission?  (Train your employees.)</a:t>
            </a:r>
          </a:p>
          <a:p>
            <a:pPr>
              <a:buFont typeface="Arial" charset="0"/>
              <a:buChar char="•"/>
            </a:pPr>
            <a:r>
              <a:rPr lang="en-US" sz="2000" dirty="0">
                <a:latin typeface="Arial" pitchFamily="34" charset="0"/>
                <a:cs typeface="Arial" pitchFamily="34" charset="0"/>
              </a:rPr>
              <a:t>City must have a Comp Time agreement with an individual employee if they will accept Comp Time </a:t>
            </a:r>
            <a:r>
              <a:rPr lang="en-US" sz="2000" i="1" u="sng" dirty="0">
                <a:latin typeface="Arial" pitchFamily="34" charset="0"/>
                <a:cs typeface="Arial" pitchFamily="34" charset="0"/>
              </a:rPr>
              <a:t>in lieu of </a:t>
            </a:r>
            <a:r>
              <a:rPr lang="en-US" sz="2000" dirty="0">
                <a:latin typeface="Arial" pitchFamily="34" charset="0"/>
                <a:cs typeface="Arial" pitchFamily="34" charset="0"/>
              </a:rPr>
              <a:t>Overtime.  </a:t>
            </a:r>
          </a:p>
          <a:p>
            <a:pPr>
              <a:buFont typeface="Arial" charset="0"/>
              <a:buChar char="•"/>
            </a:pPr>
            <a:r>
              <a:rPr lang="en-US" sz="2000" dirty="0">
                <a:latin typeface="Arial" pitchFamily="34" charset="0"/>
                <a:cs typeface="Arial" pitchFamily="34" charset="0"/>
              </a:rPr>
              <a:t>City has the </a:t>
            </a:r>
            <a:r>
              <a:rPr lang="en-US" sz="2000" b="1" dirty="0">
                <a:latin typeface="Arial" pitchFamily="34" charset="0"/>
                <a:cs typeface="Arial" pitchFamily="34" charset="0"/>
              </a:rPr>
              <a:t>burden of recordkeeping</a:t>
            </a:r>
            <a:r>
              <a:rPr lang="en-US" sz="2000" dirty="0">
                <a:latin typeface="Arial" pitchFamily="34" charset="0"/>
                <a:cs typeface="Arial" pitchFamily="34" charset="0"/>
              </a:rPr>
              <a:t>.  </a:t>
            </a:r>
          </a:p>
          <a:p>
            <a:endParaRPr kumimoji="1" lang="en-US" sz="2000" u="sng" dirty="0">
              <a:latin typeface="Times New Roman" pitchFamily="18" charset="0"/>
            </a:endParaRPr>
          </a:p>
          <a:p>
            <a:r>
              <a:rPr kumimoji="1" lang="en-US" sz="2000" u="sng" dirty="0">
                <a:latin typeface="Times New Roman" pitchFamily="18" charset="0"/>
                <a:hlinkClick r:id="rId3"/>
              </a:rPr>
              <a:t>www.dol.gov/esa/whd/</a:t>
            </a:r>
            <a:r>
              <a:rPr kumimoji="1" lang="en-US" sz="2000" b="1" u="sng" dirty="0">
                <a:latin typeface="Times New Roman" pitchFamily="18" charset="0"/>
                <a:hlinkClick r:id="rId3"/>
              </a:rPr>
              <a:t>flsa</a:t>
            </a:r>
            <a:r>
              <a:rPr kumimoji="1" lang="en-US" sz="2000" b="1" u="sng" dirty="0">
                <a:latin typeface="Times New Roman" pitchFamily="18" charset="0"/>
              </a:rPr>
              <a:t>.  </a:t>
            </a:r>
            <a:endParaRPr lang="en-US" sz="2000" u="sng" dirty="0"/>
          </a:p>
        </p:txBody>
      </p:sp>
      <p:sp>
        <p:nvSpPr>
          <p:cNvPr id="2" name="Header Placeholder 1">
            <a:extLst>
              <a:ext uri="{FF2B5EF4-FFF2-40B4-BE49-F238E27FC236}">
                <a16:creationId xmlns:a16="http://schemas.microsoft.com/office/drawing/2014/main" id="{348B808B-BEF1-45AC-8009-9926DC71E4BD}"/>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2620337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6"/>
          <p:cNvSpPr>
            <a:spLocks noGrp="1" noChangeArrowheads="1"/>
          </p:cNvSpPr>
          <p:nvPr>
            <p:ph type="ftr" sz="quarter" idx="4"/>
          </p:nvPr>
        </p:nvSpPr>
        <p:spPr>
          <a:xfrm>
            <a:off x="0" y="8976836"/>
            <a:ext cx="5608320" cy="472890"/>
          </a:xfrm>
          <a:prstGeom prst="rect">
            <a:avLst/>
          </a:prstGeom>
          <a:noFill/>
        </p:spPr>
        <p:txBody>
          <a:bodyPr/>
          <a:lstStyle/>
          <a:p>
            <a:r>
              <a:rPr lang="en-US">
                <a:solidFill>
                  <a:prstClr val="black"/>
                </a:solidFill>
              </a:rPr>
              <a:t>City of Yukon - April 23, 2019</a:t>
            </a:r>
          </a:p>
        </p:txBody>
      </p:sp>
      <p:sp>
        <p:nvSpPr>
          <p:cNvPr id="144388" name="Rectangle 7"/>
          <p:cNvSpPr>
            <a:spLocks noGrp="1" noChangeArrowheads="1"/>
          </p:cNvSpPr>
          <p:nvPr>
            <p:ph type="sldNum" sz="quarter" idx="5"/>
          </p:nvPr>
        </p:nvSpPr>
        <p:spPr>
          <a:noFill/>
        </p:spPr>
        <p:txBody>
          <a:bodyPr/>
          <a:lstStyle/>
          <a:p>
            <a:fld id="{BD61C676-AE6B-4894-838E-C656A03E6A14}" type="slidenum">
              <a:rPr lang="en-US" smtClean="0">
                <a:solidFill>
                  <a:prstClr val="black"/>
                </a:solidFill>
              </a:rPr>
              <a:pPr/>
              <a:t>44</a:t>
            </a:fld>
            <a:endParaRPr lang="en-US">
              <a:solidFill>
                <a:prstClr val="black"/>
              </a:solidFill>
            </a:endParaRPr>
          </a:p>
        </p:txBody>
      </p:sp>
      <p:sp>
        <p:nvSpPr>
          <p:cNvPr id="144389" name="Rectangle 2"/>
          <p:cNvSpPr>
            <a:spLocks noGrp="1" noRot="1" noChangeAspect="1" noChangeArrowheads="1" noTextEdit="1"/>
          </p:cNvSpPr>
          <p:nvPr>
            <p:ph type="sldImg"/>
          </p:nvPr>
        </p:nvSpPr>
        <p:spPr>
          <a:xfrm>
            <a:off x="1408113" y="465138"/>
            <a:ext cx="6299200" cy="3543300"/>
          </a:xfrm>
          <a:ln/>
        </p:spPr>
      </p:sp>
      <p:sp>
        <p:nvSpPr>
          <p:cNvPr id="144390" name="Rectangle 3"/>
          <p:cNvSpPr>
            <a:spLocks noGrp="1" noChangeArrowheads="1"/>
          </p:cNvSpPr>
          <p:nvPr>
            <p:ph type="body" idx="1"/>
          </p:nvPr>
        </p:nvSpPr>
        <p:spPr>
          <a:xfrm>
            <a:off x="398122" y="4105912"/>
            <a:ext cx="5912191" cy="4628513"/>
          </a:xfrm>
          <a:prstGeom prst="rect">
            <a:avLst/>
          </a:prstGeom>
          <a:noFill/>
          <a:ln/>
        </p:spPr>
        <p:txBody>
          <a:bodyPr/>
          <a:lstStyle/>
          <a:p>
            <a:pPr>
              <a:buFont typeface="Arial" charset="0"/>
              <a:buChar char="•"/>
            </a:pPr>
            <a:r>
              <a:rPr lang="en-US" sz="2000" dirty="0">
                <a:latin typeface="Arial" pitchFamily="34" charset="0"/>
                <a:cs typeface="Arial" pitchFamily="34" charset="0"/>
              </a:rPr>
              <a:t>Give them sample OMAG Policy…</a:t>
            </a:r>
          </a:p>
          <a:p>
            <a:pPr>
              <a:buFont typeface="Arial" charset="0"/>
              <a:buChar char="•"/>
            </a:pPr>
            <a:endParaRPr lang="en-US" sz="2000" dirty="0">
              <a:latin typeface="Arial" pitchFamily="34" charset="0"/>
              <a:cs typeface="Arial" pitchFamily="34" charset="0"/>
            </a:endParaRPr>
          </a:p>
          <a:p>
            <a:pPr>
              <a:buFont typeface="Arial" charset="0"/>
              <a:buChar char="•"/>
            </a:pPr>
            <a:r>
              <a:rPr lang="en-US" sz="2000" dirty="0">
                <a:latin typeface="Arial" pitchFamily="34" charset="0"/>
                <a:cs typeface="Arial" pitchFamily="34" charset="0"/>
              </a:rPr>
              <a:t>City should have a policy concerning Permission to work Overtime.  Who gives permission?  (Train your employees.)</a:t>
            </a:r>
          </a:p>
          <a:p>
            <a:pPr>
              <a:buFont typeface="Arial" charset="0"/>
              <a:buChar char="•"/>
            </a:pPr>
            <a:r>
              <a:rPr lang="en-US" sz="2000" dirty="0">
                <a:latin typeface="Arial" pitchFamily="34" charset="0"/>
                <a:cs typeface="Arial" pitchFamily="34" charset="0"/>
              </a:rPr>
              <a:t>City must have a Comp Time agreement with an individual employee if they will accept Comp Time </a:t>
            </a:r>
            <a:r>
              <a:rPr lang="en-US" sz="2000" i="1" u="sng" dirty="0">
                <a:latin typeface="Arial" pitchFamily="34" charset="0"/>
                <a:cs typeface="Arial" pitchFamily="34" charset="0"/>
              </a:rPr>
              <a:t>in lieu of </a:t>
            </a:r>
            <a:r>
              <a:rPr lang="en-US" sz="2000" dirty="0">
                <a:latin typeface="Arial" pitchFamily="34" charset="0"/>
                <a:cs typeface="Arial" pitchFamily="34" charset="0"/>
              </a:rPr>
              <a:t>Overtime.  </a:t>
            </a:r>
          </a:p>
          <a:p>
            <a:pPr>
              <a:buFont typeface="Arial" charset="0"/>
              <a:buChar char="•"/>
            </a:pPr>
            <a:r>
              <a:rPr lang="en-US" sz="2000" dirty="0">
                <a:latin typeface="Arial" pitchFamily="34" charset="0"/>
                <a:cs typeface="Arial" pitchFamily="34" charset="0"/>
              </a:rPr>
              <a:t>City has the </a:t>
            </a:r>
            <a:r>
              <a:rPr lang="en-US" sz="2000" b="1" dirty="0">
                <a:latin typeface="Arial" pitchFamily="34" charset="0"/>
                <a:cs typeface="Arial" pitchFamily="34" charset="0"/>
              </a:rPr>
              <a:t>burden of recordkeeping</a:t>
            </a:r>
            <a:r>
              <a:rPr lang="en-US" sz="2000" dirty="0">
                <a:latin typeface="Arial" pitchFamily="34" charset="0"/>
                <a:cs typeface="Arial" pitchFamily="34" charset="0"/>
              </a:rPr>
              <a:t>.  </a:t>
            </a:r>
          </a:p>
          <a:p>
            <a:endParaRPr kumimoji="1" lang="en-US" sz="2000" u="sng" dirty="0">
              <a:latin typeface="Times New Roman" pitchFamily="18" charset="0"/>
            </a:endParaRPr>
          </a:p>
          <a:p>
            <a:r>
              <a:rPr kumimoji="1" lang="en-US" sz="2000" u="sng" dirty="0">
                <a:latin typeface="Times New Roman" pitchFamily="18" charset="0"/>
                <a:hlinkClick r:id="rId3"/>
              </a:rPr>
              <a:t>www.dol.gov/esa/whd/</a:t>
            </a:r>
            <a:r>
              <a:rPr kumimoji="1" lang="en-US" sz="2000" b="1" u="sng" dirty="0">
                <a:latin typeface="Times New Roman" pitchFamily="18" charset="0"/>
                <a:hlinkClick r:id="rId3"/>
              </a:rPr>
              <a:t>flsa</a:t>
            </a:r>
            <a:r>
              <a:rPr kumimoji="1" lang="en-US" sz="2000" b="1" u="sng" dirty="0">
                <a:latin typeface="Times New Roman" pitchFamily="18" charset="0"/>
              </a:rPr>
              <a:t>.  </a:t>
            </a:r>
          </a:p>
          <a:p>
            <a:endParaRPr kumimoji="1" lang="en-US" sz="2000" b="1" u="sng" dirty="0">
              <a:latin typeface="Times New Roman" pitchFamily="18" charset="0"/>
            </a:endParaRPr>
          </a:p>
          <a:p>
            <a:r>
              <a:rPr kumimoji="1" lang="en-US" sz="2000" b="1" u="sng" dirty="0">
                <a:latin typeface="Times New Roman" pitchFamily="18" charset="0"/>
              </a:rPr>
              <a:t>OMAG Sample Comp Time Policy:</a:t>
            </a:r>
          </a:p>
          <a:p>
            <a:r>
              <a:rPr lang="en-US" sz="2000" u="sng" dirty="0">
                <a:hlinkClick r:id="rId4"/>
              </a:rPr>
              <a:t>https://www.omag.org/human-resources/</a:t>
            </a:r>
            <a:r>
              <a:rPr lang="en-US" sz="2000" u="sng" dirty="0"/>
              <a:t> </a:t>
            </a:r>
          </a:p>
        </p:txBody>
      </p:sp>
      <p:sp>
        <p:nvSpPr>
          <p:cNvPr id="2" name="Header Placeholder 1">
            <a:extLst>
              <a:ext uri="{FF2B5EF4-FFF2-40B4-BE49-F238E27FC236}">
                <a16:creationId xmlns:a16="http://schemas.microsoft.com/office/drawing/2014/main" id="{348B808B-BEF1-45AC-8009-9926DC71E4BD}"/>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939963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6"/>
          <p:cNvSpPr>
            <a:spLocks noGrp="1" noChangeArrowheads="1"/>
          </p:cNvSpPr>
          <p:nvPr>
            <p:ph type="ftr" sz="quarter" idx="4"/>
          </p:nvPr>
        </p:nvSpPr>
        <p:spPr>
          <a:xfrm>
            <a:off x="0" y="8829675"/>
            <a:ext cx="5486400" cy="465138"/>
          </a:xfrm>
          <a:prstGeom prst="rect">
            <a:avLst/>
          </a:prstGeom>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City of Yukon - April 23, 2019</a:t>
            </a:r>
          </a:p>
        </p:txBody>
      </p:sp>
      <p:sp>
        <p:nvSpPr>
          <p:cNvPr id="132100"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1049AD60-697B-4796-BB31-4A9D2140B51C}"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2101" name="Rectangle 2"/>
          <p:cNvSpPr>
            <a:spLocks noGrp="1" noRot="1" noChangeAspect="1" noChangeArrowheads="1" noTextEdit="1"/>
          </p:cNvSpPr>
          <p:nvPr>
            <p:ph type="sldImg"/>
          </p:nvPr>
        </p:nvSpPr>
        <p:spPr>
          <a:xfrm>
            <a:off x="1206500" y="304800"/>
            <a:ext cx="6196013" cy="3486150"/>
          </a:xfrm>
          <a:ln/>
        </p:spPr>
      </p:sp>
      <p:sp>
        <p:nvSpPr>
          <p:cNvPr id="132102" name="Rectangle 3"/>
          <p:cNvSpPr>
            <a:spLocks noGrp="1" noChangeArrowheads="1"/>
          </p:cNvSpPr>
          <p:nvPr>
            <p:ph type="body" idx="1"/>
          </p:nvPr>
        </p:nvSpPr>
        <p:spPr>
          <a:xfrm>
            <a:off x="457200" y="3886200"/>
            <a:ext cx="5851525" cy="4713288"/>
          </a:xfrm>
          <a:prstGeom prst="rect">
            <a:avLst/>
          </a:prstGeom>
          <a:noFill/>
          <a:ln/>
        </p:spPr>
        <p:txBody>
          <a:bodyPr/>
          <a:lstStyle/>
          <a:p>
            <a:r>
              <a:rPr lang="en-US" sz="2400" b="1" dirty="0"/>
              <a:t>	</a:t>
            </a:r>
            <a:r>
              <a:rPr lang="en-US" sz="2400" b="1" u="sng" dirty="0"/>
              <a:t>TRUE.</a:t>
            </a:r>
            <a:r>
              <a:rPr lang="en-US" sz="2400" dirty="0"/>
              <a:t>  The</a:t>
            </a:r>
            <a:r>
              <a:rPr lang="en-US" sz="2400" baseline="0" dirty="0"/>
              <a:t> city didn’t designate his earlier two weeks as FMLA.  Therefore, he still has 12 weeks available this leave year. </a:t>
            </a:r>
          </a:p>
          <a:p>
            <a:endParaRPr lang="en-US" sz="2400" dirty="0"/>
          </a:p>
          <a:p>
            <a:r>
              <a:rPr lang="en-US" sz="2400" b="1" baseline="0" dirty="0">
                <a:latin typeface="Tahoma" pitchFamily="34" charset="0"/>
                <a:ea typeface="Tahoma" pitchFamily="34" charset="0"/>
                <a:cs typeface="Tahoma" pitchFamily="34" charset="0"/>
              </a:rPr>
              <a:t>It’s Critical</a:t>
            </a:r>
            <a:r>
              <a:rPr lang="en-US" sz="2400" b="1" dirty="0">
                <a:latin typeface="Tahoma" pitchFamily="34" charset="0"/>
                <a:ea typeface="Tahoma" pitchFamily="34" charset="0"/>
                <a:cs typeface="Tahoma" pitchFamily="34" charset="0"/>
              </a:rPr>
              <a:t> that </a:t>
            </a:r>
            <a:r>
              <a:rPr lang="en-US" sz="2400" b="1" u="sng" dirty="0">
                <a:latin typeface="Tahoma" pitchFamily="34" charset="0"/>
                <a:ea typeface="Tahoma" pitchFamily="34" charset="0"/>
                <a:cs typeface="Tahoma" pitchFamily="34" charset="0"/>
              </a:rPr>
              <a:t>Supervisors let HR know when an employee is missing work</a:t>
            </a:r>
            <a:r>
              <a:rPr lang="en-US" sz="2400" b="1" dirty="0">
                <a:latin typeface="Tahoma" pitchFamily="34" charset="0"/>
                <a:ea typeface="Tahoma" pitchFamily="34" charset="0"/>
                <a:cs typeface="Tahoma" pitchFamily="34" charset="0"/>
              </a:rPr>
              <a:t>.  </a:t>
            </a:r>
            <a:endParaRPr lang="en-US" sz="2400" b="1" baseline="0" dirty="0">
              <a:latin typeface="Tahoma" pitchFamily="34" charset="0"/>
              <a:ea typeface="Tahoma" pitchFamily="34" charset="0"/>
              <a:cs typeface="Tahoma" pitchFamily="34" charset="0"/>
            </a:endParaRPr>
          </a:p>
          <a:p>
            <a:r>
              <a:rPr lang="en-US" sz="2400" baseline="0" dirty="0"/>
              <a:t> </a:t>
            </a:r>
            <a:r>
              <a:rPr lang="en-US" sz="2400" dirty="0"/>
              <a:t>   </a:t>
            </a:r>
          </a:p>
        </p:txBody>
      </p:sp>
    </p:spTree>
    <p:extLst>
      <p:ext uri="{BB962C8B-B14F-4D97-AF65-F5344CB8AC3E}">
        <p14:creationId xmlns:p14="http://schemas.microsoft.com/office/powerpoint/2010/main" val="2441341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6"/>
          <p:cNvSpPr>
            <a:spLocks noGrp="1" noChangeArrowheads="1"/>
          </p:cNvSpPr>
          <p:nvPr>
            <p:ph type="ftr" sz="quarter" idx="4"/>
          </p:nvPr>
        </p:nvSpPr>
        <p:spPr>
          <a:xfrm>
            <a:off x="0" y="8829675"/>
            <a:ext cx="5486400" cy="465138"/>
          </a:xfrm>
          <a:prstGeom prst="rect">
            <a:avLst/>
          </a:prstGeom>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City of Yukon - April 23, 2019</a:t>
            </a:r>
          </a:p>
        </p:txBody>
      </p:sp>
      <p:sp>
        <p:nvSpPr>
          <p:cNvPr id="132100"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1049AD60-697B-4796-BB31-4A9D2140B51C}"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2101" name="Rectangle 2"/>
          <p:cNvSpPr>
            <a:spLocks noGrp="1" noRot="1" noChangeAspect="1" noChangeArrowheads="1" noTextEdit="1"/>
          </p:cNvSpPr>
          <p:nvPr>
            <p:ph type="sldImg"/>
          </p:nvPr>
        </p:nvSpPr>
        <p:spPr>
          <a:xfrm>
            <a:off x="1206500" y="304800"/>
            <a:ext cx="6196013" cy="3486150"/>
          </a:xfrm>
          <a:ln/>
        </p:spPr>
      </p:sp>
      <p:sp>
        <p:nvSpPr>
          <p:cNvPr id="132102" name="Rectangle 3"/>
          <p:cNvSpPr>
            <a:spLocks noGrp="1" noChangeArrowheads="1"/>
          </p:cNvSpPr>
          <p:nvPr>
            <p:ph type="body" idx="1"/>
          </p:nvPr>
        </p:nvSpPr>
        <p:spPr>
          <a:xfrm>
            <a:off x="457200" y="3886200"/>
            <a:ext cx="5851525" cy="4713288"/>
          </a:xfrm>
          <a:prstGeom prst="rect">
            <a:avLst/>
          </a:prstGeom>
          <a:noFill/>
          <a:ln/>
        </p:spPr>
        <p:txBody>
          <a:bodyPr/>
          <a:lstStyle/>
          <a:p>
            <a:r>
              <a:rPr lang="en-US" sz="2400" b="1" dirty="0"/>
              <a:t>	</a:t>
            </a:r>
            <a:r>
              <a:rPr lang="en-US" sz="2400" b="1" u="sng" dirty="0"/>
              <a:t>TRUE.</a:t>
            </a:r>
            <a:r>
              <a:rPr lang="en-US" sz="2400" dirty="0"/>
              <a:t>  The</a:t>
            </a:r>
            <a:r>
              <a:rPr lang="en-US" sz="2400" baseline="0" dirty="0"/>
              <a:t> city didn’t designate his earlier two weeks as FMLA.  Therefore, he still has 12 weeks available this leave year. </a:t>
            </a:r>
          </a:p>
          <a:p>
            <a:endParaRPr lang="en-US" sz="2400" dirty="0"/>
          </a:p>
          <a:p>
            <a:r>
              <a:rPr lang="en-US" sz="2400" b="1" baseline="0" dirty="0">
                <a:latin typeface="Tahoma" pitchFamily="34" charset="0"/>
                <a:ea typeface="Tahoma" pitchFamily="34" charset="0"/>
                <a:cs typeface="Tahoma" pitchFamily="34" charset="0"/>
              </a:rPr>
              <a:t>It’s Critical</a:t>
            </a:r>
            <a:r>
              <a:rPr lang="en-US" sz="2400" b="1" dirty="0">
                <a:latin typeface="Tahoma" pitchFamily="34" charset="0"/>
                <a:ea typeface="Tahoma" pitchFamily="34" charset="0"/>
                <a:cs typeface="Tahoma" pitchFamily="34" charset="0"/>
              </a:rPr>
              <a:t> that </a:t>
            </a:r>
            <a:r>
              <a:rPr lang="en-US" sz="2400" b="1" u="sng" dirty="0">
                <a:latin typeface="Tahoma" pitchFamily="34" charset="0"/>
                <a:ea typeface="Tahoma" pitchFamily="34" charset="0"/>
                <a:cs typeface="Tahoma" pitchFamily="34" charset="0"/>
              </a:rPr>
              <a:t>Supervisors let HR know when an employee is missing work</a:t>
            </a:r>
            <a:r>
              <a:rPr lang="en-US" sz="2400" b="1" dirty="0">
                <a:latin typeface="Tahoma" pitchFamily="34" charset="0"/>
                <a:ea typeface="Tahoma" pitchFamily="34" charset="0"/>
                <a:cs typeface="Tahoma" pitchFamily="34" charset="0"/>
              </a:rPr>
              <a:t>.  </a:t>
            </a:r>
            <a:endParaRPr lang="en-US" sz="2400" b="1" baseline="0" dirty="0">
              <a:latin typeface="Tahoma" pitchFamily="34" charset="0"/>
              <a:ea typeface="Tahoma" pitchFamily="34" charset="0"/>
              <a:cs typeface="Tahoma" pitchFamily="34" charset="0"/>
            </a:endParaRPr>
          </a:p>
          <a:p>
            <a:r>
              <a:rPr lang="en-US" sz="2400" baseline="0" dirty="0"/>
              <a:t> </a:t>
            </a:r>
            <a:r>
              <a:rPr lang="en-US" sz="2400" dirty="0"/>
              <a:t>   </a:t>
            </a:r>
          </a:p>
        </p:txBody>
      </p:sp>
    </p:spTree>
    <p:extLst>
      <p:ext uri="{BB962C8B-B14F-4D97-AF65-F5344CB8AC3E}">
        <p14:creationId xmlns:p14="http://schemas.microsoft.com/office/powerpoint/2010/main" val="481513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6"/>
          <p:cNvSpPr>
            <a:spLocks noGrp="1" noChangeArrowheads="1"/>
          </p:cNvSpPr>
          <p:nvPr>
            <p:ph type="ftr" sz="quarter" idx="4"/>
          </p:nvPr>
        </p:nvSpPr>
        <p:spPr>
          <a:xfrm>
            <a:off x="0" y="8976836"/>
            <a:ext cx="5608320" cy="472890"/>
          </a:xfrm>
          <a:prstGeom prst="rect">
            <a:avLst/>
          </a:prstGeom>
          <a:noFill/>
        </p:spPr>
        <p:txBody>
          <a:bodyPr/>
          <a:lstStyle/>
          <a:p>
            <a:r>
              <a:rPr lang="en-US"/>
              <a:t>City of Yukon - April 23, 2019</a:t>
            </a:r>
          </a:p>
        </p:txBody>
      </p:sp>
      <p:sp>
        <p:nvSpPr>
          <p:cNvPr id="145412" name="Rectangle 7"/>
          <p:cNvSpPr>
            <a:spLocks noGrp="1" noChangeArrowheads="1"/>
          </p:cNvSpPr>
          <p:nvPr>
            <p:ph type="sldNum" sz="quarter" idx="5"/>
          </p:nvPr>
        </p:nvSpPr>
        <p:spPr>
          <a:noFill/>
        </p:spPr>
        <p:txBody>
          <a:bodyPr/>
          <a:lstStyle/>
          <a:p>
            <a:fld id="{3EFBC4D0-9ABF-499E-BE6A-5C8FA360A0A6}" type="slidenum">
              <a:rPr lang="en-US" smtClean="0"/>
              <a:pPr/>
              <a:t>47</a:t>
            </a:fld>
            <a:endParaRPr lang="en-US"/>
          </a:p>
        </p:txBody>
      </p:sp>
      <p:sp>
        <p:nvSpPr>
          <p:cNvPr id="145413" name="Rectangle 2"/>
          <p:cNvSpPr>
            <a:spLocks noGrp="1" noRot="1" noChangeAspect="1" noChangeArrowheads="1" noTextEdit="1"/>
          </p:cNvSpPr>
          <p:nvPr>
            <p:ph type="sldImg"/>
          </p:nvPr>
        </p:nvSpPr>
        <p:spPr>
          <a:xfrm>
            <a:off x="471488" y="231775"/>
            <a:ext cx="6300787" cy="3544888"/>
          </a:xfrm>
          <a:ln/>
        </p:spPr>
      </p:sp>
      <p:sp>
        <p:nvSpPr>
          <p:cNvPr id="145414" name="Rectangle 3"/>
          <p:cNvSpPr>
            <a:spLocks noGrp="1" noChangeArrowheads="1"/>
          </p:cNvSpPr>
          <p:nvPr>
            <p:ph type="body" idx="1"/>
          </p:nvPr>
        </p:nvSpPr>
        <p:spPr>
          <a:xfrm>
            <a:off x="233681" y="3873502"/>
            <a:ext cx="6614443" cy="4570729"/>
          </a:xfrm>
          <a:prstGeom prst="rect">
            <a:avLst/>
          </a:prstGeom>
          <a:noFill/>
          <a:ln/>
        </p:spPr>
        <p:txBody>
          <a:bodyPr/>
          <a:lstStyle/>
          <a:p>
            <a:r>
              <a:rPr lang="en-US" sz="2000" u="sng" dirty="0"/>
              <a:t>FMLA Poster is on FLMA Website.</a:t>
            </a:r>
          </a:p>
          <a:p>
            <a:r>
              <a:rPr lang="en-US" sz="2000" b="1" dirty="0"/>
              <a:t>City must have 50 employees </a:t>
            </a:r>
            <a:r>
              <a:rPr lang="en-US" sz="2000" dirty="0"/>
              <a:t>to be covered by FMLA.  </a:t>
            </a:r>
          </a:p>
          <a:p>
            <a:r>
              <a:rPr lang="en-US" sz="2000" u="sng" dirty="0"/>
              <a:t>Employee Eligibility:  </a:t>
            </a:r>
            <a:r>
              <a:rPr lang="en-US" sz="2000" dirty="0"/>
              <a:t>Must have been employed for 12 months or 52 weeks although these are not required to be consecutive; Must have worked a minimum of 1,250 hours during the 12 months immediately preceding the requested leave;</a:t>
            </a:r>
          </a:p>
          <a:p>
            <a:r>
              <a:rPr lang="en-US" sz="2000" dirty="0"/>
              <a:t>Reason for leave must be covered by law.</a:t>
            </a:r>
          </a:p>
          <a:p>
            <a:r>
              <a:rPr lang="en-US" sz="800" dirty="0"/>
              <a:t> </a:t>
            </a:r>
          </a:p>
          <a:p>
            <a:r>
              <a:rPr lang="en-US" sz="1800" dirty="0"/>
              <a:t>A </a:t>
            </a:r>
            <a:r>
              <a:rPr lang="en-US" sz="1800" u="sng" dirty="0"/>
              <a:t>SERIOUS HEALTH CONDITION</a:t>
            </a:r>
            <a:r>
              <a:rPr lang="en-US" sz="1800" dirty="0"/>
              <a:t> IS:</a:t>
            </a:r>
          </a:p>
          <a:p>
            <a:r>
              <a:rPr lang="en-US" sz="1800" dirty="0"/>
              <a:t>A condition which requires inpatient care at a hospital, hospice, or residential medical care facility including any period of incapacity or any subsequent treatment in connection with such inpatient care, or a condition which requires continuing care by a licensed health care provider.  </a:t>
            </a:r>
          </a:p>
          <a:p>
            <a:endParaRPr lang="en-US" sz="1800" dirty="0"/>
          </a:p>
        </p:txBody>
      </p:sp>
      <p:sp>
        <p:nvSpPr>
          <p:cNvPr id="2" name="Header Placeholder 1">
            <a:extLst>
              <a:ext uri="{FF2B5EF4-FFF2-40B4-BE49-F238E27FC236}">
                <a16:creationId xmlns:a16="http://schemas.microsoft.com/office/drawing/2014/main" id="{29F03530-C59D-407D-AD78-5A4F50661FC3}"/>
              </a:ext>
            </a:extLst>
          </p:cNvPr>
          <p:cNvSpPr>
            <a:spLocks noGrp="1"/>
          </p:cNvSpPr>
          <p:nvPr>
            <p:ph type="hdr" sz="quarter" idx="10"/>
          </p:nvPr>
        </p:nvSpPr>
        <p:spPr/>
        <p:txBody>
          <a:bodyPr/>
          <a:lstStyle/>
          <a:p>
            <a:r>
              <a:rPr lang="en-US"/>
              <a:t>Supervisor Improvement Program #2</a:t>
            </a:r>
          </a:p>
        </p:txBody>
      </p:sp>
    </p:spTree>
    <p:extLst>
      <p:ext uri="{BB962C8B-B14F-4D97-AF65-F5344CB8AC3E}">
        <p14:creationId xmlns:p14="http://schemas.microsoft.com/office/powerpoint/2010/main" val="2248430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8122" y="4260852"/>
            <a:ext cx="6369944" cy="4344668"/>
          </a:xfrm>
          <a:prstGeom prst="rect">
            <a:avLst/>
          </a:prstGeom>
        </p:spPr>
        <p:txBody>
          <a:bodyPr>
            <a:noAutofit/>
          </a:bodyPr>
          <a:lstStyle/>
          <a:p>
            <a:r>
              <a:rPr lang="en-US" sz="2400" dirty="0"/>
              <a:t>FMLA-Serious Health Condition</a:t>
            </a:r>
            <a:br>
              <a:rPr lang="en-US" sz="2400" dirty="0"/>
            </a:br>
            <a:r>
              <a:rPr lang="en-US" sz="2400" dirty="0"/>
              <a:t>(employee or family member)</a:t>
            </a:r>
          </a:p>
          <a:p>
            <a:r>
              <a:rPr lang="en-US" dirty="0"/>
              <a:t> </a:t>
            </a:r>
          </a:p>
          <a:p>
            <a:pPr>
              <a:spcBef>
                <a:spcPct val="0"/>
              </a:spcBef>
              <a:buFont typeface="Arial" pitchFamily="34" charset="0"/>
              <a:buChar char="•"/>
            </a:pPr>
            <a:r>
              <a:rPr lang="en-US" sz="2400" dirty="0">
                <a:latin typeface="Arial" pitchFamily="34" charset="0"/>
                <a:cs typeface="Arial" pitchFamily="34" charset="0"/>
              </a:rPr>
              <a:t>Regimen of continuing treatment – course of prescription medicine, physical therapy</a:t>
            </a:r>
          </a:p>
          <a:p>
            <a:pPr>
              <a:spcBef>
                <a:spcPct val="0"/>
              </a:spcBef>
              <a:buFont typeface="Arial" pitchFamily="34" charset="0"/>
              <a:buChar char="•"/>
            </a:pPr>
            <a:r>
              <a:rPr lang="en-US" sz="2400" dirty="0">
                <a:latin typeface="Arial" pitchFamily="34" charset="0"/>
                <a:cs typeface="Arial" pitchFamily="34" charset="0"/>
              </a:rPr>
              <a:t>Inpatient care – overnight stay in a hospital</a:t>
            </a:r>
          </a:p>
          <a:p>
            <a:pPr>
              <a:spcBef>
                <a:spcPct val="0"/>
              </a:spcBef>
              <a:buFont typeface="Arial" pitchFamily="34" charset="0"/>
              <a:buChar char="•"/>
            </a:pPr>
            <a:r>
              <a:rPr lang="en-US" sz="2400" dirty="0">
                <a:latin typeface="Arial" pitchFamily="34" charset="0"/>
                <a:cs typeface="Arial" pitchFamily="34" charset="0"/>
              </a:rPr>
              <a:t>Pregnancy (prenatal care) or adoption</a:t>
            </a:r>
          </a:p>
          <a:p>
            <a:pPr>
              <a:spcBef>
                <a:spcPct val="0"/>
              </a:spcBef>
              <a:buFont typeface="Arial" pitchFamily="34" charset="0"/>
              <a:buChar char="•"/>
            </a:pPr>
            <a:r>
              <a:rPr lang="en-US" sz="2400" dirty="0">
                <a:latin typeface="Arial" pitchFamily="34" charset="0"/>
                <a:cs typeface="Arial" pitchFamily="34" charset="0"/>
              </a:rPr>
              <a:t>Permanent or long-term conditions</a:t>
            </a:r>
          </a:p>
          <a:p>
            <a:pPr>
              <a:spcBef>
                <a:spcPct val="0"/>
              </a:spcBef>
              <a:buFont typeface="Arial" pitchFamily="34" charset="0"/>
              <a:buChar char="•"/>
            </a:pPr>
            <a:r>
              <a:rPr lang="en-US" sz="2400" dirty="0">
                <a:latin typeface="Arial" pitchFamily="34" charset="0"/>
                <a:cs typeface="Arial" pitchFamily="34" charset="0"/>
              </a:rPr>
              <a:t>Chronic conditions – diabetes, epilepsy  </a:t>
            </a:r>
          </a:p>
          <a:p>
            <a:pPr>
              <a:spcBef>
                <a:spcPct val="0"/>
              </a:spcBef>
            </a:pPr>
            <a:r>
              <a:rPr lang="en-US" sz="2400" b="1" dirty="0">
                <a:latin typeface="Arial" pitchFamily="34" charset="0"/>
                <a:cs typeface="Arial" pitchFamily="34" charset="0"/>
              </a:rPr>
              <a:t>Forms are available at OMAG:  </a:t>
            </a:r>
          </a:p>
          <a:p>
            <a:pPr lvl="1">
              <a:spcBef>
                <a:spcPct val="0"/>
              </a:spcBef>
              <a:buFont typeface="Arial" pitchFamily="34" charset="0"/>
              <a:buChar char="•"/>
            </a:pPr>
            <a:r>
              <a:rPr lang="en-US" sz="2400" dirty="0">
                <a:hlinkClick r:id="rId3"/>
              </a:rPr>
              <a:t>https://www.omag.org/human-resources</a:t>
            </a:r>
            <a:r>
              <a:rPr lang="en-US" sz="2400" dirty="0"/>
              <a:t>  </a:t>
            </a: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48</a:t>
            </a:fld>
            <a:endParaRPr lang="en-US" dirty="0"/>
          </a:p>
        </p:txBody>
      </p:sp>
      <p:sp>
        <p:nvSpPr>
          <p:cNvPr id="5" name="Footer Placeholder 4">
            <a:extLst>
              <a:ext uri="{FF2B5EF4-FFF2-40B4-BE49-F238E27FC236}">
                <a16:creationId xmlns:a16="http://schemas.microsoft.com/office/drawing/2014/main" id="{75D0E407-1F11-4F76-BEAB-7427EEF88222}"/>
              </a:ext>
            </a:extLst>
          </p:cNvPr>
          <p:cNvSpPr>
            <a:spLocks noGrp="1"/>
          </p:cNvSpPr>
          <p:nvPr>
            <p:ph type="ftr" sz="quarter" idx="11"/>
          </p:nvPr>
        </p:nvSpPr>
        <p:spPr/>
        <p:txBody>
          <a:bodyPr/>
          <a:lstStyle/>
          <a:p>
            <a:r>
              <a:rPr lang="en-US"/>
              <a:t>City of Yukon - April 23, 2019</a:t>
            </a:r>
          </a:p>
        </p:txBody>
      </p:sp>
      <p:sp>
        <p:nvSpPr>
          <p:cNvPr id="6" name="Header Placeholder 5">
            <a:extLst>
              <a:ext uri="{FF2B5EF4-FFF2-40B4-BE49-F238E27FC236}">
                <a16:creationId xmlns:a16="http://schemas.microsoft.com/office/drawing/2014/main" id="{EC6728D1-7E5A-4760-A5AD-DA7227E45779}"/>
              </a:ext>
            </a:extLst>
          </p:cNvPr>
          <p:cNvSpPr>
            <a:spLocks noGrp="1"/>
          </p:cNvSpPr>
          <p:nvPr>
            <p:ph type="hdr" sz="quarter" idx="12"/>
          </p:nvPr>
        </p:nvSpPr>
        <p:spPr/>
        <p:txBody>
          <a:bodyPr/>
          <a:lstStyle/>
          <a:p>
            <a:r>
              <a:rPr lang="en-US"/>
              <a:t>Supervisor Improvement Program #2</a:t>
            </a:r>
          </a:p>
        </p:txBody>
      </p:sp>
    </p:spTree>
    <p:extLst>
      <p:ext uri="{BB962C8B-B14F-4D97-AF65-F5344CB8AC3E}">
        <p14:creationId xmlns:p14="http://schemas.microsoft.com/office/powerpoint/2010/main" val="664807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xfrm>
            <a:off x="311574" y="4415791"/>
            <a:ext cx="6137346" cy="4327023"/>
          </a:xfrm>
          <a:prstGeom prst="rect">
            <a:avLst/>
          </a:prstGeom>
          <a:noFill/>
        </p:spPr>
        <p:txBody>
          <a:bodyPr wrap="square" numCol="1" anchor="t" anchorCtr="0" compatLnSpc="1">
            <a:prstTxWarp prst="textNoShape">
              <a:avLst/>
            </a:prstTxWarp>
          </a:bodyPr>
          <a:lstStyle/>
          <a:p>
            <a:r>
              <a:rPr lang="en-US" sz="2000" dirty="0"/>
              <a:t>ADAAA:  temporary illnesses not usually ADAAA qualifying, but are for FMLA.</a:t>
            </a:r>
          </a:p>
          <a:p>
            <a:endParaRPr lang="en-US" sz="2000" dirty="0"/>
          </a:p>
          <a:p>
            <a:r>
              <a:rPr lang="en-US" sz="2000" dirty="0"/>
              <a:t>Use Forms at “FMLA forms” on government website:  </a:t>
            </a:r>
          </a:p>
          <a:p>
            <a:r>
              <a:rPr lang="en-US" sz="2000" dirty="0">
                <a:hlinkClick r:id="rId3"/>
              </a:rPr>
              <a:t>http://www.dol.gov/whd/forms/WH-381.pdf</a:t>
            </a:r>
            <a:r>
              <a:rPr lang="en-US" sz="2000" dirty="0"/>
              <a:t>  </a:t>
            </a:r>
          </a:p>
          <a:p>
            <a:endParaRPr lang="en-US" sz="2000" dirty="0"/>
          </a:p>
          <a:p>
            <a:r>
              <a:rPr lang="en-US" sz="2000" dirty="0"/>
              <a:t>FMLA Poster is on website, too.  </a:t>
            </a:r>
          </a:p>
        </p:txBody>
      </p:sp>
      <p:sp>
        <p:nvSpPr>
          <p:cNvPr id="4" name="Slide Number Placeholder 3"/>
          <p:cNvSpPr>
            <a:spLocks noGrp="1"/>
          </p:cNvSpPr>
          <p:nvPr>
            <p:ph type="sldNum" sz="quarter" idx="5"/>
          </p:nvPr>
        </p:nvSpPr>
        <p:spPr/>
        <p:txBody>
          <a:bodyPr/>
          <a:lstStyle/>
          <a:p>
            <a:pPr>
              <a:defRPr/>
            </a:pPr>
            <a:fld id="{3EECB89F-9A2E-47BA-A0A2-D2F7A8408D63}" type="slidenum">
              <a:rPr lang="en-US" smtClean="0"/>
              <a:pPr>
                <a:defRPr/>
              </a:pPr>
              <a:t>49</a:t>
            </a:fld>
            <a:endParaRPr lang="en-US" dirty="0"/>
          </a:p>
        </p:txBody>
      </p:sp>
      <p:sp>
        <p:nvSpPr>
          <p:cNvPr id="5" name="Footer Placeholder 4"/>
          <p:cNvSpPr>
            <a:spLocks noGrp="1"/>
          </p:cNvSpPr>
          <p:nvPr>
            <p:ph type="ftr" sz="quarter" idx="10"/>
          </p:nvPr>
        </p:nvSpPr>
        <p:spPr>
          <a:xfrm>
            <a:off x="0" y="8831580"/>
            <a:ext cx="6153573" cy="61814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B1BC4E97-74E4-4F30-961B-21B438C986A4}"/>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36208713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xfrm>
            <a:off x="233680" y="4260852"/>
            <a:ext cx="6620933" cy="4338319"/>
          </a:xfrm>
          <a:prstGeom prst="rect">
            <a:avLst/>
          </a:prstGeom>
          <a:noFill/>
        </p:spPr>
        <p:txBody>
          <a:bodyPr wrap="square" numCol="1" anchor="t" anchorCtr="0" compatLnSpc="1">
            <a:prstTxWarp prst="textNoShape">
              <a:avLst/>
            </a:prstTxWarp>
          </a:bodyPr>
          <a:lstStyle/>
          <a:p>
            <a:pPr eaLnBrk="1" hangingPunct="1">
              <a:spcBef>
                <a:spcPct val="0"/>
              </a:spcBef>
            </a:pPr>
            <a:r>
              <a:rPr lang="en-US" sz="2400" b="1" dirty="0"/>
              <a:t>ADA:   </a:t>
            </a:r>
            <a:r>
              <a:rPr lang="en-US" sz="2400" dirty="0"/>
              <a:t>mental disorders expressly excluded, i.e. pedophilia, pyromania, transvestitism, etc.   </a:t>
            </a:r>
          </a:p>
          <a:p>
            <a:pPr defTabSz="931774" fontAlgn="base">
              <a:spcBef>
                <a:spcPct val="0"/>
              </a:spcBef>
              <a:spcAft>
                <a:spcPct val="0"/>
              </a:spcAft>
              <a:defRPr/>
            </a:pPr>
            <a:r>
              <a:rPr lang="en-US" sz="2400" u="sng" dirty="0"/>
              <a:t>Temporary disorders are excluded</a:t>
            </a:r>
            <a:r>
              <a:rPr lang="en-US" sz="2400" dirty="0"/>
              <a:t>, i.e. pregnancy.  </a:t>
            </a:r>
            <a:r>
              <a:rPr lang="en-US" sz="1800" dirty="0"/>
              <a:t>Note from SP: </a:t>
            </a:r>
            <a:r>
              <a:rPr kumimoji="1" lang="en-US" sz="1800" dirty="0">
                <a:latin typeface="Times New Roman" pitchFamily="18" charset="0"/>
              </a:rPr>
              <a:t>Mental disorders like bipolar (if medical diagnosis and treatment) are likely considered a disability if the individual can show that it substantially limits a major life activity.  But, those specific examples listed, pedophilia, pyromania, transvestitism are not disabilities under the ADAAA.</a:t>
            </a:r>
          </a:p>
          <a:p>
            <a:pPr eaLnBrk="1" hangingPunct="1">
              <a:spcBef>
                <a:spcPct val="0"/>
              </a:spcBef>
            </a:pPr>
            <a:r>
              <a:rPr lang="en-US" sz="1000" dirty="0"/>
              <a:t>  </a:t>
            </a:r>
          </a:p>
          <a:p>
            <a:pPr eaLnBrk="1" hangingPunct="1">
              <a:spcBef>
                <a:spcPct val="0"/>
              </a:spcBef>
            </a:pPr>
            <a:r>
              <a:rPr lang="en-US" sz="2400" b="1" dirty="0"/>
              <a:t>FMLA:</a:t>
            </a:r>
            <a:r>
              <a:rPr lang="en-US" sz="2400" dirty="0"/>
              <a:t>  </a:t>
            </a:r>
            <a:r>
              <a:rPr lang="en-US" sz="2400" b="1" u="sng" dirty="0"/>
              <a:t>temporary disorders are covered</a:t>
            </a:r>
            <a:r>
              <a:rPr lang="en-US" sz="2400" dirty="0"/>
              <a:t>; if the routine medical care falls into the category of in-patient or chronic conditions then it would be covered by FMLA</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45054A-CDC0-4DDB-B228-8BF41EFCDD44}" type="slidenum">
              <a:rPr lang="en-US" smtClean="0"/>
              <a:pPr fontAlgn="base">
                <a:spcBef>
                  <a:spcPct val="0"/>
                </a:spcBef>
                <a:spcAft>
                  <a:spcPct val="0"/>
                </a:spcAft>
                <a:defRPr/>
              </a:pPr>
              <a:t>50</a:t>
            </a:fld>
            <a:endParaRPr lang="en-US"/>
          </a:p>
        </p:txBody>
      </p:sp>
      <p:sp>
        <p:nvSpPr>
          <p:cNvPr id="5" name="Footer Placeholder 4"/>
          <p:cNvSpPr>
            <a:spLocks noGrp="1"/>
          </p:cNvSpPr>
          <p:nvPr>
            <p:ph type="ftr" sz="quarter" idx="10"/>
          </p:nvPr>
        </p:nvSpPr>
        <p:spPr>
          <a:xfrm>
            <a:off x="0" y="8909050"/>
            <a:ext cx="6231467" cy="54067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00B10A87-A1E7-4A87-A4D7-7E755C0E55F2}"/>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171972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7220E-8123-4D5C-95B8-9EB841FB05DF}" type="slidenum">
              <a:rPr lang="en-US" smtClean="0"/>
              <a:t>5</a:t>
            </a:fld>
            <a:endParaRPr lang="en-US"/>
          </a:p>
        </p:txBody>
      </p:sp>
      <p:sp>
        <p:nvSpPr>
          <p:cNvPr id="5" name="Footer Placeholder 4">
            <a:extLst>
              <a:ext uri="{FF2B5EF4-FFF2-40B4-BE49-F238E27FC236}">
                <a16:creationId xmlns:a16="http://schemas.microsoft.com/office/drawing/2014/main" id="{ED2EB03B-766E-44F7-A78A-99F8B2EFB64C}"/>
              </a:ext>
            </a:extLst>
          </p:cNvPr>
          <p:cNvSpPr>
            <a:spLocks noGrp="1"/>
          </p:cNvSpPr>
          <p:nvPr>
            <p:ph type="ftr" sz="quarter" idx="11"/>
          </p:nvPr>
        </p:nvSpPr>
        <p:spPr/>
        <p:txBody>
          <a:bodyPr/>
          <a:lstStyle/>
          <a:p>
            <a:r>
              <a:rPr lang="en-US"/>
              <a:t>City of Yukon - April 23, 2019</a:t>
            </a:r>
          </a:p>
        </p:txBody>
      </p:sp>
      <p:sp>
        <p:nvSpPr>
          <p:cNvPr id="6" name="Header Placeholder 5">
            <a:extLst>
              <a:ext uri="{FF2B5EF4-FFF2-40B4-BE49-F238E27FC236}">
                <a16:creationId xmlns:a16="http://schemas.microsoft.com/office/drawing/2014/main" id="{C0664CBF-262A-49D6-B986-8A1F004A6AEA}"/>
              </a:ext>
            </a:extLst>
          </p:cNvPr>
          <p:cNvSpPr>
            <a:spLocks noGrp="1"/>
          </p:cNvSpPr>
          <p:nvPr>
            <p:ph type="hdr" sz="quarter" idx="12"/>
          </p:nvPr>
        </p:nvSpPr>
        <p:spPr/>
        <p:txBody>
          <a:bodyPr/>
          <a:lstStyle/>
          <a:p>
            <a:r>
              <a:rPr lang="en-US"/>
              <a:t>Supervisor Improvement Program #2</a:t>
            </a:r>
          </a:p>
        </p:txBody>
      </p:sp>
    </p:spTree>
    <p:extLst>
      <p:ext uri="{BB962C8B-B14F-4D97-AF65-F5344CB8AC3E}">
        <p14:creationId xmlns:p14="http://schemas.microsoft.com/office/powerpoint/2010/main" val="376038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041400" y="466725"/>
            <a:ext cx="5575300" cy="3136900"/>
          </a:xfrm>
          <a:ln/>
        </p:spPr>
      </p:sp>
      <p:sp>
        <p:nvSpPr>
          <p:cNvPr id="122883" name="Notes Placeholder 2"/>
          <p:cNvSpPr>
            <a:spLocks noGrp="1"/>
          </p:cNvSpPr>
          <p:nvPr>
            <p:ph type="body" idx="1"/>
          </p:nvPr>
        </p:nvSpPr>
        <p:spPr>
          <a:xfrm>
            <a:off x="701040" y="3701169"/>
            <a:ext cx="5608320" cy="6652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b="1" dirty="0"/>
              <a:t>EEOC refers to it as a Crisis.     Jury Trials???</a:t>
            </a:r>
          </a:p>
          <a:p>
            <a:endParaRPr lang="en-US" altLang="en-US" sz="2000" b="1" dirty="0"/>
          </a:p>
          <a:p>
            <a:r>
              <a:rPr lang="en-US" altLang="en-US" sz="2000" b="1" dirty="0"/>
              <a:t> </a:t>
            </a:r>
            <a:r>
              <a:rPr lang="en-US" altLang="en-US" sz="2000" dirty="0"/>
              <a:t>Jurors are not lawyers but </a:t>
            </a:r>
            <a:r>
              <a:rPr lang="en-US" altLang="en-US" sz="2000" u="sng" dirty="0"/>
              <a:t>are required to take the facts and apply the law to it.  Lawyers do this but after 3 years of full time school.  </a:t>
            </a:r>
            <a:r>
              <a:rPr lang="en-US" altLang="en-US" sz="2000" dirty="0"/>
              <a:t>That does not mean lawyers are smarter than jurors it just means it a lot to ask someone who has never done it before.  Like anything it takes practice.  </a:t>
            </a:r>
          </a:p>
          <a:p>
            <a:endParaRPr lang="en-US" altLang="en-US" sz="2000" dirty="0"/>
          </a:p>
          <a:p>
            <a:pPr lvl="0"/>
            <a:r>
              <a:rPr lang="en-US" sz="3600" dirty="0">
                <a:solidFill>
                  <a:schemeClr val="tx1">
                    <a:lumMod val="85000"/>
                    <a:lumOff val="15000"/>
                  </a:schemeClr>
                </a:solidFill>
              </a:rPr>
              <a:t>“Appreciate the possibility” that you MAY Win or you MAY Lose.  </a:t>
            </a:r>
            <a:endParaRPr lang="en-US" altLang="en-US" sz="2000" b="1" dirty="0"/>
          </a:p>
          <a:p>
            <a:endParaRPr lang="en-US" altLang="en-US" sz="1400" dirty="0"/>
          </a:p>
        </p:txBody>
      </p:sp>
      <p:sp>
        <p:nvSpPr>
          <p:cNvPr id="4" name="Slide Number Placeholder 3"/>
          <p:cNvSpPr>
            <a:spLocks noGrp="1"/>
          </p:cNvSpPr>
          <p:nvPr>
            <p:ph type="sldNum" sz="quarter" idx="5"/>
          </p:nvPr>
        </p:nvSpPr>
        <p:spPr/>
        <p:txBody>
          <a:bodyPr/>
          <a:lstStyle/>
          <a:p>
            <a:pPr>
              <a:defRPr/>
            </a:pPr>
            <a:fld id="{6AADCE1C-58B2-4B0E-A53D-01EAE1C0B50D}" type="slidenum">
              <a:rPr lang="en-US" smtClean="0"/>
              <a:pPr>
                <a:defRPr/>
              </a:pPr>
              <a:t>51</a:t>
            </a:fld>
            <a:endParaRPr lang="en-US"/>
          </a:p>
        </p:txBody>
      </p:sp>
      <p:sp>
        <p:nvSpPr>
          <p:cNvPr id="2" name="Footer Placeholder 1">
            <a:extLst>
              <a:ext uri="{FF2B5EF4-FFF2-40B4-BE49-F238E27FC236}">
                <a16:creationId xmlns:a16="http://schemas.microsoft.com/office/drawing/2014/main" id="{D275BDFD-2E20-4E13-BE19-3F216A30EC5D}"/>
              </a:ext>
            </a:extLst>
          </p:cNvPr>
          <p:cNvSpPr>
            <a:spLocks noGrp="1"/>
          </p:cNvSpPr>
          <p:nvPr>
            <p:ph type="ftr" sz="quarter" idx="10"/>
          </p:nvPr>
        </p:nvSpPr>
        <p:spPr/>
        <p:txBody>
          <a:bodyPr/>
          <a:lstStyle/>
          <a:p>
            <a:r>
              <a:rPr lang="en-US"/>
              <a:t>City of Yukon - April 23, 2019</a:t>
            </a:r>
          </a:p>
        </p:txBody>
      </p:sp>
      <p:sp>
        <p:nvSpPr>
          <p:cNvPr id="3" name="Header Placeholder 2">
            <a:extLst>
              <a:ext uri="{FF2B5EF4-FFF2-40B4-BE49-F238E27FC236}">
                <a16:creationId xmlns:a16="http://schemas.microsoft.com/office/drawing/2014/main" id="{4791E456-85DC-42DE-834D-0B30728219D1}"/>
              </a:ext>
            </a:extLst>
          </p:cNvPr>
          <p:cNvSpPr>
            <a:spLocks noGrp="1"/>
          </p:cNvSpPr>
          <p:nvPr>
            <p:ph type="hdr" sz="quarter" idx="11"/>
          </p:nvPr>
        </p:nvSpPr>
        <p:spPr/>
        <p:txBody>
          <a:bodyPr/>
          <a:lstStyle/>
          <a:p>
            <a:r>
              <a:rPr lang="fr-FR"/>
              <a:t>SIP #4 - Tough Conversations, DISCIPLINE &amp; TERMINDATIONS</a:t>
            </a:r>
            <a:endParaRPr lang="en-US"/>
          </a:p>
        </p:txBody>
      </p:sp>
    </p:spTree>
    <p:extLst>
      <p:ext uri="{BB962C8B-B14F-4D97-AF65-F5344CB8AC3E}">
        <p14:creationId xmlns:p14="http://schemas.microsoft.com/office/powerpoint/2010/main" val="2710430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Additional items:  </a:t>
            </a:r>
          </a:p>
          <a:p>
            <a:pPr marL="171450" indent="-171450">
              <a:lnSpc>
                <a:spcPct val="120000"/>
              </a:lnSpc>
              <a:buFont typeface="Arial" panose="020B0604020202020204" pitchFamily="34" charset="0"/>
              <a:buChar char="•"/>
            </a:pPr>
            <a:r>
              <a:rPr lang="en-US" sz="2000" dirty="0"/>
              <a:t>Did you give the employee the opportunity to defend their actions</a:t>
            </a:r>
          </a:p>
          <a:p>
            <a:pPr marL="171450" indent="-171450">
              <a:lnSpc>
                <a:spcPct val="120000"/>
              </a:lnSpc>
              <a:buFont typeface="Arial" panose="020B0604020202020204" pitchFamily="34" charset="0"/>
              <a:buChar char="•"/>
            </a:pPr>
            <a:r>
              <a:rPr lang="en-US" sz="2000" dirty="0"/>
              <a:t>Was the punishment consistent with the offense</a:t>
            </a:r>
          </a:p>
          <a:p>
            <a:pPr marL="171450" indent="-171450">
              <a:lnSpc>
                <a:spcPct val="120000"/>
              </a:lnSpc>
              <a:buFont typeface="Arial" panose="020B0604020202020204" pitchFamily="34" charset="0"/>
              <a:buChar char="•"/>
            </a:pPr>
            <a:r>
              <a:rPr lang="en-US" sz="2000" dirty="0"/>
              <a:t>Was the punishment consistent with what others have received in the past  </a:t>
            </a:r>
          </a:p>
          <a:p>
            <a:endParaRPr lang="en-US" dirty="0"/>
          </a:p>
        </p:txBody>
      </p:sp>
      <p:sp>
        <p:nvSpPr>
          <p:cNvPr id="4" name="Header Placeholder 3"/>
          <p:cNvSpPr>
            <a:spLocks noGrp="1"/>
          </p:cNvSpPr>
          <p:nvPr>
            <p:ph type="hdr" sz="quarter" idx="10"/>
          </p:nvPr>
        </p:nvSpPr>
        <p:spPr/>
        <p:txBody>
          <a:bodyPr/>
          <a:lstStyle/>
          <a:p>
            <a:r>
              <a:rPr lang="fr-FR"/>
              <a:t>SIP #4 - Tough Conversations, DISCIPLINE &amp; TERMINDATIONS</a:t>
            </a:r>
            <a:endParaRPr lang="en-US"/>
          </a:p>
        </p:txBody>
      </p:sp>
      <p:sp>
        <p:nvSpPr>
          <p:cNvPr id="5" name="Date Placeholder 4"/>
          <p:cNvSpPr>
            <a:spLocks noGrp="1"/>
          </p:cNvSpPr>
          <p:nvPr>
            <p:ph type="dt" idx="11"/>
          </p:nvPr>
        </p:nvSpPr>
        <p:spPr/>
        <p:txBody>
          <a:bodyPr/>
          <a:lstStyle/>
          <a:p>
            <a:r>
              <a:rPr lang="en-US"/>
              <a:t>11/9/2017</a:t>
            </a:r>
          </a:p>
        </p:txBody>
      </p:sp>
      <p:sp>
        <p:nvSpPr>
          <p:cNvPr id="6" name="Footer Placeholder 5"/>
          <p:cNvSpPr>
            <a:spLocks noGrp="1"/>
          </p:cNvSpPr>
          <p:nvPr>
            <p:ph type="ftr" sz="quarter" idx="12"/>
          </p:nvPr>
        </p:nvSpPr>
        <p:spPr/>
        <p:txBody>
          <a:bodyPr/>
          <a:lstStyle/>
          <a:p>
            <a:r>
              <a:rPr lang="en-US"/>
              <a:t>City of Yukon - April 23, 2019</a:t>
            </a:r>
          </a:p>
        </p:txBody>
      </p:sp>
      <p:sp>
        <p:nvSpPr>
          <p:cNvPr id="7" name="Slide Number Placeholder 6"/>
          <p:cNvSpPr>
            <a:spLocks noGrp="1"/>
          </p:cNvSpPr>
          <p:nvPr>
            <p:ph type="sldNum" sz="quarter" idx="13"/>
          </p:nvPr>
        </p:nvSpPr>
        <p:spPr/>
        <p:txBody>
          <a:bodyPr/>
          <a:lstStyle/>
          <a:p>
            <a:fld id="{CA25F995-1E81-47B0-9E52-44B96E9F789E}" type="slidenum">
              <a:rPr lang="en-US" smtClean="0"/>
              <a:t>52</a:t>
            </a:fld>
            <a:endParaRPr lang="en-US"/>
          </a:p>
        </p:txBody>
      </p:sp>
    </p:spTree>
    <p:extLst>
      <p:ext uri="{BB962C8B-B14F-4D97-AF65-F5344CB8AC3E}">
        <p14:creationId xmlns:p14="http://schemas.microsoft.com/office/powerpoint/2010/main" val="206641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Additional Items: </a:t>
            </a:r>
          </a:p>
          <a:p>
            <a:pPr marL="342900" indent="-342900">
              <a:lnSpc>
                <a:spcPct val="120000"/>
              </a:lnSpc>
              <a:buFont typeface="Arial" panose="020B0604020202020204" pitchFamily="34" charset="0"/>
              <a:buChar char="•"/>
            </a:pPr>
            <a:r>
              <a:rPr lang="en-US" sz="2400" dirty="0"/>
              <a:t>Did the employer give the employee ample time to fix those problems</a:t>
            </a:r>
          </a:p>
          <a:p>
            <a:pPr marL="342900" indent="-342900">
              <a:lnSpc>
                <a:spcPct val="120000"/>
              </a:lnSpc>
              <a:buFont typeface="Arial" panose="020B0604020202020204" pitchFamily="34" charset="0"/>
              <a:buChar char="•"/>
            </a:pPr>
            <a:r>
              <a:rPr lang="en-US" sz="2400" dirty="0"/>
              <a:t>Was the employer clear about the consequences </a:t>
            </a:r>
          </a:p>
          <a:p>
            <a:endParaRPr lang="en-US" dirty="0"/>
          </a:p>
        </p:txBody>
      </p:sp>
      <p:sp>
        <p:nvSpPr>
          <p:cNvPr id="4" name="Header Placeholder 3"/>
          <p:cNvSpPr>
            <a:spLocks noGrp="1"/>
          </p:cNvSpPr>
          <p:nvPr>
            <p:ph type="hdr" sz="quarter" idx="10"/>
          </p:nvPr>
        </p:nvSpPr>
        <p:spPr/>
        <p:txBody>
          <a:bodyPr/>
          <a:lstStyle/>
          <a:p>
            <a:r>
              <a:rPr lang="fr-FR"/>
              <a:t>SIP #4 - Tough Conversations, DISCIPLINE &amp; TERMINDATIONS</a:t>
            </a:r>
            <a:endParaRPr lang="en-US"/>
          </a:p>
        </p:txBody>
      </p:sp>
      <p:sp>
        <p:nvSpPr>
          <p:cNvPr id="5" name="Date Placeholder 4"/>
          <p:cNvSpPr>
            <a:spLocks noGrp="1"/>
          </p:cNvSpPr>
          <p:nvPr>
            <p:ph type="dt" idx="11"/>
          </p:nvPr>
        </p:nvSpPr>
        <p:spPr/>
        <p:txBody>
          <a:bodyPr/>
          <a:lstStyle/>
          <a:p>
            <a:r>
              <a:rPr lang="en-US"/>
              <a:t>11/9/2017</a:t>
            </a:r>
          </a:p>
        </p:txBody>
      </p:sp>
      <p:sp>
        <p:nvSpPr>
          <p:cNvPr id="6" name="Footer Placeholder 5"/>
          <p:cNvSpPr>
            <a:spLocks noGrp="1"/>
          </p:cNvSpPr>
          <p:nvPr>
            <p:ph type="ftr" sz="quarter" idx="12"/>
          </p:nvPr>
        </p:nvSpPr>
        <p:spPr/>
        <p:txBody>
          <a:bodyPr/>
          <a:lstStyle/>
          <a:p>
            <a:r>
              <a:rPr lang="en-US"/>
              <a:t>City of Yukon - April 23, 2019</a:t>
            </a:r>
          </a:p>
        </p:txBody>
      </p:sp>
      <p:sp>
        <p:nvSpPr>
          <p:cNvPr id="7" name="Slide Number Placeholder 6"/>
          <p:cNvSpPr>
            <a:spLocks noGrp="1"/>
          </p:cNvSpPr>
          <p:nvPr>
            <p:ph type="sldNum" sz="quarter" idx="13"/>
          </p:nvPr>
        </p:nvSpPr>
        <p:spPr/>
        <p:txBody>
          <a:bodyPr/>
          <a:lstStyle/>
          <a:p>
            <a:fld id="{CA25F995-1E81-47B0-9E52-44B96E9F789E}" type="slidenum">
              <a:rPr lang="en-US" smtClean="0"/>
              <a:t>53</a:t>
            </a:fld>
            <a:endParaRPr lang="en-US"/>
          </a:p>
        </p:txBody>
      </p:sp>
    </p:spTree>
    <p:extLst>
      <p:ext uri="{BB962C8B-B14F-4D97-AF65-F5344CB8AC3E}">
        <p14:creationId xmlns:p14="http://schemas.microsoft.com/office/powerpoint/2010/main" val="2415395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1182688" y="233363"/>
            <a:ext cx="5575300" cy="3136900"/>
          </a:xfrm>
          <a:ln/>
        </p:spPr>
      </p:sp>
      <p:sp>
        <p:nvSpPr>
          <p:cNvPr id="3" name="Notes Placeholder 2"/>
          <p:cNvSpPr>
            <a:spLocks noGrp="1"/>
          </p:cNvSpPr>
          <p:nvPr>
            <p:ph type="body" idx="1"/>
          </p:nvPr>
        </p:nvSpPr>
        <p:spPr>
          <a:xfrm>
            <a:off x="329184" y="3370263"/>
            <a:ext cx="6528816" cy="5161089"/>
          </a:xfrm>
        </p:spPr>
        <p:txBody>
          <a:bodyPr/>
          <a:lstStyle/>
          <a:p>
            <a:pPr>
              <a:defRPr/>
            </a:pPr>
            <a:r>
              <a:rPr lang="en-US" b="1" dirty="0">
                <a:solidFill>
                  <a:srgbClr val="FF0000"/>
                </a:solidFill>
                <a:latin typeface="+mn-lt"/>
              </a:rPr>
              <a:t>DISCLAIMER:</a:t>
            </a:r>
            <a:r>
              <a:rPr lang="en-US" dirty="0">
                <a:solidFill>
                  <a:srgbClr val="FF0000"/>
                </a:solidFill>
                <a:latin typeface="+mn-lt"/>
              </a:rPr>
              <a:t> </a:t>
            </a:r>
            <a:r>
              <a:rPr lang="en-US" b="1" dirty="0">
                <a:solidFill>
                  <a:srgbClr val="FF0000"/>
                </a:solidFill>
                <a:latin typeface="+mn-lt"/>
              </a:rPr>
              <a:t>I am a defense lawyer. That means that, in any kind of workplace legal dispute, I am on the employer's side, not the employee's side. The following is not legal advice.  But I make this post in good faith, based on my experience and observations in many years of employment litigation. </a:t>
            </a:r>
            <a:endParaRPr lang="en-US" sz="1400" b="1" dirty="0">
              <a:solidFill>
                <a:srgbClr val="FF0000"/>
              </a:solidFill>
            </a:endParaRPr>
          </a:p>
          <a:p>
            <a:pPr>
              <a:defRPr/>
            </a:pPr>
            <a:r>
              <a:rPr lang="en-US" dirty="0">
                <a:solidFill>
                  <a:srgbClr val="FF0000"/>
                </a:solidFill>
              </a:rPr>
              <a:t> </a:t>
            </a:r>
            <a:endParaRPr lang="en-US" sz="1400" dirty="0">
              <a:solidFill>
                <a:srgbClr val="FF0000"/>
              </a:solidFill>
            </a:endParaRPr>
          </a:p>
          <a:p>
            <a:pPr>
              <a:defRPr/>
            </a:pPr>
            <a:r>
              <a:rPr lang="en-US" sz="800" b="1" dirty="0">
                <a:latin typeface="+mn-lt"/>
              </a:rPr>
              <a:t>1. Even if you got the shaft at work, it is unlikely that you were treated illegally.</a:t>
            </a:r>
            <a:r>
              <a:rPr lang="en-US" sz="800" dirty="0">
                <a:latin typeface="+mn-lt"/>
              </a:rPr>
              <a:t> </a:t>
            </a:r>
            <a:r>
              <a:rPr lang="en-US" sz="800" dirty="0"/>
              <a:t>The law does not require employers to treat their employees like "family," or to be nice, or even to be particularly fair. In fact, employers can usually be downright jerks as long as they are equally jerky to everybody. They can be arbitrary and play favorites as long as they're not making distinctions based on "protected" categories, like race or sex.  </a:t>
            </a:r>
          </a:p>
          <a:p>
            <a:pPr>
              <a:defRPr/>
            </a:pPr>
            <a:r>
              <a:rPr lang="en-US" sz="800" dirty="0"/>
              <a:t>The American legal system would collapse in a heap if people could sue every time their feelings were hurt. Our system is designed to prevent only the worst kinds of behavior -- you know, like murder, armed robbery, and driving 70 in a 55.   </a:t>
            </a:r>
          </a:p>
          <a:p>
            <a:pPr>
              <a:defRPr/>
            </a:pPr>
            <a:endParaRPr lang="en-US" sz="800" dirty="0"/>
          </a:p>
          <a:p>
            <a:pPr>
              <a:defRPr/>
            </a:pPr>
            <a:r>
              <a:rPr lang="en-US" sz="800" dirty="0"/>
              <a:t>If you sue your employer, it won't be enough for you to prove that your employer made the wrong decision, or even that your employer was a jerk. If you don't have a valid </a:t>
            </a:r>
            <a:r>
              <a:rPr lang="en-US" sz="800" i="1" dirty="0"/>
              <a:t>legal</a:t>
            </a:r>
            <a:r>
              <a:rPr lang="en-US" sz="800" dirty="0"/>
              <a:t> claim against your employer, then you will ultimately lose your case.</a:t>
            </a:r>
          </a:p>
          <a:p>
            <a:pPr>
              <a:defRPr/>
            </a:pPr>
            <a:r>
              <a:rPr lang="en-US" sz="800" dirty="0"/>
              <a:t> </a:t>
            </a:r>
          </a:p>
          <a:p>
            <a:pPr>
              <a:defRPr/>
            </a:pPr>
            <a:r>
              <a:rPr lang="en-US" sz="800" b="1" dirty="0">
                <a:latin typeface="+mn-lt"/>
              </a:rPr>
              <a:t>2. Litigation is long, drawn-out, stressful, and painful. The only people who really enjoy litigation are lawyers. </a:t>
            </a:r>
            <a:r>
              <a:rPr lang="en-US" sz="800" dirty="0"/>
              <a:t>And, here's a secret: not even lawyers are that crazy about litigation. If even lawyers don't necessarily like litigation, just think about how much you will hate it. "Well," you retort, "if lawsuits are that bad, then my employer will pay any amount to get rid of it, right? So it's still worth it to sue." Well, no. Or, at least, not necessarily. You see, your employer gets sued a lot. This is what they call a "cost of doing business" in the United States. It is true that your lawsuit will be stressful and disruptive for your company. But it will be a lot more stressful and disruptive for you, who are not used to the court system. The distraction and stress of a lawsuit may also make it more difficult for you to do well in your new job. And having to continually dwell on an unpleasant experience (as you'll have to do while your lawsuit lasts) is difficult and stressful. </a:t>
            </a:r>
          </a:p>
          <a:p>
            <a:pPr>
              <a:defRPr/>
            </a:pPr>
            <a:r>
              <a:rPr lang="en-US" sz="800" dirty="0"/>
              <a:t> </a:t>
            </a:r>
          </a:p>
          <a:p>
            <a:pPr>
              <a:defRPr/>
            </a:pPr>
            <a:r>
              <a:rPr lang="en-US" sz="800" b="1" dirty="0">
                <a:latin typeface="+mn-lt"/>
              </a:rPr>
              <a:t>3. You may find out that your co-workers are not on your side. </a:t>
            </a:r>
            <a:r>
              <a:rPr lang="en-US" sz="800" dirty="0"/>
              <a:t>You feel very strongly that your employer did you wrong. You find a lawyer willing to take your case. You sue, and start taking depositions of all of your co-workers, who were your BFFs when you worked there. Well. It turns out that your BFFs weren't such BFFs after all. They say, "I liked Maudie, but I felt that she was out of line, and in my opinion she was treated fairly." And then you have the co-worker who saw you when you were not at your best, and she testifies about all the things you said to her in confidence when you were having a rotten day. </a:t>
            </a:r>
          </a:p>
          <a:p>
            <a:pPr>
              <a:defRPr/>
            </a:pPr>
            <a:r>
              <a:rPr lang="en-US" sz="800" dirty="0"/>
              <a:t> </a:t>
            </a:r>
          </a:p>
          <a:p>
            <a:pPr>
              <a:defRPr/>
            </a:pPr>
            <a:r>
              <a:rPr lang="en-US" sz="800" dirty="0"/>
              <a:t>Your co-workers probably were on your side when you all worked together and complained about what went on in the office. But that was just gossip, harmless venting. Nobody thought you were really going to sue! And now, thanks to you, they're being dragged in front of lawyers and court reporters and judges and juries, and they're ticked off. And maybe what they said to you in confidence about the boss is coming out -- while the boss is sitting across the table with a stern-looking lawyer in a pinstripe suit. AWKWARD! No wonder they've turned on you. </a:t>
            </a:r>
          </a:p>
          <a:p>
            <a:pPr>
              <a:defRPr/>
            </a:pPr>
            <a:r>
              <a:rPr lang="en-US" sz="800" dirty="0"/>
              <a:t> </a:t>
            </a:r>
          </a:p>
          <a:p>
            <a:pPr>
              <a:defRPr/>
            </a:pPr>
            <a:r>
              <a:rPr lang="en-US" sz="800" b="1" dirty="0">
                <a:latin typeface="+mn-lt"/>
              </a:rPr>
              <a:t>4. You may be opening up your own life to scrutiny.</a:t>
            </a:r>
            <a:r>
              <a:rPr lang="en-US" sz="800" dirty="0">
                <a:latin typeface="+mn-lt"/>
              </a:rPr>
              <a:t> </a:t>
            </a:r>
            <a:r>
              <a:rPr lang="en-US" sz="800" dirty="0"/>
              <a:t>In order to get more money, and because you really </a:t>
            </a:r>
            <a:r>
              <a:rPr lang="en-US" sz="800" i="1" dirty="0"/>
              <a:t>were</a:t>
            </a:r>
            <a:r>
              <a:rPr lang="en-US" sz="800" dirty="0"/>
              <a:t> very upset when you were fired, your lawyer includes a claim for emotional distress in your lawsuit. Next thing you know, the company has asked for your medical and psychiatric records dating back 10 years. And maybe you saw a shrink a few times and have been diagnosed as bipolar. Along with a few physical conditions that you don’t want the public to know and other personal information like your marriage, your kids, criminal background, financial background, etc.  </a:t>
            </a:r>
            <a:endParaRPr lang="en-US" sz="1400" dirty="0"/>
          </a:p>
        </p:txBody>
      </p:sp>
      <p:sp>
        <p:nvSpPr>
          <p:cNvPr id="4" name="Slide Number Placeholder 3"/>
          <p:cNvSpPr>
            <a:spLocks noGrp="1"/>
          </p:cNvSpPr>
          <p:nvPr>
            <p:ph type="sldNum" sz="quarter" idx="5"/>
          </p:nvPr>
        </p:nvSpPr>
        <p:spPr/>
        <p:txBody>
          <a:bodyPr/>
          <a:lstStyle/>
          <a:p>
            <a:pPr>
              <a:defRPr/>
            </a:pPr>
            <a:fld id="{C65916F0-E987-4C5C-BE37-80402DF1C9B4}" type="slidenum">
              <a:rPr lang="en-US" smtClean="0"/>
              <a:pPr>
                <a:defRPr/>
              </a:pPr>
              <a:t>54</a:t>
            </a:fld>
            <a:endParaRPr lang="en-US"/>
          </a:p>
        </p:txBody>
      </p:sp>
      <p:sp>
        <p:nvSpPr>
          <p:cNvPr id="2" name="Footer Placeholder 1">
            <a:extLst>
              <a:ext uri="{FF2B5EF4-FFF2-40B4-BE49-F238E27FC236}">
                <a16:creationId xmlns:a16="http://schemas.microsoft.com/office/drawing/2014/main" id="{50548542-9F2E-4920-B600-BB874138DE43}"/>
              </a:ext>
            </a:extLst>
          </p:cNvPr>
          <p:cNvSpPr>
            <a:spLocks noGrp="1"/>
          </p:cNvSpPr>
          <p:nvPr>
            <p:ph type="ftr" sz="quarter" idx="10"/>
          </p:nvPr>
        </p:nvSpPr>
        <p:spPr/>
        <p:txBody>
          <a:bodyPr/>
          <a:lstStyle/>
          <a:p>
            <a:r>
              <a:rPr lang="en-US"/>
              <a:t>City of Yukon - April 23, 2019</a:t>
            </a:r>
          </a:p>
        </p:txBody>
      </p:sp>
      <p:sp>
        <p:nvSpPr>
          <p:cNvPr id="5" name="Header Placeholder 4">
            <a:extLst>
              <a:ext uri="{FF2B5EF4-FFF2-40B4-BE49-F238E27FC236}">
                <a16:creationId xmlns:a16="http://schemas.microsoft.com/office/drawing/2014/main" id="{FBDD6360-80CE-4697-B1A7-CA983DE4A94F}"/>
              </a:ext>
            </a:extLst>
          </p:cNvPr>
          <p:cNvSpPr>
            <a:spLocks noGrp="1"/>
          </p:cNvSpPr>
          <p:nvPr>
            <p:ph type="hdr" sz="quarter" idx="11"/>
          </p:nvPr>
        </p:nvSpPr>
        <p:spPr/>
        <p:txBody>
          <a:bodyPr/>
          <a:lstStyle/>
          <a:p>
            <a:r>
              <a:rPr lang="fr-FR"/>
              <a:t>SIP #4 - Tough Conversations, DISCIPLINE &amp; TERMINDATIONS</a:t>
            </a:r>
            <a:endParaRPr lang="en-US"/>
          </a:p>
        </p:txBody>
      </p:sp>
    </p:spTree>
    <p:extLst>
      <p:ext uri="{BB962C8B-B14F-4D97-AF65-F5344CB8AC3E}">
        <p14:creationId xmlns:p14="http://schemas.microsoft.com/office/powerpoint/2010/main" val="1053680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xfrm>
            <a:off x="311573" y="4493260"/>
            <a:ext cx="6465147" cy="3950970"/>
          </a:xfrm>
          <a:prstGeom prst="rect">
            <a:avLst/>
          </a:prstGeom>
          <a:noFill/>
        </p:spPr>
        <p:txBody>
          <a:bodyPr wrap="square" numCol="1" anchor="t" anchorCtr="0" compatLnSpc="1">
            <a:prstTxWarp prst="textNoShape">
              <a:avLst/>
            </a:prstTxWarp>
          </a:bodyPr>
          <a:lstStyle/>
          <a:p>
            <a:r>
              <a:rPr lang="en-US" sz="2900" b="1" i="1" dirty="0"/>
              <a:t>If You Know, as the supervisor, then the City Knows!</a:t>
            </a:r>
          </a:p>
          <a:p>
            <a:r>
              <a:rPr lang="en-US" sz="800" b="1" i="1" dirty="0"/>
              <a:t> </a:t>
            </a:r>
          </a:p>
          <a:p>
            <a:r>
              <a:rPr lang="en-US" sz="2900" b="1" i="1" dirty="0"/>
              <a:t>And, the Courts assume that you know!</a:t>
            </a:r>
          </a:p>
          <a:p>
            <a:r>
              <a:rPr lang="en-US" sz="800" dirty="0"/>
              <a:t> </a:t>
            </a:r>
          </a:p>
          <a:p>
            <a:r>
              <a:rPr lang="en-US" sz="2900" dirty="0"/>
              <a:t>Even if the employee has a long history of making complaints that are unsubstantiated or unfounded – </a:t>
            </a:r>
            <a:r>
              <a:rPr lang="en-US" sz="3300" b="1" i="1" dirty="0"/>
              <a:t>every complaint must be taken seriously.  </a:t>
            </a:r>
          </a:p>
        </p:txBody>
      </p:sp>
      <p:sp>
        <p:nvSpPr>
          <p:cNvPr id="4" name="Slide Number Placeholder 3"/>
          <p:cNvSpPr>
            <a:spLocks noGrp="1"/>
          </p:cNvSpPr>
          <p:nvPr>
            <p:ph type="sldNum" sz="quarter" idx="5"/>
          </p:nvPr>
        </p:nvSpPr>
        <p:spPr/>
        <p:txBody>
          <a:bodyPr/>
          <a:lstStyle/>
          <a:p>
            <a:pPr>
              <a:defRPr/>
            </a:pPr>
            <a:fld id="{AE98211B-AB8F-4F9B-A15C-2200C2904378}" type="slidenum">
              <a:rPr lang="en-US" smtClean="0"/>
              <a:pPr>
                <a:defRPr/>
              </a:pPr>
              <a:t>55</a:t>
            </a:fld>
            <a:endParaRPr lang="en-US"/>
          </a:p>
        </p:txBody>
      </p:sp>
      <p:sp>
        <p:nvSpPr>
          <p:cNvPr id="5" name="Footer Placeholder 4"/>
          <p:cNvSpPr>
            <a:spLocks noGrp="1"/>
          </p:cNvSpPr>
          <p:nvPr>
            <p:ph type="ftr" sz="quarter" idx="10"/>
          </p:nvPr>
        </p:nvSpPr>
        <p:spPr>
          <a:xfrm>
            <a:off x="1" y="8754110"/>
            <a:ext cx="5997786" cy="69561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FA0E84C2-4F4D-4DC6-8078-6A047BDB8710}"/>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4057639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136" y="4488743"/>
            <a:ext cx="5733917" cy="2483558"/>
          </a:xfrm>
          <a:prstGeom prst="rect">
            <a:avLst/>
          </a:prstGeom>
        </p:spPr>
        <p:txBody>
          <a:bodyPr lIns="92860" tIns="46431" rIns="92860" bIns="46431"/>
          <a:lstStyle/>
          <a:p>
            <a:pPr defTabSz="931762">
              <a:defRPr/>
            </a:pPr>
            <a:r>
              <a:rPr lang="en-US" sz="2400" b="1" dirty="0">
                <a:solidFill>
                  <a:srgbClr val="000000"/>
                </a:solidFill>
                <a:latin typeface="Arial" charset="0"/>
              </a:rPr>
              <a:t>The Courts expect you to KNOW what is going on in your work group.</a:t>
            </a:r>
          </a:p>
          <a:p>
            <a:pPr defTabSz="931762">
              <a:defRPr/>
            </a:pPr>
            <a:endParaRPr lang="en-US" sz="2400" b="1" dirty="0">
              <a:solidFill>
                <a:srgbClr val="000000"/>
              </a:solidFill>
              <a:latin typeface="Arial" charset="0"/>
            </a:endParaRPr>
          </a:p>
          <a:p>
            <a:pPr defTabSz="931762">
              <a:defRPr/>
            </a:pPr>
            <a:r>
              <a:rPr lang="en-US" sz="2400" b="1" dirty="0">
                <a:solidFill>
                  <a:srgbClr val="000000"/>
                </a:solidFill>
                <a:latin typeface="Arial" charset="0"/>
              </a:rPr>
              <a:t>The Courts do NOT expect you to always FIX it!  </a:t>
            </a:r>
          </a:p>
          <a:p>
            <a:endParaRPr lang="en-US" dirty="0"/>
          </a:p>
        </p:txBody>
      </p:sp>
      <p:sp>
        <p:nvSpPr>
          <p:cNvPr id="4" name="Header Placeholder 3"/>
          <p:cNvSpPr>
            <a:spLocks noGrp="1"/>
          </p:cNvSpPr>
          <p:nvPr>
            <p:ph type="hdr" sz="quarter" idx="10"/>
          </p:nvPr>
        </p:nvSpPr>
        <p:spPr>
          <a:xfrm>
            <a:off x="1" y="0"/>
            <a:ext cx="3104864" cy="472245"/>
          </a:xfrm>
          <a:prstGeom prst="rect">
            <a:avLst/>
          </a:prstGeom>
        </p:spPr>
        <p:txBody>
          <a:bodyPr lIns="92860" tIns="46431" rIns="92860" bIns="46431"/>
          <a:lstStyle/>
          <a:p>
            <a:pPr>
              <a:defRPr/>
            </a:pPr>
            <a:r>
              <a:rPr lang="en-US">
                <a:solidFill>
                  <a:prstClr val="black"/>
                </a:solidFill>
              </a:rPr>
              <a:t>Supervisor Improvement Program #2</a:t>
            </a:r>
            <a:endParaRPr lang="en-US" dirty="0">
              <a:solidFill>
                <a:prstClr val="black"/>
              </a:solidFill>
            </a:endParaRPr>
          </a:p>
        </p:txBody>
      </p:sp>
      <p:sp>
        <p:nvSpPr>
          <p:cNvPr id="5" name="Footer Placeholder 4"/>
          <p:cNvSpPr>
            <a:spLocks noGrp="1"/>
          </p:cNvSpPr>
          <p:nvPr>
            <p:ph type="ftr" sz="quarter" idx="11"/>
          </p:nvPr>
        </p:nvSpPr>
        <p:spPr>
          <a:xfrm>
            <a:off x="1" y="8977484"/>
            <a:ext cx="3104864" cy="472245"/>
          </a:xfrm>
          <a:prstGeom prst="rect">
            <a:avLst/>
          </a:prstGeom>
        </p:spPr>
        <p:txBody>
          <a:bodyPr lIns="92860" tIns="46431" rIns="92860" bIns="46431"/>
          <a:lstStyle/>
          <a:p>
            <a:pPr>
              <a:defRPr/>
            </a:pPr>
            <a:r>
              <a:rPr lang="en-US">
                <a:solidFill>
                  <a:prstClr val="black"/>
                </a:solidFill>
              </a:rPr>
              <a:t>City of Yukon - April 23, 2019</a:t>
            </a:r>
          </a:p>
        </p:txBody>
      </p:sp>
      <p:sp>
        <p:nvSpPr>
          <p:cNvPr id="6" name="Slide Number Placeholder 5"/>
          <p:cNvSpPr>
            <a:spLocks noGrp="1"/>
          </p:cNvSpPr>
          <p:nvPr>
            <p:ph type="sldNum" sz="quarter" idx="12"/>
          </p:nvPr>
        </p:nvSpPr>
        <p:spPr/>
        <p:txBody>
          <a:bodyPr/>
          <a:lstStyle/>
          <a:p>
            <a:pPr>
              <a:defRPr/>
            </a:pPr>
            <a:fld id="{BBA6D5C6-A4C2-4080-8EA2-F73A4DA2036D}"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3168523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xfrm>
            <a:off x="318497" y="4338322"/>
            <a:ext cx="6449568" cy="3331209"/>
          </a:xfrm>
          <a:prstGeom prst="rect">
            <a:avLst/>
          </a:prstGeom>
          <a:noFill/>
        </p:spPr>
        <p:txBody>
          <a:bodyPr wrap="square" numCol="1" anchor="t" anchorCtr="0" compatLnSpc="1">
            <a:prstTxWarp prst="textNoShape">
              <a:avLst/>
            </a:prstTxWarp>
          </a:bodyPr>
          <a:lstStyle/>
          <a:p>
            <a:r>
              <a:rPr lang="en-US" sz="2000" b="1" i="1" dirty="0">
                <a:latin typeface="Arial" pitchFamily="34" charset="0"/>
                <a:cs typeface="Arial" pitchFamily="34" charset="0"/>
              </a:rPr>
              <a:t>You must not retaliate in any way </a:t>
            </a:r>
            <a:r>
              <a:rPr lang="en-US" sz="2000" dirty="0">
                <a:latin typeface="Arial" pitchFamily="34" charset="0"/>
                <a:cs typeface="Arial" pitchFamily="34" charset="0"/>
              </a:rPr>
              <a:t>against an employee who has made a complaint or who has provided information as a witness to an incident of alleged discrimination or harassment.  </a:t>
            </a:r>
          </a:p>
          <a:p>
            <a:r>
              <a:rPr lang="en-US" sz="2000" b="1" i="1" dirty="0">
                <a:latin typeface="Arial" pitchFamily="34" charset="0"/>
                <a:cs typeface="Arial" pitchFamily="34" charset="0"/>
              </a:rPr>
              <a:t>You must maintain confidentiality</a:t>
            </a:r>
            <a:r>
              <a:rPr lang="en-US" sz="2000" dirty="0">
                <a:latin typeface="Arial" pitchFamily="34" charset="0"/>
                <a:cs typeface="Arial" pitchFamily="34" charset="0"/>
              </a:rPr>
              <a:t>, to the extent possible, in communicating or investigating any claims of alleged discrimination or harassment.</a:t>
            </a:r>
          </a:p>
          <a:p>
            <a:endParaRPr lang="en-US" sz="2000" dirty="0">
              <a:latin typeface="Arial" pitchFamily="34" charset="0"/>
              <a:cs typeface="Arial" pitchFamily="34" charset="0"/>
            </a:endParaRPr>
          </a:p>
          <a:p>
            <a:r>
              <a:rPr lang="en-US" sz="2000" dirty="0">
                <a:latin typeface="Arial" pitchFamily="34" charset="0"/>
                <a:cs typeface="Arial" pitchFamily="34" charset="0"/>
              </a:rPr>
              <a:t>Per Suzie Paulson, PPT, 6-2013.</a:t>
            </a:r>
          </a:p>
        </p:txBody>
      </p:sp>
      <p:sp>
        <p:nvSpPr>
          <p:cNvPr id="4" name="Slide Number Placeholder 3"/>
          <p:cNvSpPr>
            <a:spLocks noGrp="1"/>
          </p:cNvSpPr>
          <p:nvPr>
            <p:ph type="sldNum" sz="quarter" idx="5"/>
          </p:nvPr>
        </p:nvSpPr>
        <p:spPr/>
        <p:txBody>
          <a:bodyPr/>
          <a:lstStyle/>
          <a:p>
            <a:pPr>
              <a:defRPr/>
            </a:pPr>
            <a:fld id="{236FBA20-E92B-43C8-BD9D-47B56A765F44}" type="slidenum">
              <a:rPr lang="en-US" smtClean="0"/>
              <a:pPr>
                <a:defRPr/>
              </a:pPr>
              <a:t>57</a:t>
            </a:fld>
            <a:endParaRPr lang="en-US"/>
          </a:p>
        </p:txBody>
      </p:sp>
      <p:sp>
        <p:nvSpPr>
          <p:cNvPr id="5" name="Footer Placeholder 4"/>
          <p:cNvSpPr>
            <a:spLocks noGrp="1"/>
          </p:cNvSpPr>
          <p:nvPr>
            <p:ph type="ftr" sz="quarter" idx="10"/>
          </p:nvPr>
        </p:nvSpPr>
        <p:spPr>
          <a:xfrm>
            <a:off x="2" y="8676640"/>
            <a:ext cx="5919892" cy="77308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B2B92518-F77E-4179-BE91-AB22F23927AC}"/>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3173177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xfrm>
            <a:off x="398122" y="4338320"/>
            <a:ext cx="6449568" cy="3331210"/>
          </a:xfrm>
          <a:prstGeom prst="rect">
            <a:avLst/>
          </a:prstGeom>
          <a:noFill/>
        </p:spPr>
        <p:txBody>
          <a:bodyPr wrap="square" numCol="1" anchor="t" anchorCtr="0" compatLnSpc="1">
            <a:prstTxWarp prst="textNoShape">
              <a:avLst/>
            </a:prstTxWarp>
          </a:bodyPr>
          <a:lstStyle/>
          <a:p>
            <a:pPr defTabSz="931774" eaLnBrk="0" fontAlgn="base" hangingPunct="0">
              <a:spcBef>
                <a:spcPct val="30000"/>
              </a:spcBef>
              <a:spcAft>
                <a:spcPct val="0"/>
              </a:spcAft>
              <a:defRPr/>
            </a:pPr>
            <a:r>
              <a:rPr lang="en-US" sz="2400" dirty="0"/>
              <a:t>Why?   </a:t>
            </a:r>
            <a:r>
              <a:rPr lang="en-US" sz="2400" dirty="0">
                <a:latin typeface="Arial" pitchFamily="34" charset="0"/>
                <a:cs typeface="Arial" pitchFamily="34" charset="0"/>
              </a:rPr>
              <a:t>As a supervisor, </a:t>
            </a:r>
            <a:r>
              <a:rPr lang="en-US" sz="2400" u="sng" dirty="0">
                <a:latin typeface="Arial" pitchFamily="34" charset="0"/>
                <a:cs typeface="Arial" pitchFamily="34" charset="0"/>
              </a:rPr>
              <a:t>if you fail to take PROMPT, APPROPRIATE ACTION </a:t>
            </a:r>
            <a:r>
              <a:rPr lang="en-US" sz="2400" dirty="0">
                <a:latin typeface="Arial" pitchFamily="34" charset="0"/>
                <a:cs typeface="Arial" pitchFamily="34" charset="0"/>
              </a:rPr>
              <a:t>to report a complaint of discrimination, harassment and/or retaliation, or fail to report discrimination, harassment and/or retaliation </a:t>
            </a:r>
            <a:r>
              <a:rPr lang="en-US" sz="2400" u="sng" dirty="0">
                <a:latin typeface="Arial" pitchFamily="34" charset="0"/>
                <a:cs typeface="Arial" pitchFamily="34" charset="0"/>
              </a:rPr>
              <a:t>that you know of or should have known of</a:t>
            </a:r>
            <a:r>
              <a:rPr lang="en-US" sz="2400" dirty="0">
                <a:latin typeface="Arial" pitchFamily="34" charset="0"/>
                <a:cs typeface="Arial" pitchFamily="34" charset="0"/>
              </a:rPr>
              <a:t>, </a:t>
            </a:r>
            <a:r>
              <a:rPr lang="en-US" sz="2400" b="1" i="1" dirty="0">
                <a:latin typeface="Comic Sans MS" pitchFamily="66" charset="0"/>
                <a:cs typeface="Arial" pitchFamily="34" charset="0"/>
              </a:rPr>
              <a:t>YOU and the CITY may be liable for your inaction!!  </a:t>
            </a:r>
          </a:p>
          <a:p>
            <a:endParaRPr lang="en-US" dirty="0"/>
          </a:p>
        </p:txBody>
      </p:sp>
      <p:sp>
        <p:nvSpPr>
          <p:cNvPr id="4" name="Slide Number Placeholder 3"/>
          <p:cNvSpPr>
            <a:spLocks noGrp="1"/>
          </p:cNvSpPr>
          <p:nvPr>
            <p:ph type="sldNum" sz="quarter" idx="5"/>
          </p:nvPr>
        </p:nvSpPr>
        <p:spPr/>
        <p:txBody>
          <a:bodyPr/>
          <a:lstStyle/>
          <a:p>
            <a:pPr>
              <a:defRPr/>
            </a:pPr>
            <a:fld id="{8F090E7A-CFA3-410B-A05B-89455CE529D4}" type="slidenum">
              <a:rPr lang="en-US" smtClean="0"/>
              <a:pPr>
                <a:defRPr/>
              </a:pPr>
              <a:t>58</a:t>
            </a:fld>
            <a:endParaRPr lang="en-US"/>
          </a:p>
        </p:txBody>
      </p:sp>
      <p:sp>
        <p:nvSpPr>
          <p:cNvPr id="5" name="Footer Placeholder 4"/>
          <p:cNvSpPr>
            <a:spLocks noGrp="1"/>
          </p:cNvSpPr>
          <p:nvPr>
            <p:ph type="ftr" sz="quarter" idx="10"/>
          </p:nvPr>
        </p:nvSpPr>
        <p:spPr>
          <a:xfrm>
            <a:off x="2" y="8754110"/>
            <a:ext cx="5919892" cy="695617"/>
          </a:xfrm>
          <a:prstGeom prst="rect">
            <a:avLst/>
          </a:prstGeom>
        </p:spPr>
        <p:txBody>
          <a:bodyPr/>
          <a:lstStyle/>
          <a:p>
            <a:pPr>
              <a:defRPr/>
            </a:pPr>
            <a:r>
              <a:rPr lang="en-US"/>
              <a:t>City of Yukon - April 23, 2019</a:t>
            </a:r>
            <a:endParaRPr lang="en-US" dirty="0"/>
          </a:p>
        </p:txBody>
      </p:sp>
      <p:sp>
        <p:nvSpPr>
          <p:cNvPr id="2" name="Header Placeholder 1">
            <a:extLst>
              <a:ext uri="{FF2B5EF4-FFF2-40B4-BE49-F238E27FC236}">
                <a16:creationId xmlns:a16="http://schemas.microsoft.com/office/drawing/2014/main" id="{2490F3FB-16F9-4F6C-8760-A6CE3E239535}"/>
              </a:ext>
            </a:extLst>
          </p:cNvPr>
          <p:cNvSpPr>
            <a:spLocks noGrp="1"/>
          </p:cNvSpPr>
          <p:nvPr>
            <p:ph type="hdr" sz="quarter" idx="11"/>
          </p:nvPr>
        </p:nvSpPr>
        <p:spPr/>
        <p:txBody>
          <a:bodyPr/>
          <a:lstStyle/>
          <a:p>
            <a:r>
              <a:rPr lang="en-US"/>
              <a:t>Supervisor Improvement Program #2</a:t>
            </a:r>
          </a:p>
        </p:txBody>
      </p:sp>
    </p:spTree>
    <p:extLst>
      <p:ext uri="{BB962C8B-B14F-4D97-AF65-F5344CB8AC3E}">
        <p14:creationId xmlns:p14="http://schemas.microsoft.com/office/powerpoint/2010/main" val="2714284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622300"/>
            <a:ext cx="6292850" cy="3540125"/>
          </a:xfrm>
        </p:spPr>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18291"/>
            <a:ext cx="5692585" cy="256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Image result for someecards throw under the 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345239"/>
            <a:ext cx="2909811" cy="341909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1E8F53B-70BE-4797-B3BA-D50B3AA79063}"/>
              </a:ext>
            </a:extLst>
          </p:cNvPr>
          <p:cNvSpPr>
            <a:spLocks noGrp="1"/>
          </p:cNvSpPr>
          <p:nvPr>
            <p:ph type="ftr" sz="quarter" idx="10"/>
          </p:nvPr>
        </p:nvSpPr>
        <p:spPr/>
        <p:txBody>
          <a:bodyPr/>
          <a:lstStyle/>
          <a:p>
            <a:r>
              <a:rPr lang="en-US"/>
              <a:t>City of Yukon - April 23, 2019</a:t>
            </a:r>
          </a:p>
        </p:txBody>
      </p:sp>
      <p:sp>
        <p:nvSpPr>
          <p:cNvPr id="7" name="Header Placeholder 6">
            <a:extLst>
              <a:ext uri="{FF2B5EF4-FFF2-40B4-BE49-F238E27FC236}">
                <a16:creationId xmlns:a16="http://schemas.microsoft.com/office/drawing/2014/main" id="{5F5582F8-CEE3-44DD-B472-BB7A7DAAB683}"/>
              </a:ext>
            </a:extLst>
          </p:cNvPr>
          <p:cNvSpPr>
            <a:spLocks noGrp="1"/>
          </p:cNvSpPr>
          <p:nvPr>
            <p:ph type="hdr" sz="quarter" idx="11"/>
          </p:nvPr>
        </p:nvSpPr>
        <p:spPr/>
        <p:txBody>
          <a:bodyPr/>
          <a:lstStyle/>
          <a:p>
            <a:r>
              <a:rPr lang="en-US"/>
              <a:t>Oklahoma Workers' Compensation</a:t>
            </a:r>
          </a:p>
        </p:txBody>
      </p:sp>
    </p:spTree>
    <p:extLst>
      <p:ext uri="{BB962C8B-B14F-4D97-AF65-F5344CB8AC3E}">
        <p14:creationId xmlns:p14="http://schemas.microsoft.com/office/powerpoint/2010/main" val="4112729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2028825" y="222250"/>
            <a:ext cx="4465638" cy="2513013"/>
          </a:xfrm>
          <a:ln/>
        </p:spPr>
      </p:sp>
      <p:sp>
        <p:nvSpPr>
          <p:cNvPr id="143363" name="Notes Placeholder 2"/>
          <p:cNvSpPr>
            <a:spLocks noGrp="1"/>
          </p:cNvSpPr>
          <p:nvPr>
            <p:ph type="body" idx="1"/>
          </p:nvPr>
        </p:nvSpPr>
        <p:spPr>
          <a:xfrm>
            <a:off x="333244" y="2856138"/>
            <a:ext cx="6281115" cy="5412965"/>
          </a:xfrm>
          <a:noFill/>
          <a:ln/>
        </p:spPr>
        <p:txBody>
          <a:bodyPr/>
          <a:lstStyle/>
          <a:p>
            <a:r>
              <a:rPr lang="en-US" sz="1800" b="1" dirty="0">
                <a:latin typeface="Arial" pitchFamily="34" charset="0"/>
              </a:rPr>
              <a:t>Facebook, Twitter, Instagram, YouTube, </a:t>
            </a:r>
          </a:p>
          <a:p>
            <a:pPr>
              <a:buClr>
                <a:srgbClr val="3366FF"/>
              </a:buClr>
              <a:buSzPct val="105000"/>
            </a:pPr>
            <a:r>
              <a:rPr lang="en-US" i="1" u="sng" dirty="0">
                <a:latin typeface="Arial" pitchFamily="34" charset="0"/>
                <a:cs typeface="Arial" pitchFamily="34" charset="0"/>
              </a:rPr>
              <a:t> </a:t>
            </a:r>
            <a:endParaRPr lang="en-US" i="1" dirty="0">
              <a:latin typeface="Arial" pitchFamily="34" charset="0"/>
              <a:cs typeface="Arial" pitchFamily="34" charset="0"/>
            </a:endParaRPr>
          </a:p>
          <a:p>
            <a:pPr>
              <a:buClr>
                <a:srgbClr val="3366FF"/>
              </a:buClr>
              <a:buSzPct val="105000"/>
              <a:buFont typeface="Wingdings" pitchFamily="2" charset="2"/>
              <a:buChar char="Ø"/>
            </a:pPr>
            <a:r>
              <a:rPr lang="en-US" sz="2800" dirty="0">
                <a:latin typeface="Arial" pitchFamily="34" charset="0"/>
                <a:cs typeface="Arial" pitchFamily="34" charset="0"/>
              </a:rPr>
              <a:t>Caution employees, YOU should have </a:t>
            </a:r>
            <a:r>
              <a:rPr lang="en-US" sz="2800" b="1" i="1" u="sng" dirty="0">
                <a:latin typeface="Arial" pitchFamily="34" charset="0"/>
                <a:cs typeface="Arial" pitchFamily="34" charset="0"/>
              </a:rPr>
              <a:t>NO expectation of privacy</a:t>
            </a:r>
            <a:r>
              <a:rPr lang="en-US" sz="2800" dirty="0">
                <a:latin typeface="Arial" pitchFamily="34" charset="0"/>
                <a:cs typeface="Arial" pitchFamily="34" charset="0"/>
              </a:rPr>
              <a:t> while using the Internet.</a:t>
            </a:r>
          </a:p>
          <a:p>
            <a:pPr>
              <a:buClr>
                <a:srgbClr val="3366FF"/>
              </a:buClr>
              <a:buSzPct val="105000"/>
            </a:pPr>
            <a:r>
              <a:rPr lang="en-US" sz="1000" dirty="0">
                <a:latin typeface="Arial" pitchFamily="34" charset="0"/>
                <a:cs typeface="Arial" pitchFamily="34" charset="0"/>
              </a:rPr>
              <a:t> </a:t>
            </a:r>
          </a:p>
          <a:p>
            <a:pPr>
              <a:buClr>
                <a:srgbClr val="3366FF"/>
              </a:buClr>
              <a:buSzPct val="105000"/>
              <a:buFont typeface="Wingdings" pitchFamily="2" charset="2"/>
              <a:buChar char="Ø"/>
            </a:pPr>
            <a:r>
              <a:rPr lang="en-US" sz="2400" dirty="0">
                <a:latin typeface="Arial" pitchFamily="34" charset="0"/>
                <a:cs typeface="Arial" pitchFamily="34" charset="0"/>
              </a:rPr>
              <a:t>2/26/19: Pix from </a:t>
            </a:r>
            <a:r>
              <a:rPr lang="en-US" sz="2400" u="sng" dirty="0">
                <a:latin typeface="Arial" pitchFamily="34" charset="0"/>
                <a:cs typeface="Arial" pitchFamily="34" charset="0"/>
              </a:rPr>
              <a:t>60+ Social Networking Sites You Need to Know About</a:t>
            </a:r>
            <a:r>
              <a:rPr lang="en-US" sz="2400" dirty="0">
                <a:latin typeface="Arial" pitchFamily="34" charset="0"/>
                <a:cs typeface="Arial" pitchFamily="34" charset="0"/>
              </a:rPr>
              <a:t> </a:t>
            </a:r>
            <a:r>
              <a:rPr lang="en-US" sz="1800" dirty="0">
                <a:latin typeface="Arial" pitchFamily="34" charset="0"/>
                <a:cs typeface="Arial" pitchFamily="34" charset="0"/>
              </a:rPr>
              <a:t>(Updated 23rd December 2018).  Source:  </a:t>
            </a:r>
            <a:r>
              <a:rPr lang="en-US" sz="1800" dirty="0">
                <a:latin typeface="Arial" pitchFamily="34" charset="0"/>
                <a:cs typeface="Arial" pitchFamily="34" charset="0"/>
                <a:hlinkClick r:id="rId3"/>
              </a:rPr>
              <a:t>https://makeawebsitehub.com/social-media-sites/</a:t>
            </a:r>
            <a:r>
              <a:rPr lang="en-US" sz="1800" dirty="0">
                <a:latin typeface="Arial" pitchFamily="34" charset="0"/>
                <a:cs typeface="Arial" pitchFamily="34" charset="0"/>
              </a:rPr>
              <a:t> </a:t>
            </a:r>
            <a:r>
              <a:rPr lang="en-US" sz="2400" b="1" dirty="0">
                <a:latin typeface="Arial" pitchFamily="34" charset="0"/>
                <a:cs typeface="Arial" pitchFamily="34" charset="0"/>
              </a:rPr>
              <a:t>  </a:t>
            </a:r>
            <a:endParaRPr lang="en-US" sz="1800" dirty="0">
              <a:latin typeface="Arial" pitchFamily="34" charset="0"/>
              <a:cs typeface="Arial" pitchFamily="34" charset="0"/>
            </a:endParaRPr>
          </a:p>
        </p:txBody>
      </p:sp>
      <p:sp>
        <p:nvSpPr>
          <p:cNvPr id="4" name="Header Placeholder 3"/>
          <p:cNvSpPr>
            <a:spLocks noGrp="1"/>
          </p:cNvSpPr>
          <p:nvPr>
            <p:ph type="hdr" sz="quarter"/>
          </p:nvPr>
        </p:nvSpPr>
        <p:spPr/>
        <p:txBody>
          <a:bodyPr/>
          <a:lstStyle/>
          <a:p>
            <a:pPr defTabSz="911291">
              <a:defRPr/>
            </a:pPr>
            <a:r>
              <a:rPr lang="en-US" sz="1400">
                <a:solidFill>
                  <a:srgbClr val="000000"/>
                </a:solidFill>
                <a:effectLst>
                  <a:outerShdw blurRad="38100" dist="38100" dir="2700000" algn="tl">
                    <a:srgbClr val="C0C0C0"/>
                  </a:outerShdw>
                </a:effectLst>
              </a:rPr>
              <a:t>City of Tishomingo - 4/11/2019</a:t>
            </a:r>
          </a:p>
        </p:txBody>
      </p:sp>
      <p:sp>
        <p:nvSpPr>
          <p:cNvPr id="5" name="Footer Placeholder 4"/>
          <p:cNvSpPr>
            <a:spLocks noGrp="1"/>
          </p:cNvSpPr>
          <p:nvPr>
            <p:ph type="ftr" sz="quarter" idx="4"/>
          </p:nvPr>
        </p:nvSpPr>
        <p:spPr/>
        <p:txBody>
          <a:bodyPr/>
          <a:lstStyle/>
          <a:p>
            <a:pPr defTabSz="911291">
              <a:defRPr/>
            </a:pPr>
            <a:r>
              <a:rPr lang="en-US" sz="1200">
                <a:solidFill>
                  <a:srgbClr val="000000"/>
                </a:solidFill>
                <a:effectLst>
                  <a:outerShdw blurRad="38100" dist="38100" dir="2700000" algn="tl">
                    <a:srgbClr val="C0C0C0"/>
                  </a:outerShdw>
                </a:effectLst>
              </a:rPr>
              <a:t>Professional Conduct (Sexual and Other Unlawful Harassment) </a:t>
            </a:r>
          </a:p>
        </p:txBody>
      </p:sp>
      <p:sp>
        <p:nvSpPr>
          <p:cNvPr id="6" name="Slide Number Placeholder 5"/>
          <p:cNvSpPr>
            <a:spLocks noGrp="1"/>
          </p:cNvSpPr>
          <p:nvPr>
            <p:ph type="sldNum" sz="quarter" idx="5"/>
          </p:nvPr>
        </p:nvSpPr>
        <p:spPr/>
        <p:txBody>
          <a:bodyPr/>
          <a:lstStyle/>
          <a:p>
            <a:pPr defTabSz="911291">
              <a:defRPr/>
            </a:pPr>
            <a:fld id="{6348F082-8050-4BAA-B295-C8A5DE924CFD}" type="slidenum">
              <a:rPr lang="en-US">
                <a:solidFill>
                  <a:srgbClr val="000000"/>
                </a:solidFill>
              </a:rPr>
              <a:pPr defTabSz="911291">
                <a:defRPr/>
              </a:pPr>
              <a:t>62</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5"/>
            <a:ext cx="5731651" cy="1707566"/>
          </a:xfrm>
          <a:prstGeom prst="rect">
            <a:avLst/>
          </a:prstGeom>
        </p:spPr>
        <p:txBody>
          <a:bodyPr>
            <a:normAutofit/>
          </a:bodyPr>
          <a:lstStyle/>
          <a:p>
            <a:pPr defTabSz="931774" eaLnBrk="0" fontAlgn="base" hangingPunct="0">
              <a:spcBef>
                <a:spcPct val="30000"/>
              </a:spcBef>
              <a:spcAft>
                <a:spcPct val="0"/>
              </a:spcAft>
              <a:defRPr/>
            </a:pPr>
            <a:r>
              <a:rPr lang="en-US" sz="2400" b="1" u="sng" dirty="0"/>
              <a:t>You may be asking, WIIFM?</a:t>
            </a:r>
          </a:p>
          <a:p>
            <a:pPr defTabSz="931774" eaLnBrk="0" fontAlgn="base" hangingPunct="0">
              <a:spcBef>
                <a:spcPct val="30000"/>
              </a:spcBef>
              <a:spcAft>
                <a:spcPct val="0"/>
              </a:spcAft>
              <a:defRPr/>
            </a:pPr>
            <a:r>
              <a:rPr lang="en-US" sz="2400" b="1" u="sng" dirty="0"/>
              <a:t>Starting with Your name</a:t>
            </a:r>
            <a:r>
              <a:rPr lang="en-US" sz="2400" b="1" dirty="0"/>
              <a:t>, your boss, your boss’s boss will all be listed in the Lawsuit.</a:t>
            </a:r>
          </a:p>
          <a:p>
            <a:pPr defTabSz="931774" eaLnBrk="0" fontAlgn="base" hangingPunct="0">
              <a:spcBef>
                <a:spcPct val="30000"/>
              </a:spcBef>
              <a:spcAft>
                <a:spcPct val="0"/>
              </a:spcAft>
              <a:defRPr/>
            </a:pPr>
            <a:endParaRPr lang="en-US" sz="2400" dirty="0"/>
          </a:p>
        </p:txBody>
      </p:sp>
      <p:sp>
        <p:nvSpPr>
          <p:cNvPr id="5" name="Footer Placeholder 4"/>
          <p:cNvSpPr>
            <a:spLocks noGrp="1"/>
          </p:cNvSpPr>
          <p:nvPr>
            <p:ph type="ftr" sz="quarter" idx="11"/>
          </p:nvPr>
        </p:nvSpPr>
        <p:spPr>
          <a:xfrm>
            <a:off x="0" y="8976836"/>
            <a:ext cx="5608320" cy="472890"/>
          </a:xfrm>
          <a:prstGeom prst="rect">
            <a:avLst/>
          </a:prstGeom>
        </p:spPr>
        <p:txBody>
          <a:bodyPr/>
          <a:lstStyle/>
          <a:p>
            <a:pPr>
              <a:defRPr/>
            </a:pPr>
            <a:r>
              <a:rPr lang="en-US"/>
              <a:t>City of Yukon - April 23, 2019</a:t>
            </a:r>
            <a:endParaRPr lang="en-US" dirty="0"/>
          </a:p>
        </p:txBody>
      </p:sp>
      <p:sp>
        <p:nvSpPr>
          <p:cNvPr id="6" name="Slide Number Placeholder 5"/>
          <p:cNvSpPr>
            <a:spLocks noGrp="1"/>
          </p:cNvSpPr>
          <p:nvPr>
            <p:ph type="sldNum" sz="quarter" idx="12"/>
          </p:nvPr>
        </p:nvSpPr>
        <p:spPr/>
        <p:txBody>
          <a:bodyPr/>
          <a:lstStyle/>
          <a:p>
            <a:pPr>
              <a:defRPr/>
            </a:pPr>
            <a:fld id="{CE147DD2-E9BA-4B09-B62D-B45E29BDEE25}" type="slidenum">
              <a:rPr lang="en-US" smtClean="0"/>
              <a:pPr>
                <a:defRPr/>
              </a:pPr>
              <a:t>6</a:t>
            </a:fld>
            <a:endParaRPr lang="en-US" dirty="0"/>
          </a:p>
        </p:txBody>
      </p:sp>
      <p:sp>
        <p:nvSpPr>
          <p:cNvPr id="4" name="Header Placeholder 3">
            <a:extLst>
              <a:ext uri="{FF2B5EF4-FFF2-40B4-BE49-F238E27FC236}">
                <a16:creationId xmlns:a16="http://schemas.microsoft.com/office/drawing/2014/main" id="{C13D0B39-D4FE-405B-840B-AA96B6CC9EB7}"/>
              </a:ext>
            </a:extLst>
          </p:cNvPr>
          <p:cNvSpPr>
            <a:spLocks noGrp="1"/>
          </p:cNvSpPr>
          <p:nvPr>
            <p:ph type="hdr" sz="quarter" idx="13"/>
          </p:nvPr>
        </p:nvSpPr>
        <p:spPr/>
        <p:txBody>
          <a:bodyPr/>
          <a:lstStyle/>
          <a:p>
            <a:r>
              <a:rPr lang="en-US"/>
              <a:t>Supervisor Improvement Program #2</a:t>
            </a:r>
          </a:p>
        </p:txBody>
      </p:sp>
    </p:spTree>
    <p:extLst>
      <p:ext uri="{BB962C8B-B14F-4D97-AF65-F5344CB8AC3E}">
        <p14:creationId xmlns:p14="http://schemas.microsoft.com/office/powerpoint/2010/main" val="35419380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z="2400" dirty="0">
                <a:latin typeface="Arial" pitchFamily="34" charset="0"/>
              </a:rPr>
              <a:t>Electronic Media = </a:t>
            </a:r>
            <a:r>
              <a:rPr lang="en-US" sz="3200" b="1" i="1" dirty="0">
                <a:latin typeface="Arial" pitchFamily="34" charset="0"/>
              </a:rPr>
              <a:t>EVIDENCE</a:t>
            </a:r>
            <a:r>
              <a:rPr lang="en-US" sz="2400" dirty="0">
                <a:latin typeface="Arial" pitchFamily="34" charset="0"/>
              </a:rPr>
              <a:t>.</a:t>
            </a:r>
          </a:p>
          <a:p>
            <a:endParaRPr lang="en-US" sz="2400" dirty="0">
              <a:latin typeface="Arial" pitchFamily="34" charset="0"/>
            </a:endParaRPr>
          </a:p>
          <a:p>
            <a:r>
              <a:rPr lang="en-US" sz="2400" dirty="0">
                <a:latin typeface="Arial" pitchFamily="34" charset="0"/>
              </a:rPr>
              <a:t>EVIDENCE CAN BLOW UP YOUR CAREER.  </a:t>
            </a:r>
          </a:p>
        </p:txBody>
      </p:sp>
      <p:sp>
        <p:nvSpPr>
          <p:cNvPr id="4" name="Footer Placeholder 3"/>
          <p:cNvSpPr>
            <a:spLocks noGrp="1"/>
          </p:cNvSpPr>
          <p:nvPr>
            <p:ph type="ftr" sz="quarter" idx="4"/>
          </p:nvPr>
        </p:nvSpPr>
        <p:spPr>
          <a:xfrm>
            <a:off x="457200" y="8831263"/>
            <a:ext cx="3962400" cy="465137"/>
          </a:xfrm>
        </p:spPr>
        <p:txBody>
          <a:bodyPr/>
          <a:lstStyle/>
          <a:p>
            <a:pPr>
              <a:defRPr/>
            </a:pPr>
            <a:r>
              <a:rPr lang="en-US">
                <a:solidFill>
                  <a:prstClr val="black"/>
                </a:solidFill>
              </a:rPr>
              <a:t>Professional Conduct (Anti-Harassment)</a:t>
            </a:r>
            <a:endParaRPr lang="en-US" dirty="0">
              <a:solidFill>
                <a:prstClr val="black"/>
              </a:solidFill>
            </a:endParaRPr>
          </a:p>
        </p:txBody>
      </p:sp>
      <p:sp>
        <p:nvSpPr>
          <p:cNvPr id="5" name="Slide Number Placeholder 4"/>
          <p:cNvSpPr>
            <a:spLocks noGrp="1"/>
          </p:cNvSpPr>
          <p:nvPr>
            <p:ph type="sldNum" sz="quarter" idx="5"/>
          </p:nvPr>
        </p:nvSpPr>
        <p:spPr/>
        <p:txBody>
          <a:bodyPr/>
          <a:lstStyle/>
          <a:p>
            <a:pPr>
              <a:defRPr/>
            </a:pPr>
            <a:fld id="{04E80A42-26B8-4B7D-AD4D-A01B30A35C9D}" type="slidenum">
              <a:rPr lang="en-US" smtClean="0">
                <a:solidFill>
                  <a:prstClr val="black"/>
                </a:solidFill>
              </a:rPr>
              <a:pPr>
                <a:defRPr/>
              </a:pPr>
              <a:t>63</a:t>
            </a:fld>
            <a:endParaRPr lang="en-US">
              <a:solidFill>
                <a:prstClr val="black"/>
              </a:solidFill>
            </a:endParaRPr>
          </a:p>
        </p:txBody>
      </p:sp>
      <p:sp>
        <p:nvSpPr>
          <p:cNvPr id="6" name="Header Placeholder 5"/>
          <p:cNvSpPr>
            <a:spLocks noGrp="1"/>
          </p:cNvSpPr>
          <p:nvPr>
            <p:ph type="hdr" sz="quarter"/>
          </p:nvPr>
        </p:nvSpPr>
        <p:spPr>
          <a:xfrm>
            <a:off x="457203" y="228603"/>
            <a:ext cx="3038475" cy="465138"/>
          </a:xfrm>
          <a:prstGeom prst="rect">
            <a:avLst/>
          </a:prstGeom>
        </p:spPr>
        <p:txBody>
          <a:bodyPr/>
          <a:lstStyle/>
          <a:p>
            <a:pPr>
              <a:defRPr/>
            </a:pPr>
            <a:r>
              <a:rPr lang="en-US">
                <a:solidFill>
                  <a:prstClr val="black"/>
                </a:solidFill>
              </a:rPr>
              <a:t>City of Tishomingo - 4/11/2019</a:t>
            </a:r>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of the former teacher convicted by 9,000 text messages.</a:t>
            </a:r>
          </a:p>
        </p:txBody>
      </p:sp>
      <p:sp>
        <p:nvSpPr>
          <p:cNvPr id="4" name="Header Placeholder 3"/>
          <p:cNvSpPr>
            <a:spLocks noGrp="1"/>
          </p:cNvSpPr>
          <p:nvPr>
            <p:ph type="hdr" sz="quarter" idx="10"/>
          </p:nvPr>
        </p:nvSpPr>
        <p:spPr/>
        <p:txBody>
          <a:bodyPr/>
          <a:lstStyle/>
          <a:p>
            <a:r>
              <a:rPr lang="en-US"/>
              <a:t>Supervisor Improvement Program #2</a:t>
            </a:r>
          </a:p>
        </p:txBody>
      </p:sp>
      <p:sp>
        <p:nvSpPr>
          <p:cNvPr id="5" name="Footer Placeholder 4"/>
          <p:cNvSpPr>
            <a:spLocks noGrp="1"/>
          </p:cNvSpPr>
          <p:nvPr>
            <p:ph type="ftr" sz="quarter" idx="11"/>
          </p:nvPr>
        </p:nvSpPr>
        <p:spPr/>
        <p:txBody>
          <a:bodyPr/>
          <a:lstStyle/>
          <a:p>
            <a:r>
              <a:rPr lang="en-US"/>
              <a:t>City of Yukon - April 23, 2019</a:t>
            </a:r>
          </a:p>
        </p:txBody>
      </p:sp>
      <p:sp>
        <p:nvSpPr>
          <p:cNvPr id="6" name="Slide Number Placeholder 5"/>
          <p:cNvSpPr>
            <a:spLocks noGrp="1"/>
          </p:cNvSpPr>
          <p:nvPr>
            <p:ph type="sldNum" sz="quarter" idx="12"/>
          </p:nvPr>
        </p:nvSpPr>
        <p:spPr/>
        <p:txBody>
          <a:bodyPr/>
          <a:lstStyle/>
          <a:p>
            <a:fld id="{5D67220E-8123-4D5C-95B8-9EB841FB05DF}" type="slidenum">
              <a:rPr lang="en-US" smtClean="0"/>
              <a:t>64</a:t>
            </a:fld>
            <a:endParaRPr lang="en-US"/>
          </a:p>
        </p:txBody>
      </p:sp>
    </p:spTree>
    <p:extLst>
      <p:ext uri="{BB962C8B-B14F-4D97-AF65-F5344CB8AC3E}">
        <p14:creationId xmlns:p14="http://schemas.microsoft.com/office/powerpoint/2010/main" val="10169519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4" name="Slide Number Placeholder 3"/>
          <p:cNvSpPr>
            <a:spLocks noGrp="1"/>
          </p:cNvSpPr>
          <p:nvPr>
            <p:ph type="sldNum" sz="quarter" idx="5"/>
          </p:nvPr>
        </p:nvSpPr>
        <p:spPr/>
        <p:txBody>
          <a:bodyPr/>
          <a:lstStyle/>
          <a:p>
            <a:pPr>
              <a:defRPr/>
            </a:pPr>
            <a:fld id="{9FE208AB-5C0D-4FEF-BEAE-8CA20C5B9DB8}" type="slidenum">
              <a:rPr lang="en-US" smtClean="0"/>
              <a:pPr>
                <a:defRPr/>
              </a:pPr>
              <a:t>65</a:t>
            </a:fld>
            <a:endParaRPr lang="en-US"/>
          </a:p>
        </p:txBody>
      </p:sp>
      <p:sp>
        <p:nvSpPr>
          <p:cNvPr id="2" name="Footer Placeholder 1">
            <a:extLst>
              <a:ext uri="{FF2B5EF4-FFF2-40B4-BE49-F238E27FC236}">
                <a16:creationId xmlns:a16="http://schemas.microsoft.com/office/drawing/2014/main" id="{6652C8AE-C40D-4549-8E1D-83E7D47EE21D}"/>
              </a:ext>
            </a:extLst>
          </p:cNvPr>
          <p:cNvSpPr>
            <a:spLocks noGrp="1"/>
          </p:cNvSpPr>
          <p:nvPr>
            <p:ph type="ftr" sz="quarter" idx="10"/>
          </p:nvPr>
        </p:nvSpPr>
        <p:spPr/>
        <p:txBody>
          <a:bodyPr/>
          <a:lstStyle/>
          <a:p>
            <a:r>
              <a:rPr lang="en-US"/>
              <a:t>City of Yukon - April 23, 2019</a:t>
            </a:r>
          </a:p>
        </p:txBody>
      </p:sp>
      <p:sp>
        <p:nvSpPr>
          <p:cNvPr id="3" name="Header Placeholder 2">
            <a:extLst>
              <a:ext uri="{FF2B5EF4-FFF2-40B4-BE49-F238E27FC236}">
                <a16:creationId xmlns:a16="http://schemas.microsoft.com/office/drawing/2014/main" id="{AAAC6CCA-906B-435A-946E-920DE07DB238}"/>
              </a:ext>
            </a:extLst>
          </p:cNvPr>
          <p:cNvSpPr>
            <a:spLocks noGrp="1"/>
          </p:cNvSpPr>
          <p:nvPr>
            <p:ph type="hdr" sz="quarter" idx="11"/>
          </p:nvPr>
        </p:nvSpPr>
        <p:spPr/>
        <p:txBody>
          <a:bodyPr/>
          <a:lstStyle/>
          <a:p>
            <a:r>
              <a:rPr lang="fr-FR"/>
              <a:t>SIP #4 - Tough Conversations, DISCIPLINE &amp; TERMINDATIONS</a:t>
            </a:r>
            <a:endParaRPr lang="en-US"/>
          </a:p>
        </p:txBody>
      </p:sp>
    </p:spTree>
    <p:extLst>
      <p:ext uri="{BB962C8B-B14F-4D97-AF65-F5344CB8AC3E}">
        <p14:creationId xmlns:p14="http://schemas.microsoft.com/office/powerpoint/2010/main" val="8209598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701675" y="901700"/>
            <a:ext cx="5575300" cy="3136900"/>
          </a:xfrm>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t>Jurors are not lawyers but </a:t>
            </a:r>
            <a:r>
              <a:rPr lang="en-US" altLang="en-US" sz="1800" u="sng" dirty="0"/>
              <a:t>are required to take the facts and apply the law to it.  Lawyers do this but after 3 years of full time school.  </a:t>
            </a:r>
            <a:r>
              <a:rPr lang="en-US" altLang="en-US" sz="1800" dirty="0"/>
              <a:t>That does not mean lawyers are smarter than jurors it just means it a lot to ask someone who has never done it before.  Like anything it takes practice.  </a:t>
            </a:r>
          </a:p>
          <a:p>
            <a:endParaRPr lang="en-US" altLang="en-US" sz="1800" dirty="0"/>
          </a:p>
          <a:p>
            <a:pPr lvl="0"/>
            <a:r>
              <a:rPr lang="en-US" sz="3000" dirty="0">
                <a:solidFill>
                  <a:schemeClr val="tx1">
                    <a:lumMod val="85000"/>
                    <a:lumOff val="15000"/>
                  </a:schemeClr>
                </a:solidFill>
              </a:rPr>
              <a:t>“Appreciate the possibility” that you MAY Win or you MAY Lose  </a:t>
            </a:r>
            <a:endParaRPr lang="en-US" altLang="en-US" sz="1800" dirty="0"/>
          </a:p>
          <a:p>
            <a:endParaRPr lang="en-US" altLang="en-US" sz="1600" dirty="0"/>
          </a:p>
          <a:p>
            <a:endParaRPr lang="en-US" altLang="en-US" dirty="0"/>
          </a:p>
        </p:txBody>
      </p:sp>
      <p:sp>
        <p:nvSpPr>
          <p:cNvPr id="4" name="Slide Number Placeholder 3"/>
          <p:cNvSpPr>
            <a:spLocks noGrp="1"/>
          </p:cNvSpPr>
          <p:nvPr>
            <p:ph type="sldNum" sz="quarter" idx="5"/>
          </p:nvPr>
        </p:nvSpPr>
        <p:spPr/>
        <p:txBody>
          <a:bodyPr/>
          <a:lstStyle/>
          <a:p>
            <a:pPr>
              <a:defRPr/>
            </a:pPr>
            <a:fld id="{4B0DE828-64E0-4D05-82E0-7B654B6A38C7}" type="slidenum">
              <a:rPr lang="en-US" smtClean="0"/>
              <a:pPr>
                <a:defRPr/>
              </a:pPr>
              <a:t>66</a:t>
            </a:fld>
            <a:endParaRPr lang="en-US"/>
          </a:p>
        </p:txBody>
      </p:sp>
      <p:sp>
        <p:nvSpPr>
          <p:cNvPr id="2" name="Footer Placeholder 1">
            <a:extLst>
              <a:ext uri="{FF2B5EF4-FFF2-40B4-BE49-F238E27FC236}">
                <a16:creationId xmlns:a16="http://schemas.microsoft.com/office/drawing/2014/main" id="{F95BEBA0-7C2A-4413-A516-158AD93F9210}"/>
              </a:ext>
            </a:extLst>
          </p:cNvPr>
          <p:cNvSpPr>
            <a:spLocks noGrp="1"/>
          </p:cNvSpPr>
          <p:nvPr>
            <p:ph type="ftr" sz="quarter" idx="10"/>
          </p:nvPr>
        </p:nvSpPr>
        <p:spPr/>
        <p:txBody>
          <a:bodyPr/>
          <a:lstStyle/>
          <a:p>
            <a:r>
              <a:rPr lang="en-US"/>
              <a:t>City of Yukon - April 23, 2019</a:t>
            </a:r>
          </a:p>
        </p:txBody>
      </p:sp>
      <p:sp>
        <p:nvSpPr>
          <p:cNvPr id="3" name="Header Placeholder 2">
            <a:extLst>
              <a:ext uri="{FF2B5EF4-FFF2-40B4-BE49-F238E27FC236}">
                <a16:creationId xmlns:a16="http://schemas.microsoft.com/office/drawing/2014/main" id="{B82964C9-9525-4AA8-93EE-25BCAC76382A}"/>
              </a:ext>
            </a:extLst>
          </p:cNvPr>
          <p:cNvSpPr>
            <a:spLocks noGrp="1"/>
          </p:cNvSpPr>
          <p:nvPr>
            <p:ph type="hdr" sz="quarter" idx="11"/>
          </p:nvPr>
        </p:nvSpPr>
        <p:spPr/>
        <p:txBody>
          <a:bodyPr/>
          <a:lstStyle/>
          <a:p>
            <a:r>
              <a:rPr lang="fr-FR"/>
              <a:t>SIP #4 - Tough Conversations, DISCIPLINE &amp; TERMINDATIONS</a:t>
            </a:r>
            <a:endParaRPr lang="en-US"/>
          </a:p>
        </p:txBody>
      </p:sp>
    </p:spTree>
    <p:extLst>
      <p:ext uri="{BB962C8B-B14F-4D97-AF65-F5344CB8AC3E}">
        <p14:creationId xmlns:p14="http://schemas.microsoft.com/office/powerpoint/2010/main" val="400997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466725"/>
            <a:ext cx="5575300" cy="31369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Supervisor Improvement Program #2</a:t>
            </a:r>
          </a:p>
        </p:txBody>
      </p:sp>
      <p:sp>
        <p:nvSpPr>
          <p:cNvPr id="5" name="Footer Placeholder 4"/>
          <p:cNvSpPr>
            <a:spLocks noGrp="1"/>
          </p:cNvSpPr>
          <p:nvPr>
            <p:ph type="ftr" sz="quarter" idx="11"/>
          </p:nvPr>
        </p:nvSpPr>
        <p:spPr/>
        <p:txBody>
          <a:bodyPr/>
          <a:lstStyle/>
          <a:p>
            <a:r>
              <a:rPr lang="en-US"/>
              <a:t>City of Yukon - April 23, 2019</a:t>
            </a:r>
          </a:p>
        </p:txBody>
      </p:sp>
      <p:sp>
        <p:nvSpPr>
          <p:cNvPr id="6" name="Slide Number Placeholder 5"/>
          <p:cNvSpPr>
            <a:spLocks noGrp="1"/>
          </p:cNvSpPr>
          <p:nvPr>
            <p:ph type="sldNum" sz="quarter" idx="12"/>
          </p:nvPr>
        </p:nvSpPr>
        <p:spPr/>
        <p:txBody>
          <a:bodyPr/>
          <a:lstStyle/>
          <a:p>
            <a:fld id="{5D67220E-8123-4D5C-95B8-9EB841FB05DF}" type="slidenum">
              <a:rPr lang="en-US" smtClean="0"/>
              <a:t>7</a:t>
            </a:fld>
            <a:endParaRPr lang="en-US"/>
          </a:p>
        </p:txBody>
      </p:sp>
      <p:pic>
        <p:nvPicPr>
          <p:cNvPr id="7" name="Picture 6">
            <a:extLst>
              <a:ext uri="{FF2B5EF4-FFF2-40B4-BE49-F238E27FC236}">
                <a16:creationId xmlns:a16="http://schemas.microsoft.com/office/drawing/2014/main" id="{A272C009-054B-4035-9514-E709CC796670}"/>
              </a:ext>
            </a:extLst>
          </p:cNvPr>
          <p:cNvPicPr>
            <a:picLocks noChangeAspect="1"/>
          </p:cNvPicPr>
          <p:nvPr/>
        </p:nvPicPr>
        <p:blipFill>
          <a:blip r:embed="rId3"/>
          <a:stretch>
            <a:fillRect/>
          </a:stretch>
        </p:blipFill>
        <p:spPr>
          <a:xfrm>
            <a:off x="1887465" y="3699617"/>
            <a:ext cx="3716922" cy="4646152"/>
          </a:xfrm>
          <a:prstGeom prst="rect">
            <a:avLst/>
          </a:prstGeom>
        </p:spPr>
      </p:pic>
    </p:spTree>
    <p:extLst>
      <p:ext uri="{BB962C8B-B14F-4D97-AF65-F5344CB8AC3E}">
        <p14:creationId xmlns:p14="http://schemas.microsoft.com/office/powerpoint/2010/main" val="43285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Supervisors should always take the time to Plan and Consider what they will say to an employee when it comes to Discipline and Terminations.  </a:t>
            </a:r>
          </a:p>
          <a:p>
            <a:endParaRPr lang="en-US" sz="2000" dirty="0"/>
          </a:p>
          <a:p>
            <a:r>
              <a:rPr lang="en-US" sz="2000" dirty="0"/>
              <a:t>YOU control these meetings.  You can stop and reschedule if a discussion is not working…</a:t>
            </a:r>
          </a:p>
        </p:txBody>
      </p:sp>
      <p:sp>
        <p:nvSpPr>
          <p:cNvPr id="4" name="Footer Placeholder 3"/>
          <p:cNvSpPr>
            <a:spLocks noGrp="1"/>
          </p:cNvSpPr>
          <p:nvPr>
            <p:ph type="ftr" sz="quarter" idx="10"/>
          </p:nvPr>
        </p:nvSpPr>
        <p:spPr/>
        <p:txBody>
          <a:bodyPr/>
          <a:lstStyle/>
          <a:p>
            <a:pPr defTabSz="911280" fontAlgn="auto">
              <a:spcBef>
                <a:spcPts val="0"/>
              </a:spcBef>
              <a:spcAft>
                <a:spcPts val="0"/>
              </a:spcAft>
              <a:defRPr/>
            </a:pPr>
            <a:r>
              <a:rPr lang="en-US" sz="1800" kern="0">
                <a:solidFill>
                  <a:sysClr val="windowText" lastClr="000000"/>
                </a:solidFill>
                <a:effectLst/>
              </a:rPr>
              <a:t>City of Yukon - April 23, 2019</a:t>
            </a:r>
          </a:p>
        </p:txBody>
      </p:sp>
    </p:spTree>
    <p:extLst>
      <p:ext uri="{BB962C8B-B14F-4D97-AF65-F5344CB8AC3E}">
        <p14:creationId xmlns:p14="http://schemas.microsoft.com/office/powerpoint/2010/main" val="693501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5255" y="4490034"/>
            <a:ext cx="6309359" cy="4252781"/>
          </a:xfrm>
          <a:prstGeom prst="rect">
            <a:avLst/>
          </a:prstGeom>
        </p:spPr>
        <p:txBody>
          <a:bodyPr>
            <a:normAutofit/>
          </a:bodyPr>
          <a:lstStyle/>
          <a:p>
            <a:endParaRPr lang="en-US" sz="2400" b="1" dirty="0">
              <a:latin typeface="Arial" pitchFamily="34" charset="0"/>
              <a:cs typeface="Arial" pitchFamily="34" charset="0"/>
            </a:endParaRPr>
          </a:p>
          <a:p>
            <a:r>
              <a:rPr lang="en-US" sz="2400" b="1" dirty="0">
                <a:latin typeface="Arial" pitchFamily="34" charset="0"/>
                <a:cs typeface="Arial" pitchFamily="34" charset="0"/>
              </a:rPr>
              <a:t>Remember, the Goal is to:</a:t>
            </a:r>
          </a:p>
          <a:p>
            <a:r>
              <a:rPr lang="en-US" sz="2400" b="1" dirty="0">
                <a:latin typeface="Arial" pitchFamily="34" charset="0"/>
                <a:cs typeface="Arial" pitchFamily="34" charset="0"/>
              </a:rPr>
              <a:t>	 Stay Out of Court!  </a:t>
            </a:r>
          </a:p>
          <a:p>
            <a:endParaRPr lang="en-US" sz="2400" b="1" dirty="0">
              <a:latin typeface="Arial" pitchFamily="34" charset="0"/>
              <a:cs typeface="Arial" pitchFamily="34" charset="0"/>
            </a:endParaRPr>
          </a:p>
          <a:p>
            <a:r>
              <a:rPr lang="en-US" sz="2400" dirty="0">
                <a:latin typeface="Arial" pitchFamily="34" charset="0"/>
                <a:cs typeface="Arial" pitchFamily="34" charset="0"/>
              </a:rPr>
              <a:t>The Lone Ranger, </a:t>
            </a:r>
            <a:r>
              <a:rPr lang="en-US" sz="2000" i="1" dirty="0">
                <a:latin typeface="Arial" pitchFamily="34" charset="0"/>
                <a:cs typeface="Arial" pitchFamily="34" charset="0"/>
              </a:rPr>
              <a:t>New Movie in August, 2013</a:t>
            </a:r>
            <a:r>
              <a:rPr lang="en-US" sz="1800" dirty="0">
                <a:latin typeface="Arial" pitchFamily="34" charset="0"/>
                <a:cs typeface="Arial" pitchFamily="34" charset="0"/>
              </a:rPr>
              <a:t>.</a:t>
            </a:r>
          </a:p>
          <a:p>
            <a:r>
              <a:rPr lang="en-US" sz="2400" dirty="0">
                <a:latin typeface="Arial" pitchFamily="34" charset="0"/>
                <a:cs typeface="Arial" pitchFamily="34" charset="0"/>
              </a:rPr>
              <a:t>New Lone Ranger is </a:t>
            </a:r>
            <a:r>
              <a:rPr lang="en-US" sz="2400" dirty="0" err="1">
                <a:latin typeface="Arial" pitchFamily="34" charset="0"/>
                <a:cs typeface="Arial" pitchFamily="34" charset="0"/>
              </a:rPr>
              <a:t>Armie</a:t>
            </a:r>
            <a:r>
              <a:rPr lang="en-US" sz="2400" dirty="0">
                <a:latin typeface="Arial" pitchFamily="34" charset="0"/>
                <a:cs typeface="Arial" pitchFamily="34" charset="0"/>
              </a:rPr>
              <a:t> Hammer.    </a:t>
            </a:r>
          </a:p>
          <a:p>
            <a:r>
              <a:rPr lang="en-US" sz="2400" dirty="0">
                <a:latin typeface="Arial" pitchFamily="34" charset="0"/>
                <a:cs typeface="Arial" pitchFamily="34" charset="0"/>
              </a:rPr>
              <a:t>New Tonto is Johnny </a:t>
            </a:r>
            <a:r>
              <a:rPr lang="en-US" sz="2400" dirty="0" err="1">
                <a:latin typeface="Arial" pitchFamily="34" charset="0"/>
                <a:cs typeface="Arial" pitchFamily="34" charset="0"/>
              </a:rPr>
              <a:t>Depp</a:t>
            </a:r>
            <a:r>
              <a:rPr lang="en-US" sz="2400"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9</a:t>
            </a:fld>
            <a:endParaRPr lang="en-US" dirty="0"/>
          </a:p>
        </p:txBody>
      </p:sp>
      <p:pic>
        <p:nvPicPr>
          <p:cNvPr id="5" name="Picture 4"/>
          <p:cNvPicPr>
            <a:picLocks noChangeAspect="1"/>
          </p:cNvPicPr>
          <p:nvPr/>
        </p:nvPicPr>
        <p:blipFill>
          <a:blip r:embed="rId3"/>
          <a:stretch>
            <a:fillRect/>
          </a:stretch>
        </p:blipFill>
        <p:spPr>
          <a:xfrm>
            <a:off x="545255" y="4485195"/>
            <a:ext cx="6153573" cy="480950"/>
          </a:xfrm>
          <a:prstGeom prst="rect">
            <a:avLst/>
          </a:prstGeom>
        </p:spPr>
      </p:pic>
      <p:sp>
        <p:nvSpPr>
          <p:cNvPr id="6" name="Footer Placeholder 5">
            <a:extLst>
              <a:ext uri="{FF2B5EF4-FFF2-40B4-BE49-F238E27FC236}">
                <a16:creationId xmlns:a16="http://schemas.microsoft.com/office/drawing/2014/main" id="{342C3EC1-3575-449D-9565-CA3A14F3898B}"/>
              </a:ext>
            </a:extLst>
          </p:cNvPr>
          <p:cNvSpPr>
            <a:spLocks noGrp="1"/>
          </p:cNvSpPr>
          <p:nvPr>
            <p:ph type="ftr" sz="quarter" idx="11"/>
          </p:nvPr>
        </p:nvSpPr>
        <p:spPr/>
        <p:txBody>
          <a:bodyPr/>
          <a:lstStyle/>
          <a:p>
            <a:r>
              <a:rPr lang="en-US"/>
              <a:t>City of Yukon - April 23, 2019</a:t>
            </a:r>
          </a:p>
        </p:txBody>
      </p:sp>
      <p:sp>
        <p:nvSpPr>
          <p:cNvPr id="7" name="Header Placeholder 6">
            <a:extLst>
              <a:ext uri="{FF2B5EF4-FFF2-40B4-BE49-F238E27FC236}">
                <a16:creationId xmlns:a16="http://schemas.microsoft.com/office/drawing/2014/main" id="{D38F36DC-4F85-46BC-8A94-11E52D83295B}"/>
              </a:ext>
            </a:extLst>
          </p:cNvPr>
          <p:cNvSpPr>
            <a:spLocks noGrp="1"/>
          </p:cNvSpPr>
          <p:nvPr>
            <p:ph type="hdr" sz="quarter" idx="12"/>
          </p:nvPr>
        </p:nvSpPr>
        <p:spPr/>
        <p:txBody>
          <a:bodyPr/>
          <a:lstStyle/>
          <a:p>
            <a:r>
              <a:rPr lang="en-US"/>
              <a:t>Supervisor Improvement Program #2</a:t>
            </a:r>
          </a:p>
        </p:txBody>
      </p:sp>
    </p:spTree>
    <p:extLst>
      <p:ext uri="{BB962C8B-B14F-4D97-AF65-F5344CB8AC3E}">
        <p14:creationId xmlns:p14="http://schemas.microsoft.com/office/powerpoint/2010/main" val="359147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247FAE6-4C64-42E9-AA2A-0173EF6FA986}" type="datetime1">
              <a:rPr lang="en-US" smtClean="0"/>
              <a:t>11/20/2019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E436CE9-B43B-40D3-BCE0-B3813F59189E}"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180781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FEA5F-3211-48A7-B4A0-0AB402159FFE}" type="datetime1">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411029067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A99D65-1A6A-4B61-9C23-21E50B789E5F}" type="datetime1">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375608536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1314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15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6898" name="Rectangle 2"/>
          <p:cNvSpPr>
            <a:spLocks noGrp="1" noChangeArrowheads="1"/>
          </p:cNvSpPr>
          <p:nvPr>
            <p:ph type="ctrTitle"/>
          </p:nvPr>
        </p:nvSpPr>
        <p:spPr>
          <a:xfrm>
            <a:off x="2133600" y="3276600"/>
            <a:ext cx="10363200" cy="1143000"/>
          </a:xfrm>
          <a:effectLst>
            <a:outerShdw dist="38100" algn="ctr" rotWithShape="0">
              <a:srgbClr val="040408"/>
            </a:outerShdw>
          </a:effectLst>
        </p:spPr>
        <p:txBody>
          <a:bodyPr/>
          <a:lstStyle>
            <a:lvl1pPr>
              <a:defRPr sz="4000" b="0">
                <a:solidFill>
                  <a:srgbClr val="DADCFF"/>
                </a:solidFill>
              </a:defRPr>
            </a:lvl1pPr>
          </a:lstStyle>
          <a:p>
            <a:r>
              <a:rPr lang="en-US" altLang="en-US"/>
              <a:t>Click to edit Master title style</a:t>
            </a:r>
          </a:p>
        </p:txBody>
      </p:sp>
      <p:sp>
        <p:nvSpPr>
          <p:cNvPr id="336899" name="Rectangle 3"/>
          <p:cNvSpPr>
            <a:spLocks noGrp="1" noChangeArrowheads="1"/>
          </p:cNvSpPr>
          <p:nvPr>
            <p:ph type="subTitle" idx="1"/>
          </p:nvPr>
        </p:nvSpPr>
        <p:spPr>
          <a:xfrm>
            <a:off x="3454400" y="4191000"/>
            <a:ext cx="8534400" cy="1752600"/>
          </a:xfrm>
          <a:effectLst>
            <a:outerShdw dist="12700" algn="ctr" rotWithShape="0">
              <a:srgbClr val="3D5285"/>
            </a:outerShdw>
          </a:effectLst>
        </p:spPr>
        <p:txBody>
          <a:bodyPr/>
          <a:lstStyle>
            <a:lvl1pPr marL="0" indent="0" algn="ctr">
              <a:buFontTx/>
              <a:buNone/>
              <a:defRPr b="1"/>
            </a:lvl1pPr>
          </a:lstStyle>
          <a:p>
            <a:r>
              <a:rPr lang="en-US" altLang="en-US"/>
              <a:t>Click to edit Master subtitle style</a:t>
            </a:r>
          </a:p>
        </p:txBody>
      </p:sp>
      <p:sp>
        <p:nvSpPr>
          <p:cNvPr id="4" name="Date Placeholder 3"/>
          <p:cNvSpPr>
            <a:spLocks noGrp="1" noChangeArrowheads="1"/>
          </p:cNvSpPr>
          <p:nvPr>
            <p:ph type="dt" sz="half" idx="10"/>
          </p:nvPr>
        </p:nvSpPr>
        <p:spPr bwMode="auto">
          <a:xfrm>
            <a:off x="914400" y="6248400"/>
            <a:ext cx="2540000" cy="457200"/>
          </a:xfrm>
          <a:prstGeom prst="rect">
            <a:avLst/>
          </a:prstGeom>
          <a:ln>
            <a:miter lim="800000"/>
            <a:headEnd/>
            <a:tailEnd/>
          </a:ln>
          <a:effectLst>
            <a:outerShdw dist="12700" algn="ctr" rotWithShape="0">
              <a:srgbClr val="040408"/>
            </a:outerShdw>
          </a:effectLst>
        </p:spPr>
        <p:txBody>
          <a:bodyPr vert="horz" wrap="square" lIns="91440" tIns="45720" rIns="91440" bIns="45720" numCol="1" anchor="t" anchorCtr="0" compatLnSpc="1">
            <a:prstTxWarp prst="textNoShape">
              <a:avLst/>
            </a:prstTxWarp>
          </a:bodyPr>
          <a:lstStyle>
            <a:lvl1pPr>
              <a:defRPr sz="1400">
                <a:solidFill>
                  <a:srgbClr val="DADCFF"/>
                </a:solidFill>
              </a:defRPr>
            </a:lvl1pPr>
          </a:lstStyle>
          <a:p>
            <a:pPr>
              <a:defRPr/>
            </a:pPr>
            <a:fld id="{9D97086F-E56B-4311-96D5-5F7B6B60C932}" type="datetime1">
              <a:rPr lang="en-US" altLang="en-US" smtClean="0"/>
              <a:t>11/20/2019</a:t>
            </a:fld>
            <a:endParaRPr lang="en-US" altLang="en-US"/>
          </a:p>
        </p:txBody>
      </p:sp>
      <p:sp>
        <p:nvSpPr>
          <p:cNvPr id="5" name="Footer Placeholder 4"/>
          <p:cNvSpPr>
            <a:spLocks noGrp="1" noChangeArrowheads="1"/>
          </p:cNvSpPr>
          <p:nvPr>
            <p:ph type="ftr" sz="quarter" idx="11"/>
          </p:nvPr>
        </p:nvSpPr>
        <p:spPr bwMode="auto">
          <a:xfrm>
            <a:off x="4165600" y="6248400"/>
            <a:ext cx="3860800" cy="457200"/>
          </a:xfrm>
          <a:prstGeom prst="rect">
            <a:avLst/>
          </a:prstGeom>
          <a:ln>
            <a:miter lim="800000"/>
            <a:headEnd/>
            <a:tailEnd/>
          </a:ln>
          <a:effectLst>
            <a:outerShdw dist="12700" algn="ctr" rotWithShape="0">
              <a:srgbClr val="040408"/>
            </a:outerShdw>
          </a:effectLst>
        </p:spPr>
        <p:txBody>
          <a:bodyPr vert="horz" wrap="square" lIns="91440" tIns="45720" rIns="91440" bIns="45720" numCol="1" anchor="t" anchorCtr="0" compatLnSpc="1">
            <a:prstTxWarp prst="textNoShape">
              <a:avLst/>
            </a:prstTxWarp>
          </a:bodyPr>
          <a:lstStyle>
            <a:lvl1pPr algn="ctr">
              <a:defRPr sz="1400">
                <a:solidFill>
                  <a:srgbClr val="DADCFF"/>
                </a:solidFill>
              </a:defRPr>
            </a:lvl1pPr>
          </a:lstStyle>
          <a:p>
            <a:pPr>
              <a:defRPr/>
            </a:pPr>
            <a:endParaRPr lang="en-US" altLang="en-US"/>
          </a:p>
        </p:txBody>
      </p:sp>
      <p:sp>
        <p:nvSpPr>
          <p:cNvPr id="6" name="Slide Number Placeholder 5"/>
          <p:cNvSpPr>
            <a:spLocks noGrp="1" noChangeArrowheads="1"/>
          </p:cNvSpPr>
          <p:nvPr>
            <p:ph type="sldNum" sz="quarter" idx="12"/>
          </p:nvPr>
        </p:nvSpPr>
        <p:spPr bwMode="auto">
          <a:xfrm>
            <a:off x="8737600" y="6248400"/>
            <a:ext cx="2540000" cy="457200"/>
          </a:xfrm>
          <a:prstGeom prst="rect">
            <a:avLst/>
          </a:prstGeom>
          <a:ln>
            <a:miter lim="800000"/>
            <a:headEnd/>
            <a:tailEnd/>
          </a:ln>
          <a:effectLst>
            <a:outerShdw dist="12700" algn="ctr" rotWithShape="0">
              <a:srgbClr val="040408"/>
            </a:outerShdw>
          </a:effectLst>
        </p:spPr>
        <p:txBody>
          <a:bodyPr vert="horz" wrap="square" lIns="91440" tIns="45720" rIns="91440" bIns="45720" numCol="1" anchor="t" anchorCtr="0" compatLnSpc="1">
            <a:prstTxWarp prst="textNoShape">
              <a:avLst/>
            </a:prstTxWarp>
          </a:bodyPr>
          <a:lstStyle>
            <a:lvl1pPr algn="r">
              <a:defRPr sz="1400">
                <a:solidFill>
                  <a:srgbClr val="DADCFF"/>
                </a:solidFill>
              </a:defRPr>
            </a:lvl1pPr>
          </a:lstStyle>
          <a:p>
            <a:pPr>
              <a:defRPr/>
            </a:pPr>
            <a:fld id="{691BF89A-C253-4167-BF7F-2EA6FB5AD268}" type="slidenum">
              <a:rPr lang="en-US" altLang="en-US"/>
              <a:pPr>
                <a:defRPr/>
              </a:pPr>
              <a:t>‹#›</a:t>
            </a:fld>
            <a:endParaRPr lang="en-US" altLang="en-US"/>
          </a:p>
        </p:txBody>
      </p:sp>
    </p:spTree>
    <p:extLst>
      <p:ext uri="{BB962C8B-B14F-4D97-AF65-F5344CB8AC3E}">
        <p14:creationId xmlns:p14="http://schemas.microsoft.com/office/powerpoint/2010/main" val="4272736061"/>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76617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8586644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45974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85402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559289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175AC-7376-4FEA-84D2-D041C874A0B8}" type="datetime1">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245610573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8542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722788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425525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90525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609600"/>
            <a:ext cx="26924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609600"/>
            <a:ext cx="78740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97200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0E2C536-62B1-4D46-8092-23BF6463FF1A}" type="datetime1">
              <a:rPr lang="en-US" smtClean="0"/>
              <a:t>11/20/2019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E436CE9-B43B-40D3-BCE0-B3813F59189E}"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65239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EF97A9-F312-40DF-BB19-907ACE02F41F}" type="datetime1">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340836049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2BE06F-CF60-474A-8B7D-31EB373EDF88}" type="datetime1">
              <a:rPr lang="en-US" smtClean="0"/>
              <a:t>11/20/2019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1172111131"/>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C12C1A-4326-4B44-8D55-F0165F6EC86C}" type="datetime1">
              <a:rPr lang="en-US" smtClean="0"/>
              <a:t>11/20/2019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207726826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574DDC-19FA-4927-AD7E-B2A06B03518B}" type="datetime1">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106610333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E6A5A3F-0CCE-4569-8978-6D962DDD7BA5}" type="datetime1">
              <a:rPr lang="en-US" smtClean="0"/>
              <a:t>11/20/2019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E436CE9-B43B-40D3-BCE0-B3813F59189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421310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DE1ECF4-3378-4B88-955A-B8E49718B211}" type="datetime1">
              <a:rPr lang="en-US" smtClean="0"/>
              <a:t>11/20/2019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E436CE9-B43B-40D3-BCE0-B3813F59189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61649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756124F-0F65-4B21-8E25-8765BEA25083}" type="datetime1">
              <a:rPr lang="en-US" smtClean="0"/>
              <a:t>11/20/2019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E436CE9-B43B-40D3-BCE0-B3813F59189E}"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42468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87" r:id="rId13"/>
  </p:sldLayoutIdLst>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bwMode="auto">
          <a:xfrm>
            <a:off x="508000" y="609600"/>
            <a:ext cx="7721600" cy="1143000"/>
          </a:xfrm>
          <a:prstGeom prst="rect">
            <a:avLst/>
          </a:prstGeom>
          <a:noFill/>
          <a:ln w="9525">
            <a:noFill/>
            <a:miter lim="800000"/>
            <a:headEnd/>
            <a:tailEnd/>
          </a:ln>
          <a:effectLst>
            <a:outerShdw dist="12700" dir="54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ltLang="en-US"/>
              <a:t>Click to edit </a:t>
            </a:r>
            <a:br>
              <a:rPr lang="en-US" altLang="en-US"/>
            </a:br>
            <a:r>
              <a:rPr lang="en-US" altLang="en-US"/>
              <a:t>           Master title style</a:t>
            </a:r>
          </a:p>
        </p:txBody>
      </p:sp>
      <p:sp>
        <p:nvSpPr>
          <p:cNvPr id="335875"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5876" name="Text Box 4"/>
          <p:cNvSpPr txBox="1">
            <a:spLocks noChangeArrowheads="1"/>
          </p:cNvSpPr>
          <p:nvPr/>
        </p:nvSpPr>
        <p:spPr bwMode="auto">
          <a:xfrm>
            <a:off x="3556000" y="6324600"/>
            <a:ext cx="4673600" cy="579438"/>
          </a:xfrm>
          <a:prstGeom prst="rect">
            <a:avLst/>
          </a:prstGeom>
          <a:noFill/>
          <a:ln w="9525">
            <a:noFill/>
            <a:miter lim="800000"/>
            <a:headEnd/>
            <a:tailEnd/>
          </a:ln>
          <a:effectLst/>
        </p:spPr>
        <p:txBody>
          <a:bodyPr>
            <a:spAutoFit/>
          </a:bodyPr>
          <a:lstStyle/>
          <a:p>
            <a:pPr algn="ctr">
              <a:spcBef>
                <a:spcPct val="50000"/>
              </a:spcBef>
              <a:defRPr/>
            </a:pPr>
            <a:r>
              <a:rPr lang="en-US" altLang="en-US" sz="3200" b="1" i="1">
                <a:solidFill>
                  <a:srgbClr val="FFFF00"/>
                </a:solidFill>
                <a:latin typeface="Arial" charset="0"/>
              </a:rPr>
              <a:t>True or False?</a:t>
            </a:r>
          </a:p>
        </p:txBody>
      </p:sp>
    </p:spTree>
    <p:extLst>
      <p:ext uri="{BB962C8B-B14F-4D97-AF65-F5344CB8AC3E}">
        <p14:creationId xmlns:p14="http://schemas.microsoft.com/office/powerpoint/2010/main" val="221422902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hf hdr="0" ftr="0" dt="0"/>
  <p:txStyles>
    <p:titleStyle>
      <a:lvl1pPr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b="1">
          <a:solidFill>
            <a:srgbClr val="3D5285"/>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3200" i="1" u="sng">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rgbClr val="DADCFF"/>
          </a:solidFill>
          <a:latin typeface="+mn-lt"/>
        </a:defRPr>
      </a:lvl2pPr>
      <a:lvl3pPr marL="1143000" indent="-228600" algn="l" rtl="0" eaLnBrk="0" fontAlgn="base" hangingPunct="0">
        <a:spcBef>
          <a:spcPct val="20000"/>
        </a:spcBef>
        <a:spcAft>
          <a:spcPct val="0"/>
        </a:spcAft>
        <a:buChar char="•"/>
        <a:defRPr sz="2400">
          <a:solidFill>
            <a:srgbClr val="DADCFF"/>
          </a:solidFill>
          <a:latin typeface="+mn-lt"/>
        </a:defRPr>
      </a:lvl3pPr>
      <a:lvl4pPr marL="1600200" indent="-228600" algn="l" rtl="0" eaLnBrk="0" fontAlgn="base" hangingPunct="0">
        <a:spcBef>
          <a:spcPct val="20000"/>
        </a:spcBef>
        <a:spcAft>
          <a:spcPct val="0"/>
        </a:spcAft>
        <a:buChar char="–"/>
        <a:defRPr sz="2000">
          <a:solidFill>
            <a:srgbClr val="DADCFF"/>
          </a:solidFill>
          <a:latin typeface="+mn-lt"/>
        </a:defRPr>
      </a:lvl4pPr>
      <a:lvl5pPr marL="2057400" indent="-228600" algn="l" rtl="0" eaLnBrk="0" fontAlgn="base" hangingPunct="0">
        <a:spcBef>
          <a:spcPct val="20000"/>
        </a:spcBef>
        <a:spcAft>
          <a:spcPct val="0"/>
        </a:spcAft>
        <a:buChar char="»"/>
        <a:defRPr sz="2000">
          <a:solidFill>
            <a:srgbClr val="DADCFF"/>
          </a:solidFill>
          <a:latin typeface="+mn-lt"/>
        </a:defRPr>
      </a:lvl5pPr>
      <a:lvl6pPr marL="2514600" indent="-228600" algn="l" rtl="0" eaLnBrk="0" fontAlgn="base" hangingPunct="0">
        <a:spcBef>
          <a:spcPct val="20000"/>
        </a:spcBef>
        <a:spcAft>
          <a:spcPct val="0"/>
        </a:spcAft>
        <a:buChar char="»"/>
        <a:defRPr sz="2000">
          <a:solidFill>
            <a:srgbClr val="DADCFF"/>
          </a:solidFill>
          <a:latin typeface="+mn-lt"/>
        </a:defRPr>
      </a:lvl6pPr>
      <a:lvl7pPr marL="2971800" indent="-228600" algn="l" rtl="0" eaLnBrk="0" fontAlgn="base" hangingPunct="0">
        <a:spcBef>
          <a:spcPct val="20000"/>
        </a:spcBef>
        <a:spcAft>
          <a:spcPct val="0"/>
        </a:spcAft>
        <a:buChar char="»"/>
        <a:defRPr sz="2000">
          <a:solidFill>
            <a:srgbClr val="DADCFF"/>
          </a:solidFill>
          <a:latin typeface="+mn-lt"/>
        </a:defRPr>
      </a:lvl7pPr>
      <a:lvl8pPr marL="3429000" indent="-228600" algn="l" rtl="0" eaLnBrk="0" fontAlgn="base" hangingPunct="0">
        <a:spcBef>
          <a:spcPct val="20000"/>
        </a:spcBef>
        <a:spcAft>
          <a:spcPct val="0"/>
        </a:spcAft>
        <a:buChar char="»"/>
        <a:defRPr sz="2000">
          <a:solidFill>
            <a:srgbClr val="DADCFF"/>
          </a:solidFill>
          <a:latin typeface="+mn-lt"/>
        </a:defRPr>
      </a:lvl8pPr>
      <a:lvl9pPr marL="3886200" indent="-228600" algn="l" rtl="0" eaLnBrk="0" fontAlgn="base" hangingPunct="0">
        <a:spcBef>
          <a:spcPct val="20000"/>
        </a:spcBef>
        <a:spcAft>
          <a:spcPct val="0"/>
        </a:spcAft>
        <a:buChar char="»"/>
        <a:defRPr sz="2000">
          <a:solidFill>
            <a:srgbClr val="DADC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2.pn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2.png"/><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3.w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3.wmf"/><Relationship Id="rId4" Type="http://schemas.openxmlformats.org/officeDocument/2006/relationships/oleObject" Target="../embeddings/oleObject6.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3.wmf"/><Relationship Id="rId4" Type="http://schemas.openxmlformats.org/officeDocument/2006/relationships/oleObject" Target="../embeddings/oleObject6.bin"/></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4.wmf"/><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3" Type="http://schemas.openxmlformats.org/officeDocument/2006/relationships/hyperlink" Target="https://www.omag.org/human-resource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thebluediamondgallery.com/wooden-tile/l/lawsuit.html"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51.emf"/><Relationship Id="rId4" Type="http://schemas.openxmlformats.org/officeDocument/2006/relationships/oleObject" Target="../embeddings/oleObject8.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a:noFill/>
        </p:spPr>
        <p:txBody>
          <a:bodyPr/>
          <a:lstStyle/>
          <a:p>
            <a:fld id="{2DAC458A-CCF4-40DB-AEB3-D358DD4F704B}" type="slidenum">
              <a:rPr lang="en-US" altLang="en-US" smtClean="0">
                <a:solidFill>
                  <a:srgbClr val="CEC8BA"/>
                </a:solidFill>
              </a:rPr>
              <a:pPr/>
              <a:t>1</a:t>
            </a:fld>
            <a:endParaRPr lang="en-US" altLang="en-US" sz="1400">
              <a:solidFill>
                <a:srgbClr val="CEC8BA"/>
              </a:solidFill>
            </a:endParaRPr>
          </a:p>
        </p:txBody>
      </p:sp>
      <p:sp>
        <p:nvSpPr>
          <p:cNvPr id="5" name="Rectangle 4"/>
          <p:cNvSpPr/>
          <p:nvPr/>
        </p:nvSpPr>
        <p:spPr>
          <a:xfrm>
            <a:off x="5571876" y="618876"/>
            <a:ext cx="5949563" cy="2308324"/>
          </a:xfrm>
          <a:prstGeom prst="rect">
            <a:avLst/>
          </a:prstGeom>
        </p:spPr>
        <p:txBody>
          <a:bodyPr wrap="square">
            <a:spAutoFit/>
          </a:bodyPr>
          <a:lstStyle/>
          <a:p>
            <a:pPr>
              <a:spcBef>
                <a:spcPct val="50000"/>
              </a:spcBef>
              <a:defRPr/>
            </a:pPr>
            <a:r>
              <a:rPr lang="en-US" altLang="en-US" sz="4800" b="1" dirty="0">
                <a:solidFill>
                  <a:srgbClr val="996633"/>
                </a:solidFill>
                <a:effectLst>
                  <a:outerShdw blurRad="38100" dist="38100" dir="2700000" algn="tl">
                    <a:srgbClr val="000000">
                      <a:alpha val="43137"/>
                    </a:srgbClr>
                  </a:outerShdw>
                </a:effectLst>
                <a:latin typeface="Arial" charset="0"/>
              </a:rPr>
              <a:t>Basic Federal Employment Laws for Supervisors</a:t>
            </a:r>
          </a:p>
        </p:txBody>
      </p:sp>
      <p:sp>
        <p:nvSpPr>
          <p:cNvPr id="4" name="TextBox 3"/>
          <p:cNvSpPr txBox="1"/>
          <p:nvPr/>
        </p:nvSpPr>
        <p:spPr>
          <a:xfrm>
            <a:off x="3277376" y="4132629"/>
            <a:ext cx="7239000" cy="1092607"/>
          </a:xfrm>
          <a:prstGeom prst="rect">
            <a:avLst/>
          </a:prstGeom>
          <a:solidFill>
            <a:srgbClr val="FFFFCC"/>
          </a:solidFill>
          <a:ln w="57150">
            <a:solidFill>
              <a:srgbClr val="1750CF"/>
            </a:solidFill>
          </a:ln>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Documentation protects you in Court.  </a:t>
            </a:r>
          </a:p>
          <a:p>
            <a:r>
              <a:rPr lang="en-US" sz="900" b="1" dirty="0">
                <a:solidFill>
                  <a:srgbClr val="1C1C1C"/>
                </a:solidFill>
                <a:latin typeface="Arial Narrow" pitchFamily="34" charset="0"/>
              </a:rPr>
              <a:t>     </a:t>
            </a:r>
          </a:p>
          <a:p>
            <a:r>
              <a:rPr lang="en-US" altLang="en-US" sz="2800" b="1" i="1" u="sng" dirty="0">
                <a:solidFill>
                  <a:srgbClr val="C00000"/>
                </a:solidFill>
                <a:latin typeface="Arial" pitchFamily="34" charset="0"/>
                <a:cs typeface="Arial" pitchFamily="34" charset="0"/>
              </a:rPr>
              <a:t>If it’s not written down, it didn’t happen!</a:t>
            </a:r>
            <a:r>
              <a:rPr lang="en-US" sz="2800" b="1" i="1" dirty="0">
                <a:solidFill>
                  <a:srgbClr val="C00000"/>
                </a:solidFill>
                <a:latin typeface="Arial" pitchFamily="34" charset="0"/>
                <a:cs typeface="Arial" pitchFamily="34" charset="0"/>
              </a:rPr>
              <a:t>  </a:t>
            </a:r>
          </a:p>
        </p:txBody>
      </p:sp>
      <p:pic>
        <p:nvPicPr>
          <p:cNvPr id="2" name="Picture 1">
            <a:extLst>
              <a:ext uri="{FF2B5EF4-FFF2-40B4-BE49-F238E27FC236}">
                <a16:creationId xmlns:a16="http://schemas.microsoft.com/office/drawing/2014/main" id="{A12111AD-E4A6-4616-A44D-8A2A27FFCF75}"/>
              </a:ext>
            </a:extLst>
          </p:cNvPr>
          <p:cNvPicPr>
            <a:picLocks noChangeAspect="1"/>
          </p:cNvPicPr>
          <p:nvPr/>
        </p:nvPicPr>
        <p:blipFill>
          <a:blip r:embed="rId3"/>
          <a:stretch>
            <a:fillRect/>
          </a:stretch>
        </p:blipFill>
        <p:spPr>
          <a:xfrm>
            <a:off x="1108644" y="745585"/>
            <a:ext cx="4337464" cy="2879390"/>
          </a:xfrm>
          <a:prstGeom prst="rect">
            <a:avLst/>
          </a:prstGeom>
        </p:spPr>
      </p:pic>
      <p:sp>
        <p:nvSpPr>
          <p:cNvPr id="3" name="TextBox 2">
            <a:extLst>
              <a:ext uri="{FF2B5EF4-FFF2-40B4-BE49-F238E27FC236}">
                <a16:creationId xmlns:a16="http://schemas.microsoft.com/office/drawing/2014/main" id="{C6AE25AF-3352-4D0B-B79D-A06966BF234C}"/>
              </a:ext>
            </a:extLst>
          </p:cNvPr>
          <p:cNvSpPr txBox="1"/>
          <p:nvPr/>
        </p:nvSpPr>
        <p:spPr>
          <a:xfrm>
            <a:off x="4012128" y="5440502"/>
            <a:ext cx="6554710" cy="584775"/>
          </a:xfrm>
          <a:prstGeom prst="rect">
            <a:avLst/>
          </a:prstGeom>
          <a:solidFill>
            <a:srgbClr val="FFFFCC"/>
          </a:solidFill>
          <a:ln w="57150">
            <a:solidFill>
              <a:srgbClr val="3333FF"/>
            </a:solidFill>
          </a:ln>
        </p:spPr>
        <p:txBody>
          <a:bodyPr wrap="square" rtlCol="0">
            <a:spAutoFit/>
          </a:bodyPr>
          <a:lstStyle/>
          <a:p>
            <a:r>
              <a:rPr lang="en-US" sz="3200" b="1" i="1" dirty="0"/>
              <a:t> When you write it down, you Own It!</a:t>
            </a:r>
          </a:p>
        </p:txBody>
      </p:sp>
    </p:spTree>
    <p:extLst>
      <p:ext uri="{BB962C8B-B14F-4D97-AF65-F5344CB8AC3E}">
        <p14:creationId xmlns:p14="http://schemas.microsoft.com/office/powerpoint/2010/main" val="58050027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a:xfrm>
            <a:off x="2057400" y="609600"/>
            <a:ext cx="7696200" cy="1371600"/>
          </a:xfrm>
        </p:spPr>
        <p:txBody>
          <a:bodyPr/>
          <a:lstStyle/>
          <a:p>
            <a:pPr algn="l"/>
            <a:r>
              <a:rPr lang="en-US" b="1" dirty="0"/>
              <a:t>LABOR LAWS FOR SUPERVISORS</a:t>
            </a:r>
          </a:p>
        </p:txBody>
      </p:sp>
      <p:sp>
        <p:nvSpPr>
          <p:cNvPr id="2054" name="Rectangle 3"/>
          <p:cNvSpPr>
            <a:spLocks noGrp="1" noChangeArrowheads="1"/>
          </p:cNvSpPr>
          <p:nvPr>
            <p:ph idx="1"/>
          </p:nvPr>
        </p:nvSpPr>
        <p:spPr>
          <a:xfrm>
            <a:off x="1828800" y="2209800"/>
            <a:ext cx="8610600" cy="3886200"/>
          </a:xfrm>
        </p:spPr>
        <p:txBody>
          <a:bodyPr>
            <a:normAutofit/>
          </a:bodyPr>
          <a:lstStyle/>
          <a:p>
            <a:r>
              <a:rPr lang="en-US" sz="2800" b="1" dirty="0"/>
              <a:t>Civil Rights Act </a:t>
            </a:r>
            <a:r>
              <a:rPr lang="en-US" sz="2800" dirty="0"/>
              <a:t>of 1964 and 1991</a:t>
            </a:r>
          </a:p>
          <a:p>
            <a:r>
              <a:rPr lang="en-US" sz="2800" b="1" dirty="0"/>
              <a:t>ADEA</a:t>
            </a:r>
            <a:r>
              <a:rPr lang="en-US" sz="2800" dirty="0"/>
              <a:t> - Age Discrimination in Employment Act</a:t>
            </a:r>
          </a:p>
          <a:p>
            <a:r>
              <a:rPr lang="en-US" sz="2800" b="1" dirty="0"/>
              <a:t>ADAAA</a:t>
            </a:r>
            <a:r>
              <a:rPr lang="en-US" sz="2800" dirty="0"/>
              <a:t> - Americans With Disabilities Act </a:t>
            </a:r>
          </a:p>
          <a:p>
            <a:r>
              <a:rPr lang="en-US" sz="2800" b="1" dirty="0"/>
              <a:t>FLSA</a:t>
            </a:r>
            <a:r>
              <a:rPr lang="en-US" sz="2800" dirty="0"/>
              <a:t> - Fair Labor Standards Act</a:t>
            </a:r>
          </a:p>
          <a:p>
            <a:r>
              <a:rPr lang="en-US" sz="2800" b="1" dirty="0"/>
              <a:t>FMLA</a:t>
            </a:r>
            <a:r>
              <a:rPr lang="en-US" sz="2800" dirty="0"/>
              <a:t> - Family and Medical Leave Act</a:t>
            </a:r>
          </a:p>
          <a:p>
            <a:pPr>
              <a:buNone/>
            </a:pPr>
            <a:r>
              <a:rPr lang="en-US" sz="2800" i="1" dirty="0"/>
              <a:t>PLUS:</a:t>
            </a:r>
          </a:p>
          <a:p>
            <a:r>
              <a:rPr lang="en-US" sz="2800" dirty="0"/>
              <a:t>Case Law (=Court Cases)</a:t>
            </a:r>
          </a:p>
          <a:p>
            <a:endParaRPr lang="en-US" sz="2800" dirty="0"/>
          </a:p>
        </p:txBody>
      </p:sp>
      <p:sp>
        <p:nvSpPr>
          <p:cNvPr id="2052" name="Slide Number Placeholder 5"/>
          <p:cNvSpPr>
            <a:spLocks noGrp="1"/>
          </p:cNvSpPr>
          <p:nvPr>
            <p:ph type="sldNum" sz="quarter" idx="12"/>
          </p:nvPr>
        </p:nvSpPr>
        <p:spPr>
          <a:noFill/>
        </p:spPr>
        <p:txBody>
          <a:bodyPr/>
          <a:lstStyle/>
          <a:p>
            <a:fld id="{75C8A354-263D-462E-8322-036D032032F9}" type="slidenum">
              <a:rPr lang="en-US" smtClean="0"/>
              <a:pPr/>
              <a:t>10</a:t>
            </a:fld>
            <a:endParaRPr lang="en-US"/>
          </a:p>
        </p:txBody>
      </p:sp>
      <p:graphicFrame>
        <p:nvGraphicFramePr>
          <p:cNvPr id="2050" name="Object 4"/>
          <p:cNvGraphicFramePr>
            <a:graphicFrameLocks noChangeAspect="1"/>
          </p:cNvGraphicFramePr>
          <p:nvPr/>
        </p:nvGraphicFramePr>
        <p:xfrm>
          <a:off x="7239001" y="228600"/>
          <a:ext cx="3211513" cy="2000250"/>
        </p:xfrm>
        <a:graphic>
          <a:graphicData uri="http://schemas.openxmlformats.org/presentationml/2006/ole">
            <mc:AlternateContent xmlns:mc="http://schemas.openxmlformats.org/markup-compatibility/2006">
              <mc:Choice xmlns:v="urn:schemas-microsoft-com:vml" Requires="v">
                <p:oleObj spid="_x0000_s4196" name="Clip" r:id="rId4" imgW="4582440" imgH="2856240" progId="">
                  <p:embed/>
                </p:oleObj>
              </mc:Choice>
              <mc:Fallback>
                <p:oleObj name="Clip" r:id="rId4" imgW="4582440" imgH="2856240" progId="">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1" y="228600"/>
                        <a:ext cx="3211513"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63643461"/>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440268" y="1264356"/>
            <a:ext cx="5238044" cy="4876800"/>
          </a:xfrm>
          <a:ln>
            <a:solidFill>
              <a:schemeClr val="bg1"/>
            </a:solidFill>
          </a:ln>
        </p:spPr>
        <p:txBody>
          <a:bodyPr/>
          <a:lstStyle/>
          <a:p>
            <a:pPr lvl="1">
              <a:buFontTx/>
              <a:buNone/>
            </a:pPr>
            <a:r>
              <a:rPr lang="en-US" sz="3000" b="1" dirty="0">
                <a:solidFill>
                  <a:srgbClr val="3333FF"/>
                </a:solidFill>
              </a:rPr>
              <a:t>Forbids discrimination in</a:t>
            </a:r>
          </a:p>
          <a:p>
            <a:pPr lvl="1">
              <a:buFontTx/>
              <a:buNone/>
            </a:pPr>
            <a:r>
              <a:rPr lang="en-US" sz="3000" b="1" dirty="0">
                <a:solidFill>
                  <a:srgbClr val="3333FF"/>
                </a:solidFill>
              </a:rPr>
              <a:t>employment based on:</a:t>
            </a:r>
          </a:p>
          <a:p>
            <a:pPr lvl="1">
              <a:buClr>
                <a:srgbClr val="C00000"/>
              </a:buClr>
              <a:buFont typeface="Arial" pitchFamily="34" charset="0"/>
              <a:buChar char="►"/>
            </a:pPr>
            <a:r>
              <a:rPr lang="en-US" sz="3200" dirty="0">
                <a:solidFill>
                  <a:srgbClr val="3333FF"/>
                </a:solidFill>
              </a:rPr>
              <a:t> </a:t>
            </a:r>
            <a:r>
              <a:rPr lang="en-US" sz="3600" b="1" dirty="0">
                <a:solidFill>
                  <a:srgbClr val="3333FF"/>
                </a:solidFill>
              </a:rPr>
              <a:t>Race</a:t>
            </a:r>
          </a:p>
          <a:p>
            <a:pPr lvl="1">
              <a:buClr>
                <a:srgbClr val="C00000"/>
              </a:buClr>
              <a:buFont typeface="Arial" pitchFamily="34" charset="0"/>
              <a:buChar char="►"/>
            </a:pPr>
            <a:r>
              <a:rPr lang="en-US" sz="3600" b="1" dirty="0">
                <a:solidFill>
                  <a:srgbClr val="3333FF"/>
                </a:solidFill>
              </a:rPr>
              <a:t> Color</a:t>
            </a:r>
          </a:p>
          <a:p>
            <a:pPr lvl="1">
              <a:buClr>
                <a:srgbClr val="C00000"/>
              </a:buClr>
              <a:buFont typeface="Arial" pitchFamily="34" charset="0"/>
              <a:buChar char="►"/>
            </a:pPr>
            <a:r>
              <a:rPr lang="en-US" sz="3600" b="1" dirty="0">
                <a:solidFill>
                  <a:srgbClr val="3333FF"/>
                </a:solidFill>
              </a:rPr>
              <a:t> Religion</a:t>
            </a:r>
          </a:p>
          <a:p>
            <a:pPr lvl="1">
              <a:buClr>
                <a:srgbClr val="C00000"/>
              </a:buClr>
              <a:buFont typeface="Arial" pitchFamily="34" charset="0"/>
              <a:buChar char="►"/>
            </a:pPr>
            <a:r>
              <a:rPr lang="en-US" sz="3600" b="1" dirty="0">
                <a:solidFill>
                  <a:srgbClr val="3333FF"/>
                </a:solidFill>
              </a:rPr>
              <a:t> Sex </a:t>
            </a:r>
          </a:p>
          <a:p>
            <a:pPr lvl="1">
              <a:buClr>
                <a:srgbClr val="C00000"/>
              </a:buClr>
              <a:buFont typeface="Arial" pitchFamily="34" charset="0"/>
              <a:buChar char="►"/>
            </a:pPr>
            <a:r>
              <a:rPr lang="en-US" sz="3600" b="1" dirty="0">
                <a:solidFill>
                  <a:srgbClr val="3333FF"/>
                </a:solidFill>
              </a:rPr>
              <a:t> National origin</a:t>
            </a:r>
          </a:p>
        </p:txBody>
      </p:sp>
      <p:sp>
        <p:nvSpPr>
          <p:cNvPr id="66562" name="Rectangle 2"/>
          <p:cNvSpPr>
            <a:spLocks noGrp="1" noChangeArrowheads="1"/>
          </p:cNvSpPr>
          <p:nvPr>
            <p:ph type="title" idx="4294967295"/>
          </p:nvPr>
        </p:nvSpPr>
        <p:spPr>
          <a:xfrm>
            <a:off x="1051964" y="251178"/>
            <a:ext cx="6324600" cy="685800"/>
          </a:xfrm>
        </p:spPr>
        <p:txBody>
          <a:bodyPr>
            <a:normAutofit fontScale="90000"/>
          </a:bodyPr>
          <a:lstStyle/>
          <a:p>
            <a:pPr algn="l"/>
            <a:r>
              <a:rPr lang="en-US" b="1" dirty="0">
                <a:solidFill>
                  <a:srgbClr val="1750CF"/>
                </a:solidFill>
              </a:rPr>
              <a:t>Civil Rights Act of 1964</a:t>
            </a:r>
          </a:p>
        </p:txBody>
      </p:sp>
      <p:sp>
        <p:nvSpPr>
          <p:cNvPr id="6" name="Rectangle 5"/>
          <p:cNvSpPr/>
          <p:nvPr/>
        </p:nvSpPr>
        <p:spPr>
          <a:xfrm>
            <a:off x="5221111" y="1919112"/>
            <a:ext cx="5867400" cy="4447371"/>
          </a:xfrm>
          <a:prstGeom prst="rect">
            <a:avLst/>
          </a:prstGeom>
          <a:ln w="57150">
            <a:noFill/>
          </a:ln>
        </p:spPr>
        <p:txBody>
          <a:bodyPr wrap="square">
            <a:spAutoFit/>
          </a:bodyPr>
          <a:lstStyle/>
          <a:p>
            <a:pPr lvl="1" algn="l">
              <a:buFontTx/>
              <a:buNone/>
            </a:pPr>
            <a:r>
              <a:rPr lang="en-US" sz="2800" b="1" u="sng" dirty="0">
                <a:solidFill>
                  <a:srgbClr val="1C1C1C"/>
                </a:solidFill>
              </a:rPr>
              <a:t>Other Federal &amp; State Laws:</a:t>
            </a:r>
            <a:endParaRPr lang="en-US" sz="2800" dirty="0">
              <a:solidFill>
                <a:srgbClr val="1C1C1C"/>
              </a:solidFill>
            </a:endParaRPr>
          </a:p>
          <a:p>
            <a:pPr lvl="1" algn="l">
              <a:lnSpc>
                <a:spcPct val="150000"/>
              </a:lnSpc>
              <a:buClr>
                <a:srgbClr val="C00000"/>
              </a:buClr>
              <a:buFont typeface="Arial" pitchFamily="34" charset="0"/>
              <a:buChar char="►"/>
            </a:pPr>
            <a:r>
              <a:rPr lang="en-US" sz="3400" b="1" dirty="0">
                <a:solidFill>
                  <a:srgbClr val="1C1C1C"/>
                </a:solidFill>
              </a:rPr>
              <a:t>Gender</a:t>
            </a:r>
          </a:p>
          <a:p>
            <a:pPr lvl="1" algn="l">
              <a:lnSpc>
                <a:spcPct val="150000"/>
              </a:lnSpc>
              <a:buClr>
                <a:srgbClr val="C00000"/>
              </a:buClr>
              <a:buFont typeface="Arial" pitchFamily="34" charset="0"/>
              <a:buChar char="►"/>
            </a:pPr>
            <a:r>
              <a:rPr lang="en-US" sz="3400" b="1" dirty="0">
                <a:solidFill>
                  <a:srgbClr val="1C1C1C"/>
                </a:solidFill>
              </a:rPr>
              <a:t>Marital status</a:t>
            </a:r>
          </a:p>
          <a:p>
            <a:pPr lvl="1" algn="l">
              <a:lnSpc>
                <a:spcPct val="150000"/>
              </a:lnSpc>
              <a:buClr>
                <a:srgbClr val="C00000"/>
              </a:buClr>
              <a:buFont typeface="Arial" pitchFamily="34" charset="0"/>
              <a:buChar char="►"/>
            </a:pPr>
            <a:r>
              <a:rPr lang="en-US" sz="3400" b="1" dirty="0">
                <a:solidFill>
                  <a:srgbClr val="1C1C1C"/>
                </a:solidFill>
              </a:rPr>
              <a:t>Sexual orientation</a:t>
            </a:r>
          </a:p>
          <a:p>
            <a:pPr lvl="1" algn="l">
              <a:lnSpc>
                <a:spcPct val="150000"/>
              </a:lnSpc>
              <a:buClr>
                <a:srgbClr val="C00000"/>
              </a:buClr>
              <a:buFont typeface="Arial" pitchFamily="34" charset="0"/>
              <a:buChar char="►"/>
            </a:pPr>
            <a:r>
              <a:rPr lang="en-US" sz="3400" b="1" dirty="0">
                <a:solidFill>
                  <a:srgbClr val="1C1C1C"/>
                </a:solidFill>
              </a:rPr>
              <a:t>Age</a:t>
            </a:r>
          </a:p>
          <a:p>
            <a:pPr lvl="1" algn="l">
              <a:lnSpc>
                <a:spcPct val="150000"/>
              </a:lnSpc>
              <a:buClr>
                <a:srgbClr val="C00000"/>
              </a:buClr>
              <a:buFont typeface="Arial" pitchFamily="34" charset="0"/>
              <a:buChar char="►"/>
            </a:pPr>
            <a:r>
              <a:rPr lang="en-US" sz="3400" b="1" dirty="0">
                <a:solidFill>
                  <a:srgbClr val="1C1C1C"/>
                </a:solidFill>
              </a:rPr>
              <a:t>Disability </a:t>
            </a:r>
          </a:p>
        </p:txBody>
      </p:sp>
      <p:sp>
        <p:nvSpPr>
          <p:cNvPr id="7" name="TextBox 6"/>
          <p:cNvSpPr txBox="1"/>
          <p:nvPr/>
        </p:nvSpPr>
        <p:spPr>
          <a:xfrm rot="20901608">
            <a:off x="7577944" y="122115"/>
            <a:ext cx="4037052" cy="1477328"/>
          </a:xfrm>
          <a:prstGeom prst="rect">
            <a:avLst/>
          </a:prstGeom>
          <a:solidFill>
            <a:srgbClr val="FFFFCC"/>
          </a:solidFill>
          <a:ln w="38100">
            <a:solidFill>
              <a:schemeClr val="tx1"/>
            </a:solidFill>
          </a:ln>
        </p:spPr>
        <p:txBody>
          <a:bodyPr wrap="square" rtlCol="0">
            <a:spAutoFit/>
          </a:bodyPr>
          <a:lstStyle/>
          <a:p>
            <a:r>
              <a:rPr lang="en-US" sz="3000" b="1" dirty="0">
                <a:solidFill>
                  <a:srgbClr val="3366FF"/>
                </a:solidFill>
              </a:rPr>
              <a:t>Protected </a:t>
            </a:r>
            <a:r>
              <a:rPr lang="en-US" sz="3000" b="1" u="sng" dirty="0">
                <a:solidFill>
                  <a:srgbClr val="3366FF"/>
                </a:solidFill>
              </a:rPr>
              <a:t>Groups:</a:t>
            </a:r>
          </a:p>
          <a:p>
            <a:r>
              <a:rPr lang="en-US" sz="3000" b="1" u="sng" dirty="0">
                <a:solidFill>
                  <a:srgbClr val="FF0000"/>
                </a:solidFill>
              </a:rPr>
              <a:t>All These </a:t>
            </a:r>
            <a:r>
              <a:rPr lang="en-US" sz="3000" b="1" dirty="0">
                <a:solidFill>
                  <a:srgbClr val="FF0000"/>
                </a:solidFill>
              </a:rPr>
              <a:t>Topics are </a:t>
            </a:r>
          </a:p>
          <a:p>
            <a:r>
              <a:rPr lang="en-US" sz="3000" b="1" dirty="0">
                <a:solidFill>
                  <a:srgbClr val="FF0000"/>
                </a:solidFill>
              </a:rPr>
              <a:t>Off-Limits!  </a:t>
            </a:r>
          </a:p>
        </p:txBody>
      </p:sp>
    </p:spTree>
    <p:extLst>
      <p:ext uri="{BB962C8B-B14F-4D97-AF65-F5344CB8AC3E}">
        <p14:creationId xmlns:p14="http://schemas.microsoft.com/office/powerpoint/2010/main" val="35605122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9800" y="255181"/>
            <a:ext cx="7772400" cy="1143000"/>
          </a:xfrm>
        </p:spPr>
        <p:txBody>
          <a:bodyPr/>
          <a:lstStyle/>
          <a:p>
            <a:pPr>
              <a:defRPr/>
            </a:pPr>
            <a:r>
              <a:rPr lang="en-US" sz="4800" b="1" dirty="0"/>
              <a:t>G</a:t>
            </a:r>
            <a:r>
              <a:rPr sz="4800" b="1" dirty="0">
                <a:solidFill>
                  <a:schemeClr val="tx2"/>
                </a:solidFill>
              </a:rPr>
              <a:t>ender </a:t>
            </a:r>
            <a:r>
              <a:rPr lang="en-US" sz="4800" b="1" dirty="0"/>
              <a:t>D</a:t>
            </a:r>
            <a:r>
              <a:rPr sz="4800" b="1" dirty="0">
                <a:solidFill>
                  <a:schemeClr val="tx2"/>
                </a:solidFill>
              </a:rPr>
              <a:t>iscrimination</a:t>
            </a:r>
          </a:p>
        </p:txBody>
      </p:sp>
      <p:sp>
        <p:nvSpPr>
          <p:cNvPr id="16386" name="Content Placeholder 1"/>
          <p:cNvSpPr>
            <a:spLocks noGrp="1"/>
          </p:cNvSpPr>
          <p:nvPr>
            <p:ph idx="1"/>
          </p:nvPr>
        </p:nvSpPr>
        <p:spPr>
          <a:xfrm>
            <a:off x="1965252" y="1123506"/>
            <a:ext cx="7772400" cy="3448756"/>
          </a:xfrm>
        </p:spPr>
        <p:txBody>
          <a:bodyPr/>
          <a:lstStyle/>
          <a:p>
            <a:pPr indent="0">
              <a:buClr>
                <a:schemeClr val="tx2"/>
              </a:buClr>
              <a:buSzPct val="130000"/>
              <a:buNone/>
            </a:pPr>
            <a:r>
              <a:rPr lang="en-US" sz="4000" dirty="0">
                <a:latin typeface="Arial" pitchFamily="34" charset="0"/>
                <a:cs typeface="Arial" pitchFamily="34" charset="0"/>
              </a:rPr>
              <a:t>Gender discrimination is discrimination against a person or group based on the person’s sex, sexual orientation or gender identity.</a:t>
            </a:r>
          </a:p>
        </p:txBody>
      </p:sp>
      <p:sp>
        <p:nvSpPr>
          <p:cNvPr id="2" name="Slide Number Placeholder 1"/>
          <p:cNvSpPr>
            <a:spLocks noGrp="1"/>
          </p:cNvSpPr>
          <p:nvPr>
            <p:ph type="sldNum" sz="quarter" idx="12"/>
          </p:nvPr>
        </p:nvSpPr>
        <p:spPr/>
        <p:txBody>
          <a:bodyPr/>
          <a:lstStyle/>
          <a:p>
            <a:pPr>
              <a:defRPr/>
            </a:pPr>
            <a:fld id="{087A6881-E328-4084-9825-F844EE26CC2B}" type="slidenum">
              <a:rPr lang="en-US" smtClean="0"/>
              <a:pPr>
                <a:defRPr/>
              </a:pPr>
              <a:t>12</a:t>
            </a:fld>
            <a:endParaRPr lang="en-US"/>
          </a:p>
        </p:txBody>
      </p:sp>
      <p:pic>
        <p:nvPicPr>
          <p:cNvPr id="203778" name="Picture 2" descr="C:\Users\pspinks\AppData\Local\Microsoft\Windows\Temporary Internet Files\Content.IE5\0ER732GG\MC900053965[1].wmf"/>
          <p:cNvPicPr>
            <a:picLocks noChangeAspect="1" noChangeArrowheads="1"/>
          </p:cNvPicPr>
          <p:nvPr/>
        </p:nvPicPr>
        <p:blipFill>
          <a:blip r:embed="rId3" cstate="print"/>
          <a:srcRect/>
          <a:stretch>
            <a:fillRect/>
          </a:stretch>
        </p:blipFill>
        <p:spPr bwMode="auto">
          <a:xfrm>
            <a:off x="6951724" y="3562394"/>
            <a:ext cx="3397955" cy="3295606"/>
          </a:xfrm>
          <a:prstGeom prst="rect">
            <a:avLst/>
          </a:prstGeom>
          <a:noFill/>
        </p:spPr>
      </p:pic>
    </p:spTree>
    <p:extLst>
      <p:ext uri="{BB962C8B-B14F-4D97-AF65-F5344CB8AC3E}">
        <p14:creationId xmlns:p14="http://schemas.microsoft.com/office/powerpoint/2010/main" val="198174320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dentifying and Avoiding Workplace Harassment">
            <a:hlinkClick r:id="" action="ppaction://media"/>
            <a:extLst>
              <a:ext uri="{FF2B5EF4-FFF2-40B4-BE49-F238E27FC236}">
                <a16:creationId xmlns:a16="http://schemas.microsoft.com/office/drawing/2014/main" id="{56102B4E-CF80-47CD-85C4-29AD946E8E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3834" y="685800"/>
            <a:ext cx="8811157" cy="5787794"/>
          </a:xfrm>
          <a:prstGeom prst="rect">
            <a:avLst/>
          </a:prstGeom>
        </p:spPr>
      </p:pic>
      <p:sp>
        <p:nvSpPr>
          <p:cNvPr id="2" name="TextBox 1">
            <a:extLst>
              <a:ext uri="{FF2B5EF4-FFF2-40B4-BE49-F238E27FC236}">
                <a16:creationId xmlns:a16="http://schemas.microsoft.com/office/drawing/2014/main" id="{6E76DD45-857C-45C7-AF4A-7443852C0828}"/>
              </a:ext>
            </a:extLst>
          </p:cNvPr>
          <p:cNvSpPr txBox="1"/>
          <p:nvPr/>
        </p:nvSpPr>
        <p:spPr>
          <a:xfrm>
            <a:off x="1121133" y="75264"/>
            <a:ext cx="11282901" cy="523220"/>
          </a:xfrm>
          <a:prstGeom prst="rect">
            <a:avLst/>
          </a:prstGeom>
          <a:noFill/>
        </p:spPr>
        <p:txBody>
          <a:bodyPr wrap="square" rtlCol="0">
            <a:spAutoFit/>
          </a:bodyPr>
          <a:lstStyle/>
          <a:p>
            <a:pPr defTabSz="914400" fontAlgn="base">
              <a:spcBef>
                <a:spcPct val="0"/>
              </a:spcBef>
              <a:spcAft>
                <a:spcPct val="0"/>
              </a:spcAft>
              <a:defRPr/>
            </a:pPr>
            <a:r>
              <a:rPr lang="en-US" sz="2800" b="1" dirty="0">
                <a:solidFill>
                  <a:srgbClr val="000000"/>
                </a:solidFill>
                <a:latin typeface="Arial" panose="020B0604020202020204" pitchFamily="34" charset="0"/>
                <a:cs typeface="Arial" pitchFamily="34" charset="0"/>
              </a:rPr>
              <a:t>Everything discussed in this video </a:t>
            </a:r>
            <a:r>
              <a:rPr lang="en-US" sz="2800" b="1" i="1" u="sng" dirty="0">
                <a:solidFill>
                  <a:srgbClr val="000000"/>
                </a:solidFill>
                <a:latin typeface="Arial" panose="020B0604020202020204" pitchFamily="34" charset="0"/>
                <a:cs typeface="Arial" pitchFamily="34" charset="0"/>
              </a:rPr>
              <a:t>also applies to Oklahoma</a:t>
            </a:r>
            <a:r>
              <a:rPr lang="en-US" sz="2800" b="1" dirty="0">
                <a:solidFill>
                  <a:srgbClr val="000000"/>
                </a:solidFill>
                <a:latin typeface="Arial" panose="020B0604020202020204" pitchFamily="34" charset="0"/>
                <a:cs typeface="Arial" pitchFamily="34" charset="0"/>
              </a:rPr>
              <a:t>.</a:t>
            </a:r>
          </a:p>
        </p:txBody>
      </p:sp>
    </p:spTree>
    <p:extLst>
      <p:ext uri="{BB962C8B-B14F-4D97-AF65-F5344CB8AC3E}">
        <p14:creationId xmlns:p14="http://schemas.microsoft.com/office/powerpoint/2010/main" val="24452269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4FF215C5-67A8-4549-9AEE-B266986EEFBB}" type="slidenum">
              <a:rPr lang="en-US" sz="1000">
                <a:solidFill>
                  <a:srgbClr val="000000"/>
                </a:solidFill>
                <a:effectLst>
                  <a:outerShdw blurRad="38100" dist="38100" dir="2700000" algn="tl">
                    <a:srgbClr val="000000">
                      <a:alpha val="43137"/>
                    </a:srgbClr>
                  </a:outerShdw>
                </a:effectLst>
                <a:latin typeface="Times New Roman" pitchFamily="18" charset="0"/>
                <a:cs typeface="Arial" pitchFamily="34" charset="0"/>
              </a:rPr>
              <a:pPr defTabSz="914400" fontAlgn="base">
                <a:spcBef>
                  <a:spcPct val="0"/>
                </a:spcBef>
                <a:spcAft>
                  <a:spcPct val="0"/>
                </a:spcAft>
                <a:defRPr/>
              </a:pPr>
              <a:t>14</a:t>
            </a:fld>
            <a:endParaRPr lang="en-US" sz="1000">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0"/>
            <a:ext cx="8610600" cy="1433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Connector 1">
            <a:extLst>
              <a:ext uri="{FF2B5EF4-FFF2-40B4-BE49-F238E27FC236}">
                <a16:creationId xmlns:a16="http://schemas.microsoft.com/office/drawing/2014/main" id="{816FF543-8601-4DD4-B445-B75136350D4A}"/>
              </a:ext>
            </a:extLst>
          </p:cNvPr>
          <p:cNvSpPr/>
          <p:nvPr/>
        </p:nvSpPr>
        <p:spPr>
          <a:xfrm>
            <a:off x="5943600" y="4495800"/>
            <a:ext cx="1219200" cy="1066800"/>
          </a:xfrm>
          <a:prstGeom prst="flowChartConnector">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FFFFFF"/>
              </a:solidFill>
              <a:latin typeface="Arial"/>
            </a:endParaRPr>
          </a:p>
        </p:txBody>
      </p:sp>
    </p:spTree>
    <p:extLst>
      <p:ext uri="{BB962C8B-B14F-4D97-AF65-F5344CB8AC3E}">
        <p14:creationId xmlns:p14="http://schemas.microsoft.com/office/powerpoint/2010/main" val="850536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9F8D-77F9-4F87-AB84-57092E757D36}"/>
              </a:ext>
            </a:extLst>
          </p:cNvPr>
          <p:cNvSpPr>
            <a:spLocks noGrp="1"/>
          </p:cNvSpPr>
          <p:nvPr>
            <p:ph type="title"/>
          </p:nvPr>
        </p:nvSpPr>
        <p:spPr>
          <a:xfrm>
            <a:off x="3626587" y="143540"/>
            <a:ext cx="9601200" cy="1485900"/>
          </a:xfrm>
        </p:spPr>
        <p:txBody>
          <a:bodyPr/>
          <a:lstStyle/>
          <a:p>
            <a:r>
              <a:rPr lang="en-US" dirty="0"/>
              <a:t>Professional Conduct</a:t>
            </a:r>
          </a:p>
        </p:txBody>
      </p:sp>
      <p:pic>
        <p:nvPicPr>
          <p:cNvPr id="5" name="Content Placeholder 4" descr="A picture containing text&#10;&#10;Description generated with high confidence">
            <a:extLst>
              <a:ext uri="{FF2B5EF4-FFF2-40B4-BE49-F238E27FC236}">
                <a16:creationId xmlns:a16="http://schemas.microsoft.com/office/drawing/2014/main" id="{40EB5B85-1ED6-4CC9-8BD1-96BFE629A2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1437" y="827125"/>
            <a:ext cx="7453423" cy="6286055"/>
          </a:xfrm>
        </p:spPr>
      </p:pic>
      <p:sp>
        <p:nvSpPr>
          <p:cNvPr id="3" name="Slide Number Placeholder 2">
            <a:extLst>
              <a:ext uri="{FF2B5EF4-FFF2-40B4-BE49-F238E27FC236}">
                <a16:creationId xmlns:a16="http://schemas.microsoft.com/office/drawing/2014/main" id="{891A7DDA-853F-4945-95FB-DB7BD49B7AE7}"/>
              </a:ext>
            </a:extLst>
          </p:cNvPr>
          <p:cNvSpPr>
            <a:spLocks noGrp="1"/>
          </p:cNvSpPr>
          <p:nvPr>
            <p:ph type="sldNum" sz="quarter" idx="12"/>
          </p:nvPr>
        </p:nvSpPr>
        <p:spPr/>
        <p:txBody>
          <a:bodyPr/>
          <a:lstStyle/>
          <a:p>
            <a:fld id="{2E436CE9-B43B-40D3-BCE0-B3813F59189E}" type="slidenum">
              <a:rPr lang="en-US" smtClean="0"/>
              <a:t>15</a:t>
            </a:fld>
            <a:endParaRPr lang="en-US"/>
          </a:p>
        </p:txBody>
      </p:sp>
    </p:spTree>
    <p:extLst>
      <p:ext uri="{BB962C8B-B14F-4D97-AF65-F5344CB8AC3E}">
        <p14:creationId xmlns:p14="http://schemas.microsoft.com/office/powerpoint/2010/main" val="285828946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2532807" y="1185554"/>
            <a:ext cx="7947025" cy="4386262"/>
          </a:xfrm>
        </p:spPr>
        <p:txBody>
          <a:bodyPr/>
          <a:lstStyle/>
          <a:p>
            <a:pPr>
              <a:defRPr/>
            </a:pPr>
            <a:r>
              <a:rPr lang="en-US" sz="4000" dirty="0">
                <a:solidFill>
                  <a:schemeClr val="bg1"/>
                </a:solidFill>
              </a:rPr>
              <a:t>People who are different in regards to religion, clothing, cultural identity, hairstyles, etc. should accept the fact that they may be teased by their fellow coworkers and not consider such teasing as harassment.</a:t>
            </a:r>
            <a:endParaRPr lang="en-US" altLang="en-US" sz="4000" dirty="0">
              <a:solidFill>
                <a:schemeClr val="bg1"/>
              </a:solidFill>
              <a:effectLst/>
              <a:cs typeface="Times New Roman" pitchFamily="18" charset="0"/>
            </a:endParaRPr>
          </a:p>
        </p:txBody>
      </p:sp>
      <p:sp>
        <p:nvSpPr>
          <p:cNvPr id="3" name="Rectangle 2"/>
          <p:cNvSpPr/>
          <p:nvPr/>
        </p:nvSpPr>
        <p:spPr>
          <a:xfrm>
            <a:off x="1752600" y="152401"/>
            <a:ext cx="86106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Supervisor Scenario #2</a:t>
            </a:r>
          </a:p>
        </p:txBody>
      </p:sp>
      <p:pic>
        <p:nvPicPr>
          <p:cNvPr id="4" name="Picture 3">
            <a:extLst>
              <a:ext uri="{FF2B5EF4-FFF2-40B4-BE49-F238E27FC236}">
                <a16:creationId xmlns:a16="http://schemas.microsoft.com/office/drawing/2014/main" id="{35163630-4E6D-4B39-AFA3-4F628D873B51}"/>
              </a:ext>
            </a:extLst>
          </p:cNvPr>
          <p:cNvPicPr>
            <a:picLocks noChangeAspect="1"/>
          </p:cNvPicPr>
          <p:nvPr/>
        </p:nvPicPr>
        <p:blipFill>
          <a:blip r:embed="rId4"/>
          <a:stretch>
            <a:fillRect/>
          </a:stretch>
        </p:blipFill>
        <p:spPr>
          <a:xfrm>
            <a:off x="4501271" y="5885616"/>
            <a:ext cx="3853006" cy="1042506"/>
          </a:xfrm>
          <a:prstGeom prst="rect">
            <a:avLst/>
          </a:prstGeom>
        </p:spPr>
      </p:pic>
      <p:sp>
        <p:nvSpPr>
          <p:cNvPr id="2" name="Slide Number Placeholder 1">
            <a:extLst>
              <a:ext uri="{FF2B5EF4-FFF2-40B4-BE49-F238E27FC236}">
                <a16:creationId xmlns:a16="http://schemas.microsoft.com/office/drawing/2014/main" id="{64B97256-D174-4165-99E3-AD284FD0F24A}"/>
              </a:ext>
            </a:extLst>
          </p:cNvPr>
          <p:cNvSpPr>
            <a:spLocks noGrp="1"/>
          </p:cNvSpPr>
          <p:nvPr>
            <p:ph type="sldNum" sz="quarter" idx="12"/>
          </p:nvPr>
        </p:nvSpPr>
        <p:spPr/>
        <p:txBody>
          <a:bodyPr/>
          <a:lstStyle/>
          <a:p>
            <a:fld id="{2E436CE9-B43B-40D3-BCE0-B3813F59189E}" type="slidenum">
              <a:rPr lang="en-US" smtClean="0"/>
              <a:t>16</a:t>
            </a:fld>
            <a:endParaRPr lang="en-US"/>
          </a:p>
        </p:txBody>
      </p:sp>
    </p:spTree>
    <p:extLst>
      <p:ext uri="{BB962C8B-B14F-4D97-AF65-F5344CB8AC3E}">
        <p14:creationId xmlns:p14="http://schemas.microsoft.com/office/powerpoint/2010/main" val="130550338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1133" y="293510"/>
            <a:ext cx="8763000" cy="2641601"/>
          </a:xfrm>
        </p:spPr>
        <p:txBody>
          <a:bodyPr/>
          <a:lstStyle/>
          <a:p>
            <a:pPr>
              <a:defRPr/>
            </a:pPr>
            <a:r>
              <a:rPr lang="en-US" sz="2800" dirty="0">
                <a:solidFill>
                  <a:srgbClr val="C00000"/>
                </a:solidFill>
                <a:latin typeface="Comic Sans MS" pitchFamily="66" charset="0"/>
              </a:rPr>
              <a:t>Do you know harassment when you see it? </a:t>
            </a:r>
          </a:p>
          <a:p>
            <a:pPr>
              <a:defRPr/>
            </a:pPr>
            <a:r>
              <a:rPr lang="en-US" sz="2800" dirty="0">
                <a:latin typeface="Comic Sans MS" pitchFamily="66" charset="0"/>
              </a:rPr>
              <a:t>Sometimes, sure, but often not, because harassment </a:t>
            </a:r>
            <a:r>
              <a:rPr lang="en-US" sz="2800" b="1" dirty="0">
                <a:latin typeface="Comic Sans MS" pitchFamily="66" charset="0"/>
              </a:rPr>
              <a:t>isn't about intent</a:t>
            </a:r>
            <a:r>
              <a:rPr lang="en-US" sz="2800" dirty="0">
                <a:latin typeface="Comic Sans MS" pitchFamily="66" charset="0"/>
              </a:rPr>
              <a:t>, </a:t>
            </a:r>
            <a:r>
              <a:rPr lang="en-US" sz="2800" i="1" u="sng" dirty="0">
                <a:latin typeface="Comic Sans MS" pitchFamily="66" charset="0"/>
              </a:rPr>
              <a:t>it's about effect</a:t>
            </a:r>
            <a:r>
              <a:rPr lang="en-US" sz="2800" dirty="0">
                <a:latin typeface="Comic Sans MS" pitchFamily="66" charset="0"/>
              </a:rPr>
              <a:t>. </a:t>
            </a:r>
          </a:p>
          <a:p>
            <a:pPr>
              <a:defRPr/>
            </a:pPr>
            <a:r>
              <a:rPr lang="en-US" sz="2800" dirty="0">
                <a:latin typeface="Comic Sans MS" pitchFamily="66" charset="0"/>
              </a:rPr>
              <a:t>Employees may appear to be enjoying a situation but be thinking, "I'm being harassed." </a:t>
            </a:r>
          </a:p>
          <a:p>
            <a:pPr>
              <a:defRPr/>
            </a:pPr>
            <a:endParaRPr lang="en-US" dirty="0"/>
          </a:p>
        </p:txBody>
      </p:sp>
      <p:sp>
        <p:nvSpPr>
          <p:cNvPr id="2" name="Slide Number Placeholder 1"/>
          <p:cNvSpPr>
            <a:spLocks noGrp="1"/>
          </p:cNvSpPr>
          <p:nvPr>
            <p:ph type="sldNum" sz="quarter" idx="12"/>
          </p:nvPr>
        </p:nvSpPr>
        <p:spPr/>
        <p:txBody>
          <a:bodyPr/>
          <a:lstStyle/>
          <a:p>
            <a:pPr>
              <a:defRPr/>
            </a:pPr>
            <a:fld id="{087A6881-E328-4084-9825-F844EE26CC2B}" type="slidenum">
              <a:rPr lang="en-US" smtClean="0"/>
              <a:pPr>
                <a:defRPr/>
              </a:pPr>
              <a:t>17</a:t>
            </a:fld>
            <a:endParaRPr lang="en-US"/>
          </a:p>
        </p:txBody>
      </p:sp>
      <p:sp>
        <p:nvSpPr>
          <p:cNvPr id="21507" name="TextBox 4"/>
          <p:cNvSpPr txBox="1">
            <a:spLocks noChangeArrowheads="1"/>
          </p:cNvSpPr>
          <p:nvPr/>
        </p:nvSpPr>
        <p:spPr bwMode="auto">
          <a:xfrm>
            <a:off x="2777067" y="3056643"/>
            <a:ext cx="6477000" cy="1200150"/>
          </a:xfrm>
          <a:prstGeom prst="rect">
            <a:avLst/>
          </a:prstGeom>
          <a:solidFill>
            <a:srgbClr val="FFFF99"/>
          </a:solidFill>
          <a:ln w="57150">
            <a:solidFill>
              <a:schemeClr val="tx1"/>
            </a:solidFill>
            <a:miter lim="800000"/>
            <a:headEnd/>
            <a:tailEnd/>
          </a:ln>
        </p:spPr>
        <p:txBody>
          <a:bodyPr>
            <a:spAutoFit/>
          </a:bodyPr>
          <a:lstStyle/>
          <a:p>
            <a:r>
              <a:rPr lang="en-US" sz="3600" b="1" dirty="0">
                <a:solidFill>
                  <a:srgbClr val="FF0000"/>
                </a:solidFill>
                <a:latin typeface="Comic Sans MS" pitchFamily="66" charset="0"/>
              </a:rPr>
              <a:t>The message that counts … is the one </a:t>
            </a:r>
            <a:r>
              <a:rPr lang="en-US" sz="3600" b="1" i="1" dirty="0">
                <a:solidFill>
                  <a:srgbClr val="FF0000"/>
                </a:solidFill>
                <a:latin typeface="Comic Sans MS" pitchFamily="66" charset="0"/>
              </a:rPr>
              <a:t>received.  </a:t>
            </a:r>
          </a:p>
        </p:txBody>
      </p:sp>
      <p:sp>
        <p:nvSpPr>
          <p:cNvPr id="4" name="TextBox 3"/>
          <p:cNvSpPr txBox="1"/>
          <p:nvPr/>
        </p:nvSpPr>
        <p:spPr>
          <a:xfrm>
            <a:off x="2088445" y="4566355"/>
            <a:ext cx="8077200" cy="1446550"/>
          </a:xfrm>
          <a:prstGeom prst="rect">
            <a:avLst/>
          </a:prstGeom>
          <a:solidFill>
            <a:srgbClr val="FFFFFF"/>
          </a:solidFill>
          <a:ln w="57150">
            <a:solidFill>
              <a:srgbClr val="000000"/>
            </a:solidFill>
          </a:ln>
        </p:spPr>
        <p:txBody>
          <a:bodyPr>
            <a:spAutoFit/>
          </a:bodyPr>
          <a:lstStyle/>
          <a:p>
            <a:pPr>
              <a:defRPr/>
            </a:pPr>
            <a:r>
              <a:rPr lang="en-US" sz="2800" dirty="0">
                <a:solidFill>
                  <a:srgbClr val="C00000"/>
                </a:solidFill>
                <a:latin typeface="Arial" pitchFamily="34" charset="0"/>
                <a:cs typeface="Arial" pitchFamily="34" charset="0"/>
              </a:rPr>
              <a:t>Anytime inappropriate behavior or comments are intended to humiliate someone or continue despite requests to stop, </a:t>
            </a:r>
            <a:r>
              <a:rPr lang="en-US" sz="3200" b="1" i="1" dirty="0">
                <a:solidFill>
                  <a:srgbClr val="C00000"/>
                </a:solidFill>
              </a:rPr>
              <a:t>it’s Harassment</a:t>
            </a:r>
            <a:r>
              <a:rPr lang="en-US" sz="3200" dirty="0">
                <a:solidFill>
                  <a:srgbClr val="C00000"/>
                </a:solidFill>
              </a:rPr>
              <a:t>.     </a:t>
            </a:r>
          </a:p>
        </p:txBody>
      </p:sp>
    </p:spTree>
    <p:extLst>
      <p:ext uri="{BB962C8B-B14F-4D97-AF65-F5344CB8AC3E}">
        <p14:creationId xmlns:p14="http://schemas.microsoft.com/office/powerpoint/2010/main" val="167927224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2110539" y="1032638"/>
            <a:ext cx="7886700" cy="1945105"/>
          </a:xfrm>
        </p:spPr>
        <p:txBody>
          <a:bodyPr/>
          <a:lstStyle/>
          <a:p>
            <a:pPr>
              <a:defRPr/>
            </a:pPr>
            <a:r>
              <a:rPr lang="en-US" sz="4300" b="0" dirty="0">
                <a:solidFill>
                  <a:schemeClr val="bg1"/>
                </a:solidFill>
                <a:effectLst/>
                <a:ea typeface="+mn-ea"/>
                <a:cs typeface="+mn-cs"/>
              </a:rPr>
              <a:t>Reporting discrimination is itself a protected act under the law.</a:t>
            </a:r>
            <a:endParaRPr lang="en-US" altLang="en-US" sz="4000" dirty="0">
              <a:solidFill>
                <a:schemeClr val="bg1"/>
              </a:solidFill>
              <a:effectLst/>
              <a:cs typeface="Times New Roman" pitchFamily="18" charset="0"/>
            </a:endParaRPr>
          </a:p>
        </p:txBody>
      </p:sp>
      <p:sp>
        <p:nvSpPr>
          <p:cNvPr id="3" name="Rectangle 2"/>
          <p:cNvSpPr/>
          <p:nvPr/>
        </p:nvSpPr>
        <p:spPr>
          <a:xfrm>
            <a:off x="1752600" y="152401"/>
            <a:ext cx="8610600" cy="646331"/>
          </a:xfrm>
          <a:prstGeom prst="rect">
            <a:avLst/>
          </a:prstGeom>
        </p:spPr>
        <p:txBody>
          <a:bodyPr wrap="square">
            <a:spAutoFit/>
          </a:bodyPr>
          <a:lstStyle/>
          <a:p>
            <a:pPr algn="ctr" defTabSz="914400" eaLnBrk="0" fontAlgn="base" hangingPunct="0">
              <a:spcBef>
                <a:spcPct val="0"/>
              </a:spcBef>
              <a:spcAft>
                <a:spcPct val="0"/>
              </a:spcAft>
              <a:defRPr/>
            </a:pPr>
            <a:r>
              <a:rPr lang="en-US" sz="3600" b="1" dirty="0">
                <a:solidFill>
                  <a:srgbClr val="FF0000"/>
                </a:solidFill>
                <a:latin typeface="Arial" pitchFamily="34" charset="0"/>
                <a:cs typeface="Arial" pitchFamily="34" charset="0"/>
              </a:rPr>
              <a:t>Supervisor Scenario #3 &amp; #4</a:t>
            </a:r>
          </a:p>
        </p:txBody>
      </p:sp>
      <p:sp>
        <p:nvSpPr>
          <p:cNvPr id="4" name="TextBox 3"/>
          <p:cNvSpPr txBox="1"/>
          <p:nvPr/>
        </p:nvSpPr>
        <p:spPr>
          <a:xfrm>
            <a:off x="2114550" y="3695554"/>
            <a:ext cx="8153400" cy="1581972"/>
          </a:xfrm>
          <a:prstGeom prst="rect">
            <a:avLst/>
          </a:prstGeom>
          <a:noFill/>
        </p:spPr>
        <p:txBody>
          <a:bodyPr wrap="square" rtlCol="0">
            <a:spAutoFit/>
          </a:bodyPr>
          <a:lstStyle/>
          <a:p>
            <a:pPr marL="342900" indent="-342900" defTabSz="914400" fontAlgn="base">
              <a:spcBef>
                <a:spcPct val="20000"/>
              </a:spcBef>
              <a:spcAft>
                <a:spcPct val="0"/>
              </a:spcAft>
              <a:defRPr/>
            </a:pPr>
            <a:r>
              <a:rPr lang="en-US" sz="4400" kern="0" dirty="0">
                <a:solidFill>
                  <a:srgbClr val="FFFFFF"/>
                </a:solidFill>
                <a:latin typeface="Times New Roman"/>
              </a:rPr>
              <a:t>Discrimination and Harassment</a:t>
            </a:r>
          </a:p>
          <a:p>
            <a:pPr marL="342900" indent="-342900" defTabSz="914400" fontAlgn="base">
              <a:spcBef>
                <a:spcPct val="20000"/>
              </a:spcBef>
              <a:spcAft>
                <a:spcPct val="0"/>
              </a:spcAft>
              <a:defRPr/>
            </a:pPr>
            <a:r>
              <a:rPr lang="en-US" sz="4400" kern="0" dirty="0">
                <a:solidFill>
                  <a:srgbClr val="FFFFFF"/>
                </a:solidFill>
                <a:latin typeface="Times New Roman"/>
              </a:rPr>
              <a:t>are the same.</a:t>
            </a:r>
          </a:p>
        </p:txBody>
      </p:sp>
    </p:spTree>
    <p:extLst>
      <p:ext uri="{BB962C8B-B14F-4D97-AF65-F5344CB8AC3E}">
        <p14:creationId xmlns:p14="http://schemas.microsoft.com/office/powerpoint/2010/main" val="401025853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579642287"/>
              </p:ext>
            </p:extLst>
          </p:nvPr>
        </p:nvGraphicFramePr>
        <p:xfrm>
          <a:off x="1676400" y="685800"/>
          <a:ext cx="8839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981200" y="503274"/>
            <a:ext cx="8382000" cy="762000"/>
          </a:xfrm>
        </p:spPr>
        <p:txBody>
          <a:bodyPr>
            <a:normAutofit/>
          </a:bodyPr>
          <a:lstStyle/>
          <a:p>
            <a:pPr eaLnBrk="1" hangingPunct="1">
              <a:defRPr/>
            </a:pPr>
            <a:r>
              <a:rPr lang="en-US" sz="4000" b="1" u="sng" dirty="0">
                <a:solidFill>
                  <a:schemeClr val="accent2">
                    <a:lumMod val="50000"/>
                  </a:schemeClr>
                </a:solidFill>
                <a:effectLst>
                  <a:outerShdw blurRad="38100" dist="38100" dir="2700000" algn="tl">
                    <a:srgbClr val="000000">
                      <a:alpha val="43137"/>
                    </a:srgbClr>
                  </a:outerShdw>
                </a:effectLst>
              </a:rPr>
              <a:t>Bias, Stereotypes and Prejudice</a:t>
            </a:r>
          </a:p>
        </p:txBody>
      </p:sp>
      <p:sp>
        <p:nvSpPr>
          <p:cNvPr id="4" name="Slide Number Placeholder 3"/>
          <p:cNvSpPr>
            <a:spLocks noGrp="1"/>
          </p:cNvSpPr>
          <p:nvPr>
            <p:ph type="sldNum" sz="quarter" idx="4294967295"/>
          </p:nvPr>
        </p:nvSpPr>
        <p:spPr>
          <a:xfrm>
            <a:off x="10058400" y="6245225"/>
            <a:ext cx="2133600" cy="476250"/>
          </a:xfrm>
          <a:prstGeom prst="rect">
            <a:avLst/>
          </a:prstGeom>
        </p:spPr>
        <p:txBody>
          <a:bodyPr/>
          <a:lstStyle/>
          <a:p>
            <a:pPr algn="ctr">
              <a:defRPr/>
            </a:pPr>
            <a:fld id="{C816AD84-46A4-43C1-A55C-37217A835A40}" type="slidenum">
              <a:rPr lang="en-US">
                <a:solidFill>
                  <a:srgbClr val="000000"/>
                </a:solidFill>
                <a:effectLst>
                  <a:outerShdw blurRad="38100" dist="38100" dir="2700000" algn="tl">
                    <a:srgbClr val="000000">
                      <a:alpha val="43137"/>
                    </a:srgbClr>
                  </a:outerShdw>
                </a:effectLst>
                <a:cs typeface="+mn-cs"/>
              </a:rPr>
              <a:pPr algn="ctr">
                <a:defRPr/>
              </a:pPr>
              <a:t>19</a:t>
            </a:fld>
            <a:endParaRPr lang="en-US">
              <a:solidFill>
                <a:srgbClr val="000000"/>
              </a:solidFill>
              <a:effectLst>
                <a:outerShdw blurRad="38100" dist="38100" dir="2700000" algn="tl">
                  <a:srgbClr val="000000">
                    <a:alpha val="43137"/>
                  </a:srgbClr>
                </a:outerShdw>
              </a:effectLst>
              <a:cs typeface="+mn-cs"/>
            </a:endParaRPr>
          </a:p>
        </p:txBody>
      </p:sp>
      <p:sp>
        <p:nvSpPr>
          <p:cNvPr id="7" name="TextBox 6"/>
          <p:cNvSpPr txBox="1"/>
          <p:nvPr/>
        </p:nvSpPr>
        <p:spPr>
          <a:xfrm>
            <a:off x="1828800" y="5410200"/>
            <a:ext cx="8534400" cy="1016000"/>
          </a:xfrm>
          <a:prstGeom prst="rect">
            <a:avLst/>
          </a:prstGeom>
          <a:solidFill>
            <a:srgbClr val="FFFFCC"/>
          </a:solidFill>
          <a:ln>
            <a:solidFill>
              <a:srgbClr val="000066"/>
            </a:solidFill>
          </a:ln>
        </p:spPr>
        <p:txBody>
          <a:bodyPr>
            <a:spAutoFit/>
          </a:bodyPr>
          <a:lstStyle/>
          <a:p>
            <a:pPr algn="ctr" fontAlgn="base">
              <a:spcBef>
                <a:spcPct val="0"/>
              </a:spcBef>
              <a:spcAft>
                <a:spcPct val="0"/>
              </a:spcAft>
              <a:defRPr/>
            </a:pPr>
            <a:r>
              <a:rPr lang="en-US" sz="3000" b="1" dirty="0">
                <a:solidFill>
                  <a:srgbClr val="C00000"/>
                </a:solidFill>
                <a:effectLst>
                  <a:outerShdw blurRad="38100" dist="38100" dir="2700000" algn="tl">
                    <a:srgbClr val="000000">
                      <a:alpha val="43137"/>
                    </a:srgbClr>
                  </a:outerShdw>
                </a:effectLst>
                <a:latin typeface="Times New Roman" pitchFamily="18" charset="0"/>
              </a:rPr>
              <a:t>* It is </a:t>
            </a:r>
            <a:r>
              <a:rPr lang="en-US" sz="3000" b="1" i="1" u="sng" dirty="0">
                <a:solidFill>
                  <a:srgbClr val="C00000"/>
                </a:solidFill>
                <a:effectLst>
                  <a:outerShdw blurRad="38100" dist="38100" dir="2700000" algn="tl">
                    <a:srgbClr val="000000">
                      <a:alpha val="43137"/>
                    </a:srgbClr>
                  </a:outerShdw>
                </a:effectLst>
                <a:latin typeface="Times New Roman" pitchFamily="18" charset="0"/>
              </a:rPr>
              <a:t>NEVER</a:t>
            </a:r>
            <a:r>
              <a:rPr lang="en-US" sz="3000" b="1" u="sng" dirty="0">
                <a:solidFill>
                  <a:srgbClr val="C00000"/>
                </a:solidFill>
                <a:effectLst>
                  <a:outerShdw blurRad="38100" dist="38100" dir="2700000" algn="tl">
                    <a:srgbClr val="000000">
                      <a:alpha val="43137"/>
                    </a:srgbClr>
                  </a:outerShdw>
                </a:effectLst>
                <a:latin typeface="Times New Roman" pitchFamily="18" charset="0"/>
              </a:rPr>
              <a:t>  APPROPRIATE</a:t>
            </a:r>
            <a:r>
              <a:rPr lang="en-US" sz="3000" b="1" dirty="0">
                <a:solidFill>
                  <a:srgbClr val="C00000"/>
                </a:solidFill>
                <a:effectLst>
                  <a:outerShdw blurRad="38100" dist="38100" dir="2700000" algn="tl">
                    <a:srgbClr val="000000">
                      <a:alpha val="43137"/>
                    </a:srgbClr>
                  </a:outerShdw>
                </a:effectLst>
                <a:latin typeface="Times New Roman" pitchFamily="18" charset="0"/>
              </a:rPr>
              <a:t> to take action or speak at work from your personal prejudice!  </a:t>
            </a:r>
          </a:p>
        </p:txBody>
      </p:sp>
    </p:spTree>
    <p:extLst>
      <p:ext uri="{BB962C8B-B14F-4D97-AF65-F5344CB8AC3E}">
        <p14:creationId xmlns:p14="http://schemas.microsoft.com/office/powerpoint/2010/main" val="197749903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D693-BC5A-499B-9D63-A68D8A934440}"/>
              </a:ext>
            </a:extLst>
          </p:cNvPr>
          <p:cNvSpPr>
            <a:spLocks noGrp="1"/>
          </p:cNvSpPr>
          <p:nvPr>
            <p:ph type="title"/>
          </p:nvPr>
        </p:nvSpPr>
        <p:spPr>
          <a:xfrm>
            <a:off x="2008710" y="205740"/>
            <a:ext cx="7055380" cy="1150620"/>
          </a:xfrm>
        </p:spPr>
        <p:txBody>
          <a:bodyPr/>
          <a:lstStyle/>
          <a:p>
            <a:pPr algn="ctr"/>
            <a:r>
              <a:rPr lang="en-US" sz="5400" dirty="0"/>
              <a:t>Disclaimer</a:t>
            </a:r>
          </a:p>
        </p:txBody>
      </p:sp>
      <p:sp>
        <p:nvSpPr>
          <p:cNvPr id="3" name="Content Placeholder 2">
            <a:extLst>
              <a:ext uri="{FF2B5EF4-FFF2-40B4-BE49-F238E27FC236}">
                <a16:creationId xmlns:a16="http://schemas.microsoft.com/office/drawing/2014/main" id="{380CDD4F-3D63-4DB6-9A06-B6A0BFC035DC}"/>
              </a:ext>
            </a:extLst>
          </p:cNvPr>
          <p:cNvSpPr>
            <a:spLocks noGrp="1"/>
          </p:cNvSpPr>
          <p:nvPr>
            <p:ph idx="1"/>
          </p:nvPr>
        </p:nvSpPr>
        <p:spPr>
          <a:xfrm>
            <a:off x="2690648" y="1356360"/>
            <a:ext cx="6617282" cy="3459480"/>
          </a:xfrm>
        </p:spPr>
        <p:txBody>
          <a:bodyPr>
            <a:normAutofit/>
          </a:bodyPr>
          <a:lstStyle/>
          <a:p>
            <a:pPr marL="0" indent="0">
              <a:buNone/>
            </a:pPr>
            <a:r>
              <a:rPr lang="en-US" altLang="en-US" sz="3600" dirty="0">
                <a:cs typeface="Arial" panose="020B0604020202020204" pitchFamily="34" charset="0"/>
              </a:rPr>
              <a:t>The comments and advice provided by me today are </a:t>
            </a:r>
            <a:r>
              <a:rPr lang="en-US" sz="3600" dirty="0">
                <a:ea typeface="Calibri" panose="020F0502020204030204" pitchFamily="34" charset="0"/>
              </a:rPr>
              <a:t>not intended to replace the advice of your City Attorney.  </a:t>
            </a:r>
            <a:endParaRPr lang="en-US" altLang="en-US" sz="3600" dirty="0">
              <a:cs typeface="Arial" panose="020B0604020202020204" pitchFamily="34" charset="0"/>
            </a:endParaRPr>
          </a:p>
          <a:p>
            <a:pPr marL="0" indent="0">
              <a:buNone/>
            </a:pPr>
            <a:r>
              <a:rPr lang="en-US" sz="3600" dirty="0">
                <a:cs typeface="Arial" panose="020B0604020202020204" pitchFamily="34" charset="0"/>
              </a:rPr>
              <a:t>				</a:t>
            </a:r>
            <a:r>
              <a:rPr lang="en-US" sz="4400" b="1" i="1" dirty="0">
                <a:solidFill>
                  <a:srgbClr val="92D050"/>
                </a:solidFill>
                <a:latin typeface="Brush Script MT" panose="03060802040406070304" pitchFamily="66" charset="0"/>
                <a:cs typeface="Arial" panose="020B0604020202020204" pitchFamily="34" charset="0"/>
              </a:rPr>
              <a:t>Pam Spinks</a:t>
            </a:r>
            <a:endParaRPr lang="en-US" sz="4400" b="1" i="1" dirty="0">
              <a:solidFill>
                <a:srgbClr val="92D050"/>
              </a:solidFill>
              <a:latin typeface="Brush Script MT" panose="03060802040406070304" pitchFamily="66" charset="0"/>
            </a:endParaRPr>
          </a:p>
        </p:txBody>
      </p:sp>
      <p:sp>
        <p:nvSpPr>
          <p:cNvPr id="4" name="TextBox 3">
            <a:extLst>
              <a:ext uri="{FF2B5EF4-FFF2-40B4-BE49-F238E27FC236}">
                <a16:creationId xmlns:a16="http://schemas.microsoft.com/office/drawing/2014/main" id="{7B2494A4-5349-4911-970A-F7DA1EABA6EB}"/>
              </a:ext>
            </a:extLst>
          </p:cNvPr>
          <p:cNvSpPr txBox="1"/>
          <p:nvPr/>
        </p:nvSpPr>
        <p:spPr>
          <a:xfrm>
            <a:off x="1555564" y="4312668"/>
            <a:ext cx="9080871" cy="1569660"/>
          </a:xfrm>
          <a:prstGeom prst="rect">
            <a:avLst/>
          </a:prstGeom>
          <a:noFill/>
          <a:ln w="57150">
            <a:solidFill>
              <a:srgbClr val="3333FF"/>
            </a:solidFill>
          </a:ln>
        </p:spPr>
        <p:txBody>
          <a:bodyPr wrap="square" rtlCol="0">
            <a:spAutoFit/>
          </a:bodyPr>
          <a:lstStyle/>
          <a:p>
            <a:r>
              <a:rPr lang="en-US" sz="3200" dirty="0">
                <a:solidFill>
                  <a:srgbClr val="C00000"/>
                </a:solidFill>
                <a:highlight>
                  <a:srgbClr val="C0C0C0"/>
                </a:highlight>
                <a:latin typeface="Calibri" panose="020F0502020204030204" pitchFamily="34" charset="0"/>
                <a:ea typeface="Calibri" panose="020F0502020204030204" pitchFamily="34" charset="0"/>
              </a:rPr>
              <a:t>For additional assistance, please call </a:t>
            </a:r>
            <a:r>
              <a:rPr lang="en-US" sz="3200" b="1" dirty="0">
                <a:solidFill>
                  <a:srgbClr val="C00000"/>
                </a:solidFill>
                <a:highlight>
                  <a:srgbClr val="C0C0C0"/>
                </a:highlight>
                <a:latin typeface="Calibri" panose="020F0502020204030204" pitchFamily="34" charset="0"/>
                <a:ea typeface="Calibri" panose="020F0502020204030204" pitchFamily="34" charset="0"/>
              </a:rPr>
              <a:t>Suzie Paulson</a:t>
            </a:r>
            <a:r>
              <a:rPr lang="en-US" sz="3200" dirty="0">
                <a:solidFill>
                  <a:srgbClr val="C00000"/>
                </a:solidFill>
                <a:highlight>
                  <a:srgbClr val="C0C0C0"/>
                </a:highlight>
                <a:latin typeface="Calibri" panose="020F0502020204030204" pitchFamily="34" charset="0"/>
                <a:ea typeface="Calibri" panose="020F0502020204030204" pitchFamily="34" charset="0"/>
              </a:rPr>
              <a:t>, </a:t>
            </a:r>
            <a:r>
              <a:rPr lang="en-US" sz="3200" b="1" dirty="0">
                <a:solidFill>
                  <a:srgbClr val="C00000"/>
                </a:solidFill>
                <a:highlight>
                  <a:srgbClr val="C0C0C0"/>
                </a:highlight>
                <a:latin typeface="Calibri" panose="020F0502020204030204" pitchFamily="34" charset="0"/>
                <a:ea typeface="Calibri" panose="020F0502020204030204" pitchFamily="34" charset="0"/>
              </a:rPr>
              <a:t>Matt Love</a:t>
            </a:r>
            <a:r>
              <a:rPr lang="en-US" sz="3200" dirty="0">
                <a:solidFill>
                  <a:srgbClr val="C00000"/>
                </a:solidFill>
                <a:highlight>
                  <a:srgbClr val="C0C0C0"/>
                </a:highlight>
                <a:latin typeface="Calibri" panose="020F0502020204030204" pitchFamily="34" charset="0"/>
                <a:ea typeface="Calibri" panose="020F0502020204030204" pitchFamily="34" charset="0"/>
              </a:rPr>
              <a:t>, </a:t>
            </a:r>
            <a:r>
              <a:rPr lang="en-US" sz="3200" b="1" dirty="0">
                <a:solidFill>
                  <a:srgbClr val="C00000"/>
                </a:solidFill>
                <a:highlight>
                  <a:srgbClr val="C0C0C0"/>
                </a:highlight>
                <a:latin typeface="Calibri" panose="020F0502020204030204" pitchFamily="34" charset="0"/>
                <a:ea typeface="Calibri" panose="020F0502020204030204" pitchFamily="34" charset="0"/>
              </a:rPr>
              <a:t>Monica Coleman or Jeff Bryant </a:t>
            </a:r>
            <a:r>
              <a:rPr lang="en-US" sz="3200" dirty="0">
                <a:solidFill>
                  <a:srgbClr val="C00000"/>
                </a:solidFill>
                <a:highlight>
                  <a:srgbClr val="C0C0C0"/>
                </a:highlight>
                <a:latin typeface="Calibri" panose="020F0502020204030204" pitchFamily="34" charset="0"/>
                <a:ea typeface="Calibri" panose="020F0502020204030204" pitchFamily="34" charset="0"/>
              </a:rPr>
              <a:t>@ OMAG for guidance, 405-657-1400 or 1-800-234-9461.  </a:t>
            </a:r>
          </a:p>
        </p:txBody>
      </p:sp>
      <p:sp>
        <p:nvSpPr>
          <p:cNvPr id="6" name="Slide Number Placeholder 5">
            <a:extLst>
              <a:ext uri="{FF2B5EF4-FFF2-40B4-BE49-F238E27FC236}">
                <a16:creationId xmlns:a16="http://schemas.microsoft.com/office/drawing/2014/main" id="{24B151C3-9AD3-4F6F-A3FD-033C6283619A}"/>
              </a:ext>
            </a:extLst>
          </p:cNvPr>
          <p:cNvSpPr>
            <a:spLocks noGrp="1"/>
          </p:cNvSpPr>
          <p:nvPr>
            <p:ph type="sldNum" sz="quarter" idx="12"/>
          </p:nvPr>
        </p:nvSpPr>
        <p:spPr/>
        <p:txBody>
          <a:bodyPr/>
          <a:lstStyle/>
          <a:p>
            <a:fld id="{78BB2739-27D0-48B3-A707-002A0D5B034E}" type="slidenum">
              <a:rPr lang="en-US" smtClean="0"/>
              <a:t>2</a:t>
            </a:fld>
            <a:endParaRPr lang="en-US"/>
          </a:p>
        </p:txBody>
      </p:sp>
    </p:spTree>
    <p:extLst>
      <p:ext uri="{BB962C8B-B14F-4D97-AF65-F5344CB8AC3E}">
        <p14:creationId xmlns:p14="http://schemas.microsoft.com/office/powerpoint/2010/main" val="2871906445"/>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1676400" y="4114800"/>
            <a:ext cx="6019800" cy="1347252"/>
          </a:xfrm>
          <a:solidFill>
            <a:srgbClr val="FFFF99"/>
          </a:solidFill>
          <a:ln w="57150">
            <a:solidFill>
              <a:schemeClr val="tx1"/>
            </a:solidFill>
          </a:ln>
        </p:spPr>
        <p:txBody>
          <a:bodyPr/>
          <a:lstStyle/>
          <a:p>
            <a:pPr algn="ctr" eaLnBrk="1" hangingPunct="1">
              <a:lnSpc>
                <a:spcPct val="90000"/>
              </a:lnSpc>
              <a:buFont typeface="Wingdings" pitchFamily="2" charset="2"/>
              <a:buNone/>
              <a:defRPr/>
            </a:pPr>
            <a:r>
              <a:rPr lang="en-US" sz="800" b="1" i="1" dirty="0">
                <a:solidFill>
                  <a:srgbClr val="C00000"/>
                </a:solidFill>
              </a:rPr>
              <a:t> </a:t>
            </a:r>
          </a:p>
          <a:p>
            <a:pPr algn="ctr" eaLnBrk="1" hangingPunct="1">
              <a:lnSpc>
                <a:spcPct val="90000"/>
              </a:lnSpc>
              <a:buFont typeface="Wingdings" pitchFamily="2" charset="2"/>
              <a:buNone/>
              <a:defRPr/>
            </a:pPr>
            <a:r>
              <a:rPr lang="en-US" sz="3600" b="1" i="1" dirty="0">
                <a:solidFill>
                  <a:srgbClr val="C00000"/>
                </a:solidFill>
              </a:rPr>
              <a:t>If you are a </a:t>
            </a:r>
            <a:r>
              <a:rPr lang="en-US" sz="3600" b="1" i="1" dirty="0">
                <a:solidFill>
                  <a:srgbClr val="C00000"/>
                </a:solidFill>
                <a:latin typeface="Comic Sans MS" panose="030F0702030302020204" pitchFamily="66" charset="0"/>
              </a:rPr>
              <a:t>“Jerk”, </a:t>
            </a:r>
            <a:r>
              <a:rPr lang="en-US" sz="3600" b="1" i="1" dirty="0">
                <a:solidFill>
                  <a:srgbClr val="C00000"/>
                </a:solidFill>
              </a:rPr>
              <a:t>then </a:t>
            </a:r>
            <a:r>
              <a:rPr lang="en-US" sz="3600" b="1" i="1" u="sng" dirty="0">
                <a:solidFill>
                  <a:srgbClr val="C00000"/>
                </a:solidFill>
              </a:rPr>
              <a:t>YOU</a:t>
            </a:r>
            <a:r>
              <a:rPr lang="en-US" sz="3600" b="1" i="1" dirty="0">
                <a:solidFill>
                  <a:srgbClr val="C00000"/>
                </a:solidFill>
              </a:rPr>
              <a:t> have to Change. </a:t>
            </a:r>
          </a:p>
        </p:txBody>
      </p:sp>
      <p:sp>
        <p:nvSpPr>
          <p:cNvPr id="35842" name="Rectangle 2"/>
          <p:cNvSpPr>
            <a:spLocks noGrp="1" noChangeArrowheads="1"/>
          </p:cNvSpPr>
          <p:nvPr>
            <p:ph type="title" idx="4294967295"/>
          </p:nvPr>
        </p:nvSpPr>
        <p:spPr>
          <a:xfrm>
            <a:off x="2590800" y="0"/>
            <a:ext cx="6705600" cy="1143000"/>
          </a:xfrm>
        </p:spPr>
        <p:txBody>
          <a:bodyPr>
            <a:noAutofit/>
          </a:bodyPr>
          <a:lstStyle/>
          <a:p>
            <a:pPr eaLnBrk="1" hangingPunct="1">
              <a:defRPr/>
            </a:pPr>
            <a:r>
              <a:rPr sz="6000" b="1" dirty="0">
                <a:solidFill>
                  <a:srgbClr val="C00000"/>
                </a:solidFill>
              </a:rPr>
              <a:t>Don't be a </a:t>
            </a:r>
            <a:r>
              <a:rPr lang="en-US" sz="6000" b="1" dirty="0">
                <a:solidFill>
                  <a:srgbClr val="C00000"/>
                </a:solidFill>
              </a:rPr>
              <a:t>“Jerk”!</a:t>
            </a:r>
          </a:p>
        </p:txBody>
      </p:sp>
      <p:sp>
        <p:nvSpPr>
          <p:cNvPr id="60420" name="Slide Number Placeholder 4"/>
          <p:cNvSpPr>
            <a:spLocks noGrp="1"/>
          </p:cNvSpPr>
          <p:nvPr>
            <p:ph type="sldNum" sz="quarter" idx="4294967295"/>
          </p:nvPr>
        </p:nvSpPr>
        <p:spPr bwMode="auto">
          <a:xfrm>
            <a:off x="8763000" y="6248400"/>
            <a:ext cx="1905000" cy="457200"/>
          </a:xfrm>
          <a:prstGeom prst="rect">
            <a:avLst/>
          </a:prstGeom>
          <a:noFill/>
          <a:ln>
            <a:miter lim="800000"/>
            <a:headEnd/>
            <a:tailEnd/>
          </a:ln>
        </p:spPr>
        <p:txBody>
          <a:bodyPr/>
          <a:lstStyle/>
          <a:p>
            <a:pPr defTabSz="914400" fontAlgn="base">
              <a:spcBef>
                <a:spcPct val="0"/>
              </a:spcBef>
              <a:spcAft>
                <a:spcPct val="0"/>
              </a:spcAft>
              <a:defRPr/>
            </a:pPr>
            <a:fld id="{D3BD7C28-0193-424B-841F-5485D6354DBA}" type="slidenum">
              <a:rPr lang="en-US" sz="1800">
                <a:solidFill>
                  <a:srgbClr val="000000"/>
                </a:solidFill>
                <a:effectLst>
                  <a:outerShdw blurRad="38100" dist="38100" dir="2700000" algn="tl">
                    <a:srgbClr val="000000">
                      <a:alpha val="43137"/>
                    </a:srgbClr>
                  </a:outerShdw>
                </a:effectLst>
                <a:latin typeface="Arial" pitchFamily="34" charset="0"/>
                <a:cs typeface="Arial" pitchFamily="34" charset="0"/>
              </a:rPr>
              <a:pPr defTabSz="914400" fontAlgn="base">
                <a:spcBef>
                  <a:spcPct val="0"/>
                </a:spcBef>
                <a:spcAft>
                  <a:spcPct val="0"/>
                </a:spcAft>
                <a:defRPr/>
              </a:pPr>
              <a:t>20</a:t>
            </a:fld>
            <a:endParaRPr lang="en-US" sz="1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60421" name="TextBox 6"/>
          <p:cNvSpPr txBox="1">
            <a:spLocks noChangeArrowheads="1"/>
          </p:cNvSpPr>
          <p:nvPr/>
        </p:nvSpPr>
        <p:spPr bwMode="auto">
          <a:xfrm>
            <a:off x="1752600" y="1066801"/>
            <a:ext cx="8915400" cy="2954655"/>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3400" b="1" dirty="0">
                <a:solidFill>
                  <a:prstClr val="black"/>
                </a:solidFill>
                <a:latin typeface="Comic Sans MS" panose="030F0702030302020204" pitchFamily="66" charset="0"/>
                <a:cs typeface="Arial" pitchFamily="34" charset="0"/>
              </a:rPr>
              <a:t>Jerk</a:t>
            </a:r>
            <a:r>
              <a:rPr lang="en-US" sz="3200" b="1" dirty="0">
                <a:solidFill>
                  <a:prstClr val="black"/>
                </a:solidFill>
                <a:latin typeface="Arial" pitchFamily="34" charset="0"/>
                <a:cs typeface="Arial" pitchFamily="34" charset="0"/>
              </a:rPr>
              <a:t> = a person</a:t>
            </a:r>
            <a:r>
              <a:rPr lang="en-US" sz="3200" dirty="0">
                <a:solidFill>
                  <a:prstClr val="black"/>
                </a:solidFill>
                <a:latin typeface="Arial" pitchFamily="34" charset="0"/>
                <a:cs typeface="Arial" pitchFamily="34" charset="0"/>
              </a:rPr>
              <a:t> </a:t>
            </a:r>
            <a:r>
              <a:rPr lang="en-US" sz="3200" b="1" dirty="0">
                <a:solidFill>
                  <a:prstClr val="black"/>
                </a:solidFill>
                <a:latin typeface="Arial" pitchFamily="34" charset="0"/>
                <a:cs typeface="Arial" pitchFamily="34" charset="0"/>
              </a:rPr>
              <a:t>who is unwelcome due to unlikable qualities and </a:t>
            </a:r>
            <a:r>
              <a:rPr lang="en-US" sz="3200" b="1" i="1" u="sng" dirty="0">
                <a:solidFill>
                  <a:prstClr val="black"/>
                </a:solidFill>
                <a:latin typeface="Arial" pitchFamily="34" charset="0"/>
                <a:cs typeface="Arial" pitchFamily="34" charset="0"/>
              </a:rPr>
              <a:t>behavior</a:t>
            </a:r>
          </a:p>
          <a:p>
            <a:pPr defTabSz="914400" fontAlgn="base">
              <a:spcBef>
                <a:spcPct val="0"/>
              </a:spcBef>
              <a:spcAft>
                <a:spcPct val="0"/>
              </a:spcAft>
              <a:defRPr/>
            </a:pPr>
            <a:r>
              <a:rPr lang="en-US" sz="1200" b="1" dirty="0">
                <a:solidFill>
                  <a:prstClr val="black"/>
                </a:solidFill>
                <a:latin typeface="Arial" pitchFamily="34" charset="0"/>
                <a:cs typeface="Arial" pitchFamily="34" charset="0"/>
              </a:rPr>
              <a:t> </a:t>
            </a:r>
          </a:p>
          <a:p>
            <a:pPr defTabSz="914400" fontAlgn="base">
              <a:spcBef>
                <a:spcPct val="0"/>
              </a:spcBef>
              <a:spcAft>
                <a:spcPct val="0"/>
              </a:spcAft>
              <a:defRPr/>
            </a:pPr>
            <a:r>
              <a:rPr lang="en-US" sz="3200" dirty="0">
                <a:solidFill>
                  <a:prstClr val="black"/>
                </a:solidFill>
                <a:latin typeface="Arial" pitchFamily="34" charset="0"/>
                <a:cs typeface="Arial" pitchFamily="34" charset="0"/>
              </a:rPr>
              <a:t>Frequently called: </a:t>
            </a:r>
            <a:r>
              <a:rPr lang="en-US" sz="3200" b="1" dirty="0">
                <a:solidFill>
                  <a:prstClr val="black"/>
                </a:solidFill>
                <a:latin typeface="Arial" pitchFamily="34" charset="0"/>
                <a:cs typeface="Arial" pitchFamily="34" charset="0"/>
              </a:rPr>
              <a:t>Obnoxious, </a:t>
            </a:r>
          </a:p>
          <a:p>
            <a:pPr defTabSz="914400" fontAlgn="base">
              <a:spcBef>
                <a:spcPct val="0"/>
              </a:spcBef>
              <a:spcAft>
                <a:spcPct val="0"/>
              </a:spcAft>
              <a:defRPr/>
            </a:pPr>
            <a:r>
              <a:rPr lang="en-US" sz="3200" b="1" dirty="0">
                <a:solidFill>
                  <a:prstClr val="black"/>
                </a:solidFill>
                <a:latin typeface="Arial" pitchFamily="34" charset="0"/>
                <a:cs typeface="Arial" pitchFamily="34" charset="0"/>
              </a:rPr>
              <a:t>	Horrible, Intolerable </a:t>
            </a:r>
          </a:p>
          <a:p>
            <a:pPr defTabSz="914400" fontAlgn="base">
              <a:spcBef>
                <a:spcPct val="0"/>
              </a:spcBef>
              <a:spcAft>
                <a:spcPct val="0"/>
              </a:spcAft>
              <a:defRPr/>
            </a:pPr>
            <a:endParaRPr lang="en-US" sz="1200" b="1" dirty="0">
              <a:solidFill>
                <a:srgbClr val="000000"/>
              </a:solidFill>
              <a:latin typeface="Arial" pitchFamily="34" charset="0"/>
              <a:cs typeface="Arial" pitchFamily="34" charset="0"/>
            </a:endParaRPr>
          </a:p>
          <a:p>
            <a:pPr defTabSz="914400" fontAlgn="base">
              <a:spcBef>
                <a:spcPct val="0"/>
              </a:spcBef>
              <a:spcAft>
                <a:spcPct val="0"/>
              </a:spcAft>
              <a:defRPr/>
            </a:pPr>
            <a:r>
              <a:rPr lang="en-US" sz="3200" b="1" u="sng" dirty="0">
                <a:solidFill>
                  <a:srgbClr val="C00000"/>
                </a:solidFill>
                <a:latin typeface="Arial" pitchFamily="34" charset="0"/>
                <a:cs typeface="Arial" pitchFamily="34" charset="0"/>
              </a:rPr>
              <a:t>Shows </a:t>
            </a:r>
            <a:r>
              <a:rPr lang="en-US" sz="3200" b="1" i="1" u="sng" dirty="0">
                <a:solidFill>
                  <a:srgbClr val="C00000"/>
                </a:solidFill>
                <a:latin typeface="Arial" pitchFamily="34" charset="0"/>
                <a:cs typeface="Arial" pitchFamily="34" charset="0"/>
              </a:rPr>
              <a:t>No Respect to Anyone</a:t>
            </a:r>
            <a:endParaRPr lang="en-US" sz="2800" b="1" dirty="0">
              <a:solidFill>
                <a:srgbClr val="000000"/>
              </a:solidFill>
              <a:latin typeface="Arial" pitchFamily="34" charset="0"/>
              <a:cs typeface="Arial" pitchFamily="34" charset="0"/>
            </a:endParaRPr>
          </a:p>
        </p:txBody>
      </p:sp>
      <p:sp>
        <p:nvSpPr>
          <p:cNvPr id="11" name="TextBox 10"/>
          <p:cNvSpPr txBox="1">
            <a:spLocks noChangeArrowheads="1"/>
          </p:cNvSpPr>
          <p:nvPr/>
        </p:nvSpPr>
        <p:spPr bwMode="auto">
          <a:xfrm>
            <a:off x="2971800" y="5625789"/>
            <a:ext cx="6477000" cy="892552"/>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defTabSz="914400" fontAlgn="base">
              <a:spcBef>
                <a:spcPct val="0"/>
              </a:spcBef>
              <a:spcAft>
                <a:spcPct val="0"/>
              </a:spcAft>
              <a:defRPr/>
            </a:pPr>
            <a:r>
              <a:rPr lang="en-US" sz="2400" b="1" i="1" dirty="0">
                <a:solidFill>
                  <a:srgbClr val="FFFF00"/>
                </a:solidFill>
                <a:latin typeface="Arial" pitchFamily="34" charset="0"/>
                <a:cs typeface="Arial" pitchFamily="34" charset="0"/>
              </a:rPr>
              <a:t>NOTE:  </a:t>
            </a:r>
            <a:r>
              <a:rPr lang="en-US" sz="2800" b="1" i="1" dirty="0">
                <a:solidFill>
                  <a:srgbClr val="FFFF00"/>
                </a:solidFill>
                <a:latin typeface="Arial" pitchFamily="34" charset="0"/>
                <a:cs typeface="Arial" pitchFamily="34" charset="0"/>
              </a:rPr>
              <a:t>Anyone can be a Jerk!  </a:t>
            </a:r>
          </a:p>
          <a:p>
            <a:pPr algn="ctr" defTabSz="914400" fontAlgn="base">
              <a:spcBef>
                <a:spcPct val="0"/>
              </a:spcBef>
              <a:spcAft>
                <a:spcPct val="0"/>
              </a:spcAft>
              <a:defRPr/>
            </a:pPr>
            <a:r>
              <a:rPr lang="en-US" sz="2400" b="1" i="1" dirty="0">
                <a:solidFill>
                  <a:srgbClr val="FFFF00"/>
                </a:solidFill>
                <a:latin typeface="Arial" pitchFamily="34" charset="0"/>
                <a:cs typeface="Arial" pitchFamily="34" charset="0"/>
              </a:rPr>
              <a:t>Be aware of your behavior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209800"/>
            <a:ext cx="3124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122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73C6C4-594C-458A-B224-3D2181360D09}" type="slidenum">
              <a:rPr lang="en-US" smtClean="0"/>
              <a:pPr>
                <a:defRPr/>
              </a:pPr>
              <a:t>21</a:t>
            </a:fld>
            <a:endParaRPr lang="en-US"/>
          </a:p>
        </p:txBody>
      </p:sp>
      <p:pic>
        <p:nvPicPr>
          <p:cNvPr id="121858" name="Picture 2" descr="People Need To Learn That Their Actions Do Affect Other People."/>
          <p:cNvPicPr>
            <a:picLocks noChangeAspect="1" noChangeArrowheads="1"/>
          </p:cNvPicPr>
          <p:nvPr/>
        </p:nvPicPr>
        <p:blipFill>
          <a:blip r:embed="rId3" cstate="print"/>
          <a:srcRect/>
          <a:stretch>
            <a:fillRect/>
          </a:stretch>
        </p:blipFill>
        <p:spPr bwMode="auto">
          <a:xfrm>
            <a:off x="1433623" y="53163"/>
            <a:ext cx="9282150" cy="6858000"/>
          </a:xfrm>
          <a:prstGeom prst="rect">
            <a:avLst/>
          </a:prstGeom>
          <a:noFill/>
        </p:spPr>
      </p:pic>
      <p:sp>
        <p:nvSpPr>
          <p:cNvPr id="5" name="TextBox 4"/>
          <p:cNvSpPr txBox="1"/>
          <p:nvPr/>
        </p:nvSpPr>
        <p:spPr>
          <a:xfrm rot="20484904">
            <a:off x="2645735" y="1059227"/>
            <a:ext cx="1828800" cy="707886"/>
          </a:xfrm>
          <a:prstGeom prst="rect">
            <a:avLst/>
          </a:prstGeom>
          <a:noFill/>
        </p:spPr>
        <p:txBody>
          <a:bodyPr wrap="square" rtlCol="0">
            <a:spAutoFit/>
          </a:bodyPr>
          <a:lstStyle/>
          <a:p>
            <a:r>
              <a:rPr lang="en-US" sz="4000" b="1" dirty="0">
                <a:solidFill>
                  <a:srgbClr val="FF0000"/>
                </a:solidFill>
              </a:rPr>
              <a:t>JERKS</a:t>
            </a:r>
          </a:p>
        </p:txBody>
      </p:sp>
    </p:spTree>
    <p:extLst>
      <p:ext uri="{BB962C8B-B14F-4D97-AF65-F5344CB8AC3E}">
        <p14:creationId xmlns:p14="http://schemas.microsoft.com/office/powerpoint/2010/main" val="406446853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1752600" y="1595143"/>
            <a:ext cx="8348330" cy="4386262"/>
          </a:xfrm>
        </p:spPr>
        <p:txBody>
          <a:bodyPr>
            <a:normAutofit/>
          </a:bodyPr>
          <a:lstStyle/>
          <a:p>
            <a:pPr>
              <a:defRPr/>
            </a:pPr>
            <a:r>
              <a:rPr lang="en-US" altLang="en-US" dirty="0">
                <a:solidFill>
                  <a:schemeClr val="bg1"/>
                </a:solidFill>
                <a:effectLst/>
                <a:cs typeface="Times New Roman" pitchFamily="18" charset="0"/>
              </a:rPr>
              <a:t>A municipality can be found guilty of allowing sexual harassment, even if its supervisors never knew of the offending behavior.</a:t>
            </a:r>
          </a:p>
        </p:txBody>
      </p:sp>
      <p:sp>
        <p:nvSpPr>
          <p:cNvPr id="3" name="Rectangle 2"/>
          <p:cNvSpPr/>
          <p:nvPr/>
        </p:nvSpPr>
        <p:spPr>
          <a:xfrm>
            <a:off x="1752600" y="152401"/>
            <a:ext cx="86106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Supervisor Scenario #5</a:t>
            </a:r>
          </a:p>
        </p:txBody>
      </p:sp>
      <p:sp>
        <p:nvSpPr>
          <p:cNvPr id="5" name="Rectangle 4">
            <a:extLst>
              <a:ext uri="{FF2B5EF4-FFF2-40B4-BE49-F238E27FC236}">
                <a16:creationId xmlns:a16="http://schemas.microsoft.com/office/drawing/2014/main" id="{1A6A356D-8A2C-4280-9E40-AC8140987DD0}"/>
              </a:ext>
            </a:extLst>
          </p:cNvPr>
          <p:cNvSpPr/>
          <p:nvPr/>
        </p:nvSpPr>
        <p:spPr>
          <a:xfrm>
            <a:off x="4579128" y="5981405"/>
            <a:ext cx="3480312" cy="692497"/>
          </a:xfrm>
          <a:prstGeom prst="rect">
            <a:avLst/>
          </a:prstGeom>
        </p:spPr>
        <p:txBody>
          <a:bodyPr wrap="none">
            <a:spAutoFit/>
          </a:bodyPr>
          <a:lstStyle/>
          <a:p>
            <a:pPr marL="342900" lvl="0" indent="-342900" algn="ctr">
              <a:spcBef>
                <a:spcPct val="20000"/>
              </a:spcBef>
              <a:defRPr/>
            </a:pPr>
            <a:r>
              <a:rPr lang="en-US" sz="3900" cap="all" dirty="0">
                <a:ln w="3175" cmpd="sng">
                  <a:noFill/>
                </a:ln>
                <a:solidFill>
                  <a:prstClr val="black"/>
                </a:solidFill>
                <a:highlight>
                  <a:srgbClr val="FFFFCC"/>
                </a:highlight>
              </a:rPr>
              <a:t>True or False</a:t>
            </a:r>
            <a:endParaRPr lang="en-US" sz="4400" kern="0" dirty="0">
              <a:solidFill>
                <a:prstClr val="black"/>
              </a:solidFill>
              <a:highlight>
                <a:srgbClr val="FFFFCC"/>
              </a:highlight>
              <a:latin typeface="Times New Roman"/>
            </a:endParaRPr>
          </a:p>
        </p:txBody>
      </p:sp>
      <p:sp>
        <p:nvSpPr>
          <p:cNvPr id="2" name="Slide Number Placeholder 1">
            <a:extLst>
              <a:ext uri="{FF2B5EF4-FFF2-40B4-BE49-F238E27FC236}">
                <a16:creationId xmlns:a16="http://schemas.microsoft.com/office/drawing/2014/main" id="{F0056159-DEEB-4851-A9A6-CE27352B8B54}"/>
              </a:ext>
            </a:extLst>
          </p:cNvPr>
          <p:cNvSpPr>
            <a:spLocks noGrp="1"/>
          </p:cNvSpPr>
          <p:nvPr>
            <p:ph type="sldNum" sz="quarter" idx="12"/>
          </p:nvPr>
        </p:nvSpPr>
        <p:spPr/>
        <p:txBody>
          <a:bodyPr/>
          <a:lstStyle/>
          <a:p>
            <a:fld id="{2E436CE9-B43B-40D3-BCE0-B3813F59189E}" type="slidenum">
              <a:rPr lang="en-US" smtClean="0"/>
              <a:t>22</a:t>
            </a:fld>
            <a:endParaRPr lang="en-US"/>
          </a:p>
        </p:txBody>
      </p:sp>
    </p:spTree>
    <p:extLst>
      <p:ext uri="{BB962C8B-B14F-4D97-AF65-F5344CB8AC3E}">
        <p14:creationId xmlns:p14="http://schemas.microsoft.com/office/powerpoint/2010/main" val="197268626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143000"/>
          </a:xfrm>
        </p:spPr>
        <p:txBody>
          <a:bodyPr/>
          <a:lstStyle/>
          <a:p>
            <a:r>
              <a:rPr lang="en-US" b="1" dirty="0"/>
              <a:t>Harassment occurs because:</a:t>
            </a:r>
          </a:p>
        </p:txBody>
      </p:sp>
      <p:sp>
        <p:nvSpPr>
          <p:cNvPr id="3" name="Content Placeholder 2"/>
          <p:cNvSpPr>
            <a:spLocks noGrp="1"/>
          </p:cNvSpPr>
          <p:nvPr>
            <p:ph idx="1"/>
          </p:nvPr>
        </p:nvSpPr>
        <p:spPr>
          <a:xfrm>
            <a:off x="2209800" y="1265237"/>
            <a:ext cx="7772400" cy="4648200"/>
          </a:xfrm>
        </p:spPr>
        <p:txBody>
          <a:bodyPr/>
          <a:lstStyle/>
          <a:p>
            <a:pPr>
              <a:buClr>
                <a:srgbClr val="FF6600"/>
              </a:buClr>
              <a:buFont typeface="Wingdings" pitchFamily="2" charset="2"/>
              <a:buChar char="Ø"/>
            </a:pPr>
            <a:r>
              <a:rPr lang="en-US" sz="3600" b="1" dirty="0">
                <a:solidFill>
                  <a:schemeClr val="tx1"/>
                </a:solidFill>
                <a:latin typeface="Arial" pitchFamily="34" charset="0"/>
                <a:cs typeface="Arial" pitchFamily="34" charset="0"/>
              </a:rPr>
              <a:t>Different opinion on what is appropriate workplace behavior</a:t>
            </a:r>
          </a:p>
          <a:p>
            <a:pPr>
              <a:buClr>
                <a:srgbClr val="FF6600"/>
              </a:buClr>
              <a:buNone/>
            </a:pPr>
            <a:r>
              <a:rPr lang="en-US" sz="1000" b="1" dirty="0">
                <a:solidFill>
                  <a:schemeClr val="tx1"/>
                </a:solidFill>
                <a:latin typeface="Arial" pitchFamily="34" charset="0"/>
                <a:cs typeface="Arial" pitchFamily="34" charset="0"/>
              </a:rPr>
              <a:t> </a:t>
            </a:r>
          </a:p>
          <a:p>
            <a:pPr>
              <a:buClr>
                <a:srgbClr val="FF6600"/>
              </a:buClr>
              <a:buFont typeface="Wingdings" pitchFamily="2" charset="2"/>
              <a:buChar char="Ø"/>
            </a:pPr>
            <a:r>
              <a:rPr lang="en-US" sz="3600" b="1" dirty="0">
                <a:solidFill>
                  <a:schemeClr val="tx1"/>
                </a:solidFill>
                <a:latin typeface="Arial" pitchFamily="34" charset="0"/>
                <a:cs typeface="Arial" pitchFamily="34" charset="0"/>
              </a:rPr>
              <a:t>Incorrectly assuming what others consider appropriate behavior</a:t>
            </a:r>
          </a:p>
          <a:p>
            <a:pPr>
              <a:buClr>
                <a:srgbClr val="FF6600"/>
              </a:buClr>
              <a:buNone/>
            </a:pPr>
            <a:r>
              <a:rPr lang="en-US" sz="1000" b="1" dirty="0">
                <a:solidFill>
                  <a:schemeClr val="tx1"/>
                </a:solidFill>
                <a:latin typeface="Arial" pitchFamily="34" charset="0"/>
                <a:cs typeface="Arial" pitchFamily="34" charset="0"/>
              </a:rPr>
              <a:t> </a:t>
            </a:r>
          </a:p>
          <a:p>
            <a:pPr>
              <a:buClr>
                <a:srgbClr val="FF6600"/>
              </a:buClr>
              <a:buFont typeface="Wingdings" pitchFamily="2" charset="2"/>
              <a:buChar char="Ø"/>
            </a:pPr>
            <a:r>
              <a:rPr lang="en-US" sz="3600" b="1" dirty="0">
                <a:solidFill>
                  <a:schemeClr val="tx1"/>
                </a:solidFill>
                <a:latin typeface="Arial" pitchFamily="34" charset="0"/>
                <a:cs typeface="Arial" pitchFamily="34" charset="0"/>
              </a:rPr>
              <a:t>No correction when inappropriate behavior occurs</a:t>
            </a:r>
          </a:p>
        </p:txBody>
      </p:sp>
      <p:sp>
        <p:nvSpPr>
          <p:cNvPr id="4" name="Slide Number Placeholder 3"/>
          <p:cNvSpPr>
            <a:spLocks noGrp="1"/>
          </p:cNvSpPr>
          <p:nvPr>
            <p:ph type="sldNum" sz="quarter" idx="12"/>
          </p:nvPr>
        </p:nvSpPr>
        <p:spPr/>
        <p:txBody>
          <a:bodyPr/>
          <a:lstStyle/>
          <a:p>
            <a:pPr>
              <a:defRPr/>
            </a:pPr>
            <a:fld id="{087A6881-E328-4084-9825-F844EE26CC2B}" type="slidenum">
              <a:rPr lang="en-US" smtClean="0"/>
              <a:pPr>
                <a:defRPr/>
              </a:pPr>
              <a:t>23</a:t>
            </a:fld>
            <a:endParaRPr lang="en-US"/>
          </a:p>
        </p:txBody>
      </p:sp>
    </p:spTree>
    <p:extLst>
      <p:ext uri="{BB962C8B-B14F-4D97-AF65-F5344CB8AC3E}">
        <p14:creationId xmlns:p14="http://schemas.microsoft.com/office/powerpoint/2010/main" val="320915530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2465245" y="1212371"/>
            <a:ext cx="7947025" cy="3098800"/>
          </a:xfrm>
        </p:spPr>
        <p:txBody>
          <a:bodyPr/>
          <a:lstStyle/>
          <a:p>
            <a:pPr>
              <a:defRPr/>
            </a:pPr>
            <a:r>
              <a:rPr lang="en-US" altLang="en-US" sz="4000" dirty="0">
                <a:solidFill>
                  <a:schemeClr val="bg1"/>
                </a:solidFill>
                <a:cs typeface="Times New Roman" pitchFamily="18" charset="0"/>
              </a:rPr>
              <a:t>It does not count as sexual harassment if, at one time, you had a consensual relationship with the harasser</a:t>
            </a:r>
            <a:r>
              <a:rPr lang="en-US" altLang="en-US" sz="4000" dirty="0">
                <a:solidFill>
                  <a:schemeClr val="bg1"/>
                </a:solidFill>
                <a:effectLst/>
                <a:cs typeface="Times New Roman" pitchFamily="18" charset="0"/>
              </a:rPr>
              <a:t>.</a:t>
            </a:r>
            <a:br>
              <a:rPr lang="en-US" altLang="en-US" sz="4000" dirty="0">
                <a:solidFill>
                  <a:schemeClr val="bg1"/>
                </a:solidFill>
                <a:effectLst/>
                <a:cs typeface="Times New Roman" pitchFamily="18" charset="0"/>
              </a:rPr>
            </a:br>
            <a:endParaRPr lang="en-US" altLang="en-US" sz="4000" dirty="0">
              <a:solidFill>
                <a:schemeClr val="bg1"/>
              </a:solidFill>
              <a:effectLst/>
              <a:cs typeface="Times New Roman" pitchFamily="18" charset="0"/>
            </a:endParaRPr>
          </a:p>
        </p:txBody>
      </p:sp>
      <p:sp>
        <p:nvSpPr>
          <p:cNvPr id="3" name="Rectangle 2"/>
          <p:cNvSpPr/>
          <p:nvPr/>
        </p:nvSpPr>
        <p:spPr>
          <a:xfrm>
            <a:off x="1752600" y="152401"/>
            <a:ext cx="86106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Supervisor Scenario #6</a:t>
            </a:r>
          </a:p>
        </p:txBody>
      </p:sp>
      <p:pic>
        <p:nvPicPr>
          <p:cNvPr id="4" name="Picture 20" descr="http://cbmw.org/wp-content/uploads/2013/06/Dating_Couple.jpg">
            <a:extLst>
              <a:ext uri="{FF2B5EF4-FFF2-40B4-BE49-F238E27FC236}">
                <a16:creationId xmlns:a16="http://schemas.microsoft.com/office/drawing/2014/main" id="{657EAB8F-0F14-4BB9-9D18-88797309D76E}"/>
              </a:ext>
            </a:extLst>
          </p:cNvPr>
          <p:cNvPicPr>
            <a:picLocks noChangeAspect="1" noChangeArrowheads="1"/>
          </p:cNvPicPr>
          <p:nvPr/>
        </p:nvPicPr>
        <p:blipFill>
          <a:blip r:embed="rId4" cstate="print"/>
          <a:srcRect/>
          <a:stretch>
            <a:fillRect/>
          </a:stretch>
        </p:blipFill>
        <p:spPr bwMode="auto">
          <a:xfrm>
            <a:off x="712645" y="3702018"/>
            <a:ext cx="3505200" cy="2611997"/>
          </a:xfrm>
          <a:prstGeom prst="rect">
            <a:avLst/>
          </a:prstGeom>
          <a:noFill/>
        </p:spPr>
      </p:pic>
      <p:pic>
        <p:nvPicPr>
          <p:cNvPr id="5" name="Picture 4">
            <a:extLst>
              <a:ext uri="{FF2B5EF4-FFF2-40B4-BE49-F238E27FC236}">
                <a16:creationId xmlns:a16="http://schemas.microsoft.com/office/drawing/2014/main" id="{C548AD93-1D29-4821-BFE4-F4E7A184ABCB}"/>
              </a:ext>
            </a:extLst>
          </p:cNvPr>
          <p:cNvPicPr>
            <a:picLocks noChangeAspect="1"/>
          </p:cNvPicPr>
          <p:nvPr/>
        </p:nvPicPr>
        <p:blipFill>
          <a:blip r:embed="rId5"/>
          <a:stretch>
            <a:fillRect/>
          </a:stretch>
        </p:blipFill>
        <p:spPr>
          <a:xfrm>
            <a:off x="7812279" y="3732503"/>
            <a:ext cx="4004733" cy="2581512"/>
          </a:xfrm>
          <a:prstGeom prst="rect">
            <a:avLst/>
          </a:prstGeom>
        </p:spPr>
      </p:pic>
      <p:pic>
        <p:nvPicPr>
          <p:cNvPr id="6" name="Picture 5">
            <a:extLst>
              <a:ext uri="{FF2B5EF4-FFF2-40B4-BE49-F238E27FC236}">
                <a16:creationId xmlns:a16="http://schemas.microsoft.com/office/drawing/2014/main" id="{CDC1A9C5-2678-4884-A5E9-C70C11DDA250}"/>
              </a:ext>
            </a:extLst>
          </p:cNvPr>
          <p:cNvPicPr>
            <a:picLocks noChangeAspect="1"/>
          </p:cNvPicPr>
          <p:nvPr/>
        </p:nvPicPr>
        <p:blipFill>
          <a:blip r:embed="rId6"/>
          <a:stretch>
            <a:fillRect/>
          </a:stretch>
        </p:blipFill>
        <p:spPr>
          <a:xfrm>
            <a:off x="4077927" y="5573167"/>
            <a:ext cx="3853006" cy="1042506"/>
          </a:xfrm>
          <a:prstGeom prst="rect">
            <a:avLst/>
          </a:prstGeom>
        </p:spPr>
      </p:pic>
      <p:sp>
        <p:nvSpPr>
          <p:cNvPr id="2" name="Slide Number Placeholder 1">
            <a:extLst>
              <a:ext uri="{FF2B5EF4-FFF2-40B4-BE49-F238E27FC236}">
                <a16:creationId xmlns:a16="http://schemas.microsoft.com/office/drawing/2014/main" id="{4AB2F4EA-06C8-4F0B-A26F-84546A182181}"/>
              </a:ext>
            </a:extLst>
          </p:cNvPr>
          <p:cNvSpPr>
            <a:spLocks noGrp="1"/>
          </p:cNvSpPr>
          <p:nvPr>
            <p:ph type="sldNum" sz="quarter" idx="12"/>
          </p:nvPr>
        </p:nvSpPr>
        <p:spPr/>
        <p:txBody>
          <a:bodyPr/>
          <a:lstStyle/>
          <a:p>
            <a:fld id="{2E436CE9-B43B-40D3-BCE0-B3813F59189E}" type="slidenum">
              <a:rPr lang="en-US" smtClean="0"/>
              <a:t>24</a:t>
            </a:fld>
            <a:endParaRPr lang="en-US"/>
          </a:p>
        </p:txBody>
      </p:sp>
    </p:spTree>
    <p:extLst>
      <p:ext uri="{BB962C8B-B14F-4D97-AF65-F5344CB8AC3E}">
        <p14:creationId xmlns:p14="http://schemas.microsoft.com/office/powerpoint/2010/main" val="112557303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152400"/>
            <a:ext cx="10893287" cy="1371600"/>
          </a:xfrm>
        </p:spPr>
        <p:txBody>
          <a:bodyPr>
            <a:noAutofit/>
          </a:bodyPr>
          <a:lstStyle/>
          <a:p>
            <a:pPr>
              <a:defRPr/>
            </a:pPr>
            <a:r>
              <a:rPr sz="4000" b="1" dirty="0">
                <a:solidFill>
                  <a:schemeClr val="tx2"/>
                </a:solidFill>
                <a:latin typeface="Arial Black" panose="020B0A04020102020204" pitchFamily="34" charset="0"/>
              </a:rPr>
              <a:t>Hostile Work Environ</a:t>
            </a:r>
            <a:r>
              <a:rPr lang="en-US" sz="4000" b="1" dirty="0">
                <a:solidFill>
                  <a:schemeClr val="tx2"/>
                </a:solidFill>
                <a:latin typeface="Arial Black" panose="020B0A04020102020204" pitchFamily="34" charset="0"/>
              </a:rPr>
              <a:t>m</a:t>
            </a:r>
            <a:r>
              <a:rPr sz="4000" b="1" dirty="0">
                <a:solidFill>
                  <a:schemeClr val="tx2"/>
                </a:solidFill>
                <a:latin typeface="Arial Black" panose="020B0A04020102020204" pitchFamily="34" charset="0"/>
              </a:rPr>
              <a:t>ent Factors</a:t>
            </a:r>
          </a:p>
        </p:txBody>
      </p:sp>
      <p:sp>
        <p:nvSpPr>
          <p:cNvPr id="28674" name="Content Placeholder 1"/>
          <p:cNvSpPr>
            <a:spLocks noGrp="1"/>
          </p:cNvSpPr>
          <p:nvPr>
            <p:ph idx="1"/>
          </p:nvPr>
        </p:nvSpPr>
        <p:spPr>
          <a:xfrm>
            <a:off x="1524000" y="838200"/>
            <a:ext cx="8839200" cy="5638800"/>
          </a:xfrm>
        </p:spPr>
        <p:txBody>
          <a:bodyPr>
            <a:normAutofit/>
          </a:bodyPr>
          <a:lstStyle/>
          <a:p>
            <a:pPr lvl="1" eaLnBrk="1" hangingPunct="1">
              <a:buClr>
                <a:srgbClr val="C00000"/>
              </a:buClr>
              <a:buSzPct val="95000"/>
              <a:buFont typeface="Wingdings" panose="05000000000000000000" pitchFamily="2" charset="2"/>
              <a:buChar char="Ø"/>
              <a:defRPr/>
            </a:pPr>
            <a:r>
              <a:rPr lang="en-US" sz="3600" dirty="0">
                <a:solidFill>
                  <a:prstClr val="black"/>
                </a:solidFill>
                <a:latin typeface="Franklin Gothic Book"/>
              </a:rPr>
              <a:t>Interferes with a person’s ability to work</a:t>
            </a:r>
          </a:p>
          <a:p>
            <a:pPr lvl="1" eaLnBrk="1" hangingPunct="1">
              <a:buClr>
                <a:srgbClr val="C00000"/>
              </a:buClr>
              <a:buSzPct val="95000"/>
              <a:buFont typeface="Wingdings" panose="05000000000000000000" pitchFamily="2" charset="2"/>
              <a:buChar char="Ø"/>
              <a:defRPr/>
            </a:pPr>
            <a:r>
              <a:rPr lang="en-US" sz="3600" dirty="0"/>
              <a:t>Frequency of discrimination conduct (pervasiveness)</a:t>
            </a:r>
          </a:p>
          <a:p>
            <a:pPr lvl="1" eaLnBrk="1" hangingPunct="1">
              <a:buClr>
                <a:srgbClr val="C00000"/>
              </a:buClr>
              <a:buSzPct val="95000"/>
              <a:buFont typeface="Wingdings" panose="05000000000000000000" pitchFamily="2" charset="2"/>
              <a:buChar char="Ø"/>
              <a:defRPr/>
            </a:pPr>
            <a:r>
              <a:rPr lang="en-US" sz="3600" dirty="0"/>
              <a:t>Severity of conduct</a:t>
            </a:r>
          </a:p>
          <a:p>
            <a:pPr eaLnBrk="1" hangingPunct="1">
              <a:buClr>
                <a:srgbClr val="C00000"/>
              </a:buClr>
              <a:buFont typeface="Wingdings" panose="05000000000000000000" pitchFamily="2" charset="2"/>
              <a:buChar char="Ø"/>
            </a:pPr>
            <a:r>
              <a:rPr lang="en-US" sz="3600" dirty="0"/>
              <a:t> Physically threatening, humiliating or mere offensive utterance</a:t>
            </a:r>
            <a:endParaRPr lang="en-US" sz="3600" dirty="0">
              <a:solidFill>
                <a:prstClr val="black"/>
              </a:solidFill>
              <a:latin typeface="Franklin Gothic Book"/>
            </a:endParaRPr>
          </a:p>
          <a:p>
            <a:pPr lvl="1" eaLnBrk="1" hangingPunct="1">
              <a:buClr>
                <a:srgbClr val="C00000"/>
              </a:buClr>
              <a:buSzPct val="95000"/>
              <a:buFont typeface="Wingdings" panose="05000000000000000000" pitchFamily="2" charset="2"/>
              <a:buChar char="Ø"/>
              <a:defRPr/>
            </a:pPr>
            <a:r>
              <a:rPr lang="en-US" sz="3600" b="1" u="sng" dirty="0">
                <a:solidFill>
                  <a:prstClr val="black"/>
                </a:solidFill>
                <a:latin typeface="Franklin Gothic Book"/>
              </a:rPr>
              <a:t>Based on </a:t>
            </a:r>
            <a:r>
              <a:rPr lang="en-US" sz="3600" b="1" u="sng" dirty="0">
                <a:solidFill>
                  <a:srgbClr val="0000FF"/>
                </a:solidFill>
                <a:latin typeface="Franklin Gothic Book"/>
              </a:rPr>
              <a:t>victim’s perception</a:t>
            </a:r>
          </a:p>
          <a:p>
            <a:pPr lvl="1" eaLnBrk="1" hangingPunct="1">
              <a:buClr>
                <a:srgbClr val="C00000"/>
              </a:buClr>
              <a:buSzPct val="95000"/>
              <a:buFont typeface="Wingdings" panose="05000000000000000000" pitchFamily="2" charset="2"/>
              <a:buChar char="Ø"/>
              <a:defRPr/>
            </a:pPr>
            <a:r>
              <a:rPr lang="en-US" sz="3600" b="1" i="1" dirty="0">
                <a:solidFill>
                  <a:srgbClr val="0000FF"/>
                </a:solidFill>
                <a:latin typeface="Franklin Gothic Book"/>
              </a:rPr>
              <a:t>Perception</a:t>
            </a:r>
            <a:r>
              <a:rPr lang="en-US" sz="3600" dirty="0">
                <a:solidFill>
                  <a:srgbClr val="000066"/>
                </a:solidFill>
                <a:latin typeface="Franklin Gothic Book"/>
              </a:rPr>
              <a:t> </a:t>
            </a:r>
            <a:r>
              <a:rPr lang="en-US" sz="3600" dirty="0">
                <a:solidFill>
                  <a:prstClr val="black"/>
                </a:solidFill>
                <a:latin typeface="Franklin Gothic Book"/>
              </a:rPr>
              <a:t>takes </a:t>
            </a:r>
            <a:r>
              <a:rPr lang="en-US" sz="3600" u="sng" dirty="0">
                <a:solidFill>
                  <a:prstClr val="black"/>
                </a:solidFill>
                <a:latin typeface="Franklin Gothic Book"/>
              </a:rPr>
              <a:t>precedence </a:t>
            </a:r>
            <a:r>
              <a:rPr lang="en-US" sz="3600" dirty="0">
                <a:solidFill>
                  <a:prstClr val="black"/>
                </a:solidFill>
                <a:latin typeface="Franklin Gothic Book"/>
              </a:rPr>
              <a:t>over the harasser’s intention </a:t>
            </a:r>
          </a:p>
        </p:txBody>
      </p:sp>
      <p:sp>
        <p:nvSpPr>
          <p:cNvPr id="2" name="Slide Number Placeholder 1"/>
          <p:cNvSpPr>
            <a:spLocks noGrp="1"/>
          </p:cNvSpPr>
          <p:nvPr>
            <p:ph type="sldNum" sz="quarter" idx="12"/>
          </p:nvPr>
        </p:nvSpPr>
        <p:spPr/>
        <p:txBody>
          <a:bodyPr/>
          <a:lstStyle/>
          <a:p>
            <a:pPr>
              <a:defRPr/>
            </a:pPr>
            <a:fld id="{087A6881-E328-4084-9825-F844EE26CC2B}" type="slidenum">
              <a:rPr lang="en-US" smtClean="0"/>
              <a:pPr>
                <a:defRPr/>
              </a:pPr>
              <a:t>25</a:t>
            </a:fld>
            <a:endParaRPr lang="en-US"/>
          </a:p>
        </p:txBody>
      </p:sp>
    </p:spTree>
    <p:extLst>
      <p:ext uri="{BB962C8B-B14F-4D97-AF65-F5344CB8AC3E}">
        <p14:creationId xmlns:p14="http://schemas.microsoft.com/office/powerpoint/2010/main" val="111522227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2296632" y="1350593"/>
            <a:ext cx="7947025" cy="3494087"/>
          </a:xfrm>
        </p:spPr>
        <p:txBody>
          <a:bodyPr/>
          <a:lstStyle/>
          <a:p>
            <a:pPr>
              <a:defRPr/>
            </a:pPr>
            <a:r>
              <a:rPr lang="en-US" altLang="en-US" sz="4000" dirty="0">
                <a:solidFill>
                  <a:schemeClr val="bg1"/>
                </a:solidFill>
                <a:cs typeface="Times New Roman" pitchFamily="18" charset="0"/>
              </a:rPr>
              <a:t>An employee who is offended by a co-worker’s conduct must first tell the offender that the behavior is unwelcome before reporting it to Human Resources.</a:t>
            </a:r>
            <a:endParaRPr lang="en-US" altLang="en-US" sz="4000" dirty="0">
              <a:solidFill>
                <a:schemeClr val="bg1"/>
              </a:solidFill>
              <a:effectLst/>
              <a:cs typeface="Times New Roman" pitchFamily="18" charset="0"/>
            </a:endParaRPr>
          </a:p>
        </p:txBody>
      </p:sp>
      <p:sp>
        <p:nvSpPr>
          <p:cNvPr id="3" name="Rectangle 2"/>
          <p:cNvSpPr/>
          <p:nvPr/>
        </p:nvSpPr>
        <p:spPr>
          <a:xfrm>
            <a:off x="1752600" y="152401"/>
            <a:ext cx="86106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Supervisor Scenario #7</a:t>
            </a:r>
          </a:p>
        </p:txBody>
      </p:sp>
      <p:pic>
        <p:nvPicPr>
          <p:cNvPr id="2" name="Picture 1">
            <a:extLst>
              <a:ext uri="{FF2B5EF4-FFF2-40B4-BE49-F238E27FC236}">
                <a16:creationId xmlns:a16="http://schemas.microsoft.com/office/drawing/2014/main" id="{48F41ED8-0A42-45E9-9DE1-59DD121BC7EB}"/>
              </a:ext>
            </a:extLst>
          </p:cNvPr>
          <p:cNvPicPr>
            <a:picLocks noChangeAspect="1"/>
          </p:cNvPicPr>
          <p:nvPr/>
        </p:nvPicPr>
        <p:blipFill>
          <a:blip r:embed="rId4"/>
          <a:stretch>
            <a:fillRect/>
          </a:stretch>
        </p:blipFill>
        <p:spPr>
          <a:xfrm>
            <a:off x="4131397" y="5938026"/>
            <a:ext cx="3853006" cy="1042506"/>
          </a:xfrm>
          <a:prstGeom prst="rect">
            <a:avLst/>
          </a:prstGeom>
        </p:spPr>
      </p:pic>
      <p:sp>
        <p:nvSpPr>
          <p:cNvPr id="4" name="Slide Number Placeholder 3">
            <a:extLst>
              <a:ext uri="{FF2B5EF4-FFF2-40B4-BE49-F238E27FC236}">
                <a16:creationId xmlns:a16="http://schemas.microsoft.com/office/drawing/2014/main" id="{DA94B52D-FD6D-40C9-8C6F-A75DB2227397}"/>
              </a:ext>
            </a:extLst>
          </p:cNvPr>
          <p:cNvSpPr>
            <a:spLocks noGrp="1"/>
          </p:cNvSpPr>
          <p:nvPr>
            <p:ph type="sldNum" sz="quarter" idx="12"/>
          </p:nvPr>
        </p:nvSpPr>
        <p:spPr/>
        <p:txBody>
          <a:bodyPr/>
          <a:lstStyle/>
          <a:p>
            <a:fld id="{2E436CE9-B43B-40D3-BCE0-B3813F59189E}" type="slidenum">
              <a:rPr lang="en-US" smtClean="0"/>
              <a:t>26</a:t>
            </a:fld>
            <a:endParaRPr lang="en-US"/>
          </a:p>
        </p:txBody>
      </p:sp>
    </p:spTree>
    <p:extLst>
      <p:ext uri="{BB962C8B-B14F-4D97-AF65-F5344CB8AC3E}">
        <p14:creationId xmlns:p14="http://schemas.microsoft.com/office/powerpoint/2010/main" val="650398411"/>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737A-62CC-474C-949D-B1D8AE0139B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A63493A-317A-4CE8-BD68-623EAD5B905E}"/>
              </a:ext>
            </a:extLst>
          </p:cNvPr>
          <p:cNvPicPr>
            <a:picLocks noGrp="1" noChangeAspect="1"/>
          </p:cNvPicPr>
          <p:nvPr>
            <p:ph idx="1"/>
          </p:nvPr>
        </p:nvPicPr>
        <p:blipFill>
          <a:blip r:embed="rId3"/>
          <a:stretch>
            <a:fillRect/>
          </a:stretch>
        </p:blipFill>
        <p:spPr>
          <a:xfrm>
            <a:off x="1003143" y="0"/>
            <a:ext cx="10338114" cy="7761688"/>
          </a:xfrm>
          <a:prstGeom prst="rect">
            <a:avLst/>
          </a:prstGeom>
        </p:spPr>
      </p:pic>
      <p:sp>
        <p:nvSpPr>
          <p:cNvPr id="4" name="Slide Number Placeholder 3">
            <a:extLst>
              <a:ext uri="{FF2B5EF4-FFF2-40B4-BE49-F238E27FC236}">
                <a16:creationId xmlns:a16="http://schemas.microsoft.com/office/drawing/2014/main" id="{73596BFE-3810-46D9-BD4B-5DA53FDA2927}"/>
              </a:ext>
            </a:extLst>
          </p:cNvPr>
          <p:cNvSpPr>
            <a:spLocks noGrp="1"/>
          </p:cNvSpPr>
          <p:nvPr>
            <p:ph type="sldNum" sz="quarter" idx="12"/>
          </p:nvPr>
        </p:nvSpPr>
        <p:spPr/>
        <p:txBody>
          <a:bodyPr/>
          <a:lstStyle/>
          <a:p>
            <a:pPr defTabSz="914400" fontAlgn="base">
              <a:spcBef>
                <a:spcPct val="0"/>
              </a:spcBef>
              <a:spcAft>
                <a:spcPct val="0"/>
              </a:spcAft>
              <a:defRPr/>
            </a:pPr>
            <a:fld id="{4FF215C5-67A8-4549-9AEE-B266986EEFBB}" type="slidenum">
              <a:rPr lang="en-US" sz="1000">
                <a:solidFill>
                  <a:srgbClr val="000000"/>
                </a:solidFill>
                <a:effectLst>
                  <a:outerShdw blurRad="38100" dist="38100" dir="2700000" algn="tl">
                    <a:srgbClr val="000000">
                      <a:alpha val="43137"/>
                    </a:srgbClr>
                  </a:outerShdw>
                </a:effectLst>
                <a:latin typeface="Times New Roman" pitchFamily="18" charset="0"/>
              </a:rPr>
              <a:pPr defTabSz="914400" fontAlgn="base">
                <a:spcBef>
                  <a:spcPct val="0"/>
                </a:spcBef>
                <a:spcAft>
                  <a:spcPct val="0"/>
                </a:spcAft>
                <a:defRPr/>
              </a:pPr>
              <a:t>27</a:t>
            </a:fld>
            <a:endParaRPr lang="en-US" sz="100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783290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5B30C8-50EA-4CDE-BAF7-B7F3823AA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1075730"/>
            <a:ext cx="9142857" cy="5401270"/>
          </a:xfrm>
          <a:prstGeom prst="rect">
            <a:avLst/>
          </a:prstGeom>
        </p:spPr>
      </p:pic>
      <p:sp>
        <p:nvSpPr>
          <p:cNvPr id="5" name="TextBox 4">
            <a:extLst>
              <a:ext uri="{FF2B5EF4-FFF2-40B4-BE49-F238E27FC236}">
                <a16:creationId xmlns:a16="http://schemas.microsoft.com/office/drawing/2014/main" id="{0039E7B2-421A-40E2-8B83-B1FA24FAAA08}"/>
              </a:ext>
            </a:extLst>
          </p:cNvPr>
          <p:cNvSpPr txBox="1"/>
          <p:nvPr/>
        </p:nvSpPr>
        <p:spPr>
          <a:xfrm>
            <a:off x="2971799" y="152400"/>
            <a:ext cx="6248400" cy="923330"/>
          </a:xfrm>
          <a:prstGeom prst="rect">
            <a:avLst/>
          </a:prstGeom>
          <a:noFill/>
        </p:spPr>
        <p:txBody>
          <a:bodyPr wrap="square" rtlCol="0">
            <a:spAutoFit/>
          </a:bodyPr>
          <a:lstStyle/>
          <a:p>
            <a:pPr algn="ctr" defTabSz="914400" fontAlgn="base">
              <a:spcBef>
                <a:spcPct val="0"/>
              </a:spcBef>
              <a:spcAft>
                <a:spcPct val="0"/>
              </a:spcAft>
              <a:defRPr/>
            </a:pPr>
            <a:r>
              <a:rPr lang="en-US" sz="5400" u="sng" dirty="0">
                <a:solidFill>
                  <a:prstClr val="black"/>
                </a:solidFill>
                <a:effectLst>
                  <a:outerShdw blurRad="38100" dist="38100" dir="2700000" algn="tl">
                    <a:srgbClr val="000000">
                      <a:alpha val="43137"/>
                    </a:srgbClr>
                  </a:outerShdw>
                </a:effectLst>
                <a:latin typeface="Times New Roman" pitchFamily="18" charset="0"/>
              </a:rPr>
              <a:t>Continuum of Harm</a:t>
            </a:r>
          </a:p>
        </p:txBody>
      </p:sp>
      <p:sp>
        <p:nvSpPr>
          <p:cNvPr id="2" name="TextBox 1">
            <a:extLst>
              <a:ext uri="{FF2B5EF4-FFF2-40B4-BE49-F238E27FC236}">
                <a16:creationId xmlns:a16="http://schemas.microsoft.com/office/drawing/2014/main" id="{3ADB2DFB-EC9A-4066-834A-48EF9F980BE7}"/>
              </a:ext>
            </a:extLst>
          </p:cNvPr>
          <p:cNvSpPr txBox="1"/>
          <p:nvPr/>
        </p:nvSpPr>
        <p:spPr>
          <a:xfrm>
            <a:off x="3429000" y="6096001"/>
            <a:ext cx="5486400" cy="461665"/>
          </a:xfrm>
          <a:prstGeom prst="rect">
            <a:avLst/>
          </a:prstGeom>
          <a:noFill/>
        </p:spPr>
        <p:txBody>
          <a:bodyPr wrap="square" rtlCol="0">
            <a:spAutoFit/>
          </a:bodyPr>
          <a:lstStyle/>
          <a:p>
            <a:pPr algn="ctr" defTabSz="914400" fontAlgn="base">
              <a:spcBef>
                <a:spcPct val="0"/>
              </a:spcBef>
              <a:spcAft>
                <a:spcPct val="0"/>
              </a:spcAft>
              <a:defRPr/>
            </a:pPr>
            <a:r>
              <a:rPr lang="en-US" sz="2400" i="1" dirty="0">
                <a:solidFill>
                  <a:srgbClr val="663300"/>
                </a:solidFill>
                <a:effectLst>
                  <a:outerShdw blurRad="38100" dist="38100" dir="2700000" algn="tl">
                    <a:srgbClr val="000000">
                      <a:alpha val="43137"/>
                    </a:srgbClr>
                  </a:outerShdw>
                </a:effectLst>
                <a:latin typeface="Times New Roman" pitchFamily="18" charset="0"/>
              </a:rPr>
              <a:t>0  ----------------------------------------  100</a:t>
            </a:r>
          </a:p>
        </p:txBody>
      </p:sp>
      <p:sp>
        <p:nvSpPr>
          <p:cNvPr id="3" name="Slide Number Placeholder 2">
            <a:extLst>
              <a:ext uri="{FF2B5EF4-FFF2-40B4-BE49-F238E27FC236}">
                <a16:creationId xmlns:a16="http://schemas.microsoft.com/office/drawing/2014/main" id="{1915650F-0FBC-46A4-9F4A-F85EF071DACC}"/>
              </a:ext>
            </a:extLst>
          </p:cNvPr>
          <p:cNvSpPr>
            <a:spLocks noGrp="1"/>
          </p:cNvSpPr>
          <p:nvPr>
            <p:ph type="sldNum" sz="quarter" idx="12"/>
          </p:nvPr>
        </p:nvSpPr>
        <p:spPr/>
        <p:txBody>
          <a:bodyPr/>
          <a:lstStyle/>
          <a:p>
            <a:fld id="{2E436CE9-B43B-40D3-BCE0-B3813F59189E}" type="slidenum">
              <a:rPr lang="en-US" smtClean="0"/>
              <a:t>28</a:t>
            </a:fld>
            <a:endParaRPr lang="en-US"/>
          </a:p>
        </p:txBody>
      </p:sp>
    </p:spTree>
    <p:extLst>
      <p:ext uri="{BB962C8B-B14F-4D97-AF65-F5344CB8AC3E}">
        <p14:creationId xmlns:p14="http://schemas.microsoft.com/office/powerpoint/2010/main" val="4077767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87A6881-E328-4084-9825-F844EE26CC2B}" type="slidenum">
              <a:rPr lang="en-US" smtClean="0"/>
              <a:pPr>
                <a:defRPr/>
              </a:pPr>
              <a:t>29</a:t>
            </a:fld>
            <a:endParaRPr lang="en-US"/>
          </a:p>
        </p:txBody>
      </p:sp>
      <p:pic>
        <p:nvPicPr>
          <p:cNvPr id="5" name="Picture 4"/>
          <p:cNvPicPr>
            <a:picLocks noChangeAspect="1"/>
          </p:cNvPicPr>
          <p:nvPr/>
        </p:nvPicPr>
        <p:blipFill>
          <a:blip r:embed="rId3"/>
          <a:stretch>
            <a:fillRect/>
          </a:stretch>
        </p:blipFill>
        <p:spPr>
          <a:xfrm>
            <a:off x="1868424" y="0"/>
            <a:ext cx="8455153" cy="6858000"/>
          </a:xfrm>
          <a:prstGeom prst="rect">
            <a:avLst/>
          </a:prstGeom>
        </p:spPr>
      </p:pic>
      <p:sp>
        <p:nvSpPr>
          <p:cNvPr id="6" name="TextBox 5"/>
          <p:cNvSpPr txBox="1"/>
          <p:nvPr/>
        </p:nvSpPr>
        <p:spPr>
          <a:xfrm>
            <a:off x="6781801" y="6381690"/>
            <a:ext cx="3397675" cy="707886"/>
          </a:xfrm>
          <a:prstGeom prst="rect">
            <a:avLst/>
          </a:prstGeom>
          <a:solidFill>
            <a:srgbClr val="FFFFCC"/>
          </a:solidFill>
        </p:spPr>
        <p:txBody>
          <a:bodyPr wrap="square" rtlCol="0">
            <a:spAutoFit/>
          </a:bodyPr>
          <a:lstStyle/>
          <a:p>
            <a:r>
              <a:rPr lang="en-US" sz="2000" dirty="0"/>
              <a:t>For Discussion Purposes Only.</a:t>
            </a:r>
          </a:p>
        </p:txBody>
      </p:sp>
    </p:spTree>
    <p:extLst>
      <p:ext uri="{BB962C8B-B14F-4D97-AF65-F5344CB8AC3E}">
        <p14:creationId xmlns:p14="http://schemas.microsoft.com/office/powerpoint/2010/main" val="409689454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EB2C07-D811-4CEE-8029-5D256D451A25}"/>
              </a:ext>
            </a:extLst>
          </p:cNvPr>
          <p:cNvPicPr>
            <a:picLocks noChangeAspect="1"/>
          </p:cNvPicPr>
          <p:nvPr/>
        </p:nvPicPr>
        <p:blipFill>
          <a:blip r:embed="rId3"/>
          <a:stretch>
            <a:fillRect/>
          </a:stretch>
        </p:blipFill>
        <p:spPr>
          <a:xfrm>
            <a:off x="4932124" y="-458691"/>
            <a:ext cx="6827533" cy="7918515"/>
          </a:xfrm>
          <a:prstGeom prst="rect">
            <a:avLst/>
          </a:prstGeom>
        </p:spPr>
      </p:pic>
      <p:sp>
        <p:nvSpPr>
          <p:cNvPr id="3" name="TextBox 2">
            <a:extLst>
              <a:ext uri="{FF2B5EF4-FFF2-40B4-BE49-F238E27FC236}">
                <a16:creationId xmlns:a16="http://schemas.microsoft.com/office/drawing/2014/main" id="{2F4F0617-8E8F-42B0-97E6-9E74EE37DA2D}"/>
              </a:ext>
            </a:extLst>
          </p:cNvPr>
          <p:cNvSpPr txBox="1"/>
          <p:nvPr/>
        </p:nvSpPr>
        <p:spPr>
          <a:xfrm>
            <a:off x="1203171" y="595705"/>
            <a:ext cx="3172127" cy="2585323"/>
          </a:xfrm>
          <a:prstGeom prst="rect">
            <a:avLst/>
          </a:prstGeom>
          <a:noFill/>
        </p:spPr>
        <p:txBody>
          <a:bodyPr wrap="square" rtlCol="0">
            <a:spAutoFit/>
          </a:bodyPr>
          <a:lstStyle/>
          <a:p>
            <a:r>
              <a:rPr lang="en-US" sz="2400" b="1" dirty="0"/>
              <a:t>Equal Employment Opportunity Commission (EEOC)</a:t>
            </a:r>
          </a:p>
          <a:p>
            <a:endParaRPr lang="en-US" b="1" dirty="0"/>
          </a:p>
          <a:p>
            <a:r>
              <a:rPr lang="en-US" sz="2400" dirty="0"/>
              <a:t>Federal law applies to employers with </a:t>
            </a:r>
            <a:r>
              <a:rPr lang="en-US" sz="2400" b="1" u="sng" dirty="0"/>
              <a:t>15 or more employees.</a:t>
            </a:r>
          </a:p>
        </p:txBody>
      </p:sp>
      <p:pic>
        <p:nvPicPr>
          <p:cNvPr id="4" name="Picture 3">
            <a:extLst>
              <a:ext uri="{FF2B5EF4-FFF2-40B4-BE49-F238E27FC236}">
                <a16:creationId xmlns:a16="http://schemas.microsoft.com/office/drawing/2014/main" id="{E1DEC2B3-ABAF-4803-9C82-7E17D331C5B5}"/>
              </a:ext>
            </a:extLst>
          </p:cNvPr>
          <p:cNvPicPr>
            <a:picLocks noChangeAspect="1"/>
          </p:cNvPicPr>
          <p:nvPr/>
        </p:nvPicPr>
        <p:blipFill>
          <a:blip r:embed="rId4"/>
          <a:stretch>
            <a:fillRect/>
          </a:stretch>
        </p:blipFill>
        <p:spPr>
          <a:xfrm>
            <a:off x="1277599" y="3485263"/>
            <a:ext cx="3044535" cy="3044535"/>
          </a:xfrm>
          <a:prstGeom prst="rect">
            <a:avLst/>
          </a:prstGeom>
        </p:spPr>
      </p:pic>
      <p:sp>
        <p:nvSpPr>
          <p:cNvPr id="5" name="Slide Number Placeholder 4">
            <a:extLst>
              <a:ext uri="{FF2B5EF4-FFF2-40B4-BE49-F238E27FC236}">
                <a16:creationId xmlns:a16="http://schemas.microsoft.com/office/drawing/2014/main" id="{354556B2-B80B-4B1C-9C0F-702BA8D9D0B6}"/>
              </a:ext>
            </a:extLst>
          </p:cNvPr>
          <p:cNvSpPr>
            <a:spLocks noGrp="1"/>
          </p:cNvSpPr>
          <p:nvPr>
            <p:ph type="sldNum" sz="quarter" idx="12"/>
          </p:nvPr>
        </p:nvSpPr>
        <p:spPr/>
        <p:txBody>
          <a:bodyPr/>
          <a:lstStyle/>
          <a:p>
            <a:fld id="{2E436CE9-B43B-40D3-BCE0-B3813F59189E}" type="slidenum">
              <a:rPr lang="en-US" smtClean="0"/>
              <a:t>3</a:t>
            </a:fld>
            <a:endParaRPr lang="en-US"/>
          </a:p>
        </p:txBody>
      </p:sp>
    </p:spTree>
    <p:extLst>
      <p:ext uri="{BB962C8B-B14F-4D97-AF65-F5344CB8AC3E}">
        <p14:creationId xmlns:p14="http://schemas.microsoft.com/office/powerpoint/2010/main" val="235726812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2296631" y="1627049"/>
            <a:ext cx="7947025" cy="3494087"/>
          </a:xfrm>
        </p:spPr>
        <p:txBody>
          <a:bodyPr/>
          <a:lstStyle/>
          <a:p>
            <a:pPr>
              <a:defRPr/>
            </a:pPr>
            <a:r>
              <a:rPr lang="en-US" altLang="en-US" sz="4000" dirty="0">
                <a:solidFill>
                  <a:prstClr val="white"/>
                </a:solidFill>
                <a:cs typeface="Times New Roman" pitchFamily="18" charset="0"/>
              </a:rPr>
              <a:t>Is there a Federal law that protects employees 40 years old and older.? </a:t>
            </a:r>
            <a:br>
              <a:rPr lang="en-US" altLang="en-US" sz="4000" dirty="0">
                <a:solidFill>
                  <a:prstClr val="white"/>
                </a:solidFill>
                <a:cs typeface="Times New Roman" pitchFamily="18" charset="0"/>
              </a:rPr>
            </a:br>
            <a:endParaRPr lang="en-US" altLang="en-US" sz="4000" dirty="0">
              <a:solidFill>
                <a:schemeClr val="bg1"/>
              </a:solidFill>
              <a:effectLst/>
              <a:cs typeface="Times New Roman" pitchFamily="18" charset="0"/>
            </a:endParaRPr>
          </a:p>
        </p:txBody>
      </p:sp>
      <p:sp>
        <p:nvSpPr>
          <p:cNvPr id="3" name="Rectangle 2"/>
          <p:cNvSpPr/>
          <p:nvPr/>
        </p:nvSpPr>
        <p:spPr>
          <a:xfrm>
            <a:off x="1752600" y="152401"/>
            <a:ext cx="86106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Supervisor Scenario #8</a:t>
            </a:r>
          </a:p>
        </p:txBody>
      </p:sp>
      <p:pic>
        <p:nvPicPr>
          <p:cNvPr id="2" name="Picture 1">
            <a:extLst>
              <a:ext uri="{FF2B5EF4-FFF2-40B4-BE49-F238E27FC236}">
                <a16:creationId xmlns:a16="http://schemas.microsoft.com/office/drawing/2014/main" id="{48F41ED8-0A42-45E9-9DE1-59DD121BC7EB}"/>
              </a:ext>
            </a:extLst>
          </p:cNvPr>
          <p:cNvPicPr>
            <a:picLocks noChangeAspect="1"/>
          </p:cNvPicPr>
          <p:nvPr/>
        </p:nvPicPr>
        <p:blipFill>
          <a:blip r:embed="rId4"/>
          <a:stretch>
            <a:fillRect/>
          </a:stretch>
        </p:blipFill>
        <p:spPr>
          <a:xfrm>
            <a:off x="4131397" y="5938026"/>
            <a:ext cx="3853006" cy="1042506"/>
          </a:xfrm>
          <a:prstGeom prst="rect">
            <a:avLst/>
          </a:prstGeom>
        </p:spPr>
      </p:pic>
      <p:sp>
        <p:nvSpPr>
          <p:cNvPr id="6" name="TextBox 5">
            <a:extLst>
              <a:ext uri="{FF2B5EF4-FFF2-40B4-BE49-F238E27FC236}">
                <a16:creationId xmlns:a16="http://schemas.microsoft.com/office/drawing/2014/main" id="{2B9C762F-92C9-4601-95BE-61F002F2A0AB}"/>
              </a:ext>
            </a:extLst>
          </p:cNvPr>
          <p:cNvSpPr txBox="1"/>
          <p:nvPr/>
        </p:nvSpPr>
        <p:spPr>
          <a:xfrm>
            <a:off x="3565043" y="3694033"/>
            <a:ext cx="5410200" cy="1323439"/>
          </a:xfrm>
          <a:prstGeom prst="rect">
            <a:avLst/>
          </a:prstGeom>
          <a:noFill/>
        </p:spPr>
        <p:txBody>
          <a:bodyPr wrap="square" rtlCol="0">
            <a:spAutoFit/>
          </a:bodyPr>
          <a:lstStyle/>
          <a:p>
            <a:r>
              <a:rPr lang="en-US" altLang="en-US" sz="4000" b="1" dirty="0">
                <a:solidFill>
                  <a:schemeClr val="bg1"/>
                </a:solidFill>
                <a:cs typeface="Times New Roman" pitchFamily="18" charset="0"/>
              </a:rPr>
              <a:t>If true, </a:t>
            </a:r>
            <a:r>
              <a:rPr lang="en-US" altLang="en-US" sz="4000" b="1" u="sng" dirty="0">
                <a:solidFill>
                  <a:schemeClr val="bg1"/>
                </a:solidFill>
                <a:cs typeface="Times New Roman" pitchFamily="18" charset="0"/>
              </a:rPr>
              <a:t>from what </a:t>
            </a:r>
            <a:r>
              <a:rPr lang="en-US" altLang="en-US" sz="4000" b="1" dirty="0">
                <a:solidFill>
                  <a:schemeClr val="bg1"/>
                </a:solidFill>
                <a:cs typeface="Times New Roman" pitchFamily="18" charset="0"/>
              </a:rPr>
              <a:t>does it protect them?</a:t>
            </a:r>
            <a:endParaRPr lang="en-US" sz="4000" b="1" dirty="0"/>
          </a:p>
        </p:txBody>
      </p:sp>
      <p:sp>
        <p:nvSpPr>
          <p:cNvPr id="4" name="Slide Number Placeholder 3">
            <a:extLst>
              <a:ext uri="{FF2B5EF4-FFF2-40B4-BE49-F238E27FC236}">
                <a16:creationId xmlns:a16="http://schemas.microsoft.com/office/drawing/2014/main" id="{7ADD272D-6164-4F16-8F32-2822DE9643F4}"/>
              </a:ext>
            </a:extLst>
          </p:cNvPr>
          <p:cNvSpPr>
            <a:spLocks noGrp="1"/>
          </p:cNvSpPr>
          <p:nvPr>
            <p:ph type="sldNum" sz="quarter" idx="12"/>
          </p:nvPr>
        </p:nvSpPr>
        <p:spPr/>
        <p:txBody>
          <a:bodyPr/>
          <a:lstStyle/>
          <a:p>
            <a:fld id="{2E436CE9-B43B-40D3-BCE0-B3813F59189E}" type="slidenum">
              <a:rPr lang="en-US" smtClean="0"/>
              <a:t>30</a:t>
            </a:fld>
            <a:endParaRPr lang="en-US"/>
          </a:p>
        </p:txBody>
      </p:sp>
    </p:spTree>
    <p:extLst>
      <p:ext uri="{BB962C8B-B14F-4D97-AF65-F5344CB8AC3E}">
        <p14:creationId xmlns:p14="http://schemas.microsoft.com/office/powerpoint/2010/main" val="273468221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Message From Ya New Human Resources Department">
            <a:hlinkClick r:id="" action="ppaction://media"/>
            <a:extLst>
              <a:ext uri="{FF2B5EF4-FFF2-40B4-BE49-F238E27FC236}">
                <a16:creationId xmlns:a16="http://schemas.microsoft.com/office/drawing/2014/main" id="{471E8581-BB49-4D1B-AD97-8EDF1BAE03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7938" y="63688"/>
            <a:ext cx="8548050" cy="6411037"/>
          </a:xfrm>
          <a:prstGeom prst="rect">
            <a:avLst/>
          </a:prstGeom>
        </p:spPr>
      </p:pic>
      <p:sp>
        <p:nvSpPr>
          <p:cNvPr id="3" name="Slide Number Placeholder 2">
            <a:extLst>
              <a:ext uri="{FF2B5EF4-FFF2-40B4-BE49-F238E27FC236}">
                <a16:creationId xmlns:a16="http://schemas.microsoft.com/office/drawing/2014/main" id="{A461ADDD-F13C-48DB-87B5-B041890B791C}"/>
              </a:ext>
            </a:extLst>
          </p:cNvPr>
          <p:cNvSpPr>
            <a:spLocks noGrp="1"/>
          </p:cNvSpPr>
          <p:nvPr>
            <p:ph type="sldNum" sz="quarter" idx="12"/>
          </p:nvPr>
        </p:nvSpPr>
        <p:spPr/>
        <p:txBody>
          <a:bodyPr/>
          <a:lstStyle/>
          <a:p>
            <a:fld id="{2E436CE9-B43B-40D3-BCE0-B3813F59189E}" type="slidenum">
              <a:rPr lang="en-US" smtClean="0"/>
              <a:t>31</a:t>
            </a:fld>
            <a:endParaRPr lang="en-US"/>
          </a:p>
        </p:txBody>
      </p:sp>
    </p:spTree>
    <p:extLst>
      <p:ext uri="{BB962C8B-B14F-4D97-AF65-F5344CB8AC3E}">
        <p14:creationId xmlns:p14="http://schemas.microsoft.com/office/powerpoint/2010/main" val="123374479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lide Number Placeholder 5"/>
          <p:cNvSpPr>
            <a:spLocks noGrp="1"/>
          </p:cNvSpPr>
          <p:nvPr>
            <p:ph type="sldNum" sz="quarter" idx="12"/>
          </p:nvPr>
        </p:nvSpPr>
        <p:spPr>
          <a:noFill/>
        </p:spPr>
        <p:txBody>
          <a:bodyPr/>
          <a:lstStyle/>
          <a:p>
            <a:fld id="{3EFEB37A-9A55-452B-9923-0CF1D14A308E}" type="slidenum">
              <a:rPr lang="en-US" smtClean="0"/>
              <a:pPr/>
              <a:t>32</a:t>
            </a:fld>
            <a:endParaRPr lang="en-US"/>
          </a:p>
        </p:txBody>
      </p:sp>
      <p:sp>
        <p:nvSpPr>
          <p:cNvPr id="4101" name="Rectangle 2"/>
          <p:cNvSpPr>
            <a:spLocks noGrp="1" noChangeArrowheads="1"/>
          </p:cNvSpPr>
          <p:nvPr>
            <p:ph type="title"/>
          </p:nvPr>
        </p:nvSpPr>
        <p:spPr>
          <a:xfrm>
            <a:off x="1981200" y="457200"/>
            <a:ext cx="8001000" cy="1143000"/>
          </a:xfrm>
        </p:spPr>
        <p:txBody>
          <a:bodyPr>
            <a:normAutofit fontScale="90000"/>
          </a:bodyPr>
          <a:lstStyle/>
          <a:p>
            <a:r>
              <a:rPr lang="en-US" b="1" dirty="0">
                <a:latin typeface="Arial" pitchFamily="34" charset="0"/>
                <a:cs typeface="Arial" pitchFamily="34" charset="0"/>
              </a:rPr>
              <a:t>ADEA</a:t>
            </a:r>
            <a:r>
              <a:rPr lang="en-US" dirty="0">
                <a:latin typeface="Arial" pitchFamily="34" charset="0"/>
                <a:cs typeface="Arial" pitchFamily="34" charset="0"/>
              </a:rPr>
              <a:t> – </a:t>
            </a:r>
            <a:r>
              <a:rPr lang="en-US" sz="4000" dirty="0">
                <a:latin typeface="Arial" pitchFamily="34" charset="0"/>
                <a:cs typeface="Arial" pitchFamily="34" charset="0"/>
              </a:rPr>
              <a:t>AGE DISCRIMINATION  IN EMPLOYMENT  ACT</a:t>
            </a:r>
          </a:p>
        </p:txBody>
      </p:sp>
      <p:sp>
        <p:nvSpPr>
          <p:cNvPr id="4102" name="Rectangle 3"/>
          <p:cNvSpPr>
            <a:spLocks noGrp="1" noChangeArrowheads="1"/>
          </p:cNvSpPr>
          <p:nvPr>
            <p:ph type="body" idx="1"/>
          </p:nvPr>
        </p:nvSpPr>
        <p:spPr>
          <a:xfrm>
            <a:off x="1752600" y="1828800"/>
            <a:ext cx="8229600" cy="3200400"/>
          </a:xfrm>
        </p:spPr>
        <p:txBody>
          <a:bodyPr/>
          <a:lstStyle/>
          <a:p>
            <a:pPr>
              <a:buClr>
                <a:srgbClr val="C00000"/>
              </a:buClr>
              <a:buFont typeface="Wingdings" panose="05000000000000000000" pitchFamily="2" charset="2"/>
              <a:buChar char="§"/>
            </a:pPr>
            <a:r>
              <a:rPr lang="en-US" sz="3600" b="1" dirty="0"/>
              <a:t>Covers individuals over the age of 40</a:t>
            </a:r>
          </a:p>
          <a:p>
            <a:pPr>
              <a:buClr>
                <a:srgbClr val="C00000"/>
              </a:buClr>
              <a:buFont typeface="Wingdings" panose="05000000000000000000" pitchFamily="2" charset="2"/>
              <a:buChar char="§"/>
            </a:pPr>
            <a:r>
              <a:rPr lang="en-US" sz="3600" b="1" dirty="0"/>
              <a:t>May not discriminate on any term                or condition of employment                because of Age</a:t>
            </a:r>
          </a:p>
          <a:p>
            <a:pPr>
              <a:buClr>
                <a:srgbClr val="C00000"/>
              </a:buClr>
              <a:buFont typeface="Wingdings" panose="05000000000000000000" pitchFamily="2" charset="2"/>
              <a:buChar char="§"/>
            </a:pPr>
            <a:r>
              <a:rPr lang="en-US" sz="3600" b="1" dirty="0"/>
              <a:t>Enforcement is with EEOC </a:t>
            </a:r>
          </a:p>
        </p:txBody>
      </p:sp>
      <p:pic>
        <p:nvPicPr>
          <p:cNvPr id="6" name="Picture 1028" descr="H:\Training\Discrimination Training\clip art\j0407473.jpg"/>
          <p:cNvPicPr>
            <a:picLocks noChangeAspect="1" noChangeArrowheads="1"/>
          </p:cNvPicPr>
          <p:nvPr/>
        </p:nvPicPr>
        <p:blipFill>
          <a:blip r:embed="rId3" cstate="print"/>
          <a:srcRect/>
          <a:stretch>
            <a:fillRect/>
          </a:stretch>
        </p:blipFill>
        <p:spPr bwMode="auto">
          <a:xfrm>
            <a:off x="7848468" y="3429000"/>
            <a:ext cx="3087886" cy="2400300"/>
          </a:xfrm>
          <a:prstGeom prst="rect">
            <a:avLst/>
          </a:prstGeom>
          <a:noFill/>
          <a:ln w="19050">
            <a:solidFill>
              <a:schemeClr val="tx1"/>
            </a:solidFill>
            <a:miter lim="800000"/>
            <a:headEnd/>
            <a:tailEnd/>
          </a:ln>
        </p:spPr>
      </p:pic>
      <p:sp>
        <p:nvSpPr>
          <p:cNvPr id="8" name="TextBox 7"/>
          <p:cNvSpPr txBox="1"/>
          <p:nvPr/>
        </p:nvSpPr>
        <p:spPr>
          <a:xfrm rot="20782275">
            <a:off x="4418925" y="5294505"/>
            <a:ext cx="2362200" cy="923330"/>
          </a:xfrm>
          <a:prstGeom prst="rect">
            <a:avLst/>
          </a:prstGeom>
          <a:solidFill>
            <a:srgbClr val="FF9900"/>
          </a:solidFill>
          <a:ln>
            <a:solidFill>
              <a:srgbClr val="1C1C1C"/>
            </a:solidFill>
          </a:ln>
        </p:spPr>
        <p:txBody>
          <a:bodyPr wrap="square" rtlCol="0">
            <a:spAutoFit/>
          </a:bodyPr>
          <a:lstStyle/>
          <a:p>
            <a:r>
              <a:rPr lang="en-US" sz="5400" dirty="0">
                <a:latin typeface="Comic Sans MS" pitchFamily="66" charset="0"/>
              </a:rPr>
              <a:t> O L D</a:t>
            </a:r>
          </a:p>
        </p:txBody>
      </p:sp>
      <p:sp>
        <p:nvSpPr>
          <p:cNvPr id="16" name="Oval 15"/>
          <p:cNvSpPr/>
          <p:nvPr/>
        </p:nvSpPr>
        <p:spPr bwMode="auto">
          <a:xfrm>
            <a:off x="4800600" y="4953000"/>
            <a:ext cx="1676400" cy="1752600"/>
          </a:xfrm>
          <a:prstGeom prst="ellipse">
            <a:avLst/>
          </a:prstGeom>
          <a:noFill/>
          <a:ln w="25400" cap="flat" cmpd="sng" algn="ctr">
            <a:solidFill>
              <a:srgbClr val="C00000"/>
            </a:solidFill>
            <a:prstDash val="solid"/>
            <a:bevel/>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New Roman" pitchFamily="18" charset="0"/>
            </a:endParaRPr>
          </a:p>
        </p:txBody>
      </p:sp>
      <p:cxnSp>
        <p:nvCxnSpPr>
          <p:cNvPr id="18" name="Straight Connector 17"/>
          <p:cNvCxnSpPr/>
          <p:nvPr/>
        </p:nvCxnSpPr>
        <p:spPr bwMode="auto">
          <a:xfrm>
            <a:off x="5257800" y="5105400"/>
            <a:ext cx="838200" cy="1447800"/>
          </a:xfrm>
          <a:prstGeom prst="line">
            <a:avLst/>
          </a:prstGeom>
          <a:solidFill>
            <a:schemeClr val="accent1"/>
          </a:solidFill>
          <a:ln w="9525" cap="flat" cmpd="sng" algn="ctr">
            <a:solidFill>
              <a:srgbClr val="C00000"/>
            </a:solidFill>
            <a:prstDash val="solid"/>
            <a:round/>
            <a:headEnd type="none" w="med" len="med"/>
            <a:tailEnd type="none" w="med" len="med"/>
          </a:ln>
          <a:effectLst/>
        </p:spPr>
      </p:cxnSp>
      <p:cxnSp>
        <p:nvCxnSpPr>
          <p:cNvPr id="20" name="Straight Connector 19"/>
          <p:cNvCxnSpPr>
            <a:stCxn id="16" idx="7"/>
            <a:endCxn id="16" idx="3"/>
          </p:cNvCxnSpPr>
          <p:nvPr/>
        </p:nvCxnSpPr>
        <p:spPr bwMode="auto">
          <a:xfrm flipH="1">
            <a:off x="5046103" y="5209662"/>
            <a:ext cx="1185394" cy="1239276"/>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223484872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152400"/>
            <a:ext cx="9144000" cy="1143000"/>
          </a:xfrm>
        </p:spPr>
        <p:txBody>
          <a:bodyPr>
            <a:normAutofit fontScale="90000"/>
          </a:bodyPr>
          <a:lstStyle/>
          <a:p>
            <a:r>
              <a:rPr lang="en-US" sz="4200" b="1" dirty="0">
                <a:solidFill>
                  <a:srgbClr val="C00000"/>
                </a:solidFill>
                <a:latin typeface="Arial" pitchFamily="34" charset="0"/>
                <a:cs typeface="Arial" pitchFamily="34" charset="0"/>
              </a:rPr>
              <a:t>Actions or words that may constitute age-based harassment:</a:t>
            </a:r>
          </a:p>
        </p:txBody>
      </p:sp>
      <p:sp>
        <p:nvSpPr>
          <p:cNvPr id="3" name="Content Placeholder 2"/>
          <p:cNvSpPr>
            <a:spLocks noGrp="1"/>
          </p:cNvSpPr>
          <p:nvPr>
            <p:ph idx="1"/>
          </p:nvPr>
        </p:nvSpPr>
        <p:spPr>
          <a:xfrm>
            <a:off x="1676401" y="1371600"/>
            <a:ext cx="8991598" cy="4572000"/>
          </a:xfrm>
        </p:spPr>
        <p:txBody>
          <a:bodyPr>
            <a:noAutofit/>
          </a:bodyPr>
          <a:lstStyle/>
          <a:p>
            <a:pPr>
              <a:buClr>
                <a:srgbClr val="C00000"/>
              </a:buClr>
              <a:buFont typeface="Wingdings" panose="05000000000000000000" pitchFamily="2" charset="2"/>
              <a:buChar char="§"/>
            </a:pPr>
            <a:r>
              <a:rPr lang="en-US" sz="2800" dirty="0"/>
              <a:t>Old fart  (calling someone Grandpa, Grandma)</a:t>
            </a:r>
          </a:p>
          <a:p>
            <a:pPr>
              <a:buClr>
                <a:srgbClr val="C00000"/>
              </a:buClr>
              <a:buFont typeface="Wingdings" panose="05000000000000000000" pitchFamily="2" charset="2"/>
              <a:buChar char="§"/>
            </a:pPr>
            <a:r>
              <a:rPr lang="en-US" sz="2800" dirty="0"/>
              <a:t>Too old to learn new tricks</a:t>
            </a:r>
          </a:p>
          <a:p>
            <a:pPr>
              <a:buClr>
                <a:srgbClr val="C00000"/>
              </a:buClr>
              <a:buFont typeface="Wingdings" panose="05000000000000000000" pitchFamily="2" charset="2"/>
              <a:buChar char="§"/>
            </a:pPr>
            <a:r>
              <a:rPr lang="en-US" sz="2800" dirty="0"/>
              <a:t>Long term employees have a diminishing return</a:t>
            </a:r>
          </a:p>
          <a:p>
            <a:pPr>
              <a:buClr>
                <a:srgbClr val="C00000"/>
              </a:buClr>
              <a:buFont typeface="Wingdings" panose="05000000000000000000" pitchFamily="2" charset="2"/>
              <a:buChar char="§"/>
            </a:pPr>
            <a:r>
              <a:rPr lang="en-US" sz="2800" dirty="0"/>
              <a:t>Weed out older employees</a:t>
            </a:r>
          </a:p>
          <a:p>
            <a:pPr>
              <a:buClr>
                <a:srgbClr val="C00000"/>
              </a:buClr>
              <a:buFont typeface="Wingdings" panose="05000000000000000000" pitchFamily="2" charset="2"/>
              <a:buChar char="§"/>
            </a:pPr>
            <a:r>
              <a:rPr lang="en-US" sz="2800" dirty="0"/>
              <a:t>You’re getting too old and need to retire</a:t>
            </a:r>
          </a:p>
          <a:p>
            <a:pPr>
              <a:buClr>
                <a:srgbClr val="C00000"/>
              </a:buClr>
              <a:buFont typeface="Wingdings" panose="05000000000000000000" pitchFamily="2" charset="2"/>
              <a:buChar char="§"/>
            </a:pPr>
            <a:r>
              <a:rPr lang="en-US" sz="2800" dirty="0"/>
              <a:t>Old dogs won’t hunt</a:t>
            </a:r>
          </a:p>
          <a:p>
            <a:pPr>
              <a:buClr>
                <a:srgbClr val="C00000"/>
              </a:buClr>
              <a:buFont typeface="Wingdings" panose="05000000000000000000" pitchFamily="2" charset="2"/>
              <a:buChar char="§"/>
            </a:pPr>
            <a:r>
              <a:rPr lang="en-US" sz="2800" dirty="0"/>
              <a:t>Need more college aged workers</a:t>
            </a:r>
          </a:p>
          <a:p>
            <a:pPr>
              <a:buClr>
                <a:srgbClr val="C00000"/>
              </a:buClr>
              <a:buFont typeface="Wingdings" panose="05000000000000000000" pitchFamily="2" charset="2"/>
              <a:buChar char="§"/>
            </a:pPr>
            <a:r>
              <a:rPr lang="en-US" sz="2800" dirty="0" err="1"/>
              <a:t>He/She</a:t>
            </a:r>
            <a:r>
              <a:rPr lang="en-US" sz="2800" dirty="0"/>
              <a:t> can’t keep up with the times</a:t>
            </a:r>
          </a:p>
        </p:txBody>
      </p:sp>
      <p:sp>
        <p:nvSpPr>
          <p:cNvPr id="4" name="Slide Number Placeholder 3"/>
          <p:cNvSpPr>
            <a:spLocks noGrp="1"/>
          </p:cNvSpPr>
          <p:nvPr>
            <p:ph type="sldNum" sz="quarter" idx="12"/>
          </p:nvPr>
        </p:nvSpPr>
        <p:spPr/>
        <p:txBody>
          <a:bodyPr/>
          <a:lstStyle/>
          <a:p>
            <a:pPr>
              <a:defRPr/>
            </a:pPr>
            <a:fld id="{087A6881-E328-4084-9825-F844EE26CC2B}" type="slidenum">
              <a:rPr lang="en-US" smtClean="0"/>
              <a:pPr>
                <a:defRPr/>
              </a:pPr>
              <a:t>33</a:t>
            </a:fld>
            <a:endParaRPr lang="en-US"/>
          </a:p>
        </p:txBody>
      </p:sp>
      <p:pic>
        <p:nvPicPr>
          <p:cNvPr id="222210" name="Picture 2" descr="C:\Users\pspinks\AppData\Local\Microsoft\Windows\Temporary Internet Files\Content.IE5\H03U4QZ7\MC900097899[1].wmf"/>
          <p:cNvPicPr>
            <a:picLocks noChangeAspect="1" noChangeArrowheads="1"/>
          </p:cNvPicPr>
          <p:nvPr/>
        </p:nvPicPr>
        <p:blipFill>
          <a:blip r:embed="rId3" cstate="print"/>
          <a:srcRect/>
          <a:stretch>
            <a:fillRect/>
          </a:stretch>
        </p:blipFill>
        <p:spPr bwMode="auto">
          <a:xfrm>
            <a:off x="9568081" y="1145627"/>
            <a:ext cx="2417653" cy="2514514"/>
          </a:xfrm>
          <a:prstGeom prst="rect">
            <a:avLst/>
          </a:prstGeom>
          <a:noFill/>
        </p:spPr>
      </p:pic>
    </p:spTree>
    <p:extLst>
      <p:ext uri="{BB962C8B-B14F-4D97-AF65-F5344CB8AC3E}">
        <p14:creationId xmlns:p14="http://schemas.microsoft.com/office/powerpoint/2010/main" val="273873624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Poor Attitude</a:t>
            </a:r>
          </a:p>
        </p:txBody>
      </p:sp>
      <p:sp>
        <p:nvSpPr>
          <p:cNvPr id="3" name="Content Placeholder 2"/>
          <p:cNvSpPr>
            <a:spLocks noGrp="1"/>
          </p:cNvSpPr>
          <p:nvPr>
            <p:ph idx="1"/>
          </p:nvPr>
        </p:nvSpPr>
        <p:spPr>
          <a:xfrm>
            <a:off x="1981200" y="1295400"/>
            <a:ext cx="8229600" cy="5257800"/>
          </a:xfrm>
        </p:spPr>
        <p:txBody>
          <a:bodyPr>
            <a:normAutofit lnSpcReduction="10000"/>
          </a:bodyPr>
          <a:lstStyle/>
          <a:p>
            <a:pPr>
              <a:buSzPct val="100000"/>
              <a:buFont typeface="Wingdings" pitchFamily="2" charset="2"/>
              <a:buChar char="M"/>
            </a:pPr>
            <a:r>
              <a:rPr lang="en-US" sz="3600" baseline="30000" dirty="0">
                <a:latin typeface="Arial" pitchFamily="34" charset="0"/>
                <a:cs typeface="Arial" pitchFamily="34" charset="0"/>
              </a:rPr>
              <a:t>It is </a:t>
            </a:r>
            <a:r>
              <a:rPr lang="en-US" sz="3600" b="1" i="1" baseline="30000" dirty="0">
                <a:latin typeface="Arial" pitchFamily="34" charset="0"/>
                <a:cs typeface="Arial" pitchFamily="34" charset="0"/>
              </a:rPr>
              <a:t>not </a:t>
            </a:r>
            <a:r>
              <a:rPr lang="en-US" sz="3600" baseline="30000" dirty="0">
                <a:latin typeface="Arial" pitchFamily="34" charset="0"/>
                <a:cs typeface="Arial" pitchFamily="34" charset="0"/>
              </a:rPr>
              <a:t>good practice to discipline an employee for having a poor attitude. </a:t>
            </a:r>
          </a:p>
          <a:p>
            <a:pPr>
              <a:buSzPct val="100000"/>
              <a:buFont typeface="Wingdings" pitchFamily="2" charset="2"/>
              <a:buChar char="M"/>
            </a:pPr>
            <a:r>
              <a:rPr lang="en-US" sz="3600" baseline="30000" dirty="0">
                <a:latin typeface="Arial" pitchFamily="34" charset="0"/>
                <a:cs typeface="Arial" pitchFamily="34" charset="0"/>
              </a:rPr>
              <a:t>"Attitude" is a very subjective judgment that courts will dismiss because it is often associated with a mere difference of opinion or personality conflict. </a:t>
            </a:r>
          </a:p>
          <a:p>
            <a:pPr>
              <a:buSzPct val="100000"/>
              <a:buFont typeface="Wingdings" pitchFamily="2" charset="2"/>
              <a:buChar char="M"/>
            </a:pPr>
            <a:r>
              <a:rPr lang="en-US" sz="3600" baseline="30000" dirty="0">
                <a:latin typeface="Arial" pitchFamily="34" charset="0"/>
                <a:cs typeface="Arial" pitchFamily="34" charset="0"/>
              </a:rPr>
              <a:t>It is therefore critical that you avoid that term in the actual disciplinary notice. </a:t>
            </a:r>
          </a:p>
          <a:p>
            <a:pPr>
              <a:buSzPct val="100000"/>
              <a:buFont typeface="Wingdings" pitchFamily="2" charset="2"/>
              <a:buChar char="M"/>
            </a:pPr>
            <a:r>
              <a:rPr lang="en-US" sz="3600" baseline="30000" dirty="0">
                <a:latin typeface="Arial" pitchFamily="34" charset="0"/>
                <a:cs typeface="Arial" pitchFamily="34" charset="0"/>
              </a:rPr>
              <a:t>Instead, </a:t>
            </a:r>
            <a:r>
              <a:rPr lang="en-US" sz="3600" u="sng" baseline="30000" dirty="0">
                <a:latin typeface="Arial" pitchFamily="34" charset="0"/>
                <a:cs typeface="Arial" pitchFamily="34" charset="0"/>
              </a:rPr>
              <a:t>be sure to describe the objective behaviors </a:t>
            </a:r>
            <a:r>
              <a:rPr lang="en-US" sz="3600" baseline="30000" dirty="0">
                <a:latin typeface="Arial" pitchFamily="34" charset="0"/>
                <a:cs typeface="Arial" pitchFamily="34" charset="0"/>
              </a:rPr>
              <a:t>that create a negative perception of the employee in the others' eyes. </a:t>
            </a:r>
            <a:r>
              <a:rPr lang="en-US" sz="3600" b="1" baseline="30000" dirty="0">
                <a:latin typeface="Arial" pitchFamily="34" charset="0"/>
                <a:cs typeface="Arial" pitchFamily="34" charset="0"/>
              </a:rPr>
              <a:t>Only behaviors and actions that can be observed and documented may be presented as evidence in court.  </a:t>
            </a:r>
            <a:r>
              <a:rPr lang="en-US" sz="3600" b="1" i="1" baseline="30000" dirty="0">
                <a:latin typeface="Comic Sans MS" pitchFamily="66" charset="0"/>
                <a:cs typeface="Arial" pitchFamily="34" charset="0"/>
              </a:rPr>
              <a:t>(Think – CYA)</a:t>
            </a:r>
          </a:p>
          <a:p>
            <a:pPr>
              <a:buNone/>
            </a:pPr>
            <a:endParaRPr lang="en-US" sz="3600" b="1" baseline="30000" dirty="0">
              <a:latin typeface="Arial" pitchFamily="34" charset="0"/>
              <a:cs typeface="Arial" pitchFamily="34" charset="0"/>
            </a:endParaRPr>
          </a:p>
          <a:p>
            <a:pPr>
              <a:buNone/>
            </a:pPr>
            <a:r>
              <a:rPr lang="en-US" sz="2400" dirty="0"/>
              <a:t>Source:  101 Sample Write-Ups by Paul Falcone</a:t>
            </a:r>
          </a:p>
        </p:txBody>
      </p:sp>
      <p:sp>
        <p:nvSpPr>
          <p:cNvPr id="4" name="Slide Number Placeholder 3"/>
          <p:cNvSpPr>
            <a:spLocks noGrp="1"/>
          </p:cNvSpPr>
          <p:nvPr>
            <p:ph type="sldNum" sz="quarter" idx="12"/>
          </p:nvPr>
        </p:nvSpPr>
        <p:spPr/>
        <p:txBody>
          <a:bodyPr/>
          <a:lstStyle/>
          <a:p>
            <a:fld id="{DDBC0C4A-5AC1-44F6-BBDC-32863D634A69}" type="slidenum">
              <a:rPr>
                <a:solidFill>
                  <a:prstClr val="black">
                    <a:tint val="75000"/>
                  </a:prstClr>
                </a:solidFill>
              </a:rPr>
              <a:pPr/>
              <a:t>34</a:t>
            </a:fld>
            <a:endParaRPr dirty="0">
              <a:solidFill>
                <a:prstClr val="black">
                  <a:tint val="75000"/>
                </a:prstClr>
              </a:solidFill>
            </a:endParaRPr>
          </a:p>
        </p:txBody>
      </p:sp>
    </p:spTree>
    <p:extLst>
      <p:ext uri="{BB962C8B-B14F-4D97-AF65-F5344CB8AC3E}">
        <p14:creationId xmlns:p14="http://schemas.microsoft.com/office/powerpoint/2010/main" val="323000589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2296631" y="1197453"/>
            <a:ext cx="7947025" cy="4210235"/>
          </a:xfrm>
        </p:spPr>
        <p:txBody>
          <a:bodyPr>
            <a:normAutofit fontScale="90000"/>
          </a:bodyPr>
          <a:lstStyle/>
          <a:p>
            <a:pPr>
              <a:defRPr/>
            </a:pPr>
            <a:r>
              <a:rPr lang="en-US" altLang="en-US" sz="4000" dirty="0">
                <a:solidFill>
                  <a:schemeClr val="bg1"/>
                </a:solidFill>
                <a:cs typeface="Times New Roman" pitchFamily="18" charset="0"/>
              </a:rPr>
              <a:t>At a bar after work, an employee tells you (</a:t>
            </a:r>
            <a:r>
              <a:rPr lang="en-US" altLang="en-US" sz="4000" i="1" dirty="0">
                <a:solidFill>
                  <a:schemeClr val="bg1"/>
                </a:solidFill>
                <a:cs typeface="Times New Roman" pitchFamily="18" charset="0"/>
              </a:rPr>
              <a:t>his supervisor</a:t>
            </a:r>
            <a:r>
              <a:rPr lang="en-US" altLang="en-US" sz="4000" dirty="0">
                <a:solidFill>
                  <a:schemeClr val="bg1"/>
                </a:solidFill>
                <a:cs typeface="Times New Roman" pitchFamily="18" charset="0"/>
              </a:rPr>
              <a:t>) in confidence he has a medical problem that may affect his ability to do the job safely. </a:t>
            </a:r>
            <a:br>
              <a:rPr lang="en-US" altLang="en-US" sz="4000" dirty="0">
                <a:solidFill>
                  <a:schemeClr val="bg1"/>
                </a:solidFill>
                <a:cs typeface="Times New Roman" pitchFamily="18" charset="0"/>
              </a:rPr>
            </a:br>
            <a:br>
              <a:rPr lang="en-US" altLang="en-US" sz="4000" dirty="0">
                <a:solidFill>
                  <a:schemeClr val="bg1"/>
                </a:solidFill>
                <a:cs typeface="Times New Roman" pitchFamily="18" charset="0"/>
              </a:rPr>
            </a:br>
            <a:r>
              <a:rPr lang="en-US" altLang="en-US" sz="4000" dirty="0">
                <a:solidFill>
                  <a:schemeClr val="bg1"/>
                </a:solidFill>
                <a:cs typeface="Times New Roman" pitchFamily="18" charset="0"/>
              </a:rPr>
              <a:t>Are you (as the supervisor) obligated to act on this information?  </a:t>
            </a:r>
            <a:endParaRPr lang="en-US" altLang="en-US" sz="4000" dirty="0">
              <a:solidFill>
                <a:schemeClr val="bg1"/>
              </a:solidFill>
              <a:effectLst/>
              <a:cs typeface="Times New Roman" pitchFamily="18" charset="0"/>
            </a:endParaRPr>
          </a:p>
        </p:txBody>
      </p:sp>
      <p:sp>
        <p:nvSpPr>
          <p:cNvPr id="3" name="Rectangle 2"/>
          <p:cNvSpPr/>
          <p:nvPr/>
        </p:nvSpPr>
        <p:spPr>
          <a:xfrm>
            <a:off x="1752600" y="152401"/>
            <a:ext cx="86106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Supervisor Scenario #9</a:t>
            </a:r>
          </a:p>
        </p:txBody>
      </p:sp>
      <p:pic>
        <p:nvPicPr>
          <p:cNvPr id="2" name="Picture 1">
            <a:extLst>
              <a:ext uri="{FF2B5EF4-FFF2-40B4-BE49-F238E27FC236}">
                <a16:creationId xmlns:a16="http://schemas.microsoft.com/office/drawing/2014/main" id="{48F41ED8-0A42-45E9-9DE1-59DD121BC7EB}"/>
              </a:ext>
            </a:extLst>
          </p:cNvPr>
          <p:cNvPicPr>
            <a:picLocks noChangeAspect="1"/>
          </p:cNvPicPr>
          <p:nvPr/>
        </p:nvPicPr>
        <p:blipFill>
          <a:blip r:embed="rId4"/>
          <a:stretch>
            <a:fillRect/>
          </a:stretch>
        </p:blipFill>
        <p:spPr>
          <a:xfrm>
            <a:off x="4131397" y="5938026"/>
            <a:ext cx="3853006" cy="1042506"/>
          </a:xfrm>
          <a:prstGeom prst="rect">
            <a:avLst/>
          </a:prstGeom>
        </p:spPr>
      </p:pic>
      <p:sp>
        <p:nvSpPr>
          <p:cNvPr id="4" name="Slide Number Placeholder 3">
            <a:extLst>
              <a:ext uri="{FF2B5EF4-FFF2-40B4-BE49-F238E27FC236}">
                <a16:creationId xmlns:a16="http://schemas.microsoft.com/office/drawing/2014/main" id="{3AE050FB-7F89-4D08-B690-A683B93F5080}"/>
              </a:ext>
            </a:extLst>
          </p:cNvPr>
          <p:cNvSpPr>
            <a:spLocks noGrp="1"/>
          </p:cNvSpPr>
          <p:nvPr>
            <p:ph type="sldNum" sz="quarter" idx="12"/>
          </p:nvPr>
        </p:nvSpPr>
        <p:spPr/>
        <p:txBody>
          <a:bodyPr/>
          <a:lstStyle/>
          <a:p>
            <a:fld id="{2E436CE9-B43B-40D3-BCE0-B3813F59189E}" type="slidenum">
              <a:rPr lang="en-US" smtClean="0"/>
              <a:t>35</a:t>
            </a:fld>
            <a:endParaRPr lang="en-US"/>
          </a:p>
        </p:txBody>
      </p:sp>
    </p:spTree>
    <p:extLst>
      <p:ext uri="{BB962C8B-B14F-4D97-AF65-F5344CB8AC3E}">
        <p14:creationId xmlns:p14="http://schemas.microsoft.com/office/powerpoint/2010/main" val="152814097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1472750" y="304800"/>
            <a:ext cx="7214050" cy="1752600"/>
          </a:xfrm>
        </p:spPr>
        <p:txBody>
          <a:bodyPr>
            <a:normAutofit/>
          </a:bodyPr>
          <a:lstStyle/>
          <a:p>
            <a:pPr algn="l"/>
            <a:r>
              <a:rPr lang="en-US" sz="4000" b="1" dirty="0">
                <a:solidFill>
                  <a:srgbClr val="002060"/>
                </a:solidFill>
              </a:rPr>
              <a:t>ADAAA</a:t>
            </a:r>
            <a:r>
              <a:rPr lang="en-US" sz="4000" dirty="0">
                <a:solidFill>
                  <a:srgbClr val="002060"/>
                </a:solidFill>
              </a:rPr>
              <a:t> - AMERICANS WITH DISABILITIES ACT                </a:t>
            </a:r>
          </a:p>
        </p:txBody>
      </p:sp>
      <p:sp>
        <p:nvSpPr>
          <p:cNvPr id="5126" name="Rectangle 3"/>
          <p:cNvSpPr>
            <a:spLocks noGrp="1" noChangeArrowheads="1"/>
          </p:cNvSpPr>
          <p:nvPr>
            <p:ph idx="1"/>
          </p:nvPr>
        </p:nvSpPr>
        <p:spPr>
          <a:xfrm>
            <a:off x="1586039" y="2057400"/>
            <a:ext cx="8700961" cy="4343400"/>
          </a:xfrm>
        </p:spPr>
        <p:txBody>
          <a:bodyPr>
            <a:normAutofit/>
          </a:bodyPr>
          <a:lstStyle/>
          <a:p>
            <a:pPr>
              <a:buClr>
                <a:srgbClr val="1750CF"/>
              </a:buClr>
              <a:buFont typeface="Wingdings" panose="05000000000000000000" pitchFamily="2" charset="2"/>
              <a:buChar char="§"/>
            </a:pPr>
            <a:r>
              <a:rPr lang="en-US" sz="3600" b="1" dirty="0"/>
              <a:t>May not discriminate because of </a:t>
            </a:r>
            <a:r>
              <a:rPr lang="en-US" sz="3600" b="1" u="sng" dirty="0"/>
              <a:t>real or perceived disability</a:t>
            </a:r>
            <a:r>
              <a:rPr lang="en-US" sz="3600" b="1" dirty="0"/>
              <a:t> that limits one or more major life functions</a:t>
            </a:r>
          </a:p>
          <a:p>
            <a:pPr>
              <a:buClr>
                <a:srgbClr val="1750CF"/>
              </a:buClr>
              <a:buFont typeface="Wingdings" panose="05000000000000000000" pitchFamily="2" charset="2"/>
              <a:buChar char="§"/>
            </a:pPr>
            <a:r>
              <a:rPr lang="en-US" sz="3600" b="1" dirty="0"/>
              <a:t>Employee must be capable of performing the essential (core) functions of the position, with or without accommodation</a:t>
            </a:r>
          </a:p>
        </p:txBody>
      </p:sp>
      <p:sp>
        <p:nvSpPr>
          <p:cNvPr id="5124" name="Slide Number Placeholder 5"/>
          <p:cNvSpPr>
            <a:spLocks noGrp="1"/>
          </p:cNvSpPr>
          <p:nvPr>
            <p:ph type="sldNum" sz="quarter" idx="12"/>
          </p:nvPr>
        </p:nvSpPr>
        <p:spPr>
          <a:noFill/>
        </p:spPr>
        <p:txBody>
          <a:bodyPr/>
          <a:lstStyle/>
          <a:p>
            <a:fld id="{8FCB8FC5-06C2-40DD-8FF1-CF87BD689E7B}" type="slidenum">
              <a:rPr lang="en-US" smtClean="0"/>
              <a:pPr/>
              <a:t>36</a:t>
            </a:fld>
            <a:endParaRPr lang="en-US"/>
          </a:p>
        </p:txBody>
      </p:sp>
      <p:graphicFrame>
        <p:nvGraphicFramePr>
          <p:cNvPr id="5122" name="Object 4"/>
          <p:cNvGraphicFramePr>
            <a:graphicFrameLocks noChangeAspect="1"/>
          </p:cNvGraphicFramePr>
          <p:nvPr>
            <p:extLst>
              <p:ext uri="{D42A27DB-BD31-4B8C-83A1-F6EECF244321}">
                <p14:modId xmlns:p14="http://schemas.microsoft.com/office/powerpoint/2010/main" val="2264080834"/>
              </p:ext>
            </p:extLst>
          </p:nvPr>
        </p:nvGraphicFramePr>
        <p:xfrm>
          <a:off x="8897192" y="102498"/>
          <a:ext cx="2035147" cy="2035147"/>
        </p:xfrm>
        <a:graphic>
          <a:graphicData uri="http://schemas.openxmlformats.org/presentationml/2006/ole">
            <mc:AlternateContent xmlns:mc="http://schemas.openxmlformats.org/markup-compatibility/2006">
              <mc:Choice xmlns:v="urn:schemas-microsoft-com:vml" Requires="v">
                <p:oleObj spid="_x0000_s5221" name="Clip" r:id="rId4" imgW="447856" imgH="447856" progId="">
                  <p:embed/>
                </p:oleObj>
              </mc:Choice>
              <mc:Fallback>
                <p:oleObj name="Clip" r:id="rId4" imgW="447856" imgH="447856" progId="">
                  <p:embed/>
                  <p:pic>
                    <p:nvPicPr>
                      <p:cNvPr id="512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7192" y="102498"/>
                        <a:ext cx="2035147" cy="203514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3199774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962952" y="152400"/>
            <a:ext cx="8714448" cy="990600"/>
          </a:xfrm>
        </p:spPr>
        <p:txBody>
          <a:bodyPr/>
          <a:lstStyle/>
          <a:p>
            <a:pPr algn="l"/>
            <a:r>
              <a:rPr lang="en-US" b="1" dirty="0"/>
              <a:t>  ADAAA</a:t>
            </a:r>
            <a:r>
              <a:rPr lang="en-US" dirty="0"/>
              <a:t> (continued)</a:t>
            </a:r>
          </a:p>
        </p:txBody>
      </p:sp>
      <p:sp>
        <p:nvSpPr>
          <p:cNvPr id="6149" name="Rectangle 3"/>
          <p:cNvSpPr>
            <a:spLocks noGrp="1" noChangeArrowheads="1"/>
          </p:cNvSpPr>
          <p:nvPr>
            <p:ph idx="1"/>
          </p:nvPr>
        </p:nvSpPr>
        <p:spPr>
          <a:xfrm>
            <a:off x="1122972" y="1219200"/>
            <a:ext cx="9316428" cy="5531556"/>
          </a:xfrm>
        </p:spPr>
        <p:txBody>
          <a:bodyPr/>
          <a:lstStyle/>
          <a:p>
            <a:pPr>
              <a:buClr>
                <a:srgbClr val="1750CF"/>
              </a:buClr>
              <a:buFont typeface="Wingdings" panose="05000000000000000000" pitchFamily="2" charset="2"/>
              <a:buChar char="§"/>
            </a:pPr>
            <a:r>
              <a:rPr lang="en-US" sz="3600" b="1" u="sng" dirty="0">
                <a:latin typeface="Arial" charset="0"/>
              </a:rPr>
              <a:t>“ADA defines disability</a:t>
            </a:r>
            <a:r>
              <a:rPr lang="en-US" sz="3600" dirty="0">
                <a:latin typeface="Arial" charset="0"/>
              </a:rPr>
              <a:t> as a mental or physical impairment that substantially limits one or more major life activities”.</a:t>
            </a:r>
            <a:r>
              <a:rPr lang="en-US" dirty="0">
                <a:latin typeface="Arial" charset="0"/>
              </a:rPr>
              <a:t> </a:t>
            </a:r>
          </a:p>
          <a:p>
            <a:pPr>
              <a:buClr>
                <a:srgbClr val="1750CF"/>
              </a:buClr>
              <a:buFont typeface="Wingdings" panose="05000000000000000000" pitchFamily="2" charset="2"/>
              <a:buChar char="§"/>
            </a:pPr>
            <a:r>
              <a:rPr lang="en-US" sz="1000" dirty="0">
                <a:latin typeface="Arial" charset="0"/>
              </a:rPr>
              <a:t> </a:t>
            </a:r>
          </a:p>
          <a:p>
            <a:pPr>
              <a:buClr>
                <a:srgbClr val="1750CF"/>
              </a:buClr>
              <a:buFont typeface="Wingdings" panose="05000000000000000000" pitchFamily="2" charset="2"/>
              <a:buChar char="§"/>
            </a:pPr>
            <a:r>
              <a:rPr lang="en-US" sz="3600" dirty="0">
                <a:latin typeface="Arial" charset="0"/>
              </a:rPr>
              <a:t>Impairment cannot be a “disability” unless it limits something, and that something is one or more major life activities.</a:t>
            </a:r>
            <a:r>
              <a:rPr lang="en-US" dirty="0">
                <a:latin typeface="Arial" charset="0"/>
              </a:rPr>
              <a:t> </a:t>
            </a:r>
            <a:r>
              <a:rPr lang="en-US" dirty="0">
                <a:solidFill>
                  <a:srgbClr val="C00000"/>
                </a:solidFill>
                <a:latin typeface="Arial" charset="0"/>
              </a:rPr>
              <a:t>(i.e. Walking, Seeing, Speaking, Learning, etc. - performing manual tasks that are central to daily life.)</a:t>
            </a:r>
            <a:endParaRPr lang="en-US" b="1" dirty="0">
              <a:solidFill>
                <a:srgbClr val="C00000"/>
              </a:solidFill>
              <a:latin typeface="Arial" charset="0"/>
            </a:endParaRPr>
          </a:p>
        </p:txBody>
      </p:sp>
      <p:sp>
        <p:nvSpPr>
          <p:cNvPr id="6147" name="Slide Number Placeholder 5"/>
          <p:cNvSpPr>
            <a:spLocks noGrp="1"/>
          </p:cNvSpPr>
          <p:nvPr>
            <p:ph type="sldNum" sz="quarter" idx="12"/>
          </p:nvPr>
        </p:nvSpPr>
        <p:spPr>
          <a:noFill/>
        </p:spPr>
        <p:txBody>
          <a:bodyPr/>
          <a:lstStyle/>
          <a:p>
            <a:fld id="{CD4079E8-88D9-46D0-9BE1-D8CBCE0AA73F}" type="slidenum">
              <a:rPr lang="en-US" smtClean="0"/>
              <a:pPr/>
              <a:t>37</a:t>
            </a:fld>
            <a:endParaRPr lang="en-US"/>
          </a:p>
        </p:txBody>
      </p:sp>
      <p:graphicFrame>
        <p:nvGraphicFramePr>
          <p:cNvPr id="6146" name="Object 4"/>
          <p:cNvGraphicFramePr>
            <a:graphicFrameLocks noChangeAspect="1"/>
          </p:cNvGraphicFramePr>
          <p:nvPr>
            <p:extLst>
              <p:ext uri="{D42A27DB-BD31-4B8C-83A1-F6EECF244321}">
                <p14:modId xmlns:p14="http://schemas.microsoft.com/office/powerpoint/2010/main" val="1975674870"/>
              </p:ext>
            </p:extLst>
          </p:nvPr>
        </p:nvGraphicFramePr>
        <p:xfrm>
          <a:off x="10027491" y="152399"/>
          <a:ext cx="1596291" cy="1596291"/>
        </p:xfrm>
        <a:graphic>
          <a:graphicData uri="http://schemas.openxmlformats.org/presentationml/2006/ole">
            <mc:AlternateContent xmlns:mc="http://schemas.openxmlformats.org/markup-compatibility/2006">
              <mc:Choice xmlns:v="urn:schemas-microsoft-com:vml" Requires="v">
                <p:oleObj spid="_x0000_s6245" name="Clip" r:id="rId4" imgW="447856" imgH="447856" progId="">
                  <p:embed/>
                </p:oleObj>
              </mc:Choice>
              <mc:Fallback>
                <p:oleObj name="Clip" r:id="rId4" imgW="447856" imgH="447856" progId="">
                  <p:embed/>
                  <p:pic>
                    <p:nvPicPr>
                      <p:cNvPr id="614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7491" y="152399"/>
                        <a:ext cx="1596291" cy="159629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6895519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524000"/>
          </a:xfrm>
        </p:spPr>
        <p:txBody>
          <a:bodyPr/>
          <a:lstStyle/>
          <a:p>
            <a:pPr>
              <a:defRPr/>
            </a:pPr>
            <a:r>
              <a:rPr lang="en-US" b="1" dirty="0">
                <a:solidFill>
                  <a:schemeClr val="tx2"/>
                </a:solidFill>
                <a:latin typeface="Arial" pitchFamily="34" charset="0"/>
                <a:cs typeface="Arial" pitchFamily="34" charset="0"/>
              </a:rPr>
              <a:t>ADA</a:t>
            </a:r>
            <a:r>
              <a:rPr lang="en-US" b="1" dirty="0">
                <a:latin typeface="Arial" pitchFamily="34" charset="0"/>
                <a:cs typeface="Arial" pitchFamily="34" charset="0"/>
              </a:rPr>
              <a:t>AA</a:t>
            </a:r>
            <a:r>
              <a:rPr lang="en-US" b="1" dirty="0">
                <a:solidFill>
                  <a:schemeClr val="tx2"/>
                </a:solidFill>
                <a:latin typeface="Arial" pitchFamily="34" charset="0"/>
                <a:cs typeface="Arial" pitchFamily="34" charset="0"/>
              </a:rPr>
              <a:t> – </a:t>
            </a:r>
            <a:br>
              <a:rPr lang="en-US" b="1" dirty="0">
                <a:solidFill>
                  <a:schemeClr val="tx2"/>
                </a:solidFill>
                <a:latin typeface="Arial" pitchFamily="34" charset="0"/>
                <a:cs typeface="Arial" pitchFamily="34" charset="0"/>
              </a:rPr>
            </a:br>
            <a:r>
              <a:rPr b="1" dirty="0">
                <a:solidFill>
                  <a:schemeClr val="tx2"/>
                </a:solidFill>
                <a:latin typeface="Arial" pitchFamily="34" charset="0"/>
                <a:cs typeface="Arial" pitchFamily="34" charset="0"/>
              </a:rPr>
              <a:t>Examples of </a:t>
            </a:r>
            <a:r>
              <a:rPr b="1" u="sng" dirty="0">
                <a:solidFill>
                  <a:schemeClr val="tx2"/>
                </a:solidFill>
                <a:latin typeface="Arial" pitchFamily="34" charset="0"/>
                <a:cs typeface="Arial" pitchFamily="34" charset="0"/>
              </a:rPr>
              <a:t>Major Life Activities</a:t>
            </a:r>
          </a:p>
        </p:txBody>
      </p:sp>
      <p:sp>
        <p:nvSpPr>
          <p:cNvPr id="13315" name="Content Placeholder 4"/>
          <p:cNvSpPr>
            <a:spLocks noGrp="1"/>
          </p:cNvSpPr>
          <p:nvPr>
            <p:ph sz="half" idx="1"/>
          </p:nvPr>
        </p:nvSpPr>
        <p:spPr>
          <a:xfrm>
            <a:off x="1981200" y="1524000"/>
            <a:ext cx="4059238" cy="4572000"/>
          </a:xfrm>
        </p:spPr>
        <p:txBody>
          <a:bodyPr>
            <a:normAutofit lnSpcReduction="10000"/>
          </a:bodyPr>
          <a:lstStyle/>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Caring for oneself</a:t>
            </a:r>
          </a:p>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Performing manual tasks</a:t>
            </a:r>
          </a:p>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Walking</a:t>
            </a:r>
          </a:p>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Seeing</a:t>
            </a:r>
          </a:p>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Speaking</a:t>
            </a:r>
          </a:p>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Breathing</a:t>
            </a:r>
          </a:p>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Learning</a:t>
            </a:r>
          </a:p>
          <a:p>
            <a:pPr eaLnBrk="1" hangingPunct="1">
              <a:lnSpc>
                <a:spcPct val="90000"/>
              </a:lnSpc>
              <a:buClr>
                <a:srgbClr val="FF0000"/>
              </a:buClr>
              <a:buSzPct val="110000"/>
              <a:buFont typeface="Wingdings" panose="05000000000000000000" pitchFamily="2" charset="2"/>
              <a:buChar char="§"/>
            </a:pPr>
            <a:r>
              <a:rPr lang="en-US" sz="3000" b="1" dirty="0">
                <a:latin typeface="Arial" pitchFamily="34" charset="0"/>
                <a:cs typeface="Arial" pitchFamily="34" charset="0"/>
              </a:rPr>
              <a:t>Working</a:t>
            </a:r>
          </a:p>
        </p:txBody>
      </p:sp>
      <p:sp>
        <p:nvSpPr>
          <p:cNvPr id="6" name="Content Placeholder 5"/>
          <p:cNvSpPr>
            <a:spLocks noGrp="1"/>
          </p:cNvSpPr>
          <p:nvPr>
            <p:ph sz="half" idx="2"/>
          </p:nvPr>
        </p:nvSpPr>
        <p:spPr>
          <a:xfrm>
            <a:off x="6172200" y="1524000"/>
            <a:ext cx="4059238" cy="4572000"/>
          </a:xfrm>
        </p:spPr>
        <p:txBody>
          <a:bodyPr>
            <a:normAutofit lnSpcReduction="10000"/>
          </a:bodyPr>
          <a:lstStyle/>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Eating</a:t>
            </a:r>
          </a:p>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Sleeping</a:t>
            </a:r>
          </a:p>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Standing</a:t>
            </a:r>
          </a:p>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Lifting</a:t>
            </a:r>
          </a:p>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Bending</a:t>
            </a:r>
          </a:p>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Concentrating</a:t>
            </a:r>
          </a:p>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Thinking </a:t>
            </a:r>
          </a:p>
          <a:p>
            <a:pPr>
              <a:spcAft>
                <a:spcPts val="0"/>
              </a:spcAft>
              <a:buClr>
                <a:srgbClr val="FF0000"/>
              </a:buClr>
              <a:buSzPct val="110000"/>
              <a:buFont typeface="Wingdings" panose="05000000000000000000" pitchFamily="2" charset="2"/>
              <a:buChar char="§"/>
              <a:defRPr/>
            </a:pPr>
            <a:r>
              <a:rPr lang="en-US" sz="3000" b="1" dirty="0">
                <a:latin typeface="Arial" pitchFamily="34" charset="0"/>
                <a:cs typeface="Arial" pitchFamily="34" charset="0"/>
              </a:rPr>
              <a:t>Communicating</a:t>
            </a:r>
          </a:p>
          <a:p>
            <a:pPr marL="274320" indent="-274320">
              <a:spcAft>
                <a:spcPts val="0"/>
              </a:spcAft>
              <a:buFont typeface="Wingdings 2"/>
              <a:buChar char=""/>
              <a:defRPr/>
            </a:pPr>
            <a:endParaRPr lang="en-US" dirty="0">
              <a:solidFill>
                <a:schemeClr val="tx2"/>
              </a:solidFill>
            </a:endParaRPr>
          </a:p>
        </p:txBody>
      </p:sp>
      <p:sp>
        <p:nvSpPr>
          <p:cNvPr id="2" name="Slide Number Placeholder 1"/>
          <p:cNvSpPr>
            <a:spLocks noGrp="1"/>
          </p:cNvSpPr>
          <p:nvPr>
            <p:ph type="sldNum" sz="quarter" idx="12"/>
          </p:nvPr>
        </p:nvSpPr>
        <p:spPr/>
        <p:txBody>
          <a:bodyPr/>
          <a:lstStyle/>
          <a:p>
            <a:pPr>
              <a:defRPr/>
            </a:pPr>
            <a:fld id="{34A85B10-ED0F-4343-9C96-DE1B304564B8}" type="slidenum">
              <a:rPr lang="en-US" smtClean="0"/>
              <a:pPr>
                <a:defRPr/>
              </a:pPr>
              <a:t>38</a:t>
            </a:fld>
            <a:endParaRPr lang="en-US"/>
          </a:p>
        </p:txBody>
      </p:sp>
    </p:spTree>
    <p:extLst>
      <p:ext uri="{BB962C8B-B14F-4D97-AF65-F5344CB8AC3E}">
        <p14:creationId xmlns:p14="http://schemas.microsoft.com/office/powerpoint/2010/main" val="5325240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09801" y="228600"/>
            <a:ext cx="8183563" cy="1219200"/>
          </a:xfrm>
          <a:prstGeom prst="rect">
            <a:avLst/>
          </a:prstGeom>
        </p:spPr>
        <p:txBody>
          <a:bodyPr/>
          <a:lstStyle/>
          <a:p>
            <a:pPr algn="ctr">
              <a:defRPr/>
            </a:pPr>
            <a:r>
              <a:rPr lang="en-US" sz="4100" b="1" dirty="0">
                <a:solidFill>
                  <a:schemeClr val="tx2"/>
                </a:solidFill>
                <a:effectLst>
                  <a:outerShdw blurRad="31750" dist="25400" dir="5400000" algn="tl" rotWithShape="0">
                    <a:srgbClr val="000000">
                      <a:alpha val="25000"/>
                    </a:srgbClr>
                  </a:outerShdw>
                </a:effectLst>
                <a:latin typeface="Arial Black" pitchFamily="34" charset="0"/>
                <a:ea typeface="+mj-ea"/>
                <a:cs typeface="+mj-cs"/>
              </a:rPr>
              <a:t>MEDICAL CONDITIONS</a:t>
            </a:r>
          </a:p>
          <a:p>
            <a:pPr algn="ctr">
              <a:defRPr/>
            </a:pPr>
            <a:r>
              <a:rPr lang="en-US" sz="4100" b="1" dirty="0">
                <a:solidFill>
                  <a:schemeClr val="tx2"/>
                </a:solidFill>
                <a:effectLst>
                  <a:outerShdw blurRad="31750" dist="25400" dir="5400000" algn="tl" rotWithShape="0">
                    <a:srgbClr val="000000">
                      <a:alpha val="25000"/>
                    </a:srgbClr>
                  </a:outerShdw>
                </a:effectLst>
                <a:latin typeface="Arial Black" pitchFamily="34" charset="0"/>
                <a:ea typeface="+mj-ea"/>
                <a:cs typeface="+mj-cs"/>
              </a:rPr>
              <a:t>COVERED</a:t>
            </a:r>
          </a:p>
        </p:txBody>
      </p:sp>
      <p:sp>
        <p:nvSpPr>
          <p:cNvPr id="14339" name="Content Placeholder 5"/>
          <p:cNvSpPr txBox="1">
            <a:spLocks/>
          </p:cNvSpPr>
          <p:nvPr/>
        </p:nvSpPr>
        <p:spPr bwMode="auto">
          <a:xfrm>
            <a:off x="2133600" y="2286001"/>
            <a:ext cx="3932238" cy="3489325"/>
          </a:xfrm>
          <a:prstGeom prst="rect">
            <a:avLst/>
          </a:prstGeom>
          <a:noFill/>
          <a:ln w="9525">
            <a:noFill/>
            <a:miter lim="800000"/>
            <a:headEnd/>
            <a:tailEnd/>
          </a:ln>
        </p:spPr>
        <p:txBody>
          <a:bodyPr/>
          <a:lstStyle/>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Cancer</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Diabetes</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Kidney disease</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Recovering addict</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HIV positive</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Blindness</a:t>
            </a:r>
          </a:p>
          <a:p>
            <a:pPr marL="365125" indent="-255588">
              <a:spcBef>
                <a:spcPts val="400"/>
              </a:spcBef>
              <a:buClr>
                <a:schemeClr val="accent1"/>
              </a:buClr>
              <a:buSzPct val="68000"/>
            </a:pPr>
            <a:endParaRPr lang="en-US" sz="2700" b="1" dirty="0">
              <a:cs typeface="Arial" charset="0"/>
            </a:endParaRPr>
          </a:p>
          <a:p>
            <a:pPr marL="365125" indent="-255588">
              <a:spcBef>
                <a:spcPts val="400"/>
              </a:spcBef>
              <a:buClr>
                <a:schemeClr val="accent1"/>
              </a:buClr>
              <a:buSzPct val="68000"/>
              <a:buFont typeface="Wingdings 3" pitchFamily="18" charset="2"/>
              <a:buChar char=""/>
            </a:pPr>
            <a:endParaRPr lang="en-US" sz="2700" b="1" dirty="0">
              <a:cs typeface="Arial" charset="0"/>
            </a:endParaRPr>
          </a:p>
        </p:txBody>
      </p:sp>
      <p:sp>
        <p:nvSpPr>
          <p:cNvPr id="14340" name="Content Placeholder 7"/>
          <p:cNvSpPr txBox="1">
            <a:spLocks/>
          </p:cNvSpPr>
          <p:nvPr/>
        </p:nvSpPr>
        <p:spPr bwMode="auto">
          <a:xfrm>
            <a:off x="6172200" y="2286001"/>
            <a:ext cx="4343400" cy="3489325"/>
          </a:xfrm>
          <a:prstGeom prst="rect">
            <a:avLst/>
          </a:prstGeom>
          <a:noFill/>
          <a:ln w="9525">
            <a:noFill/>
            <a:miter lim="800000"/>
            <a:headEnd/>
            <a:tailEnd/>
          </a:ln>
        </p:spPr>
        <p:txBody>
          <a:bodyPr/>
          <a:lstStyle/>
          <a:p>
            <a:pPr marL="365125" indent="-255588">
              <a:buClr>
                <a:srgbClr val="FFC000"/>
              </a:buClr>
              <a:buSzPct val="90000"/>
              <a:buFont typeface="Wingdings 3" pitchFamily="18" charset="2"/>
              <a:buChar char=""/>
            </a:pPr>
            <a:r>
              <a:rPr lang="en-US" sz="3600" b="1" dirty="0">
                <a:cs typeface="Arial" charset="0"/>
              </a:rPr>
              <a:t>Cancer</a:t>
            </a:r>
          </a:p>
          <a:p>
            <a:pPr marL="365125" indent="-255588">
              <a:buClr>
                <a:srgbClr val="FFC000"/>
              </a:buClr>
              <a:buSzPct val="90000"/>
              <a:buFont typeface="Wingdings 3" pitchFamily="18" charset="2"/>
              <a:buChar char=""/>
            </a:pPr>
            <a:r>
              <a:rPr lang="en-US" sz="3600" b="1" dirty="0">
                <a:cs typeface="Arial" charset="0"/>
              </a:rPr>
              <a:t>Diabetes</a:t>
            </a:r>
          </a:p>
          <a:p>
            <a:pPr marL="365125" indent="-255588">
              <a:buClr>
                <a:srgbClr val="FFC000"/>
              </a:buClr>
              <a:buSzPct val="90000"/>
              <a:buFont typeface="Wingdings 3" pitchFamily="18" charset="2"/>
              <a:buChar char=""/>
            </a:pPr>
            <a:r>
              <a:rPr lang="en-US" sz="3600" b="1" dirty="0">
                <a:cs typeface="Arial" charset="0"/>
              </a:rPr>
              <a:t>Kidney disease</a:t>
            </a:r>
          </a:p>
          <a:p>
            <a:pPr marL="365125" indent="-255588">
              <a:buClr>
                <a:srgbClr val="FFC000"/>
              </a:buClr>
              <a:buSzPct val="90000"/>
              <a:buFont typeface="Wingdings 3" pitchFamily="18" charset="2"/>
              <a:buChar char=""/>
            </a:pPr>
            <a:r>
              <a:rPr lang="en-US" sz="3600" b="1" dirty="0">
                <a:cs typeface="Arial" charset="0"/>
              </a:rPr>
              <a:t>Broken leg</a:t>
            </a:r>
          </a:p>
          <a:p>
            <a:pPr marL="365125" indent="-255588">
              <a:buClr>
                <a:srgbClr val="FFC000"/>
              </a:buClr>
              <a:buSzPct val="90000"/>
              <a:buFont typeface="Wingdings 3" pitchFamily="18" charset="2"/>
              <a:buChar char=""/>
            </a:pPr>
            <a:r>
              <a:rPr lang="en-US" sz="3600" b="1" dirty="0">
                <a:cs typeface="Arial" charset="0"/>
              </a:rPr>
              <a:t>Pregnancy</a:t>
            </a:r>
          </a:p>
          <a:p>
            <a:pPr marL="365125" indent="-255588">
              <a:buClr>
                <a:srgbClr val="FFC000"/>
              </a:buClr>
              <a:buSzPct val="90000"/>
              <a:buFont typeface="Wingdings 3" pitchFamily="18" charset="2"/>
              <a:buChar char=""/>
            </a:pPr>
            <a:r>
              <a:rPr lang="en-US" sz="3600" b="1" dirty="0">
                <a:cs typeface="Arial" charset="0"/>
              </a:rPr>
              <a:t>Depression</a:t>
            </a:r>
          </a:p>
          <a:p>
            <a:pPr marL="365125" indent="-255588">
              <a:buClr>
                <a:srgbClr val="FFC000"/>
              </a:buClr>
              <a:buSzPct val="90000"/>
              <a:buFont typeface="Wingdings 3" pitchFamily="18" charset="2"/>
              <a:buChar char=""/>
            </a:pPr>
            <a:r>
              <a:rPr lang="en-US" sz="3600" b="1" dirty="0">
                <a:cs typeface="Arial" charset="0"/>
              </a:rPr>
              <a:t>Migraine headaches</a:t>
            </a:r>
          </a:p>
          <a:p>
            <a:pPr marL="365125" indent="-255588">
              <a:buClr>
                <a:schemeClr val="accent1"/>
              </a:buClr>
              <a:buSzPct val="68000"/>
              <a:buFont typeface="Wingdings 3" pitchFamily="18" charset="2"/>
              <a:buChar char=""/>
            </a:pPr>
            <a:endParaRPr lang="en-US" sz="2700" b="1" dirty="0">
              <a:cs typeface="Arial" charset="0"/>
            </a:endParaRPr>
          </a:p>
        </p:txBody>
      </p:sp>
      <p:sp>
        <p:nvSpPr>
          <p:cNvPr id="14341" name="Text Placeholder 4"/>
          <p:cNvSpPr txBox="1">
            <a:spLocks/>
          </p:cNvSpPr>
          <p:nvPr/>
        </p:nvSpPr>
        <p:spPr bwMode="auto">
          <a:xfrm>
            <a:off x="2133600" y="1676401"/>
            <a:ext cx="3932238" cy="487363"/>
          </a:xfrm>
          <a:prstGeom prst="rect">
            <a:avLst/>
          </a:prstGeom>
          <a:solidFill>
            <a:srgbClr val="99CCFF"/>
          </a:solidFill>
          <a:ln w="9652">
            <a:solidFill>
              <a:schemeClr val="accent1"/>
            </a:solidFill>
            <a:miter lim="800000"/>
            <a:headEnd/>
            <a:tailEnd/>
          </a:ln>
        </p:spPr>
        <p:txBody>
          <a:bodyPr lIns="182880" anchor="ctr"/>
          <a:lstStyle/>
          <a:p>
            <a:pPr algn="ctr">
              <a:spcBef>
                <a:spcPts val="400"/>
              </a:spcBef>
              <a:buClr>
                <a:schemeClr val="accent1"/>
              </a:buClr>
              <a:buSzPct val="68000"/>
            </a:pPr>
            <a:r>
              <a:rPr lang="en-US" sz="2800" b="1" dirty="0">
                <a:latin typeface="Arial" pitchFamily="34" charset="0"/>
                <a:cs typeface="Arial" pitchFamily="34" charset="0"/>
              </a:rPr>
              <a:t>ADAAA</a:t>
            </a:r>
          </a:p>
        </p:txBody>
      </p:sp>
      <p:sp>
        <p:nvSpPr>
          <p:cNvPr id="14342" name="Text Placeholder 6"/>
          <p:cNvSpPr txBox="1">
            <a:spLocks/>
          </p:cNvSpPr>
          <p:nvPr/>
        </p:nvSpPr>
        <p:spPr bwMode="auto">
          <a:xfrm>
            <a:off x="6172200" y="1676401"/>
            <a:ext cx="3932238" cy="487363"/>
          </a:xfrm>
          <a:prstGeom prst="rect">
            <a:avLst/>
          </a:prstGeom>
          <a:solidFill>
            <a:srgbClr val="FFC000"/>
          </a:solidFill>
          <a:ln w="9652">
            <a:solidFill>
              <a:schemeClr val="accent1"/>
            </a:solidFill>
            <a:miter lim="800000"/>
            <a:headEnd/>
            <a:tailEnd/>
          </a:ln>
        </p:spPr>
        <p:txBody>
          <a:bodyPr lIns="182880" anchor="ctr"/>
          <a:lstStyle/>
          <a:p>
            <a:pPr algn="ctr">
              <a:spcBef>
                <a:spcPts val="400"/>
              </a:spcBef>
              <a:buClr>
                <a:schemeClr val="accent1"/>
              </a:buClr>
              <a:buSzPct val="68000"/>
            </a:pPr>
            <a:r>
              <a:rPr lang="en-US" sz="2800" b="1" dirty="0">
                <a:latin typeface="Arial" pitchFamily="34" charset="0"/>
                <a:cs typeface="Arial" pitchFamily="34" charset="0"/>
              </a:rPr>
              <a:t>FMLA</a:t>
            </a:r>
          </a:p>
        </p:txBody>
      </p:sp>
      <p:sp>
        <p:nvSpPr>
          <p:cNvPr id="3" name="Slide Number Placeholder 2"/>
          <p:cNvSpPr>
            <a:spLocks noGrp="1"/>
          </p:cNvSpPr>
          <p:nvPr>
            <p:ph type="sldNum" sz="quarter" idx="12"/>
          </p:nvPr>
        </p:nvSpPr>
        <p:spPr/>
        <p:txBody>
          <a:bodyPr/>
          <a:lstStyle/>
          <a:p>
            <a:pPr>
              <a:defRPr/>
            </a:pPr>
            <a:fld id="{F764D070-FE66-45B9-8C29-AF4B830CF8A8}" type="slidenum">
              <a:rPr lang="en-US" smtClean="0"/>
              <a:pPr>
                <a:defRPr/>
              </a:pPr>
              <a:t>39</a:t>
            </a:fld>
            <a:endParaRPr lang="en-US"/>
          </a:p>
        </p:txBody>
      </p:sp>
    </p:spTree>
    <p:extLst>
      <p:ext uri="{BB962C8B-B14F-4D97-AF65-F5344CB8AC3E}">
        <p14:creationId xmlns:p14="http://schemas.microsoft.com/office/powerpoint/2010/main" val="3170241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FE2CE-C12D-44B0-B9A5-7A6C19AC7489}"/>
              </a:ext>
            </a:extLst>
          </p:cNvPr>
          <p:cNvPicPr>
            <a:picLocks noChangeAspect="1"/>
          </p:cNvPicPr>
          <p:nvPr/>
        </p:nvPicPr>
        <p:blipFill>
          <a:blip r:embed="rId3"/>
          <a:stretch>
            <a:fillRect/>
          </a:stretch>
        </p:blipFill>
        <p:spPr>
          <a:xfrm>
            <a:off x="3471530" y="0"/>
            <a:ext cx="8391338" cy="6858000"/>
          </a:xfrm>
          <a:prstGeom prst="rect">
            <a:avLst/>
          </a:prstGeom>
        </p:spPr>
      </p:pic>
      <p:sp>
        <p:nvSpPr>
          <p:cNvPr id="3" name="TextBox 2">
            <a:extLst>
              <a:ext uri="{FF2B5EF4-FFF2-40B4-BE49-F238E27FC236}">
                <a16:creationId xmlns:a16="http://schemas.microsoft.com/office/drawing/2014/main" id="{20DE72EB-FDCA-442C-928C-FA4C02567738}"/>
              </a:ext>
            </a:extLst>
          </p:cNvPr>
          <p:cNvSpPr txBox="1"/>
          <p:nvPr/>
        </p:nvSpPr>
        <p:spPr>
          <a:xfrm>
            <a:off x="1005997" y="1085168"/>
            <a:ext cx="2199719" cy="3046988"/>
          </a:xfrm>
          <a:prstGeom prst="rect">
            <a:avLst/>
          </a:prstGeom>
          <a:noFill/>
        </p:spPr>
        <p:txBody>
          <a:bodyPr wrap="square" rtlCol="0">
            <a:spAutoFit/>
          </a:bodyPr>
          <a:lstStyle/>
          <a:p>
            <a:r>
              <a:rPr lang="en-US" sz="2400" b="1" dirty="0"/>
              <a:t>Oklahoma Anti-Discrimination Act (OADA)</a:t>
            </a:r>
          </a:p>
          <a:p>
            <a:endParaRPr lang="en-US" sz="2400" b="1" dirty="0"/>
          </a:p>
          <a:p>
            <a:r>
              <a:rPr lang="en-US" sz="2400" dirty="0"/>
              <a:t>Applies to Employers with </a:t>
            </a:r>
            <a:r>
              <a:rPr lang="en-US" sz="2400" b="1" u="sng" dirty="0">
                <a:solidFill>
                  <a:srgbClr val="C00000"/>
                </a:solidFill>
              </a:rPr>
              <a:t>less than 15 employees</a:t>
            </a:r>
            <a:r>
              <a:rPr lang="en-US" sz="2400" b="1" dirty="0"/>
              <a:t>.  </a:t>
            </a:r>
          </a:p>
        </p:txBody>
      </p:sp>
      <p:sp>
        <p:nvSpPr>
          <p:cNvPr id="4" name="Slide Number Placeholder 3">
            <a:extLst>
              <a:ext uri="{FF2B5EF4-FFF2-40B4-BE49-F238E27FC236}">
                <a16:creationId xmlns:a16="http://schemas.microsoft.com/office/drawing/2014/main" id="{B101AA6F-8D3F-432D-BBD1-A1388971F226}"/>
              </a:ext>
            </a:extLst>
          </p:cNvPr>
          <p:cNvSpPr>
            <a:spLocks noGrp="1"/>
          </p:cNvSpPr>
          <p:nvPr>
            <p:ph type="sldNum" sz="quarter" idx="12"/>
          </p:nvPr>
        </p:nvSpPr>
        <p:spPr/>
        <p:txBody>
          <a:bodyPr/>
          <a:lstStyle/>
          <a:p>
            <a:fld id="{2E436CE9-B43B-40D3-BCE0-B3813F59189E}" type="slidenum">
              <a:rPr lang="en-US" smtClean="0"/>
              <a:t>4</a:t>
            </a:fld>
            <a:endParaRPr lang="en-US"/>
          </a:p>
        </p:txBody>
      </p:sp>
    </p:spTree>
    <p:extLst>
      <p:ext uri="{BB962C8B-B14F-4D97-AF65-F5344CB8AC3E}">
        <p14:creationId xmlns:p14="http://schemas.microsoft.com/office/powerpoint/2010/main" val="161197610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533400"/>
            <a:ext cx="8183880" cy="838200"/>
          </a:xfrm>
        </p:spPr>
        <p:txBody>
          <a:bodyPr>
            <a:noAutofit/>
          </a:bodyPr>
          <a:lstStyle/>
          <a:p>
            <a:pPr algn="ctr">
              <a:defRPr/>
            </a:pPr>
            <a:r>
              <a:rPr lang="en-US" dirty="0">
                <a:latin typeface="Arial Black" pitchFamily="34" charset="0"/>
              </a:rPr>
              <a:t>MEDICAL CONDITIONS</a:t>
            </a:r>
            <a:br>
              <a:rPr lang="en-US" dirty="0">
                <a:latin typeface="Arial Black" pitchFamily="34" charset="0"/>
              </a:rPr>
            </a:br>
            <a:r>
              <a:rPr lang="en-US" i="1" u="sng" dirty="0">
                <a:solidFill>
                  <a:srgbClr val="C00000"/>
                </a:solidFill>
                <a:latin typeface="Arial Black" pitchFamily="34" charset="0"/>
              </a:rPr>
              <a:t>NOT</a:t>
            </a:r>
            <a:r>
              <a:rPr lang="en-US" dirty="0">
                <a:latin typeface="Arial Black" pitchFamily="34" charset="0"/>
              </a:rPr>
              <a:t> COVERED</a:t>
            </a:r>
          </a:p>
        </p:txBody>
      </p:sp>
      <p:sp>
        <p:nvSpPr>
          <p:cNvPr id="15363" name="Text Placeholder 4"/>
          <p:cNvSpPr>
            <a:spLocks noGrp="1"/>
          </p:cNvSpPr>
          <p:nvPr>
            <p:ph type="body" idx="1"/>
          </p:nvPr>
        </p:nvSpPr>
        <p:spPr>
          <a:xfrm>
            <a:off x="1580445" y="1676400"/>
            <a:ext cx="3932238" cy="487363"/>
          </a:xfrm>
          <a:solidFill>
            <a:srgbClr val="99CCFF"/>
          </a:solidFill>
        </p:spPr>
        <p:txBody>
          <a:bodyPr/>
          <a:lstStyle/>
          <a:p>
            <a:pPr algn="ctr" eaLnBrk="1" hangingPunct="1"/>
            <a:r>
              <a:rPr lang="en-US" b="1" dirty="0">
                <a:solidFill>
                  <a:schemeClr val="tx1"/>
                </a:solidFill>
                <a:latin typeface="Arial" charset="0"/>
                <a:cs typeface="Arial" charset="0"/>
              </a:rPr>
              <a:t>ADAAA</a:t>
            </a:r>
          </a:p>
        </p:txBody>
      </p:sp>
      <p:sp>
        <p:nvSpPr>
          <p:cNvPr id="6" name="Content Placeholder 5"/>
          <p:cNvSpPr>
            <a:spLocks noGrp="1"/>
          </p:cNvSpPr>
          <p:nvPr>
            <p:ph sz="half" idx="2"/>
          </p:nvPr>
        </p:nvSpPr>
        <p:spPr>
          <a:xfrm>
            <a:off x="1230489" y="2286001"/>
            <a:ext cx="4835349" cy="3489325"/>
          </a:xfrm>
        </p:spPr>
        <p:txBody>
          <a:bodyPr>
            <a:noAutofit/>
          </a:bodyPr>
          <a:lstStyle/>
          <a:p>
            <a:pPr marL="365760" indent="-256032">
              <a:spcAft>
                <a:spcPts val="0"/>
              </a:spcAft>
              <a:buClr>
                <a:schemeClr val="accent1">
                  <a:lumMod val="75000"/>
                </a:schemeClr>
              </a:buClr>
              <a:buSzPct val="90000"/>
              <a:buFont typeface="Wingdings 3"/>
              <a:buChar char=""/>
              <a:defRPr/>
            </a:pPr>
            <a:r>
              <a:rPr lang="en-US" sz="2800" b="1" dirty="0">
                <a:solidFill>
                  <a:schemeClr val="tx1"/>
                </a:solidFill>
                <a:latin typeface="Arial" pitchFamily="34" charset="0"/>
                <a:cs typeface="Arial" pitchFamily="34" charset="0"/>
              </a:rPr>
              <a:t>Pregnancy </a:t>
            </a:r>
          </a:p>
          <a:p>
            <a:pPr marL="365760" indent="-256032">
              <a:spcAft>
                <a:spcPts val="0"/>
              </a:spcAft>
              <a:buClr>
                <a:schemeClr val="accent1">
                  <a:lumMod val="75000"/>
                </a:schemeClr>
              </a:buClr>
              <a:buSzPct val="90000"/>
              <a:buFont typeface="Wingdings 3"/>
              <a:buChar char=""/>
              <a:defRPr/>
            </a:pPr>
            <a:r>
              <a:rPr lang="en-US" sz="2800" b="1" dirty="0">
                <a:solidFill>
                  <a:schemeClr val="tx1"/>
                </a:solidFill>
                <a:latin typeface="Arial" pitchFamily="34" charset="0"/>
                <a:cs typeface="Arial" pitchFamily="34" charset="0"/>
              </a:rPr>
              <a:t>In-patient treatment for mental disorders</a:t>
            </a:r>
          </a:p>
          <a:p>
            <a:pPr marL="365760" indent="-256032">
              <a:spcAft>
                <a:spcPts val="0"/>
              </a:spcAft>
              <a:buClr>
                <a:schemeClr val="accent1">
                  <a:lumMod val="75000"/>
                </a:schemeClr>
              </a:buClr>
              <a:buSzPct val="90000"/>
              <a:buFont typeface="Wingdings 3"/>
              <a:buChar char=""/>
              <a:defRPr/>
            </a:pPr>
            <a:r>
              <a:rPr lang="en-US" sz="2800" b="1" dirty="0">
                <a:solidFill>
                  <a:schemeClr val="tx1"/>
                </a:solidFill>
                <a:latin typeface="Arial" pitchFamily="34" charset="0"/>
                <a:cs typeface="Arial" pitchFamily="34" charset="0"/>
              </a:rPr>
              <a:t>Skin conditions</a:t>
            </a:r>
          </a:p>
          <a:p>
            <a:pPr marL="365760" indent="-256032">
              <a:spcAft>
                <a:spcPts val="0"/>
              </a:spcAft>
              <a:buClr>
                <a:schemeClr val="accent1">
                  <a:lumMod val="75000"/>
                </a:schemeClr>
              </a:buClr>
              <a:buSzPct val="90000"/>
              <a:buFont typeface="Wingdings 3"/>
              <a:buChar char=""/>
              <a:defRPr/>
            </a:pPr>
            <a:r>
              <a:rPr lang="en-US" sz="2800" b="1" dirty="0">
                <a:solidFill>
                  <a:schemeClr val="tx1"/>
                </a:solidFill>
                <a:latin typeface="Arial" pitchFamily="34" charset="0"/>
                <a:cs typeface="Arial" pitchFamily="34" charset="0"/>
              </a:rPr>
              <a:t>Chicken pox</a:t>
            </a:r>
          </a:p>
          <a:p>
            <a:pPr marL="365760" indent="-256032">
              <a:spcAft>
                <a:spcPts val="0"/>
              </a:spcAft>
              <a:buClr>
                <a:schemeClr val="accent1">
                  <a:lumMod val="75000"/>
                </a:schemeClr>
              </a:buClr>
              <a:buSzPct val="90000"/>
              <a:buFont typeface="Wingdings 3"/>
              <a:buChar char=""/>
              <a:defRPr/>
            </a:pPr>
            <a:r>
              <a:rPr lang="en-US" sz="2800" b="1" dirty="0">
                <a:solidFill>
                  <a:schemeClr val="tx1"/>
                </a:solidFill>
                <a:latin typeface="Arial" pitchFamily="34" charset="0"/>
                <a:cs typeface="Arial" pitchFamily="34" charset="0"/>
              </a:rPr>
              <a:t>Appendicitis </a:t>
            </a:r>
          </a:p>
          <a:p>
            <a:pPr marL="365760" indent="-256032">
              <a:spcAft>
                <a:spcPts val="0"/>
              </a:spcAft>
              <a:buClr>
                <a:schemeClr val="accent1">
                  <a:lumMod val="75000"/>
                </a:schemeClr>
              </a:buClr>
              <a:buSzPct val="90000"/>
              <a:buFont typeface="Wingdings 3"/>
              <a:buChar char=""/>
              <a:defRPr/>
            </a:pPr>
            <a:r>
              <a:rPr lang="en-US" sz="2800" b="1" dirty="0">
                <a:solidFill>
                  <a:schemeClr val="tx1"/>
                </a:solidFill>
                <a:latin typeface="Arial" pitchFamily="34" charset="0"/>
                <a:cs typeface="Arial" pitchFamily="34" charset="0"/>
              </a:rPr>
              <a:t>Broken leg</a:t>
            </a:r>
          </a:p>
          <a:p>
            <a:pPr marL="365760" indent="-256032">
              <a:spcAft>
                <a:spcPts val="0"/>
              </a:spcAft>
              <a:buClr>
                <a:schemeClr val="accent1">
                  <a:lumMod val="75000"/>
                </a:schemeClr>
              </a:buClr>
              <a:buSzPct val="90000"/>
              <a:buFont typeface="Wingdings 3"/>
              <a:buChar char=""/>
              <a:defRPr/>
            </a:pPr>
            <a:r>
              <a:rPr lang="en-US" sz="2800" b="1" dirty="0">
                <a:solidFill>
                  <a:schemeClr val="tx1"/>
                </a:solidFill>
                <a:latin typeface="Arial" pitchFamily="34" charset="0"/>
                <a:cs typeface="Arial" pitchFamily="34" charset="0"/>
              </a:rPr>
              <a:t>Current drug/alcohol use</a:t>
            </a:r>
          </a:p>
        </p:txBody>
      </p:sp>
      <p:sp>
        <p:nvSpPr>
          <p:cNvPr id="15364" name="Text Placeholder 6"/>
          <p:cNvSpPr>
            <a:spLocks noGrp="1"/>
          </p:cNvSpPr>
          <p:nvPr>
            <p:ph type="body" sz="quarter" idx="3"/>
          </p:nvPr>
        </p:nvSpPr>
        <p:spPr>
          <a:xfrm>
            <a:off x="6172200" y="1676401"/>
            <a:ext cx="3932238" cy="487363"/>
          </a:xfrm>
          <a:solidFill>
            <a:srgbClr val="FFC000"/>
          </a:solidFill>
          <a:ln>
            <a:noFill/>
          </a:ln>
        </p:spPr>
        <p:txBody>
          <a:bodyPr/>
          <a:lstStyle/>
          <a:p>
            <a:pPr algn="ctr" eaLnBrk="1" hangingPunct="1"/>
            <a:r>
              <a:rPr lang="en-US" b="1" dirty="0">
                <a:solidFill>
                  <a:schemeClr val="tx1"/>
                </a:solidFill>
                <a:latin typeface="Arial" charset="0"/>
                <a:cs typeface="Arial" charset="0"/>
              </a:rPr>
              <a:t>FMLA</a:t>
            </a:r>
          </a:p>
        </p:txBody>
      </p:sp>
      <p:sp>
        <p:nvSpPr>
          <p:cNvPr id="15366" name="Content Placeholder 7"/>
          <p:cNvSpPr>
            <a:spLocks noGrp="1"/>
          </p:cNvSpPr>
          <p:nvPr>
            <p:ph sz="quarter" idx="4"/>
          </p:nvPr>
        </p:nvSpPr>
        <p:spPr>
          <a:xfrm>
            <a:off x="6172200" y="2286001"/>
            <a:ext cx="3932238" cy="3489325"/>
          </a:xfrm>
          <a:noFill/>
          <a:ln>
            <a:prstDash val="solid"/>
          </a:ln>
        </p:spPr>
        <p:txBody>
          <a:bodyPr>
            <a:noAutofit/>
          </a:bodyPr>
          <a:lstStyle/>
          <a:p>
            <a:pPr eaLnBrk="1" hangingPunct="1">
              <a:spcBef>
                <a:spcPct val="0"/>
              </a:spcBef>
              <a:buClr>
                <a:srgbClr val="FFC000"/>
              </a:buClr>
              <a:buSzPct val="90000"/>
              <a:buFont typeface="Arial" pitchFamily="34" charset="0"/>
              <a:buChar char="►"/>
            </a:pPr>
            <a:r>
              <a:rPr lang="en-US" sz="2800" b="1" dirty="0">
                <a:solidFill>
                  <a:schemeClr val="tx1"/>
                </a:solidFill>
                <a:latin typeface="Arial" charset="0"/>
                <a:cs typeface="Arial" charset="0"/>
              </a:rPr>
              <a:t>Cosmetic surgery</a:t>
            </a:r>
          </a:p>
          <a:p>
            <a:pPr eaLnBrk="1" hangingPunct="1">
              <a:spcBef>
                <a:spcPct val="0"/>
              </a:spcBef>
              <a:buClr>
                <a:srgbClr val="FFC000"/>
              </a:buClr>
              <a:buSzPct val="90000"/>
              <a:buFont typeface="Arial" pitchFamily="34" charset="0"/>
              <a:buChar char="►"/>
            </a:pPr>
            <a:r>
              <a:rPr lang="en-US" sz="2800" b="1" dirty="0">
                <a:solidFill>
                  <a:schemeClr val="tx1"/>
                </a:solidFill>
                <a:latin typeface="Arial" charset="0"/>
                <a:cs typeface="Arial" charset="0"/>
              </a:rPr>
              <a:t>Colds</a:t>
            </a:r>
          </a:p>
          <a:p>
            <a:pPr eaLnBrk="1" hangingPunct="1">
              <a:spcBef>
                <a:spcPct val="0"/>
              </a:spcBef>
              <a:buClr>
                <a:srgbClr val="FFC000"/>
              </a:buClr>
              <a:buSzPct val="90000"/>
              <a:buFont typeface="Arial" pitchFamily="34" charset="0"/>
              <a:buChar char="►"/>
            </a:pPr>
            <a:r>
              <a:rPr lang="en-US" sz="2800" b="1" dirty="0">
                <a:solidFill>
                  <a:schemeClr val="tx1"/>
                </a:solidFill>
                <a:latin typeface="Arial" charset="0"/>
                <a:cs typeface="Arial" charset="0"/>
              </a:rPr>
              <a:t>Headaches</a:t>
            </a:r>
          </a:p>
          <a:p>
            <a:pPr eaLnBrk="1" hangingPunct="1">
              <a:spcBef>
                <a:spcPct val="0"/>
              </a:spcBef>
              <a:buClr>
                <a:srgbClr val="FFC000"/>
              </a:buClr>
              <a:buSzPct val="90000"/>
              <a:buFont typeface="Arial" pitchFamily="34" charset="0"/>
              <a:buChar char="►"/>
            </a:pPr>
            <a:r>
              <a:rPr lang="en-US" sz="2800" b="1" dirty="0">
                <a:solidFill>
                  <a:schemeClr val="tx1"/>
                </a:solidFill>
                <a:latin typeface="Arial" charset="0"/>
                <a:cs typeface="Arial" charset="0"/>
              </a:rPr>
              <a:t>Routine medical and dental care</a:t>
            </a:r>
          </a:p>
          <a:p>
            <a:pPr eaLnBrk="1" hangingPunct="1">
              <a:spcBef>
                <a:spcPct val="0"/>
              </a:spcBef>
              <a:buClr>
                <a:srgbClr val="FFC000"/>
              </a:buClr>
              <a:buSzPct val="90000"/>
              <a:buFont typeface="Arial" pitchFamily="34" charset="0"/>
              <a:buChar char="►"/>
            </a:pPr>
            <a:r>
              <a:rPr lang="en-US" sz="2800" b="1" dirty="0">
                <a:solidFill>
                  <a:schemeClr val="tx1"/>
                </a:solidFill>
                <a:latin typeface="Arial" charset="0"/>
                <a:cs typeface="Arial" charset="0"/>
              </a:rPr>
              <a:t>Hearing impairment</a:t>
            </a:r>
          </a:p>
          <a:p>
            <a:pPr eaLnBrk="1" hangingPunct="1">
              <a:spcBef>
                <a:spcPct val="0"/>
              </a:spcBef>
              <a:buClr>
                <a:srgbClr val="FFC000"/>
              </a:buClr>
              <a:buSzPct val="90000"/>
              <a:buFont typeface="Arial" pitchFamily="34" charset="0"/>
              <a:buChar char="►"/>
            </a:pPr>
            <a:r>
              <a:rPr lang="en-US" sz="2800" b="1" dirty="0">
                <a:solidFill>
                  <a:schemeClr val="tx1"/>
                </a:solidFill>
                <a:latin typeface="Arial" charset="0"/>
                <a:cs typeface="Arial" charset="0"/>
              </a:rPr>
              <a:t>Non-incapacitating blindness</a:t>
            </a:r>
          </a:p>
        </p:txBody>
      </p:sp>
      <p:sp>
        <p:nvSpPr>
          <p:cNvPr id="2" name="Slide Number Placeholder 1"/>
          <p:cNvSpPr>
            <a:spLocks noGrp="1"/>
          </p:cNvSpPr>
          <p:nvPr>
            <p:ph type="sldNum" sz="quarter" idx="12"/>
          </p:nvPr>
        </p:nvSpPr>
        <p:spPr/>
        <p:txBody>
          <a:bodyPr/>
          <a:lstStyle/>
          <a:p>
            <a:pPr>
              <a:defRPr/>
            </a:pPr>
            <a:fld id="{926F40FD-3999-405D-B689-0AE5C3586305}" type="slidenum">
              <a:rPr lang="en-US" smtClean="0"/>
              <a:pPr>
                <a:defRPr/>
              </a:pPr>
              <a:t>40</a:t>
            </a:fld>
            <a:endParaRPr lang="en-US"/>
          </a:p>
        </p:txBody>
      </p:sp>
    </p:spTree>
    <p:extLst>
      <p:ext uri="{BB962C8B-B14F-4D97-AF65-F5344CB8AC3E}">
        <p14:creationId xmlns:p14="http://schemas.microsoft.com/office/powerpoint/2010/main" val="2336300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368776" y="237067"/>
            <a:ext cx="10326511" cy="990600"/>
          </a:xfrm>
        </p:spPr>
        <p:txBody>
          <a:bodyPr>
            <a:normAutofit/>
          </a:bodyPr>
          <a:lstStyle/>
          <a:p>
            <a:pPr>
              <a:defRPr/>
            </a:pPr>
            <a:r>
              <a:rPr lang="en-US" sz="4000" b="1" dirty="0">
                <a:solidFill>
                  <a:schemeClr val="bg2">
                    <a:lumMod val="10000"/>
                  </a:schemeClr>
                </a:solidFill>
              </a:rPr>
              <a:t>ADAAA-</a:t>
            </a:r>
            <a:r>
              <a:rPr sz="4000" b="1" dirty="0">
                <a:solidFill>
                  <a:schemeClr val="bg2">
                    <a:lumMod val="10000"/>
                  </a:schemeClr>
                </a:solidFill>
              </a:rPr>
              <a:t>Reasonable Accommodation</a:t>
            </a:r>
          </a:p>
        </p:txBody>
      </p:sp>
      <p:sp>
        <p:nvSpPr>
          <p:cNvPr id="3" name="Content Placeholder 2"/>
          <p:cNvSpPr>
            <a:spLocks noGrp="1"/>
          </p:cNvSpPr>
          <p:nvPr>
            <p:ph idx="1"/>
          </p:nvPr>
        </p:nvSpPr>
        <p:spPr>
          <a:xfrm>
            <a:off x="1244599" y="1354667"/>
            <a:ext cx="8746067" cy="4682066"/>
          </a:xfrm>
        </p:spPr>
        <p:txBody>
          <a:bodyPr>
            <a:normAutofit/>
          </a:bodyPr>
          <a:lstStyle/>
          <a:p>
            <a:pPr marL="0" indent="0">
              <a:buNone/>
              <a:defRPr/>
            </a:pPr>
            <a:r>
              <a:rPr lang="en-US" sz="3600" b="1" dirty="0">
                <a:solidFill>
                  <a:schemeClr val="tx1"/>
                </a:solidFill>
              </a:rPr>
              <a:t>CASE</a:t>
            </a:r>
            <a:r>
              <a:rPr lang="en-US" sz="3600" dirty="0">
                <a:solidFill>
                  <a:schemeClr val="tx1"/>
                </a:solidFill>
              </a:rPr>
              <a:t>: Employee complained of high risk pregnancy, migraines and diabetes and the City provided reasonable accommodation for all alleged disabilities.  Employee further requested another position but was a member of a CBA</a:t>
            </a:r>
            <a:r>
              <a:rPr lang="en-US" sz="3600" dirty="0"/>
              <a:t>.  </a:t>
            </a:r>
          </a:p>
          <a:p>
            <a:pPr marL="0" indent="0">
              <a:buNone/>
              <a:defRPr/>
            </a:pPr>
            <a:r>
              <a:rPr lang="en-US" sz="3600" b="1" dirty="0">
                <a:solidFill>
                  <a:srgbClr val="002060"/>
                </a:solidFill>
              </a:rPr>
              <a:t>Does City have to give employee vacant positions just because she is disabled? </a:t>
            </a:r>
          </a:p>
          <a:p>
            <a:pPr>
              <a:defRPr/>
            </a:pPr>
            <a:endParaRPr lang="en-US" sz="3600" dirty="0"/>
          </a:p>
        </p:txBody>
      </p:sp>
      <p:sp>
        <p:nvSpPr>
          <p:cNvPr id="2" name="Slide Number Placeholder 1"/>
          <p:cNvSpPr>
            <a:spLocks noGrp="1"/>
          </p:cNvSpPr>
          <p:nvPr>
            <p:ph type="sldNum" sz="quarter" idx="12"/>
          </p:nvPr>
        </p:nvSpPr>
        <p:spPr/>
        <p:txBody>
          <a:bodyPr/>
          <a:lstStyle/>
          <a:p>
            <a:pPr>
              <a:defRPr/>
            </a:pPr>
            <a:fld id="{087A6881-E328-4084-9825-F844EE26CC2B}" type="slidenum">
              <a:rPr lang="en-US" smtClean="0"/>
              <a:pPr>
                <a:defRPr/>
              </a:pPr>
              <a:t>41</a:t>
            </a:fld>
            <a:endParaRPr lang="en-US"/>
          </a:p>
        </p:txBody>
      </p:sp>
    </p:spTree>
    <p:extLst>
      <p:ext uri="{BB962C8B-B14F-4D97-AF65-F5344CB8AC3E}">
        <p14:creationId xmlns:p14="http://schemas.microsoft.com/office/powerpoint/2010/main" val="28248856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1981200" y="228600"/>
            <a:ext cx="8077200" cy="1066800"/>
          </a:xfrm>
        </p:spPr>
        <p:txBody>
          <a:bodyPr>
            <a:normAutofit/>
          </a:bodyPr>
          <a:lstStyle/>
          <a:p>
            <a:r>
              <a:rPr lang="en-US" sz="4000" b="1" dirty="0"/>
              <a:t>FLSA</a:t>
            </a:r>
            <a:r>
              <a:rPr lang="en-US" sz="4000" dirty="0"/>
              <a:t> - FAIR LABOR STANDARDS ACT</a:t>
            </a:r>
          </a:p>
        </p:txBody>
      </p:sp>
      <p:sp>
        <p:nvSpPr>
          <p:cNvPr id="7174" name="Rectangle 3"/>
          <p:cNvSpPr>
            <a:spLocks noGrp="1" noChangeArrowheads="1"/>
          </p:cNvSpPr>
          <p:nvPr>
            <p:ph idx="1"/>
          </p:nvPr>
        </p:nvSpPr>
        <p:spPr>
          <a:xfrm>
            <a:off x="1298222" y="1083733"/>
            <a:ext cx="8683978" cy="5012267"/>
          </a:xfrm>
        </p:spPr>
        <p:txBody>
          <a:bodyPr>
            <a:normAutofit lnSpcReduction="10000"/>
          </a:bodyPr>
          <a:lstStyle/>
          <a:p>
            <a:pPr>
              <a:buClr>
                <a:srgbClr val="C00000"/>
              </a:buClr>
              <a:buNone/>
            </a:pPr>
            <a:r>
              <a:rPr lang="en-US" sz="3000" dirty="0">
                <a:solidFill>
                  <a:schemeClr val="tx1"/>
                </a:solidFill>
                <a:latin typeface="Arial" pitchFamily="34" charset="0"/>
                <a:cs typeface="Arial" pitchFamily="34" charset="0"/>
              </a:rPr>
              <a:t>Covers classification and pay of employees:</a:t>
            </a:r>
          </a:p>
          <a:p>
            <a:pPr>
              <a:buClr>
                <a:srgbClr val="C00000"/>
              </a:buClr>
              <a:buFont typeface="Wingdings" pitchFamily="2" charset="2"/>
              <a:buChar char="§"/>
            </a:pPr>
            <a:r>
              <a:rPr lang="en-US" sz="3000" dirty="0">
                <a:solidFill>
                  <a:schemeClr val="tx1"/>
                </a:solidFill>
                <a:latin typeface="Arial" pitchFamily="34" charset="0"/>
                <a:cs typeface="Arial" pitchFamily="34" charset="0"/>
              </a:rPr>
              <a:t>Sets minimum wage, maximum hours and overtime pay </a:t>
            </a:r>
            <a:r>
              <a:rPr lang="en-US" sz="3000" dirty="0">
                <a:solidFill>
                  <a:schemeClr val="tx1"/>
                </a:solidFill>
              </a:rPr>
              <a:t>(time and one-half for all hours in excess of 40)</a:t>
            </a:r>
          </a:p>
          <a:p>
            <a:pPr>
              <a:buClr>
                <a:srgbClr val="C00000"/>
              </a:buClr>
              <a:buFont typeface="Wingdings" pitchFamily="2" charset="2"/>
              <a:buChar char="§"/>
            </a:pPr>
            <a:r>
              <a:rPr lang="en-US" sz="3000" dirty="0">
                <a:solidFill>
                  <a:schemeClr val="tx1"/>
                </a:solidFill>
                <a:latin typeface="Arial" pitchFamily="34" charset="0"/>
                <a:cs typeface="Arial" pitchFamily="34" charset="0"/>
              </a:rPr>
              <a:t>Non-exempt (Hourly) – employees not exempt from overtime</a:t>
            </a:r>
          </a:p>
          <a:p>
            <a:pPr>
              <a:buClr>
                <a:srgbClr val="C00000"/>
              </a:buClr>
              <a:buFont typeface="Wingdings" pitchFamily="2" charset="2"/>
              <a:buChar char="§"/>
            </a:pPr>
            <a:r>
              <a:rPr lang="en-US" sz="3000" dirty="0">
                <a:solidFill>
                  <a:schemeClr val="tx1"/>
                </a:solidFill>
                <a:latin typeface="Arial" pitchFamily="34" charset="0"/>
                <a:cs typeface="Arial" pitchFamily="34" charset="0"/>
              </a:rPr>
              <a:t>Exempt (Salary) – employees exempt from overtime, i.e. executive, administrative, and professional staff</a:t>
            </a:r>
          </a:p>
          <a:p>
            <a:endParaRPr lang="en-US" sz="800" dirty="0"/>
          </a:p>
          <a:p>
            <a:pPr>
              <a:buNone/>
            </a:pPr>
            <a:r>
              <a:rPr lang="en-US" dirty="0"/>
              <a:t>		</a:t>
            </a:r>
          </a:p>
        </p:txBody>
      </p:sp>
      <p:sp>
        <p:nvSpPr>
          <p:cNvPr id="7172" name="Slide Number Placeholder 5"/>
          <p:cNvSpPr>
            <a:spLocks noGrp="1"/>
          </p:cNvSpPr>
          <p:nvPr>
            <p:ph type="sldNum" sz="quarter" idx="12"/>
          </p:nvPr>
        </p:nvSpPr>
        <p:spPr>
          <a:noFill/>
        </p:spPr>
        <p:txBody>
          <a:bodyPr/>
          <a:lstStyle/>
          <a:p>
            <a:fld id="{516663BC-5EB4-4DBF-B586-9E69C9F7BE8C}" type="slidenum">
              <a:rPr lang="en-US" smtClean="0">
                <a:solidFill>
                  <a:srgbClr val="000000"/>
                </a:solidFill>
              </a:rPr>
              <a:pPr/>
              <a:t>42</a:t>
            </a:fld>
            <a:endParaRPr lang="en-US">
              <a:solidFill>
                <a:srgbClr val="000000"/>
              </a:solidFill>
            </a:endParaRPr>
          </a:p>
        </p:txBody>
      </p:sp>
      <p:graphicFrame>
        <p:nvGraphicFramePr>
          <p:cNvPr id="7170" name="Object 4"/>
          <p:cNvGraphicFramePr>
            <a:graphicFrameLocks noChangeAspect="1"/>
          </p:cNvGraphicFramePr>
          <p:nvPr>
            <p:extLst>
              <p:ext uri="{D42A27DB-BD31-4B8C-83A1-F6EECF244321}">
                <p14:modId xmlns:p14="http://schemas.microsoft.com/office/powerpoint/2010/main" val="2788727608"/>
              </p:ext>
            </p:extLst>
          </p:nvPr>
        </p:nvGraphicFramePr>
        <p:xfrm>
          <a:off x="9525000" y="1295400"/>
          <a:ext cx="1676400" cy="3536243"/>
        </p:xfrm>
        <a:graphic>
          <a:graphicData uri="http://schemas.openxmlformats.org/presentationml/2006/ole">
            <mc:AlternateContent xmlns:mc="http://schemas.openxmlformats.org/markup-compatibility/2006">
              <mc:Choice xmlns:v="urn:schemas-microsoft-com:vml" Requires="v">
                <p:oleObj spid="_x0000_s7267" name="Clip" r:id="rId4" imgW="1811160" imgH="1802880" progId="">
                  <p:embed/>
                </p:oleObj>
              </mc:Choice>
              <mc:Fallback>
                <p:oleObj name="Clip" r:id="rId4" imgW="1811160" imgH="1802880" progId="">
                  <p:embed/>
                  <p:pic>
                    <p:nvPicPr>
                      <p:cNvPr id="717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1295400"/>
                        <a:ext cx="1676400" cy="3536243"/>
                      </a:xfrm>
                      <a:prstGeom prst="rect">
                        <a:avLst/>
                      </a:prstGeom>
                      <a:noFill/>
                      <a:ln>
                        <a:noFill/>
                      </a:ln>
                      <a:effectLst/>
                      <a:extLst/>
                    </p:spPr>
                  </p:pic>
                </p:oleObj>
              </mc:Fallback>
            </mc:AlternateContent>
          </a:graphicData>
        </a:graphic>
      </p:graphicFrame>
      <p:sp>
        <p:nvSpPr>
          <p:cNvPr id="6" name="Rectangle 5"/>
          <p:cNvSpPr/>
          <p:nvPr/>
        </p:nvSpPr>
        <p:spPr>
          <a:xfrm>
            <a:off x="1981201" y="6019801"/>
            <a:ext cx="6303329" cy="646331"/>
          </a:xfrm>
          <a:prstGeom prst="rect">
            <a:avLst/>
          </a:prstGeom>
        </p:spPr>
        <p:txBody>
          <a:bodyPr wrap="none">
            <a:spAutoFit/>
          </a:bodyPr>
          <a:lstStyle/>
          <a:p>
            <a:r>
              <a:rPr lang="en-US" sz="3600" u="sng" dirty="0">
                <a:solidFill>
                  <a:srgbClr val="000000"/>
                </a:solidFill>
              </a:rPr>
              <a:t>www.dol.gov/esa/whd/</a:t>
            </a:r>
            <a:r>
              <a:rPr lang="en-US" sz="3600" b="1" u="sng" dirty="0">
                <a:solidFill>
                  <a:srgbClr val="000000"/>
                </a:solidFill>
              </a:rPr>
              <a:t>flsa</a:t>
            </a:r>
            <a:endParaRPr lang="en-US" sz="3600" u="sng" dirty="0">
              <a:solidFill>
                <a:srgbClr val="000000"/>
              </a:solidFill>
            </a:endParaRPr>
          </a:p>
        </p:txBody>
      </p:sp>
    </p:spTree>
    <p:extLst>
      <p:ext uri="{BB962C8B-B14F-4D97-AF65-F5344CB8AC3E}">
        <p14:creationId xmlns:p14="http://schemas.microsoft.com/office/powerpoint/2010/main" val="35374725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1981200" y="228600"/>
            <a:ext cx="8001000" cy="1066800"/>
          </a:xfrm>
        </p:spPr>
        <p:txBody>
          <a:bodyPr>
            <a:normAutofit/>
          </a:bodyPr>
          <a:lstStyle/>
          <a:p>
            <a:r>
              <a:rPr lang="en-US" sz="4000" b="1" dirty="0"/>
              <a:t>FLSA</a:t>
            </a:r>
            <a:r>
              <a:rPr lang="en-US" sz="4000" dirty="0"/>
              <a:t> - FAIR LABOR STANDARDS ACT</a:t>
            </a:r>
          </a:p>
        </p:txBody>
      </p:sp>
      <p:sp>
        <p:nvSpPr>
          <p:cNvPr id="7174" name="Rectangle 3"/>
          <p:cNvSpPr>
            <a:spLocks noGrp="1" noChangeArrowheads="1"/>
          </p:cNvSpPr>
          <p:nvPr>
            <p:ph idx="1"/>
          </p:nvPr>
        </p:nvSpPr>
        <p:spPr>
          <a:xfrm>
            <a:off x="1905000" y="1295400"/>
            <a:ext cx="8077200" cy="3505200"/>
          </a:xfrm>
        </p:spPr>
        <p:txBody>
          <a:bodyPr>
            <a:normAutofit/>
          </a:bodyPr>
          <a:lstStyle/>
          <a:p>
            <a:pPr>
              <a:buFont typeface="Arial" charset="0"/>
              <a:buChar char="•"/>
            </a:pPr>
            <a:r>
              <a:rPr lang="en-US" sz="2800" dirty="0">
                <a:solidFill>
                  <a:schemeClr val="tx1"/>
                </a:solidFill>
                <a:latin typeface="Arial" pitchFamily="34" charset="0"/>
                <a:cs typeface="Arial" pitchFamily="34" charset="0"/>
              </a:rPr>
              <a:t>City should have a policy concerning Permission to work Overtime.  Who gives permission?</a:t>
            </a:r>
          </a:p>
          <a:p>
            <a:pPr>
              <a:buFont typeface="Arial" charset="0"/>
              <a:buChar char="•"/>
            </a:pPr>
            <a:r>
              <a:rPr lang="en-US" sz="2800" dirty="0">
                <a:solidFill>
                  <a:schemeClr val="tx1"/>
                </a:solidFill>
                <a:latin typeface="Arial" pitchFamily="34" charset="0"/>
                <a:cs typeface="Arial" pitchFamily="34" charset="0"/>
              </a:rPr>
              <a:t>City must have a Comp Time Off agreement with an individual employee if they will accept Comp Time in lieu of Overtime.  </a:t>
            </a:r>
          </a:p>
          <a:p>
            <a:pPr>
              <a:buFont typeface="Arial" charset="0"/>
              <a:buChar char="•"/>
            </a:pPr>
            <a:r>
              <a:rPr lang="en-US" sz="2800" dirty="0">
                <a:solidFill>
                  <a:schemeClr val="tx1"/>
                </a:solidFill>
                <a:latin typeface="Arial" pitchFamily="34" charset="0"/>
                <a:cs typeface="Arial" pitchFamily="34" charset="0"/>
              </a:rPr>
              <a:t>City has the </a:t>
            </a:r>
            <a:r>
              <a:rPr lang="en-US" sz="2800" b="1" dirty="0">
                <a:solidFill>
                  <a:schemeClr val="tx1"/>
                </a:solidFill>
                <a:latin typeface="Arial" pitchFamily="34" charset="0"/>
                <a:cs typeface="Arial" pitchFamily="34" charset="0"/>
              </a:rPr>
              <a:t>burden of recordkeeping</a:t>
            </a:r>
            <a:r>
              <a:rPr lang="en-US" sz="2800" dirty="0">
                <a:solidFill>
                  <a:schemeClr val="tx1"/>
                </a:solidFill>
                <a:latin typeface="Arial" pitchFamily="34" charset="0"/>
                <a:cs typeface="Arial" pitchFamily="34" charset="0"/>
              </a:rPr>
              <a:t>.   </a:t>
            </a:r>
          </a:p>
        </p:txBody>
      </p:sp>
      <p:sp>
        <p:nvSpPr>
          <p:cNvPr id="7172" name="Slide Number Placeholder 5"/>
          <p:cNvSpPr>
            <a:spLocks noGrp="1"/>
          </p:cNvSpPr>
          <p:nvPr>
            <p:ph type="sldNum" sz="quarter" idx="12"/>
          </p:nvPr>
        </p:nvSpPr>
        <p:spPr>
          <a:noFill/>
        </p:spPr>
        <p:txBody>
          <a:bodyPr/>
          <a:lstStyle/>
          <a:p>
            <a:fld id="{516663BC-5EB4-4DBF-B586-9E69C9F7BE8C}" type="slidenum">
              <a:rPr lang="en-US" smtClean="0">
                <a:solidFill>
                  <a:srgbClr val="000000"/>
                </a:solidFill>
              </a:rPr>
              <a:pPr/>
              <a:t>43</a:t>
            </a:fld>
            <a:endParaRPr lang="en-US">
              <a:solidFill>
                <a:srgbClr val="000000"/>
              </a:solidFill>
            </a:endParaRPr>
          </a:p>
        </p:txBody>
      </p:sp>
      <p:graphicFrame>
        <p:nvGraphicFramePr>
          <p:cNvPr id="7170" name="Object 4"/>
          <p:cNvGraphicFramePr>
            <a:graphicFrameLocks noChangeAspect="1"/>
          </p:cNvGraphicFramePr>
          <p:nvPr>
            <p:extLst>
              <p:ext uri="{D42A27DB-BD31-4B8C-83A1-F6EECF244321}">
                <p14:modId xmlns:p14="http://schemas.microsoft.com/office/powerpoint/2010/main" val="3857566888"/>
              </p:ext>
            </p:extLst>
          </p:nvPr>
        </p:nvGraphicFramePr>
        <p:xfrm>
          <a:off x="9829045" y="880534"/>
          <a:ext cx="1676400" cy="1668463"/>
        </p:xfrm>
        <a:graphic>
          <a:graphicData uri="http://schemas.openxmlformats.org/presentationml/2006/ole">
            <mc:AlternateContent xmlns:mc="http://schemas.openxmlformats.org/markup-compatibility/2006">
              <mc:Choice xmlns:v="urn:schemas-microsoft-com:vml" Requires="v">
                <p:oleObj spid="_x0000_s8292" name="Clip" r:id="rId4" imgW="1811160" imgH="1802880" progId="">
                  <p:embed/>
                </p:oleObj>
              </mc:Choice>
              <mc:Fallback>
                <p:oleObj name="Clip" r:id="rId4" imgW="1811160" imgH="1802880" progId="">
                  <p:embed/>
                  <p:pic>
                    <p:nvPicPr>
                      <p:cNvPr id="717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045" y="880534"/>
                        <a:ext cx="16764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3783420" y="4980661"/>
            <a:ext cx="6303329" cy="646331"/>
          </a:xfrm>
          <a:prstGeom prst="rect">
            <a:avLst/>
          </a:prstGeom>
        </p:spPr>
        <p:txBody>
          <a:bodyPr wrap="none">
            <a:spAutoFit/>
          </a:bodyPr>
          <a:lstStyle/>
          <a:p>
            <a:r>
              <a:rPr lang="en-US" sz="3600" u="sng" dirty="0">
                <a:solidFill>
                  <a:srgbClr val="000000"/>
                </a:solidFill>
              </a:rPr>
              <a:t>www.dol.gov/esa/whd/</a:t>
            </a:r>
            <a:r>
              <a:rPr lang="en-US" sz="3600" b="1" u="sng" dirty="0">
                <a:solidFill>
                  <a:srgbClr val="000000"/>
                </a:solidFill>
              </a:rPr>
              <a:t>flsa</a:t>
            </a:r>
            <a:endParaRPr lang="en-US" sz="3600" u="sng" dirty="0">
              <a:solidFill>
                <a:srgbClr val="000000"/>
              </a:solidFill>
            </a:endParaRPr>
          </a:p>
        </p:txBody>
      </p:sp>
    </p:spTree>
    <p:extLst>
      <p:ext uri="{BB962C8B-B14F-4D97-AF65-F5344CB8AC3E}">
        <p14:creationId xmlns:p14="http://schemas.microsoft.com/office/powerpoint/2010/main" val="10552149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5"/>
          <p:cNvSpPr>
            <a:spLocks noGrp="1"/>
          </p:cNvSpPr>
          <p:nvPr>
            <p:ph type="sldNum" sz="quarter" idx="12"/>
          </p:nvPr>
        </p:nvSpPr>
        <p:spPr>
          <a:noFill/>
        </p:spPr>
        <p:txBody>
          <a:bodyPr/>
          <a:lstStyle/>
          <a:p>
            <a:fld id="{516663BC-5EB4-4DBF-B586-9E69C9F7BE8C}" type="slidenum">
              <a:rPr lang="en-US" smtClean="0">
                <a:solidFill>
                  <a:srgbClr val="000000"/>
                </a:solidFill>
              </a:rPr>
              <a:pPr/>
              <a:t>44</a:t>
            </a:fld>
            <a:endParaRPr lang="en-US">
              <a:solidFill>
                <a:srgbClr val="000000"/>
              </a:solidFill>
            </a:endParaRPr>
          </a:p>
        </p:txBody>
      </p:sp>
      <p:graphicFrame>
        <p:nvGraphicFramePr>
          <p:cNvPr id="7170" name="Object 4"/>
          <p:cNvGraphicFramePr>
            <a:graphicFrameLocks noChangeAspect="1"/>
          </p:cNvGraphicFramePr>
          <p:nvPr>
            <p:extLst>
              <p:ext uri="{D42A27DB-BD31-4B8C-83A1-F6EECF244321}">
                <p14:modId xmlns:p14="http://schemas.microsoft.com/office/powerpoint/2010/main" val="2871202944"/>
              </p:ext>
            </p:extLst>
          </p:nvPr>
        </p:nvGraphicFramePr>
        <p:xfrm>
          <a:off x="13273993" y="-331578"/>
          <a:ext cx="1676400" cy="1668463"/>
        </p:xfrm>
        <a:graphic>
          <a:graphicData uri="http://schemas.openxmlformats.org/presentationml/2006/ole">
            <mc:AlternateContent xmlns:mc="http://schemas.openxmlformats.org/markup-compatibility/2006">
              <mc:Choice xmlns:v="urn:schemas-microsoft-com:vml" Requires="v">
                <p:oleObj spid="_x0000_s11302" name="Clip" r:id="rId4" imgW="1811160" imgH="1802880" progId="">
                  <p:embed/>
                </p:oleObj>
              </mc:Choice>
              <mc:Fallback>
                <p:oleObj name="Clip" r:id="rId4" imgW="1811160" imgH="1802880" progId="">
                  <p:embed/>
                  <p:pic>
                    <p:nvPicPr>
                      <p:cNvPr id="717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73993" y="-331578"/>
                        <a:ext cx="16764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a:extLst>
              <a:ext uri="{FF2B5EF4-FFF2-40B4-BE49-F238E27FC236}">
                <a16:creationId xmlns:a16="http://schemas.microsoft.com/office/drawing/2014/main" id="{E487CB10-CB87-44BE-BB01-8EA82628B380}"/>
              </a:ext>
            </a:extLst>
          </p:cNvPr>
          <p:cNvSpPr/>
          <p:nvPr/>
        </p:nvSpPr>
        <p:spPr>
          <a:xfrm>
            <a:off x="1122972" y="136934"/>
            <a:ext cx="10749517" cy="10064294"/>
          </a:xfrm>
          <a:prstGeom prst="rect">
            <a:avLst/>
          </a:prstGeom>
        </p:spPr>
        <p:txBody>
          <a:bodyPr wrap="square">
            <a:spAutoFit/>
          </a:bodyPr>
          <a:lstStyle/>
          <a:p>
            <a:pPr algn="ctr"/>
            <a:r>
              <a:rPr lang="en-US" b="1" dirty="0">
                <a:latin typeface="Cambria" panose="02040503050406030204" pitchFamily="18" charset="0"/>
                <a:cs typeface="Arial" panose="020B0604020202020204" pitchFamily="34" charset="0"/>
              </a:rPr>
              <a:t>AGREEMENT TO ACCEPT COMPENSATORY TIME OFF</a:t>
            </a:r>
            <a:endParaRPr lang="en-US" dirty="0"/>
          </a:p>
          <a:p>
            <a:pPr algn="ctr"/>
            <a:r>
              <a:rPr lang="en-US" b="1" dirty="0">
                <a:latin typeface="Cambria" panose="02040503050406030204" pitchFamily="18" charset="0"/>
                <a:cs typeface="Arial" panose="020B0604020202020204" pitchFamily="34" charset="0"/>
              </a:rPr>
              <a:t>IN LIEU OF OVERTIME PAY</a:t>
            </a:r>
            <a:endParaRPr lang="en-US" dirty="0"/>
          </a:p>
          <a:p>
            <a:pPr algn="just"/>
            <a:r>
              <a:rPr lang="en-US" dirty="0">
                <a:latin typeface="Cambria" panose="02040503050406030204" pitchFamily="18" charset="0"/>
                <a:cs typeface="Arial" panose="020B0604020202020204" pitchFamily="34" charset="0"/>
              </a:rPr>
              <a:t> </a:t>
            </a:r>
            <a:endParaRPr lang="en-US" dirty="0"/>
          </a:p>
          <a:p>
            <a:pPr algn="just"/>
            <a:r>
              <a:rPr lang="en-US" dirty="0">
                <a:latin typeface="Cambria" panose="02040503050406030204" pitchFamily="18" charset="0"/>
                <a:cs typeface="Arial" panose="020B0604020202020204" pitchFamily="34" charset="0"/>
              </a:rPr>
              <a:t>In accordance with the provisions of the Fair Labor Standards Act and the policies of the City/Town of xxx, non-exempt employees are allowed, with the approval of their department heads, to accrue compensatory time off of work instead of receiving payment for overtime hours worked. </a:t>
            </a:r>
            <a:r>
              <a:rPr lang="en-US" dirty="0">
                <a:highlight>
                  <a:srgbClr val="FFFF00"/>
                </a:highlight>
                <a:latin typeface="Cambria" panose="02040503050406030204" pitchFamily="18" charset="0"/>
                <a:cs typeface="Arial" panose="020B0604020202020204" pitchFamily="34" charset="0"/>
              </a:rPr>
              <a:t>I voluntarily agree to accept compensatory time off in lieu of overtime pay for overtime hours worked.   I understand that I will accrue compensatory time at the rate of one and one-half hours for each overtime hour worked during a workweek.  I understand that this compensatory time will not be counted as time worked for purposes of computing overtime or additional compensatory time. </a:t>
            </a:r>
            <a:endParaRPr lang="en-US" dirty="0">
              <a:highlight>
                <a:srgbClr val="FFFF00"/>
              </a:highlight>
            </a:endParaRPr>
          </a:p>
          <a:p>
            <a:pPr algn="just"/>
            <a:r>
              <a:rPr lang="en-US" dirty="0">
                <a:latin typeface="Cambria" panose="02040503050406030204" pitchFamily="18" charset="0"/>
                <a:cs typeface="Arial" panose="020B0604020202020204" pitchFamily="34" charset="0"/>
              </a:rPr>
              <a:t> </a:t>
            </a:r>
            <a:endParaRPr lang="en-US" dirty="0"/>
          </a:p>
          <a:p>
            <a:pPr algn="just"/>
            <a:r>
              <a:rPr lang="en-US" dirty="0">
                <a:latin typeface="Cambria" panose="02040503050406030204" pitchFamily="18" charset="0"/>
                <a:cs typeface="Arial" panose="020B0604020202020204" pitchFamily="34" charset="0"/>
              </a:rPr>
              <a:t>I further understand that compensatory time may be accrued up to a maximum of 240 hours (divisions and/or departments may establish a lower cap) and must be used or paid in accordance with City/Town policy and the law.  I also understand that compensatory time may be limited, preserved, used or cashed out consistent with the provisions of City/Town policy and the law.  Occasional cash payment of overtime hours does not negate the compensatory time agreement.  </a:t>
            </a:r>
            <a:endParaRPr lang="en-US" dirty="0"/>
          </a:p>
          <a:p>
            <a:pPr algn="just"/>
            <a:r>
              <a:rPr lang="en-US" dirty="0">
                <a:latin typeface="Cambria" panose="02040503050406030204" pitchFamily="18" charset="0"/>
                <a:cs typeface="Arial" panose="020B0604020202020204" pitchFamily="34" charset="0"/>
              </a:rPr>
              <a:t> </a:t>
            </a:r>
            <a:endParaRPr lang="en-US" dirty="0"/>
          </a:p>
          <a:p>
            <a:pPr algn="just"/>
            <a:r>
              <a:rPr lang="en-US" dirty="0">
                <a:highlight>
                  <a:srgbClr val="FFFF00"/>
                </a:highlight>
                <a:latin typeface="Cambria" panose="02040503050406030204" pitchFamily="18" charset="0"/>
                <a:cs typeface="Arial" panose="020B0604020202020204" pitchFamily="34" charset="0"/>
              </a:rPr>
              <a:t>I understand that it is the sole responsibility of a department to monitor and maintain records of my accrued and used compensatory time.</a:t>
            </a:r>
            <a:r>
              <a:rPr lang="en-US" dirty="0">
                <a:latin typeface="Cambria" panose="02040503050406030204" pitchFamily="18" charset="0"/>
                <a:cs typeface="Arial" panose="020B0604020202020204" pitchFamily="34" charset="0"/>
              </a:rPr>
              <a:t>   I understand that if I would resign or be terminated from my position, transfer from a department or be promoted into an exempt position, the department in which the overtime was incurred is responsible for arranging for me to use or be paid the balance of my accrued compensatory time at my final hourly rate of pay prior to termination or a change in position.    </a:t>
            </a:r>
            <a:endParaRPr lang="en-US" dirty="0"/>
          </a:p>
          <a:p>
            <a:pPr algn="just"/>
            <a:r>
              <a:rPr lang="en-US" dirty="0">
                <a:latin typeface="Cambria" panose="02040503050406030204" pitchFamily="18" charset="0"/>
                <a:cs typeface="Arial" panose="020B0604020202020204" pitchFamily="34" charset="0"/>
              </a:rPr>
              <a:t> </a:t>
            </a:r>
            <a:endParaRPr lang="en-US" dirty="0"/>
          </a:p>
          <a:p>
            <a:pPr algn="just"/>
            <a:r>
              <a:rPr lang="en-US" dirty="0">
                <a:latin typeface="Cambria" panose="02040503050406030204" pitchFamily="18" charset="0"/>
                <a:cs typeface="Arial" panose="020B0604020202020204" pitchFamily="34" charset="0"/>
              </a:rPr>
              <a:t>I understand that this agreement is in effect during my employment at the City.</a:t>
            </a:r>
            <a:endParaRPr lang="en-US" dirty="0"/>
          </a:p>
          <a:p>
            <a:pPr algn="just"/>
            <a:r>
              <a:rPr lang="en-US" dirty="0">
                <a:latin typeface="Cambria" panose="02040503050406030204" pitchFamily="18" charset="0"/>
                <a:cs typeface="Arial" panose="020B0604020202020204" pitchFamily="34" charset="0"/>
              </a:rPr>
              <a:t> </a:t>
            </a:r>
            <a:endParaRPr lang="en-US" dirty="0"/>
          </a:p>
          <a:p>
            <a:r>
              <a:rPr lang="en-US" b="1" dirty="0">
                <a:latin typeface="Cambria" panose="02040503050406030204" pitchFamily="18" charset="0"/>
                <a:cs typeface="Arial" panose="020B0604020202020204" pitchFamily="34" charset="0"/>
              </a:rPr>
              <a:t>EMPLOYEE:</a:t>
            </a:r>
            <a:endParaRPr lang="en-US" dirty="0"/>
          </a:p>
          <a:p>
            <a:pPr algn="just"/>
            <a:r>
              <a:rPr lang="en-US" b="1" i="1" dirty="0">
                <a:latin typeface="Cambria" panose="02040503050406030204" pitchFamily="18" charset="0"/>
                <a:cs typeface="Arial" panose="020B0604020202020204" pitchFamily="34" charset="0"/>
              </a:rPr>
              <a:t> </a:t>
            </a:r>
            <a:endParaRPr lang="en-US" dirty="0"/>
          </a:p>
          <a:p>
            <a:pPr algn="just"/>
            <a:r>
              <a:rPr lang="en-US" dirty="0">
                <a:latin typeface="Cambria" panose="02040503050406030204" pitchFamily="18" charset="0"/>
                <a:cs typeface="Arial" panose="020B0604020202020204" pitchFamily="34" charset="0"/>
              </a:rPr>
              <a:t>PRINTED NAME_______________________________SIGNATURE_________________________________</a:t>
            </a:r>
            <a:endParaRPr lang="en-US" dirty="0"/>
          </a:p>
          <a:p>
            <a:pPr algn="just"/>
            <a:r>
              <a:rPr lang="en-US" dirty="0">
                <a:latin typeface="Cambria" panose="02040503050406030204" pitchFamily="18" charset="0"/>
                <a:cs typeface="Arial" panose="020B0604020202020204" pitchFamily="34" charset="0"/>
              </a:rPr>
              <a:t> </a:t>
            </a:r>
            <a:endParaRPr lang="en-US" dirty="0"/>
          </a:p>
          <a:p>
            <a:pPr algn="just"/>
            <a:r>
              <a:rPr lang="en-US" dirty="0">
                <a:latin typeface="Cambria" panose="02040503050406030204" pitchFamily="18" charset="0"/>
                <a:cs typeface="Arial" panose="020B0604020202020204" pitchFamily="34" charset="0"/>
              </a:rPr>
              <a:t>DEPARTMENT__________________________________________DATE_______________________________</a:t>
            </a:r>
            <a:endParaRPr lang="en-US" dirty="0"/>
          </a:p>
          <a:p>
            <a:pPr algn="just"/>
            <a:r>
              <a:rPr lang="en-US" b="1" i="1" dirty="0">
                <a:latin typeface="Cambria" panose="02040503050406030204" pitchFamily="18" charset="0"/>
                <a:cs typeface="Arial" panose="020B0604020202020204" pitchFamily="34" charset="0"/>
              </a:rPr>
              <a:t> </a:t>
            </a:r>
            <a:endParaRPr lang="en-US" dirty="0"/>
          </a:p>
          <a:p>
            <a:r>
              <a:rPr lang="en-US" b="1" dirty="0">
                <a:latin typeface="Cambria" panose="02040503050406030204" pitchFamily="18" charset="0"/>
                <a:cs typeface="Arial" panose="020B0604020202020204" pitchFamily="34" charset="0"/>
              </a:rPr>
              <a:t>DEPARTMENT APPROVAL:</a:t>
            </a:r>
            <a:endParaRPr lang="en-US" dirty="0"/>
          </a:p>
          <a:p>
            <a:pPr algn="just"/>
            <a:r>
              <a:rPr lang="en-US" dirty="0">
                <a:latin typeface="Cambria" panose="02040503050406030204" pitchFamily="18" charset="0"/>
                <a:cs typeface="Arial" panose="020B0604020202020204" pitchFamily="34" charset="0"/>
              </a:rPr>
              <a:t> </a:t>
            </a:r>
            <a:endParaRPr lang="en-US" dirty="0"/>
          </a:p>
          <a:p>
            <a:pPr algn="just"/>
            <a:r>
              <a:rPr lang="en-US" dirty="0">
                <a:latin typeface="Cambria" panose="02040503050406030204" pitchFamily="18" charset="0"/>
                <a:cs typeface="Arial" panose="020B0604020202020204" pitchFamily="34" charset="0"/>
              </a:rPr>
              <a:t>PRINTED NAME_______________________________SIGNATURE_________________________________</a:t>
            </a:r>
            <a:endParaRPr lang="en-US" dirty="0"/>
          </a:p>
          <a:p>
            <a:pPr algn="just"/>
            <a:r>
              <a:rPr lang="en-US" dirty="0">
                <a:latin typeface="Cambria" panose="02040503050406030204" pitchFamily="18" charset="0"/>
                <a:cs typeface="Arial" panose="020B0604020202020204" pitchFamily="34" charset="0"/>
              </a:rPr>
              <a:t> </a:t>
            </a:r>
            <a:endParaRPr lang="en-US" dirty="0"/>
          </a:p>
          <a:p>
            <a:pPr algn="just"/>
            <a:r>
              <a:rPr lang="en-US" dirty="0">
                <a:latin typeface="Cambria" panose="02040503050406030204" pitchFamily="18" charset="0"/>
                <a:cs typeface="Arial" panose="020B0604020202020204" pitchFamily="34" charset="0"/>
              </a:rPr>
              <a:t>DEPARTMENT__________________________________________DATE_______________________________</a:t>
            </a:r>
            <a:endParaRPr lang="en-US" dirty="0">
              <a:effectLst/>
            </a:endParaRPr>
          </a:p>
        </p:txBody>
      </p:sp>
    </p:spTree>
    <p:extLst>
      <p:ext uri="{BB962C8B-B14F-4D97-AF65-F5344CB8AC3E}">
        <p14:creationId xmlns:p14="http://schemas.microsoft.com/office/powerpoint/2010/main" val="404473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idx="4294967295"/>
          </p:nvPr>
        </p:nvSpPr>
        <p:spPr>
          <a:xfrm>
            <a:off x="2362200" y="990600"/>
            <a:ext cx="8305800" cy="4800600"/>
          </a:xfrm>
        </p:spPr>
        <p:txBody>
          <a:bodyPr/>
          <a:lstStyle/>
          <a:p>
            <a:r>
              <a:rPr lang="en-US" dirty="0">
                <a:solidFill>
                  <a:schemeClr val="bg1"/>
                </a:solidFill>
                <a:effectLst/>
                <a:cs typeface="Times New Roman" pitchFamily="18" charset="0"/>
              </a:rPr>
              <a:t> </a:t>
            </a:r>
            <a:br>
              <a:rPr lang="en-US" dirty="0">
                <a:solidFill>
                  <a:schemeClr val="bg1"/>
                </a:solidFill>
                <a:effectLst/>
                <a:cs typeface="Times New Roman" pitchFamily="18" charset="0"/>
              </a:rPr>
            </a:br>
            <a:r>
              <a:rPr lang="en-US" sz="2800" dirty="0">
                <a:solidFill>
                  <a:srgbClr val="FFFFFF"/>
                </a:solidFill>
                <a:effectLst/>
              </a:rPr>
              <a:t>David plans to take 12 weeks of FMLA leave beginning in August for the birth of his second child.  Earlier in the leave year, however, David took two weeks of annual leave to care for his mother following her hospitalization for a serious health condition. </a:t>
            </a:r>
            <a:br>
              <a:rPr lang="en-US" sz="2800" dirty="0">
                <a:solidFill>
                  <a:srgbClr val="FFFFFF"/>
                </a:solidFill>
                <a:effectLst/>
              </a:rPr>
            </a:br>
            <a:r>
              <a:rPr lang="en-US" sz="1200" dirty="0">
                <a:solidFill>
                  <a:srgbClr val="FFFFFF"/>
                </a:solidFill>
                <a:effectLst/>
              </a:rPr>
              <a:t> </a:t>
            </a:r>
            <a:br>
              <a:rPr lang="en-US" sz="2800" dirty="0">
                <a:solidFill>
                  <a:srgbClr val="FFFFFF"/>
                </a:solidFill>
                <a:effectLst/>
              </a:rPr>
            </a:br>
            <a:r>
              <a:rPr lang="en-US" sz="2800" dirty="0">
                <a:solidFill>
                  <a:srgbClr val="FFFFFF"/>
                </a:solidFill>
                <a:effectLst/>
              </a:rPr>
              <a:t>The City failed to notify him at the time of his mother’s hospitalization that the time he spent caring for her would be counted as FMLA leave.  Can he still take 12 weeks for the birth of his child in August?</a:t>
            </a:r>
            <a:br>
              <a:rPr lang="en-US" dirty="0">
                <a:solidFill>
                  <a:srgbClr val="FFFFFF"/>
                </a:solidFill>
              </a:rPr>
            </a:br>
            <a:r>
              <a:rPr lang="en-US" altLang="en-US" dirty="0">
                <a:solidFill>
                  <a:srgbClr val="FFFFFF"/>
                </a:solidFill>
                <a:effectLst/>
                <a:cs typeface="Times New Roman" pitchFamily="18" charset="0"/>
              </a:rPr>
              <a:t> </a:t>
            </a:r>
          </a:p>
        </p:txBody>
      </p:sp>
      <p:sp>
        <p:nvSpPr>
          <p:cNvPr id="3" name="Rectangle 2"/>
          <p:cNvSpPr/>
          <p:nvPr/>
        </p:nvSpPr>
        <p:spPr>
          <a:xfrm>
            <a:off x="1676400" y="152401"/>
            <a:ext cx="8839200" cy="584775"/>
          </a:xfrm>
          <a:prstGeom prst="rect">
            <a:avLst/>
          </a:prstGeom>
        </p:spPr>
        <p:txBody>
          <a:bodyPr wrap="square">
            <a:spAutoFit/>
          </a:bodyPr>
          <a:lstStyle/>
          <a:p>
            <a:pPr algn="ctr" defTabSz="914400" eaLnBrk="0" fontAlgn="base" hangingPunct="0">
              <a:spcBef>
                <a:spcPct val="0"/>
              </a:spcBef>
              <a:spcAft>
                <a:spcPct val="0"/>
              </a:spcAft>
            </a:pPr>
            <a:r>
              <a:rPr lang="en-US" sz="3200" b="1" dirty="0">
                <a:solidFill>
                  <a:srgbClr val="FF0000"/>
                </a:solidFill>
                <a:latin typeface="Arial" pitchFamily="34" charset="0"/>
                <a:cs typeface="Arial" pitchFamily="34" charset="0"/>
              </a:rPr>
              <a:t>Supervisor Scenario #10</a:t>
            </a:r>
          </a:p>
        </p:txBody>
      </p:sp>
    </p:spTree>
    <p:extLst>
      <p:ext uri="{BB962C8B-B14F-4D97-AF65-F5344CB8AC3E}">
        <p14:creationId xmlns:p14="http://schemas.microsoft.com/office/powerpoint/2010/main" val="38932744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idx="4294967295"/>
          </p:nvPr>
        </p:nvSpPr>
        <p:spPr>
          <a:xfrm>
            <a:off x="2362200" y="990600"/>
            <a:ext cx="8305800" cy="4800600"/>
          </a:xfrm>
        </p:spPr>
        <p:txBody>
          <a:bodyPr/>
          <a:lstStyle/>
          <a:p>
            <a:br>
              <a:rPr lang="en-US" dirty="0">
                <a:solidFill>
                  <a:schemeClr val="bg1"/>
                </a:solidFill>
                <a:effectLst/>
                <a:cs typeface="Times New Roman" pitchFamily="18" charset="0"/>
              </a:rPr>
            </a:br>
            <a:r>
              <a:rPr lang="en-US" sz="2800" dirty="0">
                <a:solidFill>
                  <a:srgbClr val="FFFFFF"/>
                </a:solidFill>
                <a:effectLst/>
              </a:rPr>
              <a:t>David plans to take 12 weeks of FMLA leave beginning in August for the birth of his second child.  Earlier in the leave year, however, David took two weeks of annual leave to care for his mother following her hospitalization for a serious health condition. </a:t>
            </a:r>
            <a:br>
              <a:rPr lang="en-US" sz="2800" dirty="0">
                <a:solidFill>
                  <a:srgbClr val="FFFFFF"/>
                </a:solidFill>
                <a:effectLst/>
              </a:rPr>
            </a:br>
            <a:r>
              <a:rPr lang="en-US" sz="1200" dirty="0">
                <a:solidFill>
                  <a:srgbClr val="FFFFFF"/>
                </a:solidFill>
                <a:effectLst/>
              </a:rPr>
              <a:t> </a:t>
            </a:r>
            <a:br>
              <a:rPr lang="en-US" sz="2800" dirty="0">
                <a:solidFill>
                  <a:srgbClr val="FFFFFF"/>
                </a:solidFill>
                <a:effectLst/>
              </a:rPr>
            </a:br>
            <a:r>
              <a:rPr lang="en-US" sz="2800" dirty="0">
                <a:solidFill>
                  <a:srgbClr val="FFFFFF"/>
                </a:solidFill>
                <a:effectLst/>
              </a:rPr>
              <a:t>The City failed to notify him at the time of his mother’s hospitalization that the time he spent caring for her would be counted as FMLA leave.  Can he still take 12 weeks for the birth of his child in August?</a:t>
            </a:r>
            <a:br>
              <a:rPr lang="en-US" dirty="0">
                <a:solidFill>
                  <a:srgbClr val="FFFFFF"/>
                </a:solidFill>
              </a:rPr>
            </a:br>
            <a:r>
              <a:rPr lang="en-US" altLang="en-US" dirty="0">
                <a:solidFill>
                  <a:srgbClr val="FFFFFF"/>
                </a:solidFill>
                <a:effectLst/>
                <a:cs typeface="Times New Roman" pitchFamily="18" charset="0"/>
              </a:rPr>
              <a:t> </a:t>
            </a:r>
          </a:p>
        </p:txBody>
      </p:sp>
      <p:sp>
        <p:nvSpPr>
          <p:cNvPr id="3" name="Rectangle 2"/>
          <p:cNvSpPr/>
          <p:nvPr/>
        </p:nvSpPr>
        <p:spPr>
          <a:xfrm>
            <a:off x="1676400" y="152401"/>
            <a:ext cx="8839200" cy="584775"/>
          </a:xfrm>
          <a:prstGeom prst="rect">
            <a:avLst/>
          </a:prstGeom>
        </p:spPr>
        <p:txBody>
          <a:bodyPr wrap="square">
            <a:spAutoFit/>
          </a:bodyPr>
          <a:lstStyle/>
          <a:p>
            <a:pPr algn="ctr" defTabSz="914400" eaLnBrk="0" fontAlgn="base" hangingPunct="0">
              <a:spcBef>
                <a:spcPct val="0"/>
              </a:spcBef>
              <a:spcAft>
                <a:spcPct val="0"/>
              </a:spcAft>
            </a:pPr>
            <a:r>
              <a:rPr lang="en-US" sz="3200" b="1" dirty="0">
                <a:solidFill>
                  <a:srgbClr val="FF0000"/>
                </a:solidFill>
                <a:latin typeface="Arial" pitchFamily="34" charset="0"/>
                <a:cs typeface="Arial" pitchFamily="34" charset="0"/>
              </a:rPr>
              <a:t>Supervisor Scenario #10</a:t>
            </a:r>
          </a:p>
        </p:txBody>
      </p:sp>
      <p:sp>
        <p:nvSpPr>
          <p:cNvPr id="2" name="TextBox 1"/>
          <p:cNvSpPr txBox="1"/>
          <p:nvPr/>
        </p:nvSpPr>
        <p:spPr>
          <a:xfrm>
            <a:off x="3463391" y="1003412"/>
            <a:ext cx="5303354" cy="4388394"/>
          </a:xfrm>
          <a:prstGeom prst="rect">
            <a:avLst/>
          </a:prstGeom>
          <a:solidFill>
            <a:srgbClr val="FFFF99"/>
          </a:solidFill>
          <a:ln>
            <a:solidFill>
              <a:srgbClr val="1750CF"/>
            </a:solidFill>
          </a:ln>
        </p:spPr>
        <p:txBody>
          <a:bodyPr wrap="square" rtlCol="0">
            <a:spAutoFit/>
          </a:bodyPr>
          <a:lstStyle/>
          <a:p>
            <a:pPr defTabSz="914400" eaLnBrk="0" fontAlgn="base" hangingPunct="0">
              <a:spcBef>
                <a:spcPct val="0"/>
              </a:spcBef>
              <a:spcAft>
                <a:spcPct val="0"/>
              </a:spcAft>
            </a:pPr>
            <a:endParaRPr lang="en-US" sz="4000" b="1" dirty="0">
              <a:solidFill>
                <a:srgbClr val="000000"/>
              </a:solidFill>
              <a:latin typeface="Comic Sans MS" panose="030F0702030302020204" pitchFamily="66" charset="0"/>
            </a:endParaRPr>
          </a:p>
          <a:p>
            <a:pPr defTabSz="914400" eaLnBrk="0" fontAlgn="base" hangingPunct="0">
              <a:spcBef>
                <a:spcPct val="0"/>
              </a:spcBef>
              <a:spcAft>
                <a:spcPct val="0"/>
              </a:spcAft>
            </a:pPr>
            <a:r>
              <a:rPr lang="en-US" sz="4000" b="1" dirty="0">
                <a:solidFill>
                  <a:srgbClr val="C00000"/>
                </a:solidFill>
                <a:latin typeface="Comic Sans MS" panose="030F0702030302020204" pitchFamily="66" charset="0"/>
              </a:rPr>
              <a:t>TIP:  </a:t>
            </a:r>
            <a:r>
              <a:rPr lang="en-US" sz="4000" b="1" dirty="0">
                <a:solidFill>
                  <a:srgbClr val="000000"/>
                </a:solidFill>
                <a:latin typeface="Comic Sans MS" panose="030F0702030302020204" pitchFamily="66" charset="0"/>
              </a:rPr>
              <a:t>It is Critical that Supervisors let HR know when an employee is missing work. </a:t>
            </a:r>
          </a:p>
          <a:p>
            <a:pPr defTabSz="914400" eaLnBrk="0" fontAlgn="base" hangingPunct="0">
              <a:spcBef>
                <a:spcPct val="0"/>
              </a:spcBef>
              <a:spcAft>
                <a:spcPct val="0"/>
              </a:spcAft>
            </a:pPr>
            <a:r>
              <a:rPr lang="en-US" sz="4000" b="1" dirty="0">
                <a:solidFill>
                  <a:srgbClr val="000000"/>
                </a:solidFill>
                <a:latin typeface="Comic Sans MS" panose="030F0702030302020204" pitchFamily="66" charset="0"/>
              </a:rPr>
              <a:t> </a:t>
            </a:r>
          </a:p>
        </p:txBody>
      </p:sp>
    </p:spTree>
    <p:extLst>
      <p:ext uri="{BB962C8B-B14F-4D97-AF65-F5344CB8AC3E}">
        <p14:creationId xmlns:p14="http://schemas.microsoft.com/office/powerpoint/2010/main" val="17008103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744467" y="381000"/>
            <a:ext cx="10578290" cy="1371600"/>
          </a:xfrm>
        </p:spPr>
        <p:txBody>
          <a:bodyPr/>
          <a:lstStyle/>
          <a:p>
            <a:pPr algn="l"/>
            <a:r>
              <a:rPr lang="en-US" sz="4000" b="1" dirty="0">
                <a:latin typeface="Arial" pitchFamily="34" charset="0"/>
                <a:cs typeface="Arial" pitchFamily="34" charset="0"/>
              </a:rPr>
              <a:t>FMLA</a:t>
            </a:r>
            <a:r>
              <a:rPr lang="en-US" sz="4000" dirty="0">
                <a:latin typeface="Arial" pitchFamily="34" charset="0"/>
                <a:cs typeface="Arial" pitchFamily="34" charset="0"/>
              </a:rPr>
              <a:t> - </a:t>
            </a:r>
            <a:r>
              <a:rPr lang="en-US" sz="4000" b="1" dirty="0">
                <a:latin typeface="Arial" pitchFamily="34" charset="0"/>
                <a:cs typeface="Arial" pitchFamily="34" charset="0"/>
              </a:rPr>
              <a:t>FAMILY and MEDICAL LEAVE ACT</a:t>
            </a:r>
            <a:endParaRPr lang="en-US" sz="4000" dirty="0">
              <a:latin typeface="Arial" pitchFamily="34" charset="0"/>
              <a:cs typeface="Arial" pitchFamily="34" charset="0"/>
            </a:endParaRPr>
          </a:p>
        </p:txBody>
      </p:sp>
      <p:sp>
        <p:nvSpPr>
          <p:cNvPr id="8198" name="Rectangle 3"/>
          <p:cNvSpPr>
            <a:spLocks noGrp="1" noChangeArrowheads="1"/>
          </p:cNvSpPr>
          <p:nvPr>
            <p:ph idx="1"/>
          </p:nvPr>
        </p:nvSpPr>
        <p:spPr>
          <a:xfrm>
            <a:off x="1038578" y="1683142"/>
            <a:ext cx="8638822" cy="4793857"/>
          </a:xfrm>
        </p:spPr>
        <p:txBody>
          <a:bodyPr/>
          <a:lstStyle/>
          <a:p>
            <a:pPr>
              <a:buFontTx/>
              <a:buNone/>
            </a:pPr>
            <a:r>
              <a:rPr lang="en-US" sz="2800" dirty="0">
                <a:latin typeface="Arial" pitchFamily="34" charset="0"/>
                <a:cs typeface="Arial" pitchFamily="34" charset="0"/>
              </a:rPr>
              <a:t>Applies to all government entities.</a:t>
            </a:r>
          </a:p>
          <a:p>
            <a:pPr lvl="1">
              <a:buFontTx/>
              <a:buNone/>
            </a:pPr>
            <a:r>
              <a:rPr lang="en-US" sz="2800" dirty="0">
                <a:latin typeface="Arial" pitchFamily="34" charset="0"/>
                <a:cs typeface="Arial" pitchFamily="34" charset="0"/>
              </a:rPr>
              <a:t>(May not have eligible employees if City does not employ </a:t>
            </a:r>
            <a:r>
              <a:rPr lang="en-US" sz="2800" b="1" u="sng" dirty="0">
                <a:latin typeface="Arial" pitchFamily="34" charset="0"/>
                <a:cs typeface="Arial" pitchFamily="34" charset="0"/>
              </a:rPr>
              <a:t>50 or more employees</a:t>
            </a:r>
            <a:r>
              <a:rPr lang="en-US" sz="2800" b="1" dirty="0">
                <a:latin typeface="Arial" pitchFamily="34" charset="0"/>
                <a:cs typeface="Arial" pitchFamily="34" charset="0"/>
              </a:rPr>
              <a:t>  </a:t>
            </a:r>
            <a:r>
              <a:rPr lang="en-US" sz="2800" dirty="0">
                <a:latin typeface="Arial" pitchFamily="34" charset="0"/>
                <a:cs typeface="Arial" pitchFamily="34" charset="0"/>
              </a:rPr>
              <a:t>within 75 miles.  ) </a:t>
            </a:r>
          </a:p>
          <a:p>
            <a:pPr>
              <a:buFontTx/>
              <a:buNone/>
            </a:pPr>
            <a:r>
              <a:rPr lang="en-US" sz="2800" u="sng" dirty="0">
                <a:latin typeface="Arial" pitchFamily="34" charset="0"/>
                <a:cs typeface="Arial" pitchFamily="34" charset="0"/>
              </a:rPr>
              <a:t>Provides for up to 12 weeks Unpaid Leave </a:t>
            </a:r>
            <a:r>
              <a:rPr lang="en-US" sz="2800" dirty="0">
                <a:latin typeface="Arial" pitchFamily="34" charset="0"/>
                <a:cs typeface="Arial" pitchFamily="34" charset="0"/>
              </a:rPr>
              <a:t>(per year) to an eligible employee in the event of: serious health condition to self, spouse, child or parent, or the birth or adoption of a child.  </a:t>
            </a:r>
          </a:p>
          <a:p>
            <a:pPr>
              <a:buFontTx/>
              <a:buNone/>
            </a:pPr>
            <a:r>
              <a:rPr lang="en-US" sz="4400" dirty="0">
                <a:solidFill>
                  <a:srgbClr val="FF0000"/>
                </a:solidFill>
                <a:sym typeface="Wingdings" pitchFamily="2" charset="2"/>
              </a:rPr>
              <a:t></a:t>
            </a:r>
            <a:r>
              <a:rPr lang="en-US" sz="4400" dirty="0">
                <a:sym typeface="Wingdings" pitchFamily="2" charset="2"/>
              </a:rPr>
              <a:t> </a:t>
            </a:r>
            <a:r>
              <a:rPr lang="en-US" sz="3200" b="1" i="1" u="sng" dirty="0">
                <a:solidFill>
                  <a:srgbClr val="990033"/>
                </a:solidFill>
              </a:rPr>
              <a:t>Refer to your City’s FMLA Policy</a:t>
            </a:r>
          </a:p>
        </p:txBody>
      </p:sp>
      <p:sp>
        <p:nvSpPr>
          <p:cNvPr id="8196" name="Slide Number Placeholder 5"/>
          <p:cNvSpPr>
            <a:spLocks noGrp="1"/>
          </p:cNvSpPr>
          <p:nvPr>
            <p:ph type="sldNum" sz="quarter" idx="12"/>
          </p:nvPr>
        </p:nvSpPr>
        <p:spPr>
          <a:noFill/>
        </p:spPr>
        <p:txBody>
          <a:bodyPr/>
          <a:lstStyle/>
          <a:p>
            <a:fld id="{4CAE4084-B278-45CF-8DD3-425B5A50A2B3}" type="slidenum">
              <a:rPr lang="en-US" smtClean="0"/>
              <a:pPr/>
              <a:t>47</a:t>
            </a:fld>
            <a:endParaRPr lang="en-US"/>
          </a:p>
        </p:txBody>
      </p:sp>
      <p:graphicFrame>
        <p:nvGraphicFramePr>
          <p:cNvPr id="8194" name="Object 4"/>
          <p:cNvGraphicFramePr>
            <a:graphicFrameLocks noChangeAspect="1"/>
          </p:cNvGraphicFramePr>
          <p:nvPr>
            <p:extLst>
              <p:ext uri="{D42A27DB-BD31-4B8C-83A1-F6EECF244321}">
                <p14:modId xmlns:p14="http://schemas.microsoft.com/office/powerpoint/2010/main" val="2902145259"/>
              </p:ext>
            </p:extLst>
          </p:nvPr>
        </p:nvGraphicFramePr>
        <p:xfrm>
          <a:off x="9768134" y="1343279"/>
          <a:ext cx="2377302" cy="2229987"/>
        </p:xfrm>
        <a:graphic>
          <a:graphicData uri="http://schemas.openxmlformats.org/presentationml/2006/ole">
            <mc:AlternateContent xmlns:mc="http://schemas.openxmlformats.org/markup-compatibility/2006">
              <mc:Choice xmlns:v="urn:schemas-microsoft-com:vml" Requires="v">
                <p:oleObj spid="_x0000_s9317" name="Clip" r:id="rId4" imgW="1821240" imgH="1707840" progId="">
                  <p:embed/>
                </p:oleObj>
              </mc:Choice>
              <mc:Fallback>
                <p:oleObj name="Clip" r:id="rId4" imgW="1821240" imgH="1707840" progId="">
                  <p:embed/>
                  <p:pic>
                    <p:nvPicPr>
                      <p:cNvPr id="819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8134" y="1343279"/>
                        <a:ext cx="2377302" cy="222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564482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7772400" cy="1828800"/>
          </a:xfrm>
        </p:spPr>
        <p:txBody>
          <a:bodyPr>
            <a:normAutofit/>
          </a:bodyPr>
          <a:lstStyle/>
          <a:p>
            <a:r>
              <a:rPr lang="en-US" sz="4000" dirty="0">
                <a:solidFill>
                  <a:srgbClr val="002060"/>
                </a:solidFill>
                <a:latin typeface="Arial" pitchFamily="34" charset="0"/>
                <a:cs typeface="Arial" pitchFamily="34" charset="0"/>
              </a:rPr>
              <a:t>FMLA-Serious Health Condition</a:t>
            </a:r>
            <a:br>
              <a:rPr lang="en-US" sz="4000" dirty="0">
                <a:solidFill>
                  <a:srgbClr val="002060"/>
                </a:solidFill>
                <a:latin typeface="Arial" pitchFamily="34" charset="0"/>
                <a:cs typeface="Arial" pitchFamily="34" charset="0"/>
              </a:rPr>
            </a:br>
            <a:r>
              <a:rPr lang="en-US" sz="4000" dirty="0">
                <a:solidFill>
                  <a:srgbClr val="002060"/>
                </a:solidFill>
                <a:latin typeface="Arial" pitchFamily="34" charset="0"/>
                <a:cs typeface="Arial" pitchFamily="34" charset="0"/>
              </a:rPr>
              <a:t>(of employee or family member)</a:t>
            </a:r>
          </a:p>
        </p:txBody>
      </p:sp>
      <p:sp>
        <p:nvSpPr>
          <p:cNvPr id="6" name="Content Placeholder 2"/>
          <p:cNvSpPr>
            <a:spLocks noGrp="1"/>
          </p:cNvSpPr>
          <p:nvPr>
            <p:ph idx="1"/>
          </p:nvPr>
        </p:nvSpPr>
        <p:spPr>
          <a:xfrm>
            <a:off x="1699436" y="1389321"/>
            <a:ext cx="9161721" cy="4419600"/>
          </a:xfrm>
        </p:spPr>
        <p:txBody>
          <a:bodyPr>
            <a:noAutofit/>
          </a:bodyPr>
          <a:lstStyle/>
          <a:p>
            <a:pPr>
              <a:spcBef>
                <a:spcPct val="0"/>
              </a:spcBef>
            </a:pPr>
            <a:r>
              <a:rPr lang="en-US" sz="3600" dirty="0">
                <a:latin typeface="Arial" pitchFamily="34" charset="0"/>
                <a:cs typeface="Arial" pitchFamily="34" charset="0"/>
              </a:rPr>
              <a:t>Regimen of continuing treatment – course of prescription medicine, physical therapy</a:t>
            </a:r>
          </a:p>
          <a:p>
            <a:pPr>
              <a:spcBef>
                <a:spcPct val="0"/>
              </a:spcBef>
            </a:pPr>
            <a:r>
              <a:rPr lang="en-US" sz="3600" dirty="0">
                <a:latin typeface="Arial" pitchFamily="34" charset="0"/>
                <a:cs typeface="Arial" pitchFamily="34" charset="0"/>
              </a:rPr>
              <a:t>Inpatient care – overnight stay in a 	hospital</a:t>
            </a:r>
          </a:p>
          <a:p>
            <a:pPr>
              <a:spcBef>
                <a:spcPct val="0"/>
              </a:spcBef>
            </a:pPr>
            <a:r>
              <a:rPr lang="en-US" sz="3600" dirty="0">
                <a:latin typeface="Arial" pitchFamily="34" charset="0"/>
                <a:cs typeface="Arial" pitchFamily="34" charset="0"/>
              </a:rPr>
              <a:t>Pregnancy (prenatal care) or adoption</a:t>
            </a:r>
          </a:p>
          <a:p>
            <a:pPr>
              <a:spcBef>
                <a:spcPct val="0"/>
              </a:spcBef>
            </a:pPr>
            <a:r>
              <a:rPr lang="en-US" sz="3600" dirty="0">
                <a:latin typeface="Arial" pitchFamily="34" charset="0"/>
                <a:cs typeface="Arial" pitchFamily="34" charset="0"/>
              </a:rPr>
              <a:t>Permanent or long-term conditions</a:t>
            </a:r>
          </a:p>
          <a:p>
            <a:pPr>
              <a:spcBef>
                <a:spcPct val="0"/>
              </a:spcBef>
            </a:pPr>
            <a:r>
              <a:rPr lang="en-US" sz="3600" dirty="0">
                <a:latin typeface="Arial" pitchFamily="34" charset="0"/>
                <a:cs typeface="Arial" pitchFamily="34" charset="0"/>
              </a:rPr>
              <a:t>Chronic conditions – diabetes, 		epilepsy</a:t>
            </a:r>
            <a:endParaRPr lang="en-US" sz="3600" dirty="0"/>
          </a:p>
        </p:txBody>
      </p:sp>
      <p:sp>
        <p:nvSpPr>
          <p:cNvPr id="4" name="Slide Number Placeholder 3"/>
          <p:cNvSpPr>
            <a:spLocks noGrp="1"/>
          </p:cNvSpPr>
          <p:nvPr>
            <p:ph type="sldNum" sz="quarter" idx="12"/>
          </p:nvPr>
        </p:nvSpPr>
        <p:spPr/>
        <p:txBody>
          <a:bodyPr/>
          <a:lstStyle/>
          <a:p>
            <a:pPr>
              <a:defRPr/>
            </a:pPr>
            <a:fld id="{087A6881-E328-4084-9825-F844EE26CC2B}" type="slidenum">
              <a:rPr lang="en-US" smtClean="0"/>
              <a:pPr>
                <a:defRPr/>
              </a:pPr>
              <a:t>48</a:t>
            </a:fld>
            <a:endParaRPr lang="en-US"/>
          </a:p>
        </p:txBody>
      </p:sp>
      <p:sp>
        <p:nvSpPr>
          <p:cNvPr id="3" name="TextBox 2">
            <a:extLst>
              <a:ext uri="{FF2B5EF4-FFF2-40B4-BE49-F238E27FC236}">
                <a16:creationId xmlns:a16="http://schemas.microsoft.com/office/drawing/2014/main" id="{DE98AF10-E331-45B3-AFA3-F35E8DB69620}"/>
              </a:ext>
            </a:extLst>
          </p:cNvPr>
          <p:cNvSpPr txBox="1"/>
          <p:nvPr/>
        </p:nvSpPr>
        <p:spPr>
          <a:xfrm>
            <a:off x="3398655" y="5808921"/>
            <a:ext cx="6659745" cy="461665"/>
          </a:xfrm>
          <a:prstGeom prst="rect">
            <a:avLst/>
          </a:prstGeom>
          <a:noFill/>
        </p:spPr>
        <p:txBody>
          <a:bodyPr wrap="square" rtlCol="0">
            <a:spAutoFit/>
          </a:bodyPr>
          <a:lstStyle/>
          <a:p>
            <a:r>
              <a:rPr lang="en-US" sz="2400" b="1" dirty="0">
                <a:hlinkClick r:id="rId3"/>
              </a:rPr>
              <a:t>https://www.omag.org/human-resources</a:t>
            </a:r>
            <a:endParaRPr lang="en-US" sz="2400" b="1" dirty="0"/>
          </a:p>
        </p:txBody>
      </p:sp>
    </p:spTree>
    <p:extLst>
      <p:ext uri="{BB962C8B-B14F-4D97-AF65-F5344CB8AC3E}">
        <p14:creationId xmlns:p14="http://schemas.microsoft.com/office/powerpoint/2010/main" val="26587576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09801" y="228600"/>
            <a:ext cx="8183563" cy="1219200"/>
          </a:xfrm>
          <a:prstGeom prst="rect">
            <a:avLst/>
          </a:prstGeom>
        </p:spPr>
        <p:txBody>
          <a:bodyPr/>
          <a:lstStyle/>
          <a:p>
            <a:pPr algn="ctr">
              <a:defRPr/>
            </a:pPr>
            <a:r>
              <a:rPr lang="en-US" sz="4100" b="1" dirty="0">
                <a:solidFill>
                  <a:schemeClr val="tx2"/>
                </a:solidFill>
                <a:effectLst>
                  <a:outerShdw blurRad="31750" dist="25400" dir="5400000" algn="tl" rotWithShape="0">
                    <a:srgbClr val="000000">
                      <a:alpha val="25000"/>
                    </a:srgbClr>
                  </a:outerShdw>
                </a:effectLst>
                <a:latin typeface="Arial Black" pitchFamily="34" charset="0"/>
                <a:ea typeface="+mj-ea"/>
                <a:cs typeface="+mj-cs"/>
              </a:rPr>
              <a:t>MEDICAL CONDITIONS</a:t>
            </a:r>
          </a:p>
          <a:p>
            <a:pPr algn="ctr">
              <a:defRPr/>
            </a:pPr>
            <a:r>
              <a:rPr lang="en-US" sz="4100" b="1" dirty="0">
                <a:solidFill>
                  <a:schemeClr val="tx2"/>
                </a:solidFill>
                <a:effectLst>
                  <a:outerShdw blurRad="31750" dist="25400" dir="5400000" algn="tl" rotWithShape="0">
                    <a:srgbClr val="000000">
                      <a:alpha val="25000"/>
                    </a:srgbClr>
                  </a:outerShdw>
                </a:effectLst>
                <a:latin typeface="Arial Black" pitchFamily="34" charset="0"/>
                <a:ea typeface="+mj-ea"/>
                <a:cs typeface="+mj-cs"/>
              </a:rPr>
              <a:t>COVERED</a:t>
            </a:r>
          </a:p>
        </p:txBody>
      </p:sp>
      <p:sp>
        <p:nvSpPr>
          <p:cNvPr id="14339" name="Content Placeholder 5"/>
          <p:cNvSpPr txBox="1">
            <a:spLocks/>
          </p:cNvSpPr>
          <p:nvPr/>
        </p:nvSpPr>
        <p:spPr bwMode="auto">
          <a:xfrm>
            <a:off x="2133600" y="2286001"/>
            <a:ext cx="3932238" cy="3489325"/>
          </a:xfrm>
          <a:prstGeom prst="rect">
            <a:avLst/>
          </a:prstGeom>
          <a:noFill/>
          <a:ln w="9525">
            <a:noFill/>
            <a:miter lim="800000"/>
            <a:headEnd/>
            <a:tailEnd/>
          </a:ln>
        </p:spPr>
        <p:txBody>
          <a:bodyPr/>
          <a:lstStyle/>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Cancer</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Diabetes</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Kidney disease</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Recovering addict</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HIV positive</a:t>
            </a:r>
          </a:p>
          <a:p>
            <a:pPr marL="365125" indent="-255588">
              <a:spcBef>
                <a:spcPts val="400"/>
              </a:spcBef>
              <a:buClr>
                <a:schemeClr val="accent1">
                  <a:lumMod val="75000"/>
                </a:schemeClr>
              </a:buClr>
              <a:buSzPct val="90000"/>
              <a:buFont typeface="Wingdings 3" pitchFamily="18" charset="2"/>
              <a:buChar char=""/>
            </a:pPr>
            <a:r>
              <a:rPr lang="en-US" sz="3600" b="1" dirty="0">
                <a:cs typeface="Arial" charset="0"/>
              </a:rPr>
              <a:t>Blindness</a:t>
            </a:r>
          </a:p>
          <a:p>
            <a:pPr marL="365125" indent="-255588">
              <a:spcBef>
                <a:spcPts val="400"/>
              </a:spcBef>
              <a:buClr>
                <a:schemeClr val="accent1"/>
              </a:buClr>
              <a:buSzPct val="68000"/>
            </a:pPr>
            <a:endParaRPr lang="en-US" sz="2700" b="1" dirty="0">
              <a:cs typeface="Arial" charset="0"/>
            </a:endParaRPr>
          </a:p>
          <a:p>
            <a:pPr marL="365125" indent="-255588">
              <a:spcBef>
                <a:spcPts val="400"/>
              </a:spcBef>
              <a:buClr>
                <a:schemeClr val="accent1"/>
              </a:buClr>
              <a:buSzPct val="68000"/>
              <a:buFont typeface="Wingdings 3" pitchFamily="18" charset="2"/>
              <a:buChar char=""/>
            </a:pPr>
            <a:endParaRPr lang="en-US" sz="2700" b="1" dirty="0">
              <a:cs typeface="Arial" charset="0"/>
            </a:endParaRPr>
          </a:p>
        </p:txBody>
      </p:sp>
      <p:sp>
        <p:nvSpPr>
          <p:cNvPr id="14340" name="Content Placeholder 7"/>
          <p:cNvSpPr txBox="1">
            <a:spLocks/>
          </p:cNvSpPr>
          <p:nvPr/>
        </p:nvSpPr>
        <p:spPr bwMode="auto">
          <a:xfrm>
            <a:off x="6172200" y="2286001"/>
            <a:ext cx="4343400" cy="3489325"/>
          </a:xfrm>
          <a:prstGeom prst="rect">
            <a:avLst/>
          </a:prstGeom>
          <a:noFill/>
          <a:ln w="9525">
            <a:noFill/>
            <a:miter lim="800000"/>
            <a:headEnd/>
            <a:tailEnd/>
          </a:ln>
        </p:spPr>
        <p:txBody>
          <a:bodyPr/>
          <a:lstStyle/>
          <a:p>
            <a:pPr marL="365125" indent="-255588">
              <a:buClr>
                <a:srgbClr val="FFC000"/>
              </a:buClr>
              <a:buSzPct val="90000"/>
              <a:buFont typeface="Wingdings 3" pitchFamily="18" charset="2"/>
              <a:buChar char=""/>
            </a:pPr>
            <a:r>
              <a:rPr lang="en-US" sz="3600" b="1" dirty="0">
                <a:cs typeface="Arial" charset="0"/>
              </a:rPr>
              <a:t>Cancer</a:t>
            </a:r>
          </a:p>
          <a:p>
            <a:pPr marL="365125" indent="-255588">
              <a:buClr>
                <a:srgbClr val="FFC000"/>
              </a:buClr>
              <a:buSzPct val="90000"/>
              <a:buFont typeface="Wingdings 3" pitchFamily="18" charset="2"/>
              <a:buChar char=""/>
            </a:pPr>
            <a:r>
              <a:rPr lang="en-US" sz="3600" b="1" dirty="0">
                <a:cs typeface="Arial" charset="0"/>
              </a:rPr>
              <a:t>Diabetes</a:t>
            </a:r>
          </a:p>
          <a:p>
            <a:pPr marL="365125" indent="-255588">
              <a:buClr>
                <a:srgbClr val="FFC000"/>
              </a:buClr>
              <a:buSzPct val="90000"/>
              <a:buFont typeface="Wingdings 3" pitchFamily="18" charset="2"/>
              <a:buChar char=""/>
            </a:pPr>
            <a:r>
              <a:rPr lang="en-US" sz="3600" b="1" dirty="0">
                <a:cs typeface="Arial" charset="0"/>
              </a:rPr>
              <a:t>Kidney disease</a:t>
            </a:r>
          </a:p>
          <a:p>
            <a:pPr marL="365125" indent="-255588">
              <a:buClr>
                <a:srgbClr val="FFC000"/>
              </a:buClr>
              <a:buSzPct val="90000"/>
              <a:buFont typeface="Wingdings 3" pitchFamily="18" charset="2"/>
              <a:buChar char=""/>
            </a:pPr>
            <a:r>
              <a:rPr lang="en-US" sz="3600" b="1" dirty="0">
                <a:cs typeface="Arial" charset="0"/>
              </a:rPr>
              <a:t>Broken leg</a:t>
            </a:r>
          </a:p>
          <a:p>
            <a:pPr marL="365125" indent="-255588">
              <a:buClr>
                <a:srgbClr val="FFC000"/>
              </a:buClr>
              <a:buSzPct val="90000"/>
              <a:buFont typeface="Wingdings 3" pitchFamily="18" charset="2"/>
              <a:buChar char=""/>
            </a:pPr>
            <a:r>
              <a:rPr lang="en-US" sz="3600" b="1" dirty="0">
                <a:cs typeface="Arial" charset="0"/>
              </a:rPr>
              <a:t>Pregnancy</a:t>
            </a:r>
          </a:p>
          <a:p>
            <a:pPr marL="365125" indent="-255588">
              <a:buClr>
                <a:srgbClr val="FFC000"/>
              </a:buClr>
              <a:buSzPct val="90000"/>
              <a:buFont typeface="Wingdings 3" pitchFamily="18" charset="2"/>
              <a:buChar char=""/>
            </a:pPr>
            <a:r>
              <a:rPr lang="en-US" sz="3600" b="1" dirty="0">
                <a:cs typeface="Arial" charset="0"/>
              </a:rPr>
              <a:t>Depression</a:t>
            </a:r>
          </a:p>
          <a:p>
            <a:pPr marL="365125" indent="-255588">
              <a:buClr>
                <a:srgbClr val="FFC000"/>
              </a:buClr>
              <a:buSzPct val="90000"/>
              <a:buFont typeface="Wingdings 3" pitchFamily="18" charset="2"/>
              <a:buChar char=""/>
            </a:pPr>
            <a:r>
              <a:rPr lang="en-US" sz="3600" b="1" dirty="0">
                <a:cs typeface="Arial" charset="0"/>
              </a:rPr>
              <a:t>Migraine headaches</a:t>
            </a:r>
          </a:p>
          <a:p>
            <a:pPr marL="365125" indent="-255588">
              <a:buClr>
                <a:schemeClr val="accent1"/>
              </a:buClr>
              <a:buSzPct val="68000"/>
              <a:buFont typeface="Wingdings 3" pitchFamily="18" charset="2"/>
              <a:buChar char=""/>
            </a:pPr>
            <a:endParaRPr lang="en-US" sz="2700" b="1" dirty="0">
              <a:cs typeface="Arial" charset="0"/>
            </a:endParaRPr>
          </a:p>
        </p:txBody>
      </p:sp>
      <p:sp>
        <p:nvSpPr>
          <p:cNvPr id="14341" name="Text Placeholder 4"/>
          <p:cNvSpPr txBox="1">
            <a:spLocks/>
          </p:cNvSpPr>
          <p:nvPr/>
        </p:nvSpPr>
        <p:spPr bwMode="auto">
          <a:xfrm>
            <a:off x="2133600" y="1676401"/>
            <a:ext cx="3932238" cy="487363"/>
          </a:xfrm>
          <a:prstGeom prst="rect">
            <a:avLst/>
          </a:prstGeom>
          <a:solidFill>
            <a:srgbClr val="99CCFF"/>
          </a:solidFill>
          <a:ln w="9652">
            <a:solidFill>
              <a:schemeClr val="accent1"/>
            </a:solidFill>
            <a:miter lim="800000"/>
            <a:headEnd/>
            <a:tailEnd/>
          </a:ln>
        </p:spPr>
        <p:txBody>
          <a:bodyPr lIns="182880" anchor="ctr"/>
          <a:lstStyle/>
          <a:p>
            <a:pPr algn="ctr">
              <a:spcBef>
                <a:spcPts val="400"/>
              </a:spcBef>
              <a:buClr>
                <a:schemeClr val="accent1"/>
              </a:buClr>
              <a:buSzPct val="68000"/>
            </a:pPr>
            <a:r>
              <a:rPr lang="en-US" sz="2800" b="1" dirty="0">
                <a:latin typeface="Arial" pitchFamily="34" charset="0"/>
                <a:cs typeface="Arial" pitchFamily="34" charset="0"/>
              </a:rPr>
              <a:t>ADAAA</a:t>
            </a:r>
          </a:p>
        </p:txBody>
      </p:sp>
      <p:sp>
        <p:nvSpPr>
          <p:cNvPr id="14342" name="Text Placeholder 6"/>
          <p:cNvSpPr txBox="1">
            <a:spLocks/>
          </p:cNvSpPr>
          <p:nvPr/>
        </p:nvSpPr>
        <p:spPr bwMode="auto">
          <a:xfrm>
            <a:off x="6172200" y="1676401"/>
            <a:ext cx="3932238" cy="487363"/>
          </a:xfrm>
          <a:prstGeom prst="rect">
            <a:avLst/>
          </a:prstGeom>
          <a:solidFill>
            <a:srgbClr val="FFC000"/>
          </a:solidFill>
          <a:ln w="9652">
            <a:solidFill>
              <a:schemeClr val="accent1"/>
            </a:solidFill>
            <a:miter lim="800000"/>
            <a:headEnd/>
            <a:tailEnd/>
          </a:ln>
        </p:spPr>
        <p:txBody>
          <a:bodyPr lIns="182880" anchor="ctr"/>
          <a:lstStyle/>
          <a:p>
            <a:pPr algn="ctr">
              <a:spcBef>
                <a:spcPts val="400"/>
              </a:spcBef>
              <a:buClr>
                <a:schemeClr val="accent1"/>
              </a:buClr>
              <a:buSzPct val="68000"/>
            </a:pPr>
            <a:r>
              <a:rPr lang="en-US" sz="2800" b="1" dirty="0">
                <a:latin typeface="Arial" pitchFamily="34" charset="0"/>
                <a:cs typeface="Arial" pitchFamily="34" charset="0"/>
              </a:rPr>
              <a:t>FMLA</a:t>
            </a:r>
          </a:p>
        </p:txBody>
      </p:sp>
      <p:sp>
        <p:nvSpPr>
          <p:cNvPr id="3" name="Slide Number Placeholder 2"/>
          <p:cNvSpPr>
            <a:spLocks noGrp="1"/>
          </p:cNvSpPr>
          <p:nvPr>
            <p:ph type="sldNum" sz="quarter" idx="12"/>
          </p:nvPr>
        </p:nvSpPr>
        <p:spPr/>
        <p:txBody>
          <a:bodyPr/>
          <a:lstStyle/>
          <a:p>
            <a:pPr>
              <a:defRPr/>
            </a:pPr>
            <a:fld id="{F764D070-FE66-45B9-8C29-AF4B830CF8A8}" type="slidenum">
              <a:rPr lang="en-US" smtClean="0"/>
              <a:pPr>
                <a:defRPr/>
              </a:pPr>
              <a:t>49</a:t>
            </a:fld>
            <a:endParaRPr lang="en-US"/>
          </a:p>
        </p:txBody>
      </p:sp>
    </p:spTree>
    <p:extLst>
      <p:ext uri="{BB962C8B-B14F-4D97-AF65-F5344CB8AC3E}">
        <p14:creationId xmlns:p14="http://schemas.microsoft.com/office/powerpoint/2010/main" val="33846213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A9045-1971-44F4-B7BC-46013C1BC834}"/>
              </a:ext>
            </a:extLst>
          </p:cNvPr>
          <p:cNvPicPr>
            <a:picLocks noChangeAspect="1"/>
          </p:cNvPicPr>
          <p:nvPr/>
        </p:nvPicPr>
        <p:blipFill>
          <a:blip r:embed="rId3"/>
          <a:stretch>
            <a:fillRect/>
          </a:stretch>
        </p:blipFill>
        <p:spPr>
          <a:xfrm>
            <a:off x="2666999" y="-1"/>
            <a:ext cx="8645665" cy="8035391"/>
          </a:xfrm>
          <a:prstGeom prst="rect">
            <a:avLst/>
          </a:prstGeom>
        </p:spPr>
      </p:pic>
      <p:sp>
        <p:nvSpPr>
          <p:cNvPr id="3" name="TextBox 2">
            <a:extLst>
              <a:ext uri="{FF2B5EF4-FFF2-40B4-BE49-F238E27FC236}">
                <a16:creationId xmlns:a16="http://schemas.microsoft.com/office/drawing/2014/main" id="{556BBF50-72F1-42BC-BEDF-48A5508CF737}"/>
              </a:ext>
            </a:extLst>
          </p:cNvPr>
          <p:cNvSpPr txBox="1"/>
          <p:nvPr/>
        </p:nvSpPr>
        <p:spPr>
          <a:xfrm>
            <a:off x="824023" y="1143000"/>
            <a:ext cx="1903227" cy="3970318"/>
          </a:xfrm>
          <a:prstGeom prst="rect">
            <a:avLst/>
          </a:prstGeom>
          <a:noFill/>
        </p:spPr>
        <p:txBody>
          <a:bodyPr wrap="square" rtlCol="0">
            <a:spAutoFit/>
          </a:bodyPr>
          <a:lstStyle/>
          <a:p>
            <a:r>
              <a:rPr lang="en-US" sz="2800" dirty="0"/>
              <a:t>Labor Posters Are FREE on </a:t>
            </a:r>
            <a:r>
              <a:rPr lang="en-US" sz="2800" dirty="0" err="1"/>
              <a:t>Gov</a:t>
            </a:r>
            <a:r>
              <a:rPr lang="en-US" sz="2800" dirty="0"/>
              <a:t> websites.</a:t>
            </a:r>
          </a:p>
          <a:p>
            <a:endParaRPr lang="en-US" sz="2800" dirty="0"/>
          </a:p>
          <a:p>
            <a:r>
              <a:rPr lang="en-US" sz="2800" dirty="0"/>
              <a:t>You do not have to buy them…</a:t>
            </a:r>
          </a:p>
        </p:txBody>
      </p:sp>
      <p:sp>
        <p:nvSpPr>
          <p:cNvPr id="4" name="Slide Number Placeholder 3">
            <a:extLst>
              <a:ext uri="{FF2B5EF4-FFF2-40B4-BE49-F238E27FC236}">
                <a16:creationId xmlns:a16="http://schemas.microsoft.com/office/drawing/2014/main" id="{282C32FA-2382-43AA-BEEC-D47A64A449EE}"/>
              </a:ext>
            </a:extLst>
          </p:cNvPr>
          <p:cNvSpPr>
            <a:spLocks noGrp="1"/>
          </p:cNvSpPr>
          <p:nvPr>
            <p:ph type="sldNum" sz="quarter" idx="12"/>
          </p:nvPr>
        </p:nvSpPr>
        <p:spPr/>
        <p:txBody>
          <a:bodyPr/>
          <a:lstStyle/>
          <a:p>
            <a:fld id="{2E436CE9-B43B-40D3-BCE0-B3813F59189E}" type="slidenum">
              <a:rPr lang="en-US" smtClean="0"/>
              <a:t>5</a:t>
            </a:fld>
            <a:endParaRPr lang="en-US"/>
          </a:p>
        </p:txBody>
      </p:sp>
    </p:spTree>
    <p:extLst>
      <p:ext uri="{BB962C8B-B14F-4D97-AF65-F5344CB8AC3E}">
        <p14:creationId xmlns:p14="http://schemas.microsoft.com/office/powerpoint/2010/main" val="1342716251"/>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533400"/>
            <a:ext cx="8183880" cy="838200"/>
          </a:xfrm>
        </p:spPr>
        <p:txBody>
          <a:bodyPr>
            <a:noAutofit/>
          </a:bodyPr>
          <a:lstStyle/>
          <a:p>
            <a:pPr algn="ctr">
              <a:defRPr/>
            </a:pPr>
            <a:r>
              <a:rPr lang="en-US" dirty="0">
                <a:latin typeface="Arial Black" pitchFamily="34" charset="0"/>
              </a:rPr>
              <a:t>MEDICAL CONDITIONS</a:t>
            </a:r>
            <a:br>
              <a:rPr lang="en-US" dirty="0">
                <a:latin typeface="Arial Black" pitchFamily="34" charset="0"/>
              </a:rPr>
            </a:br>
            <a:r>
              <a:rPr lang="en-US" u="sng" dirty="0">
                <a:solidFill>
                  <a:srgbClr val="C00000"/>
                </a:solidFill>
                <a:latin typeface="Arial Black" pitchFamily="34" charset="0"/>
              </a:rPr>
              <a:t>NOT</a:t>
            </a:r>
            <a:r>
              <a:rPr lang="en-US" dirty="0">
                <a:latin typeface="Arial Black" pitchFamily="34" charset="0"/>
              </a:rPr>
              <a:t> COVERED</a:t>
            </a:r>
          </a:p>
        </p:txBody>
      </p:sp>
      <p:sp>
        <p:nvSpPr>
          <p:cNvPr id="15363" name="Text Placeholder 4"/>
          <p:cNvSpPr>
            <a:spLocks noGrp="1"/>
          </p:cNvSpPr>
          <p:nvPr>
            <p:ph type="body" idx="1"/>
          </p:nvPr>
        </p:nvSpPr>
        <p:spPr>
          <a:xfrm>
            <a:off x="2133600" y="1676401"/>
            <a:ext cx="3932238" cy="487363"/>
          </a:xfrm>
          <a:solidFill>
            <a:srgbClr val="99CCFF"/>
          </a:solidFill>
        </p:spPr>
        <p:txBody>
          <a:bodyPr/>
          <a:lstStyle/>
          <a:p>
            <a:pPr algn="ctr" eaLnBrk="1" hangingPunct="1"/>
            <a:r>
              <a:rPr lang="en-US" b="1" dirty="0">
                <a:solidFill>
                  <a:schemeClr val="tx1"/>
                </a:solidFill>
                <a:latin typeface="Arial" charset="0"/>
                <a:cs typeface="Arial" charset="0"/>
              </a:rPr>
              <a:t>ADAAA</a:t>
            </a:r>
          </a:p>
        </p:txBody>
      </p:sp>
      <p:sp>
        <p:nvSpPr>
          <p:cNvPr id="6" name="Content Placeholder 5"/>
          <p:cNvSpPr>
            <a:spLocks noGrp="1"/>
          </p:cNvSpPr>
          <p:nvPr>
            <p:ph sz="half" idx="2"/>
          </p:nvPr>
        </p:nvSpPr>
        <p:spPr>
          <a:xfrm>
            <a:off x="1752600" y="2286001"/>
            <a:ext cx="4313238" cy="3489325"/>
          </a:xfrm>
        </p:spPr>
        <p:txBody>
          <a:bodyPr>
            <a:noAutofit/>
          </a:bodyPr>
          <a:lstStyle/>
          <a:p>
            <a:pPr marL="365760" indent="-256032">
              <a:spcAft>
                <a:spcPts val="0"/>
              </a:spcAft>
              <a:buClr>
                <a:srgbClr val="1750CF"/>
              </a:buClr>
              <a:buSzPct val="90000"/>
              <a:buFont typeface="Wingdings 3"/>
              <a:buChar char=""/>
              <a:defRPr/>
            </a:pPr>
            <a:r>
              <a:rPr lang="en-US" sz="2800" b="1" dirty="0">
                <a:latin typeface="Arial" pitchFamily="34" charset="0"/>
                <a:cs typeface="Arial" pitchFamily="34" charset="0"/>
              </a:rPr>
              <a:t>Pregnancy </a:t>
            </a:r>
          </a:p>
          <a:p>
            <a:pPr marL="365760" indent="-256032">
              <a:spcAft>
                <a:spcPts val="0"/>
              </a:spcAft>
              <a:buClr>
                <a:srgbClr val="1750CF"/>
              </a:buClr>
              <a:buSzPct val="90000"/>
              <a:buFont typeface="Wingdings 3"/>
              <a:buChar char=""/>
              <a:defRPr/>
            </a:pPr>
            <a:r>
              <a:rPr lang="en-US" sz="2800" b="1" dirty="0">
                <a:latin typeface="Arial" pitchFamily="34" charset="0"/>
                <a:cs typeface="Arial" pitchFamily="34" charset="0"/>
              </a:rPr>
              <a:t>In-patient treatment for mental disorders</a:t>
            </a:r>
          </a:p>
          <a:p>
            <a:pPr marL="365760" indent="-256032">
              <a:spcAft>
                <a:spcPts val="0"/>
              </a:spcAft>
              <a:buClr>
                <a:srgbClr val="1750CF"/>
              </a:buClr>
              <a:buSzPct val="90000"/>
              <a:buFont typeface="Wingdings 3"/>
              <a:buChar char=""/>
              <a:defRPr/>
            </a:pPr>
            <a:r>
              <a:rPr lang="en-US" sz="2800" b="1" dirty="0">
                <a:latin typeface="Arial" pitchFamily="34" charset="0"/>
                <a:cs typeface="Arial" pitchFamily="34" charset="0"/>
              </a:rPr>
              <a:t>Skin conditions</a:t>
            </a:r>
          </a:p>
          <a:p>
            <a:pPr marL="365760" indent="-256032">
              <a:spcAft>
                <a:spcPts val="0"/>
              </a:spcAft>
              <a:buClr>
                <a:srgbClr val="1750CF"/>
              </a:buClr>
              <a:buSzPct val="90000"/>
              <a:buFont typeface="Wingdings 3"/>
              <a:buChar char=""/>
              <a:defRPr/>
            </a:pPr>
            <a:r>
              <a:rPr lang="en-US" sz="2800" b="1" dirty="0">
                <a:latin typeface="Arial" pitchFamily="34" charset="0"/>
                <a:cs typeface="Arial" pitchFamily="34" charset="0"/>
              </a:rPr>
              <a:t>Chicken pox</a:t>
            </a:r>
          </a:p>
          <a:p>
            <a:pPr marL="365760" indent="-256032">
              <a:spcAft>
                <a:spcPts val="0"/>
              </a:spcAft>
              <a:buClr>
                <a:srgbClr val="1750CF"/>
              </a:buClr>
              <a:buSzPct val="90000"/>
              <a:buFont typeface="Wingdings 3"/>
              <a:buChar char=""/>
              <a:defRPr/>
            </a:pPr>
            <a:r>
              <a:rPr lang="en-US" sz="2800" b="1" dirty="0">
                <a:latin typeface="Arial" pitchFamily="34" charset="0"/>
                <a:cs typeface="Arial" pitchFamily="34" charset="0"/>
              </a:rPr>
              <a:t>Appendicitis </a:t>
            </a:r>
          </a:p>
          <a:p>
            <a:pPr marL="365760" indent="-256032">
              <a:spcAft>
                <a:spcPts val="0"/>
              </a:spcAft>
              <a:buClr>
                <a:srgbClr val="1750CF"/>
              </a:buClr>
              <a:buSzPct val="90000"/>
              <a:buFont typeface="Wingdings 3"/>
              <a:buChar char=""/>
              <a:defRPr/>
            </a:pPr>
            <a:r>
              <a:rPr lang="en-US" sz="2800" b="1" dirty="0">
                <a:latin typeface="Arial" pitchFamily="34" charset="0"/>
                <a:cs typeface="Arial" pitchFamily="34" charset="0"/>
              </a:rPr>
              <a:t>Broken leg</a:t>
            </a:r>
          </a:p>
          <a:p>
            <a:pPr marL="365760" indent="-256032">
              <a:spcAft>
                <a:spcPts val="0"/>
              </a:spcAft>
              <a:buClr>
                <a:srgbClr val="1750CF"/>
              </a:buClr>
              <a:buSzPct val="90000"/>
              <a:buFont typeface="Wingdings 3"/>
              <a:buChar char=""/>
              <a:defRPr/>
            </a:pPr>
            <a:r>
              <a:rPr lang="en-US" sz="2800" b="1" dirty="0">
                <a:latin typeface="Arial" pitchFamily="34" charset="0"/>
                <a:cs typeface="Arial" pitchFamily="34" charset="0"/>
              </a:rPr>
              <a:t>Current drug/alcohol use</a:t>
            </a:r>
          </a:p>
        </p:txBody>
      </p:sp>
      <p:sp>
        <p:nvSpPr>
          <p:cNvPr id="15364" name="Text Placeholder 6"/>
          <p:cNvSpPr>
            <a:spLocks noGrp="1"/>
          </p:cNvSpPr>
          <p:nvPr>
            <p:ph type="body" sz="quarter" idx="3"/>
          </p:nvPr>
        </p:nvSpPr>
        <p:spPr>
          <a:xfrm>
            <a:off x="6172200" y="1676401"/>
            <a:ext cx="3932238" cy="487363"/>
          </a:xfrm>
          <a:solidFill>
            <a:srgbClr val="FFC000"/>
          </a:solidFill>
          <a:ln>
            <a:noFill/>
          </a:ln>
        </p:spPr>
        <p:txBody>
          <a:bodyPr/>
          <a:lstStyle/>
          <a:p>
            <a:pPr algn="ctr" eaLnBrk="1" hangingPunct="1"/>
            <a:r>
              <a:rPr lang="en-US" b="1" dirty="0">
                <a:solidFill>
                  <a:schemeClr val="tx1"/>
                </a:solidFill>
                <a:latin typeface="Arial" charset="0"/>
                <a:cs typeface="Arial" charset="0"/>
              </a:rPr>
              <a:t>FMLA</a:t>
            </a:r>
          </a:p>
        </p:txBody>
      </p:sp>
      <p:sp>
        <p:nvSpPr>
          <p:cNvPr id="15366" name="Content Placeholder 7"/>
          <p:cNvSpPr>
            <a:spLocks noGrp="1"/>
          </p:cNvSpPr>
          <p:nvPr>
            <p:ph sz="quarter" idx="4"/>
          </p:nvPr>
        </p:nvSpPr>
        <p:spPr>
          <a:xfrm>
            <a:off x="6172200" y="2286001"/>
            <a:ext cx="3932238" cy="3489325"/>
          </a:xfrm>
          <a:noFill/>
          <a:ln>
            <a:prstDash val="solid"/>
          </a:ln>
        </p:spPr>
        <p:txBody>
          <a:bodyPr>
            <a:normAutofit/>
          </a:bodyPr>
          <a:lstStyle/>
          <a:p>
            <a:pPr eaLnBrk="1" hangingPunct="1">
              <a:spcBef>
                <a:spcPct val="0"/>
              </a:spcBef>
              <a:buClr>
                <a:srgbClr val="FFC000"/>
              </a:buClr>
              <a:buSzPct val="90000"/>
              <a:buFont typeface="Arial" pitchFamily="34" charset="0"/>
              <a:buChar char="►"/>
            </a:pPr>
            <a:r>
              <a:rPr lang="en-US" sz="2800" b="1" dirty="0">
                <a:latin typeface="Arial" charset="0"/>
                <a:cs typeface="Arial" charset="0"/>
              </a:rPr>
              <a:t>Cosmetic surgery</a:t>
            </a:r>
          </a:p>
          <a:p>
            <a:pPr eaLnBrk="1" hangingPunct="1">
              <a:spcBef>
                <a:spcPct val="0"/>
              </a:spcBef>
              <a:buClr>
                <a:srgbClr val="FFC000"/>
              </a:buClr>
              <a:buSzPct val="90000"/>
              <a:buFont typeface="Arial" pitchFamily="34" charset="0"/>
              <a:buChar char="►"/>
            </a:pPr>
            <a:r>
              <a:rPr lang="en-US" sz="2800" b="1" dirty="0">
                <a:latin typeface="Arial" charset="0"/>
                <a:cs typeface="Arial" charset="0"/>
              </a:rPr>
              <a:t>Colds</a:t>
            </a:r>
          </a:p>
          <a:p>
            <a:pPr eaLnBrk="1" hangingPunct="1">
              <a:spcBef>
                <a:spcPct val="0"/>
              </a:spcBef>
              <a:buClr>
                <a:srgbClr val="FFC000"/>
              </a:buClr>
              <a:buSzPct val="90000"/>
              <a:buFont typeface="Arial" pitchFamily="34" charset="0"/>
              <a:buChar char="►"/>
            </a:pPr>
            <a:r>
              <a:rPr lang="en-US" sz="2800" b="1" dirty="0">
                <a:latin typeface="Arial" charset="0"/>
                <a:cs typeface="Arial" charset="0"/>
              </a:rPr>
              <a:t>Headaches</a:t>
            </a:r>
          </a:p>
          <a:p>
            <a:pPr eaLnBrk="1" hangingPunct="1">
              <a:spcBef>
                <a:spcPct val="0"/>
              </a:spcBef>
              <a:buClr>
                <a:srgbClr val="FFC000"/>
              </a:buClr>
              <a:buSzPct val="90000"/>
              <a:buFont typeface="Arial" pitchFamily="34" charset="0"/>
              <a:buChar char="►"/>
            </a:pPr>
            <a:r>
              <a:rPr lang="en-US" sz="2800" b="1" dirty="0">
                <a:latin typeface="Arial" charset="0"/>
                <a:cs typeface="Arial" charset="0"/>
              </a:rPr>
              <a:t>Routine medical and dental care</a:t>
            </a:r>
          </a:p>
          <a:p>
            <a:pPr eaLnBrk="1" hangingPunct="1">
              <a:spcBef>
                <a:spcPct val="0"/>
              </a:spcBef>
              <a:buClr>
                <a:srgbClr val="FFC000"/>
              </a:buClr>
              <a:buSzPct val="90000"/>
              <a:buFont typeface="Arial" pitchFamily="34" charset="0"/>
              <a:buChar char="►"/>
            </a:pPr>
            <a:r>
              <a:rPr lang="en-US" sz="2800" b="1" dirty="0">
                <a:latin typeface="Arial" charset="0"/>
                <a:cs typeface="Arial" charset="0"/>
              </a:rPr>
              <a:t>Hearing impairment</a:t>
            </a:r>
          </a:p>
          <a:p>
            <a:pPr eaLnBrk="1" hangingPunct="1">
              <a:spcBef>
                <a:spcPct val="0"/>
              </a:spcBef>
              <a:buClr>
                <a:srgbClr val="FFC000"/>
              </a:buClr>
              <a:buSzPct val="90000"/>
              <a:buFont typeface="Arial" pitchFamily="34" charset="0"/>
              <a:buChar char="►"/>
            </a:pPr>
            <a:r>
              <a:rPr lang="en-US" sz="2800" b="1" dirty="0">
                <a:latin typeface="Arial" charset="0"/>
                <a:cs typeface="Arial" charset="0"/>
              </a:rPr>
              <a:t>Non-incapacitating blindness</a:t>
            </a:r>
          </a:p>
        </p:txBody>
      </p:sp>
      <p:sp>
        <p:nvSpPr>
          <p:cNvPr id="2" name="Slide Number Placeholder 1"/>
          <p:cNvSpPr>
            <a:spLocks noGrp="1"/>
          </p:cNvSpPr>
          <p:nvPr>
            <p:ph type="sldNum" sz="quarter" idx="12"/>
          </p:nvPr>
        </p:nvSpPr>
        <p:spPr/>
        <p:txBody>
          <a:bodyPr/>
          <a:lstStyle/>
          <a:p>
            <a:pPr>
              <a:defRPr/>
            </a:pPr>
            <a:fld id="{926F40FD-3999-405D-B689-0AE5C3586305}" type="slidenum">
              <a:rPr lang="en-US" smtClean="0"/>
              <a:pPr>
                <a:defRPr/>
              </a:pPr>
              <a:t>50</a:t>
            </a:fld>
            <a:endParaRPr lang="en-US"/>
          </a:p>
        </p:txBody>
      </p:sp>
    </p:spTree>
    <p:extLst>
      <p:ext uri="{BB962C8B-B14F-4D97-AF65-F5344CB8AC3E}">
        <p14:creationId xmlns:p14="http://schemas.microsoft.com/office/powerpoint/2010/main" val="9240783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8219209" y="639763"/>
            <a:ext cx="3730336" cy="5177377"/>
          </a:xfrm>
          <a:ln>
            <a:noFill/>
          </a:ln>
        </p:spPr>
        <p:txBody>
          <a:bodyPr>
            <a:normAutofit/>
          </a:bodyPr>
          <a:lstStyle/>
          <a:p>
            <a:r>
              <a:rPr lang="en-US" altLang="en-US" sz="4400" b="1" dirty="0"/>
              <a:t>The FACTS about Employment Lawsuits </a:t>
            </a:r>
            <a:r>
              <a:rPr lang="en-US" altLang="en-US" sz="3700" b="1" dirty="0"/>
              <a:t>. . .</a:t>
            </a:r>
          </a:p>
        </p:txBody>
      </p:sp>
      <p:graphicFrame>
        <p:nvGraphicFramePr>
          <p:cNvPr id="121861" name="Content Placeholder 2"/>
          <p:cNvGraphicFramePr>
            <a:graphicFrameLocks noGrp="1"/>
          </p:cNvGraphicFramePr>
          <p:nvPr>
            <p:ph idx="1"/>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D003A91A-E1A2-4740-A1EA-0B4EB80CB00F}"/>
              </a:ext>
            </a:extLst>
          </p:cNvPr>
          <p:cNvPicPr>
            <a:picLocks noChangeAspect="1"/>
          </p:cNvPicPr>
          <p:nvPr/>
        </p:nvPicPr>
        <p:blipFill>
          <a:blip r:embed="rId8"/>
          <a:stretch>
            <a:fillRect/>
          </a:stretch>
        </p:blipFill>
        <p:spPr>
          <a:xfrm>
            <a:off x="7604116" y="3429000"/>
            <a:ext cx="4345429" cy="2447925"/>
          </a:xfrm>
          <a:prstGeom prst="rect">
            <a:avLst/>
          </a:prstGeom>
        </p:spPr>
      </p:pic>
      <p:sp>
        <p:nvSpPr>
          <p:cNvPr id="3" name="Slide Number Placeholder 2">
            <a:extLst>
              <a:ext uri="{FF2B5EF4-FFF2-40B4-BE49-F238E27FC236}">
                <a16:creationId xmlns:a16="http://schemas.microsoft.com/office/drawing/2014/main" id="{8231B7C3-F2B0-4125-8D13-D2C9A2EC38E9}"/>
              </a:ext>
            </a:extLst>
          </p:cNvPr>
          <p:cNvSpPr>
            <a:spLocks noGrp="1"/>
          </p:cNvSpPr>
          <p:nvPr>
            <p:ph type="sldNum" sz="quarter" idx="12"/>
          </p:nvPr>
        </p:nvSpPr>
        <p:spPr/>
        <p:txBody>
          <a:bodyPr/>
          <a:lstStyle/>
          <a:p>
            <a:fld id="{2E436CE9-B43B-40D3-BCE0-B3813F59189E}" type="slidenum">
              <a:rPr lang="en-US" smtClean="0"/>
              <a:t>51</a:t>
            </a:fld>
            <a:endParaRPr lang="en-US"/>
          </a:p>
        </p:txBody>
      </p:sp>
    </p:spTree>
    <p:extLst>
      <p:ext uri="{BB962C8B-B14F-4D97-AF65-F5344CB8AC3E}">
        <p14:creationId xmlns:p14="http://schemas.microsoft.com/office/powerpoint/2010/main" val="29810081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F6E5-86E5-40DF-A342-FC280373B130}"/>
              </a:ext>
            </a:extLst>
          </p:cNvPr>
          <p:cNvSpPr>
            <a:spLocks noGrp="1"/>
          </p:cNvSpPr>
          <p:nvPr>
            <p:ph type="title"/>
          </p:nvPr>
        </p:nvSpPr>
        <p:spPr>
          <a:xfrm>
            <a:off x="876863" y="69896"/>
            <a:ext cx="6607277" cy="1609344"/>
          </a:xfrm>
        </p:spPr>
        <p:txBody>
          <a:bodyPr>
            <a:normAutofit/>
          </a:bodyPr>
          <a:lstStyle/>
          <a:p>
            <a:r>
              <a:rPr lang="en-US" dirty="0"/>
              <a:t>Juries want Fairness </a:t>
            </a:r>
          </a:p>
        </p:txBody>
      </p:sp>
      <p:sp>
        <p:nvSpPr>
          <p:cNvPr id="3" name="Content Placeholder 2">
            <a:extLst>
              <a:ext uri="{FF2B5EF4-FFF2-40B4-BE49-F238E27FC236}">
                <a16:creationId xmlns:a16="http://schemas.microsoft.com/office/drawing/2014/main" id="{3BB6AB20-7308-4441-9B3C-C0EC8A1CDDB7}"/>
              </a:ext>
            </a:extLst>
          </p:cNvPr>
          <p:cNvSpPr>
            <a:spLocks noGrp="1"/>
          </p:cNvSpPr>
          <p:nvPr>
            <p:ph idx="1"/>
          </p:nvPr>
        </p:nvSpPr>
        <p:spPr>
          <a:xfrm>
            <a:off x="975420" y="1299972"/>
            <a:ext cx="10827488" cy="5488132"/>
          </a:xfrm>
          <a:ln>
            <a:solidFill>
              <a:schemeClr val="tx1">
                <a:lumMod val="85000"/>
                <a:lumOff val="15000"/>
              </a:schemeClr>
            </a:solidFill>
          </a:ln>
        </p:spPr>
        <p:txBody>
          <a:bodyPr>
            <a:noAutofit/>
          </a:bodyPr>
          <a:lstStyle/>
          <a:p>
            <a:pPr>
              <a:lnSpc>
                <a:spcPct val="120000"/>
              </a:lnSpc>
            </a:pPr>
            <a:r>
              <a:rPr lang="en-US" sz="3200" dirty="0"/>
              <a:t>Did the employer give the employee the proper tools to do their job</a:t>
            </a:r>
          </a:p>
          <a:p>
            <a:pPr>
              <a:lnSpc>
                <a:spcPct val="120000"/>
              </a:lnSpc>
            </a:pPr>
            <a:r>
              <a:rPr lang="en-US" sz="3200" dirty="0"/>
              <a:t>Did the employer warn and explain issues as they occurred</a:t>
            </a:r>
          </a:p>
          <a:p>
            <a:pPr>
              <a:lnSpc>
                <a:spcPct val="120000"/>
              </a:lnSpc>
            </a:pPr>
            <a:r>
              <a:rPr lang="en-US" sz="3200" dirty="0"/>
              <a:t>Did the employer treat others better</a:t>
            </a:r>
          </a:p>
          <a:p>
            <a:pPr>
              <a:lnSpc>
                <a:spcPct val="120000"/>
              </a:lnSpc>
            </a:pPr>
            <a:r>
              <a:rPr lang="en-US" sz="3200" dirty="0"/>
              <a:t>Did you give the employee a reason</a:t>
            </a:r>
          </a:p>
        </p:txBody>
      </p:sp>
      <p:sp>
        <p:nvSpPr>
          <p:cNvPr id="4" name="Slide Number Placeholder 3">
            <a:extLst>
              <a:ext uri="{FF2B5EF4-FFF2-40B4-BE49-F238E27FC236}">
                <a16:creationId xmlns:a16="http://schemas.microsoft.com/office/drawing/2014/main" id="{A7ADDA8E-EE86-4871-A893-6BC8563F59DD}"/>
              </a:ext>
            </a:extLst>
          </p:cNvPr>
          <p:cNvSpPr>
            <a:spLocks noGrp="1"/>
          </p:cNvSpPr>
          <p:nvPr>
            <p:ph type="sldNum" sz="quarter" idx="12"/>
          </p:nvPr>
        </p:nvSpPr>
        <p:spPr/>
        <p:txBody>
          <a:bodyPr/>
          <a:lstStyle/>
          <a:p>
            <a:fld id="{2E436CE9-B43B-40D3-BCE0-B3813F59189E}" type="slidenum">
              <a:rPr lang="en-US" smtClean="0"/>
              <a:t>52</a:t>
            </a:fld>
            <a:endParaRPr lang="en-US"/>
          </a:p>
        </p:txBody>
      </p:sp>
    </p:spTree>
    <p:extLst>
      <p:ext uri="{BB962C8B-B14F-4D97-AF65-F5344CB8AC3E}">
        <p14:creationId xmlns:p14="http://schemas.microsoft.com/office/powerpoint/2010/main" val="1155284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99AD-729C-49E3-A629-2E9226C2D187}"/>
              </a:ext>
            </a:extLst>
          </p:cNvPr>
          <p:cNvSpPr>
            <a:spLocks noGrp="1"/>
          </p:cNvSpPr>
          <p:nvPr>
            <p:ph type="title"/>
          </p:nvPr>
        </p:nvSpPr>
        <p:spPr>
          <a:xfrm>
            <a:off x="849569" y="190360"/>
            <a:ext cx="6607277" cy="860795"/>
          </a:xfrm>
        </p:spPr>
        <p:txBody>
          <a:bodyPr>
            <a:normAutofit/>
          </a:bodyPr>
          <a:lstStyle/>
          <a:p>
            <a:r>
              <a:rPr lang="en-US" dirty="0"/>
              <a:t>Juries want Sympathy </a:t>
            </a:r>
          </a:p>
        </p:txBody>
      </p:sp>
      <p:sp>
        <p:nvSpPr>
          <p:cNvPr id="3" name="Content Placeholder 2">
            <a:extLst>
              <a:ext uri="{FF2B5EF4-FFF2-40B4-BE49-F238E27FC236}">
                <a16:creationId xmlns:a16="http://schemas.microsoft.com/office/drawing/2014/main" id="{863E5987-7D77-4D39-BC56-9E5AAD48512F}"/>
              </a:ext>
            </a:extLst>
          </p:cNvPr>
          <p:cNvSpPr>
            <a:spLocks noGrp="1"/>
          </p:cNvSpPr>
          <p:nvPr>
            <p:ph idx="1"/>
          </p:nvPr>
        </p:nvSpPr>
        <p:spPr>
          <a:xfrm>
            <a:off x="977961" y="1152378"/>
            <a:ext cx="10788280" cy="5199785"/>
          </a:xfrm>
        </p:spPr>
        <p:txBody>
          <a:bodyPr>
            <a:normAutofit/>
          </a:bodyPr>
          <a:lstStyle/>
          <a:p>
            <a:pPr>
              <a:lnSpc>
                <a:spcPct val="120000"/>
              </a:lnSpc>
            </a:pPr>
            <a:r>
              <a:rPr lang="en-US" sz="3200" dirty="0"/>
              <a:t>How did the employer support this employee, i.e. progressive discipline, open door policy, EAP, training</a:t>
            </a:r>
          </a:p>
          <a:p>
            <a:pPr>
              <a:lnSpc>
                <a:spcPct val="120000"/>
              </a:lnSpc>
            </a:pPr>
            <a:r>
              <a:rPr lang="en-US" sz="3200" dirty="0"/>
              <a:t>Did the employer care that there may be personal issues</a:t>
            </a:r>
          </a:p>
          <a:p>
            <a:pPr>
              <a:lnSpc>
                <a:spcPct val="120000"/>
              </a:lnSpc>
            </a:pPr>
            <a:r>
              <a:rPr lang="en-US" sz="3200" dirty="0"/>
              <a:t>Did the employer communicate problems to the employee</a:t>
            </a:r>
          </a:p>
        </p:txBody>
      </p:sp>
      <p:sp>
        <p:nvSpPr>
          <p:cNvPr id="4" name="Slide Number Placeholder 3">
            <a:extLst>
              <a:ext uri="{FF2B5EF4-FFF2-40B4-BE49-F238E27FC236}">
                <a16:creationId xmlns:a16="http://schemas.microsoft.com/office/drawing/2014/main" id="{B5302EFE-193C-4511-A5DC-9D2E17934121}"/>
              </a:ext>
            </a:extLst>
          </p:cNvPr>
          <p:cNvSpPr>
            <a:spLocks noGrp="1"/>
          </p:cNvSpPr>
          <p:nvPr>
            <p:ph type="sldNum" sz="quarter" idx="12"/>
          </p:nvPr>
        </p:nvSpPr>
        <p:spPr/>
        <p:txBody>
          <a:bodyPr/>
          <a:lstStyle/>
          <a:p>
            <a:fld id="{2E436CE9-B43B-40D3-BCE0-B3813F59189E}" type="slidenum">
              <a:rPr lang="en-US" smtClean="0"/>
              <a:t>53</a:t>
            </a:fld>
            <a:endParaRPr lang="en-US"/>
          </a:p>
        </p:txBody>
      </p:sp>
    </p:spTree>
    <p:extLst>
      <p:ext uri="{BB962C8B-B14F-4D97-AF65-F5344CB8AC3E}">
        <p14:creationId xmlns:p14="http://schemas.microsoft.com/office/powerpoint/2010/main" val="1262512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FF39C1-AD12-4C6D-9FCE-E8A419F636B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3999" y="1727847"/>
            <a:ext cx="5112461" cy="3412567"/>
          </a:xfrm>
          <a:prstGeom prst="rect">
            <a:avLst/>
          </a:prstGeom>
        </p:spPr>
      </p:pic>
      <p:sp>
        <p:nvSpPr>
          <p:cNvPr id="137218" name="Title 1"/>
          <p:cNvSpPr>
            <a:spLocks noGrp="1"/>
          </p:cNvSpPr>
          <p:nvPr>
            <p:ph type="title"/>
          </p:nvPr>
        </p:nvSpPr>
        <p:spPr>
          <a:xfrm>
            <a:off x="6231758" y="351147"/>
            <a:ext cx="5589639" cy="1042904"/>
          </a:xfrm>
          <a:ln>
            <a:noFill/>
          </a:ln>
        </p:spPr>
        <p:txBody>
          <a:bodyPr>
            <a:normAutofit/>
          </a:bodyPr>
          <a:lstStyle/>
          <a:p>
            <a:r>
              <a:rPr lang="en-US" altLang="en-US" sz="4000" b="1" dirty="0"/>
              <a:t>Thinking about suing?</a:t>
            </a:r>
          </a:p>
        </p:txBody>
      </p:sp>
      <p:sp>
        <p:nvSpPr>
          <p:cNvPr id="3" name="Content Placeholder 2"/>
          <p:cNvSpPr>
            <a:spLocks noGrp="1"/>
          </p:cNvSpPr>
          <p:nvPr>
            <p:ph idx="1"/>
          </p:nvPr>
        </p:nvSpPr>
        <p:spPr>
          <a:xfrm>
            <a:off x="6172199" y="1166588"/>
            <a:ext cx="5589639" cy="5300836"/>
          </a:xfrm>
        </p:spPr>
        <p:txBody>
          <a:bodyPr>
            <a:normAutofit fontScale="92500"/>
          </a:bodyPr>
          <a:lstStyle/>
          <a:p>
            <a:pPr>
              <a:lnSpc>
                <a:spcPct val="100000"/>
              </a:lnSpc>
              <a:defRPr/>
            </a:pPr>
            <a:r>
              <a:rPr lang="en-US" sz="3200" dirty="0"/>
              <a:t>Even if you think you were mistreated at work, it is unlikely that you were treated illegally</a:t>
            </a:r>
          </a:p>
          <a:p>
            <a:pPr>
              <a:lnSpc>
                <a:spcPct val="100000"/>
              </a:lnSpc>
              <a:defRPr/>
            </a:pPr>
            <a:r>
              <a:rPr lang="en-US" sz="3200" dirty="0"/>
              <a:t>Litigation is long, drawn out, stressful, and painful process</a:t>
            </a:r>
          </a:p>
          <a:p>
            <a:pPr>
              <a:lnSpc>
                <a:spcPct val="100000"/>
              </a:lnSpc>
              <a:defRPr/>
            </a:pPr>
            <a:r>
              <a:rPr lang="en-US" sz="3200" dirty="0"/>
              <a:t>You may find out that your co-workers are not on your side</a:t>
            </a:r>
          </a:p>
          <a:p>
            <a:pPr>
              <a:lnSpc>
                <a:spcPct val="100000"/>
              </a:lnSpc>
              <a:defRPr/>
            </a:pPr>
            <a:r>
              <a:rPr lang="en-US" sz="3200" dirty="0"/>
              <a:t>You may be opening up your own life to scrutiny</a:t>
            </a:r>
          </a:p>
          <a:p>
            <a:pPr marL="628650" indent="-514350">
              <a:lnSpc>
                <a:spcPct val="100000"/>
              </a:lnSpc>
              <a:buFont typeface="Wingdings" panose="05000000000000000000" pitchFamily="2" charset="2"/>
              <a:buAutoNum type="arabicPeriod"/>
              <a:defRPr/>
            </a:pPr>
            <a:endParaRPr lang="en-US" sz="2800" dirty="0"/>
          </a:p>
          <a:p>
            <a:pPr marL="114300" indent="0">
              <a:lnSpc>
                <a:spcPct val="100000"/>
              </a:lnSpc>
              <a:buNone/>
              <a:defRPr/>
            </a:pPr>
            <a:endParaRPr lang="en-US" sz="1800" dirty="0"/>
          </a:p>
        </p:txBody>
      </p:sp>
      <p:sp>
        <p:nvSpPr>
          <p:cNvPr id="5" name="TextBox 4">
            <a:extLst>
              <a:ext uri="{FF2B5EF4-FFF2-40B4-BE49-F238E27FC236}">
                <a16:creationId xmlns:a16="http://schemas.microsoft.com/office/drawing/2014/main" id="{D194EE2D-EB19-4F76-96A4-63A2013909A5}"/>
              </a:ext>
            </a:extLst>
          </p:cNvPr>
          <p:cNvSpPr txBox="1"/>
          <p:nvPr/>
        </p:nvSpPr>
        <p:spPr>
          <a:xfrm>
            <a:off x="3126833" y="4940359"/>
            <a:ext cx="26196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thebluediamondgallery.com/wooden-tile/l/lawsuit.html"/>
              </a:rPr>
              <a:t>This Photo</a:t>
            </a:r>
            <a:r>
              <a:rPr lang="en-US" sz="700">
                <a:solidFill>
                  <a:srgbClr val="FFFFFF"/>
                </a:solidFill>
              </a:rPr>
              <a:t> by Unknown Author is licensed under </a:t>
            </a:r>
            <a:r>
              <a:rPr lang="en-US" sz="700">
                <a:solidFill>
                  <a:srgbClr val="FFFFFF"/>
                </a:solidFill>
                <a:hlinkClick r:id="rId5" tooltip="https://creativecommons.org/licenses/by-sa/3.0/"/>
              </a:rPr>
              <a:t>CC BY-SA</a:t>
            </a:r>
            <a:endParaRPr lang="en-US" sz="700">
              <a:solidFill>
                <a:srgbClr val="FFFFFF"/>
              </a:solidFill>
            </a:endParaRPr>
          </a:p>
        </p:txBody>
      </p:sp>
      <p:sp>
        <p:nvSpPr>
          <p:cNvPr id="2" name="Slide Number Placeholder 1">
            <a:extLst>
              <a:ext uri="{FF2B5EF4-FFF2-40B4-BE49-F238E27FC236}">
                <a16:creationId xmlns:a16="http://schemas.microsoft.com/office/drawing/2014/main" id="{2EF1500A-46DD-4E50-AE5B-2CCD3138E350}"/>
              </a:ext>
            </a:extLst>
          </p:cNvPr>
          <p:cNvSpPr>
            <a:spLocks noGrp="1"/>
          </p:cNvSpPr>
          <p:nvPr>
            <p:ph type="sldNum" sz="quarter" idx="12"/>
          </p:nvPr>
        </p:nvSpPr>
        <p:spPr/>
        <p:txBody>
          <a:bodyPr/>
          <a:lstStyle/>
          <a:p>
            <a:fld id="{2E436CE9-B43B-40D3-BCE0-B3813F59189E}" type="slidenum">
              <a:rPr lang="en-US" smtClean="0"/>
              <a:t>54</a:t>
            </a:fld>
            <a:endParaRPr lang="en-US"/>
          </a:p>
        </p:txBody>
      </p:sp>
    </p:spTree>
    <p:extLst>
      <p:ext uri="{BB962C8B-B14F-4D97-AF65-F5344CB8AC3E}">
        <p14:creationId xmlns:p14="http://schemas.microsoft.com/office/powerpoint/2010/main" val="13858973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228600"/>
            <a:ext cx="8458200" cy="6096000"/>
          </a:xfrm>
        </p:spPr>
        <p:txBody>
          <a:bodyPr>
            <a:normAutofit fontScale="92500"/>
          </a:bodyPr>
          <a:lstStyle/>
          <a:p>
            <a:pPr indent="0" algn="ctr">
              <a:buNone/>
              <a:defRPr/>
            </a:pPr>
            <a:r>
              <a:rPr lang="en-US" sz="4000" b="1" dirty="0">
                <a:solidFill>
                  <a:srgbClr val="C00000"/>
                </a:solidFill>
                <a:latin typeface="Aharoni" pitchFamily="2" charset="-79"/>
                <a:cs typeface="Aharoni" pitchFamily="2" charset="-79"/>
              </a:rPr>
              <a:t>What does all this mean to you as a supervisor?</a:t>
            </a:r>
          </a:p>
          <a:p>
            <a:pPr>
              <a:buClr>
                <a:srgbClr val="C00000"/>
              </a:buClr>
              <a:buFont typeface="Wingdings" panose="05000000000000000000" pitchFamily="2" charset="2"/>
              <a:buChar char="ü"/>
              <a:defRPr/>
            </a:pPr>
            <a:r>
              <a:rPr lang="en-US" sz="3200" b="1" u="sng" dirty="0">
                <a:latin typeface="Arial" pitchFamily="34" charset="0"/>
                <a:cs typeface="Arial" pitchFamily="34" charset="0"/>
              </a:rPr>
              <a:t>You must</a:t>
            </a:r>
            <a:r>
              <a:rPr lang="en-US" sz="3200" b="1" dirty="0">
                <a:latin typeface="Arial" pitchFamily="34" charset="0"/>
                <a:cs typeface="Arial" pitchFamily="34" charset="0"/>
              </a:rPr>
              <a:t> take every complaint seriously.</a:t>
            </a:r>
          </a:p>
          <a:p>
            <a:pPr>
              <a:buClr>
                <a:srgbClr val="C00000"/>
              </a:buClr>
              <a:buFont typeface="Wingdings" panose="05000000000000000000" pitchFamily="2" charset="2"/>
              <a:buChar char="ü"/>
              <a:defRPr/>
            </a:pPr>
            <a:r>
              <a:rPr lang="en-US" sz="3200" b="1" u="sng" dirty="0">
                <a:latin typeface="Arial" pitchFamily="34" charset="0"/>
                <a:cs typeface="Arial" pitchFamily="34" charset="0"/>
              </a:rPr>
              <a:t>You must</a:t>
            </a:r>
            <a:r>
              <a:rPr lang="en-US" sz="3200" b="1" dirty="0">
                <a:latin typeface="Arial" pitchFamily="34" charset="0"/>
                <a:cs typeface="Arial" pitchFamily="34" charset="0"/>
              </a:rPr>
              <a:t> PROMPTLY report any complaints of discrimination, harassment and/or retaliation to the appropriate people within the City.</a:t>
            </a:r>
          </a:p>
          <a:p>
            <a:pPr>
              <a:buClr>
                <a:srgbClr val="C00000"/>
              </a:buClr>
              <a:buFont typeface="Wingdings" panose="05000000000000000000" pitchFamily="2" charset="2"/>
              <a:buChar char="ü"/>
              <a:defRPr/>
            </a:pPr>
            <a:r>
              <a:rPr lang="en-US" sz="3200" b="1" u="sng" dirty="0">
                <a:latin typeface="Arial" pitchFamily="34" charset="0"/>
                <a:cs typeface="Arial" pitchFamily="34" charset="0"/>
              </a:rPr>
              <a:t>You must</a:t>
            </a:r>
            <a:r>
              <a:rPr lang="en-US" sz="3200" b="1" dirty="0">
                <a:latin typeface="Arial" pitchFamily="34" charset="0"/>
                <a:cs typeface="Arial" pitchFamily="34" charset="0"/>
              </a:rPr>
              <a:t> PROMPTLY report acts of discrimination, harassment, and/or retaliation </a:t>
            </a:r>
            <a:r>
              <a:rPr lang="en-US" sz="3200" b="1" u="sng" dirty="0">
                <a:latin typeface="Arial" pitchFamily="34" charset="0"/>
                <a:cs typeface="Arial" pitchFamily="34" charset="0"/>
              </a:rPr>
              <a:t>you know of or should know of</a:t>
            </a:r>
            <a:r>
              <a:rPr lang="en-US" sz="3200" b="1" dirty="0">
                <a:latin typeface="Arial" pitchFamily="34" charset="0"/>
                <a:cs typeface="Arial" pitchFamily="34" charset="0"/>
              </a:rPr>
              <a:t>.</a:t>
            </a:r>
            <a:r>
              <a:rPr lang="en-US" sz="3200" b="1" dirty="0"/>
              <a:t>  </a:t>
            </a:r>
            <a:r>
              <a:rPr lang="en-US" sz="3200" dirty="0"/>
              <a:t>			</a:t>
            </a:r>
            <a:r>
              <a:rPr lang="en-US" sz="3200" b="1" i="1" dirty="0">
                <a:solidFill>
                  <a:srgbClr val="0000FF"/>
                </a:solidFill>
                <a:latin typeface="Comic Sans MS" pitchFamily="66" charset="0"/>
              </a:rPr>
              <a:t>You cannot turn a blind eye to 			misconduct.</a:t>
            </a:r>
          </a:p>
          <a:p>
            <a:pPr>
              <a:buFont typeface="Wingdings 2" pitchFamily="18" charset="2"/>
              <a:buNone/>
              <a:defRPr/>
            </a:pP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DC4E99CB-D4A9-4CBC-8A22-026E283B13B5}" type="slidenum">
              <a:rPr lang="en-US" sz="1200">
                <a:solidFill>
                  <a:srgbClr val="FFFFFF"/>
                </a:solidFill>
                <a:latin typeface="Garamond"/>
              </a:rPr>
              <a:pPr algn="r" rtl="0" fontAlgn="base">
                <a:spcBef>
                  <a:spcPct val="0"/>
                </a:spcBef>
                <a:spcAft>
                  <a:spcPct val="0"/>
                </a:spcAft>
                <a:defRPr/>
              </a:pPr>
              <a:t>55</a:t>
            </a:fld>
            <a:endParaRPr lang="en-US" sz="1200">
              <a:solidFill>
                <a:srgbClr val="FFFFFF"/>
              </a:solidFill>
              <a:latin typeface="Garamond"/>
            </a:endParaRPr>
          </a:p>
        </p:txBody>
      </p:sp>
      <p:sp>
        <p:nvSpPr>
          <p:cNvPr id="3" name="Right Arrow 2"/>
          <p:cNvSpPr/>
          <p:nvPr/>
        </p:nvSpPr>
        <p:spPr bwMode="auto">
          <a:xfrm>
            <a:off x="2514600" y="5410200"/>
            <a:ext cx="978408" cy="484632"/>
          </a:xfrm>
          <a:prstGeom prst="rightArrow">
            <a:avLst/>
          </a:prstGeom>
          <a:solidFill>
            <a:srgbClr val="FF0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8" charset="0"/>
            </a:endParaRPr>
          </a:p>
        </p:txBody>
      </p:sp>
    </p:spTree>
    <p:extLst>
      <p:ext uri="{BB962C8B-B14F-4D97-AF65-F5344CB8AC3E}">
        <p14:creationId xmlns:p14="http://schemas.microsoft.com/office/powerpoint/2010/main" val="3633842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40019" y="21364"/>
            <a:ext cx="8229600" cy="1143000"/>
          </a:xfrm>
        </p:spPr>
        <p:txBody>
          <a:bodyPr/>
          <a:lstStyle/>
          <a:p>
            <a:r>
              <a:rPr lang="en-US" dirty="0">
                <a:latin typeface="Comic Sans MS" panose="030F0702030302020204" pitchFamily="66" charset="0"/>
              </a:rPr>
              <a:t>All Supervisors</a:t>
            </a:r>
            <a:endParaRPr lang="en-US" b="1" dirty="0">
              <a:latin typeface="Comic Sans MS" panose="030F0702030302020204" pitchFamily="66" charset="0"/>
            </a:endParaRPr>
          </a:p>
        </p:txBody>
      </p:sp>
      <p:sp>
        <p:nvSpPr>
          <p:cNvPr id="4" name="Content Placeholder 3"/>
          <p:cNvSpPr>
            <a:spLocks noGrp="1"/>
          </p:cNvSpPr>
          <p:nvPr>
            <p:ph idx="1"/>
          </p:nvPr>
        </p:nvSpPr>
        <p:spPr>
          <a:xfrm>
            <a:off x="851025" y="731544"/>
            <a:ext cx="11118593" cy="4983163"/>
          </a:xfrm>
        </p:spPr>
        <p:txBody>
          <a:bodyPr>
            <a:normAutofit/>
          </a:bodyPr>
          <a:lstStyle/>
          <a:p>
            <a:pPr marL="0" indent="0">
              <a:buClr>
                <a:srgbClr val="C00000"/>
              </a:buClr>
              <a:buNone/>
            </a:pPr>
            <a:r>
              <a:rPr lang="en-US" sz="2800" b="1" dirty="0">
                <a:latin typeface="Comic Sans MS" panose="030F0702030302020204" pitchFamily="66" charset="0"/>
              </a:rPr>
              <a:t>Notice to you means that the “City Has Notice”. </a:t>
            </a:r>
            <a:r>
              <a:rPr lang="en-US" sz="2800" b="1" i="1" dirty="0">
                <a:latin typeface="Comic Sans MS" panose="030F0702030302020204" pitchFamily="66" charset="0"/>
              </a:rPr>
              <a:t>(You = City)</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810" y="1206096"/>
            <a:ext cx="7861533" cy="524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5400" y="452437"/>
            <a:ext cx="38100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68100" y="1285884"/>
            <a:ext cx="7254772" cy="954107"/>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Do not fail to report to your supervisor or to HR or the City Manager. </a:t>
            </a:r>
          </a:p>
        </p:txBody>
      </p:sp>
      <p:sp>
        <p:nvSpPr>
          <p:cNvPr id="5" name="Slide Number Placeholder 4">
            <a:extLst>
              <a:ext uri="{FF2B5EF4-FFF2-40B4-BE49-F238E27FC236}">
                <a16:creationId xmlns:a16="http://schemas.microsoft.com/office/drawing/2014/main" id="{4878F2CF-3207-4857-89A2-5CCF48431390}"/>
              </a:ext>
            </a:extLst>
          </p:cNvPr>
          <p:cNvSpPr>
            <a:spLocks noGrp="1"/>
          </p:cNvSpPr>
          <p:nvPr>
            <p:ph type="sldNum" sz="quarter" idx="12"/>
          </p:nvPr>
        </p:nvSpPr>
        <p:spPr/>
        <p:txBody>
          <a:bodyPr/>
          <a:lstStyle/>
          <a:p>
            <a:fld id="{2E436CE9-B43B-40D3-BCE0-B3813F59189E}" type="slidenum">
              <a:rPr lang="en-US" smtClean="0"/>
              <a:t>56</a:t>
            </a:fld>
            <a:endParaRPr lang="en-US"/>
          </a:p>
        </p:txBody>
      </p:sp>
      <p:pic>
        <p:nvPicPr>
          <p:cNvPr id="8" name="Picture 7">
            <a:extLst>
              <a:ext uri="{FF2B5EF4-FFF2-40B4-BE49-F238E27FC236}">
                <a16:creationId xmlns:a16="http://schemas.microsoft.com/office/drawing/2014/main" id="{0B351019-3D72-48C4-9782-C78319596B41}"/>
              </a:ext>
            </a:extLst>
          </p:cNvPr>
          <p:cNvPicPr>
            <a:picLocks noChangeAspect="1"/>
          </p:cNvPicPr>
          <p:nvPr/>
        </p:nvPicPr>
        <p:blipFill>
          <a:blip r:embed="rId5"/>
          <a:stretch>
            <a:fillRect/>
          </a:stretch>
        </p:blipFill>
        <p:spPr>
          <a:xfrm>
            <a:off x="2169576" y="5703188"/>
            <a:ext cx="9144000" cy="1012631"/>
          </a:xfrm>
          <a:prstGeom prst="rect">
            <a:avLst/>
          </a:prstGeom>
        </p:spPr>
      </p:pic>
      <p:pic>
        <p:nvPicPr>
          <p:cNvPr id="6" name="Picture 5">
            <a:extLst>
              <a:ext uri="{FF2B5EF4-FFF2-40B4-BE49-F238E27FC236}">
                <a16:creationId xmlns:a16="http://schemas.microsoft.com/office/drawing/2014/main" id="{54D7366D-D453-4D68-AEEC-2A6AE63E6C64}"/>
              </a:ext>
            </a:extLst>
          </p:cNvPr>
          <p:cNvPicPr>
            <a:picLocks noChangeAspect="1"/>
          </p:cNvPicPr>
          <p:nvPr/>
        </p:nvPicPr>
        <p:blipFill>
          <a:blip r:embed="rId6"/>
          <a:stretch>
            <a:fillRect/>
          </a:stretch>
        </p:blipFill>
        <p:spPr>
          <a:xfrm>
            <a:off x="7236737" y="3679260"/>
            <a:ext cx="1633870" cy="1597290"/>
          </a:xfrm>
          <a:prstGeom prst="rect">
            <a:avLst/>
          </a:prstGeom>
        </p:spPr>
      </p:pic>
      <p:pic>
        <p:nvPicPr>
          <p:cNvPr id="7" name="Picture 6">
            <a:extLst>
              <a:ext uri="{FF2B5EF4-FFF2-40B4-BE49-F238E27FC236}">
                <a16:creationId xmlns:a16="http://schemas.microsoft.com/office/drawing/2014/main" id="{885A59AE-E4FB-43BE-9850-DF7CB1613A37}"/>
              </a:ext>
            </a:extLst>
          </p:cNvPr>
          <p:cNvPicPr>
            <a:picLocks noChangeAspect="1"/>
          </p:cNvPicPr>
          <p:nvPr/>
        </p:nvPicPr>
        <p:blipFill>
          <a:blip r:embed="rId7"/>
          <a:stretch>
            <a:fillRect/>
          </a:stretch>
        </p:blipFill>
        <p:spPr>
          <a:xfrm>
            <a:off x="8870607" y="3030376"/>
            <a:ext cx="951058" cy="859611"/>
          </a:xfrm>
          <a:prstGeom prst="rect">
            <a:avLst/>
          </a:prstGeom>
        </p:spPr>
      </p:pic>
    </p:spTree>
    <p:extLst>
      <p:ext uri="{BB962C8B-B14F-4D97-AF65-F5344CB8AC3E}">
        <p14:creationId xmlns:p14="http://schemas.microsoft.com/office/powerpoint/2010/main" val="17195941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1"/>
          <p:cNvSpPr>
            <a:spLocks noGrp="1"/>
          </p:cNvSpPr>
          <p:nvPr>
            <p:ph idx="1"/>
          </p:nvPr>
        </p:nvSpPr>
        <p:spPr>
          <a:xfrm>
            <a:off x="2209800" y="381000"/>
            <a:ext cx="7772400" cy="5486400"/>
          </a:xfrm>
        </p:spPr>
        <p:txBody>
          <a:bodyPr>
            <a:normAutofit lnSpcReduction="10000"/>
          </a:bodyPr>
          <a:lstStyle/>
          <a:p>
            <a:pPr algn="ctr">
              <a:buNone/>
            </a:pPr>
            <a:r>
              <a:rPr lang="en-US" sz="3600" dirty="0">
                <a:solidFill>
                  <a:srgbClr val="0000FF"/>
                </a:solidFill>
                <a:latin typeface="Aharoni" pitchFamily="2" charset="-79"/>
                <a:cs typeface="Aharoni" pitchFamily="2" charset="-79"/>
              </a:rPr>
              <a:t>Supervisor Remember:</a:t>
            </a:r>
          </a:p>
          <a:p>
            <a:endParaRPr lang="en-US" sz="800" b="1" i="1" dirty="0">
              <a:latin typeface="Arial" pitchFamily="34" charset="0"/>
              <a:cs typeface="Arial" pitchFamily="34" charset="0"/>
            </a:endParaRPr>
          </a:p>
          <a:p>
            <a:r>
              <a:rPr lang="en-US" sz="3200" b="1" i="1" dirty="0">
                <a:solidFill>
                  <a:srgbClr val="0000FF"/>
                </a:solidFill>
                <a:latin typeface="Arial" pitchFamily="34" charset="0"/>
                <a:cs typeface="Arial" pitchFamily="34" charset="0"/>
              </a:rPr>
              <a:t>You must not retaliate in any way </a:t>
            </a:r>
            <a:r>
              <a:rPr lang="en-US" sz="3200" dirty="0">
                <a:latin typeface="Arial" pitchFamily="34" charset="0"/>
                <a:cs typeface="Arial" pitchFamily="34" charset="0"/>
              </a:rPr>
              <a:t>against an employee who has made a complaint or who has provided information as a witness to an incident of alleged discrimination or harassment.</a:t>
            </a:r>
          </a:p>
          <a:p>
            <a:pPr>
              <a:buNone/>
            </a:pPr>
            <a:r>
              <a:rPr lang="en-US" sz="800" dirty="0">
                <a:latin typeface="Arial" pitchFamily="34" charset="0"/>
                <a:cs typeface="Arial" pitchFamily="34" charset="0"/>
              </a:rPr>
              <a:t>  </a:t>
            </a:r>
          </a:p>
          <a:p>
            <a:r>
              <a:rPr lang="en-US" sz="3200" b="1" i="1" dirty="0">
                <a:solidFill>
                  <a:srgbClr val="0000FF"/>
                </a:solidFill>
                <a:latin typeface="Arial" pitchFamily="34" charset="0"/>
                <a:cs typeface="Arial" pitchFamily="34" charset="0"/>
              </a:rPr>
              <a:t>You must maintain Confidentiality</a:t>
            </a:r>
            <a:r>
              <a:rPr lang="en-US" sz="3200" dirty="0">
                <a:latin typeface="Arial" pitchFamily="34" charset="0"/>
                <a:cs typeface="Arial" pitchFamily="34" charset="0"/>
              </a:rPr>
              <a:t>, to the extent possible, in communicating or investigating any claims of alleged discrimination or harassment.</a:t>
            </a:r>
          </a:p>
          <a:p>
            <a:endParaRPr lang="en-US" sz="3200" dirty="0"/>
          </a:p>
          <a:p>
            <a:endParaRPr lang="en-US" sz="3200" dirty="0"/>
          </a:p>
          <a:p>
            <a:endParaRPr lang="en-US" dirty="0"/>
          </a:p>
        </p:txBody>
      </p:sp>
      <p:sp>
        <p:nvSpPr>
          <p:cNvPr id="2" name="Slide Number Placeholder 1"/>
          <p:cNvSpPr>
            <a:spLocks noGrp="1"/>
          </p:cNvSpPr>
          <p:nvPr>
            <p:ph type="sldNum" sz="quarter" idx="12"/>
          </p:nvPr>
        </p:nvSpPr>
        <p:spPr/>
        <p:txBody>
          <a:bodyPr/>
          <a:lstStyle/>
          <a:p>
            <a:pPr algn="r" rtl="0" fontAlgn="base">
              <a:spcBef>
                <a:spcPct val="0"/>
              </a:spcBef>
              <a:spcAft>
                <a:spcPct val="0"/>
              </a:spcAft>
              <a:defRPr/>
            </a:pPr>
            <a:fld id="{DC4E99CB-D4A9-4CBC-8A22-026E283B13B5}" type="slidenum">
              <a:rPr lang="en-US" sz="1200">
                <a:solidFill>
                  <a:srgbClr val="FFFFFF"/>
                </a:solidFill>
                <a:latin typeface="Garamond"/>
              </a:rPr>
              <a:pPr algn="r" rtl="0" fontAlgn="base">
                <a:spcBef>
                  <a:spcPct val="0"/>
                </a:spcBef>
                <a:spcAft>
                  <a:spcPct val="0"/>
                </a:spcAft>
                <a:defRPr/>
              </a:pPr>
              <a:t>57</a:t>
            </a:fld>
            <a:endParaRPr lang="en-US" sz="1200">
              <a:solidFill>
                <a:srgbClr val="FFFFFF"/>
              </a:solidFill>
              <a:latin typeface="Garamond"/>
            </a:endParaRPr>
          </a:p>
        </p:txBody>
      </p:sp>
    </p:spTree>
    <p:extLst>
      <p:ext uri="{BB962C8B-B14F-4D97-AF65-F5344CB8AC3E}">
        <p14:creationId xmlns:p14="http://schemas.microsoft.com/office/powerpoint/2010/main" val="4520047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3600" y="457200"/>
            <a:ext cx="5029200" cy="1066800"/>
          </a:xfrm>
        </p:spPr>
        <p:txBody>
          <a:bodyPr/>
          <a:lstStyle/>
          <a:p>
            <a:pPr>
              <a:defRPr/>
            </a:pPr>
            <a:r>
              <a:rPr sz="5400" b="1" dirty="0">
                <a:solidFill>
                  <a:schemeClr val="accent6">
                    <a:lumMod val="75000"/>
                  </a:schemeClr>
                </a:solidFill>
                <a:latin typeface="Aharoni" pitchFamily="2" charset="-79"/>
                <a:cs typeface="Aharoni" pitchFamily="2" charset="-79"/>
              </a:rPr>
              <a:t>WHY?</a:t>
            </a:r>
          </a:p>
        </p:txBody>
      </p:sp>
      <p:sp>
        <p:nvSpPr>
          <p:cNvPr id="57346" name="Content Placeholder 1"/>
          <p:cNvSpPr>
            <a:spLocks noGrp="1"/>
          </p:cNvSpPr>
          <p:nvPr>
            <p:ph idx="1"/>
          </p:nvPr>
        </p:nvSpPr>
        <p:spPr>
          <a:xfrm>
            <a:off x="914400" y="1524000"/>
            <a:ext cx="8382000" cy="4419600"/>
          </a:xfrm>
        </p:spPr>
        <p:txBody>
          <a:bodyPr/>
          <a:lstStyle/>
          <a:p>
            <a:pPr marL="0" indent="0">
              <a:spcBef>
                <a:spcPct val="0"/>
              </a:spcBef>
              <a:buNone/>
            </a:pPr>
            <a:r>
              <a:rPr lang="en-US" sz="3200" b="1" u="sng" dirty="0">
                <a:latin typeface="Arial" pitchFamily="34" charset="0"/>
                <a:cs typeface="Arial" pitchFamily="34" charset="0"/>
              </a:rPr>
              <a:t>If you fail to take PROMPT, APPROPRIATE ACTION </a:t>
            </a:r>
            <a:r>
              <a:rPr lang="en-US" sz="3200" b="1" dirty="0">
                <a:latin typeface="Arial" pitchFamily="34" charset="0"/>
                <a:cs typeface="Arial" pitchFamily="34" charset="0"/>
              </a:rPr>
              <a:t>to report a complaint of discrimination, harassment and/or retaliation, </a:t>
            </a:r>
            <a:r>
              <a:rPr lang="en-US" sz="3200" b="1" i="1" u="sng" dirty="0">
                <a:solidFill>
                  <a:srgbClr val="C00000"/>
                </a:solidFill>
                <a:latin typeface="Arial" pitchFamily="34" charset="0"/>
                <a:cs typeface="Arial" pitchFamily="34" charset="0"/>
              </a:rPr>
              <a:t>or</a:t>
            </a:r>
            <a:r>
              <a:rPr lang="en-US" sz="3200" b="1" dirty="0">
                <a:latin typeface="Arial" pitchFamily="34" charset="0"/>
                <a:cs typeface="Arial" pitchFamily="34" charset="0"/>
              </a:rPr>
              <a:t> fail to report discrimination, harassment and/or retaliation </a:t>
            </a:r>
            <a:r>
              <a:rPr lang="en-US" sz="3200" b="1" u="sng" dirty="0">
                <a:latin typeface="Arial" pitchFamily="34" charset="0"/>
                <a:cs typeface="Arial" pitchFamily="34" charset="0"/>
              </a:rPr>
              <a:t>that you know of </a:t>
            </a:r>
            <a:r>
              <a:rPr lang="en-US" sz="3200" b="1" i="1" u="sng" dirty="0">
                <a:solidFill>
                  <a:srgbClr val="C00000"/>
                </a:solidFill>
                <a:latin typeface="Arial" pitchFamily="34" charset="0"/>
                <a:cs typeface="Arial" pitchFamily="34" charset="0"/>
              </a:rPr>
              <a:t>or </a:t>
            </a:r>
            <a:r>
              <a:rPr lang="en-US" sz="3200" b="1" u="sng" dirty="0">
                <a:latin typeface="Arial" pitchFamily="34" charset="0"/>
                <a:cs typeface="Arial" pitchFamily="34" charset="0"/>
              </a:rPr>
              <a:t>should have known of</a:t>
            </a:r>
            <a:r>
              <a:rPr lang="en-US" sz="3200" b="1" dirty="0">
                <a:latin typeface="Arial" pitchFamily="34" charset="0"/>
                <a:cs typeface="Arial" pitchFamily="34" charset="0"/>
              </a:rPr>
              <a:t>, </a:t>
            </a:r>
            <a:r>
              <a:rPr lang="en-US" sz="3200" b="1" i="1" dirty="0">
                <a:solidFill>
                  <a:srgbClr val="0000FF"/>
                </a:solidFill>
                <a:latin typeface="Comic Sans MS" pitchFamily="66" charset="0"/>
                <a:cs typeface="Arial" pitchFamily="34" charset="0"/>
              </a:rPr>
              <a:t>YOU and the CITY may be  Sued.  </a:t>
            </a:r>
          </a:p>
          <a:p>
            <a:pPr marL="0" indent="0">
              <a:spcBef>
                <a:spcPct val="0"/>
              </a:spcBef>
              <a:buNone/>
            </a:pPr>
            <a:endParaRPr lang="en-US" sz="3200" b="1" i="1" dirty="0">
              <a:solidFill>
                <a:srgbClr val="0000FF"/>
              </a:solidFill>
              <a:latin typeface="Comic Sans MS" pitchFamily="66" charset="0"/>
              <a:cs typeface="Arial" pitchFamily="34" charset="0"/>
            </a:endParaRPr>
          </a:p>
          <a:p>
            <a:pPr marL="0" indent="0">
              <a:spcBef>
                <a:spcPct val="0"/>
              </a:spcBef>
              <a:buNone/>
            </a:pPr>
            <a:r>
              <a:rPr lang="en-US" sz="3200" b="1" dirty="0">
                <a:solidFill>
                  <a:srgbClr val="0000FF"/>
                </a:solidFill>
                <a:latin typeface="Comic Sans MS" pitchFamily="66" charset="0"/>
                <a:cs typeface="Arial" pitchFamily="34" charset="0"/>
              </a:rPr>
              <a:t>(You could be liable for your inaction)</a:t>
            </a:r>
            <a:r>
              <a:rPr lang="en-US" sz="3200" b="1" i="1" dirty="0">
                <a:solidFill>
                  <a:srgbClr val="0000FF"/>
                </a:solidFill>
                <a:latin typeface="Comic Sans MS" pitchFamily="66" charset="0"/>
                <a:cs typeface="Arial" pitchFamily="34" charset="0"/>
              </a:rPr>
              <a:t>!!</a:t>
            </a:r>
          </a:p>
        </p:txBody>
      </p:sp>
      <p:sp>
        <p:nvSpPr>
          <p:cNvPr id="2" name="Slide Number Placeholder 1"/>
          <p:cNvSpPr>
            <a:spLocks noGrp="1"/>
          </p:cNvSpPr>
          <p:nvPr>
            <p:ph type="sldNum" sz="quarter" idx="12"/>
          </p:nvPr>
        </p:nvSpPr>
        <p:spPr/>
        <p:txBody>
          <a:bodyPr/>
          <a:lstStyle/>
          <a:p>
            <a:pPr algn="r" rtl="0" fontAlgn="base">
              <a:spcBef>
                <a:spcPct val="0"/>
              </a:spcBef>
              <a:spcAft>
                <a:spcPct val="0"/>
              </a:spcAft>
              <a:defRPr/>
            </a:pPr>
            <a:fld id="{DC4E99CB-D4A9-4CBC-8A22-026E283B13B5}" type="slidenum">
              <a:rPr lang="en-US" sz="1200">
                <a:solidFill>
                  <a:srgbClr val="FFFFFF"/>
                </a:solidFill>
                <a:latin typeface="Garamond"/>
              </a:rPr>
              <a:pPr algn="r" rtl="0" fontAlgn="base">
                <a:spcBef>
                  <a:spcPct val="0"/>
                </a:spcBef>
                <a:spcAft>
                  <a:spcPct val="0"/>
                </a:spcAft>
                <a:defRPr/>
              </a:pPr>
              <a:t>58</a:t>
            </a:fld>
            <a:endParaRPr lang="en-US" sz="1200">
              <a:solidFill>
                <a:srgbClr val="FFFFFF"/>
              </a:solidFill>
              <a:latin typeface="Garamond"/>
            </a:endParaRPr>
          </a:p>
        </p:txBody>
      </p:sp>
      <p:pic>
        <p:nvPicPr>
          <p:cNvPr id="402436" name="Picture 4" descr="View details"/>
          <p:cNvPicPr>
            <a:picLocks noChangeAspect="1" noChangeArrowheads="1"/>
          </p:cNvPicPr>
          <p:nvPr/>
        </p:nvPicPr>
        <p:blipFill>
          <a:blip r:embed="rId3" cstate="print"/>
          <a:srcRect/>
          <a:stretch>
            <a:fillRect/>
          </a:stretch>
        </p:blipFill>
        <p:spPr bwMode="auto">
          <a:xfrm>
            <a:off x="9220200" y="2337121"/>
            <a:ext cx="2971800" cy="2971803"/>
          </a:xfrm>
          <a:prstGeom prst="rect">
            <a:avLst/>
          </a:prstGeom>
          <a:noFill/>
        </p:spPr>
      </p:pic>
      <p:sp>
        <p:nvSpPr>
          <p:cNvPr id="5" name="TextBox 4"/>
          <p:cNvSpPr txBox="1"/>
          <p:nvPr/>
        </p:nvSpPr>
        <p:spPr>
          <a:xfrm>
            <a:off x="9800230" y="4402110"/>
            <a:ext cx="2064224" cy="369332"/>
          </a:xfrm>
          <a:prstGeom prst="rect">
            <a:avLst/>
          </a:prstGeom>
          <a:noFill/>
          <a:ln>
            <a:solidFill>
              <a:srgbClr val="1C1C1C"/>
            </a:solidFill>
          </a:ln>
        </p:spPr>
        <p:txBody>
          <a:bodyPr wrap="square" rtlCol="0">
            <a:spAutoFit/>
          </a:bodyPr>
          <a:lstStyle/>
          <a:p>
            <a:r>
              <a:rPr lang="en-US" dirty="0">
                <a:solidFill>
                  <a:srgbClr val="1C1C1C"/>
                </a:solidFill>
                <a:latin typeface="Arial" pitchFamily="34" charset="0"/>
                <a:cs typeface="Arial" pitchFamily="34" charset="0"/>
              </a:rPr>
              <a:t>Jury of Your Peers</a:t>
            </a:r>
          </a:p>
        </p:txBody>
      </p:sp>
    </p:spTree>
    <p:extLst>
      <p:ext uri="{BB962C8B-B14F-4D97-AF65-F5344CB8AC3E}">
        <p14:creationId xmlns:p14="http://schemas.microsoft.com/office/powerpoint/2010/main" val="680161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5118" y="88161"/>
            <a:ext cx="6172200" cy="857250"/>
          </a:xfrm>
        </p:spPr>
        <p:txBody>
          <a:bodyPr/>
          <a:lstStyle/>
          <a:p>
            <a:r>
              <a:rPr lang="en-US" sz="3600" b="1" dirty="0"/>
              <a:t>Words to Live by…</a:t>
            </a:r>
          </a:p>
        </p:txBody>
      </p:sp>
      <p:sp>
        <p:nvSpPr>
          <p:cNvPr id="6" name="Content Placeholder 5"/>
          <p:cNvSpPr>
            <a:spLocks noGrp="1"/>
          </p:cNvSpPr>
          <p:nvPr>
            <p:ph sz="half" idx="1"/>
          </p:nvPr>
        </p:nvSpPr>
        <p:spPr>
          <a:xfrm>
            <a:off x="1922475" y="686892"/>
            <a:ext cx="3028950" cy="3394472"/>
          </a:xfrm>
          <a:solidFill>
            <a:srgbClr val="FFFF99"/>
          </a:solidFill>
          <a:ln>
            <a:solidFill>
              <a:schemeClr val="tx1"/>
            </a:solidFill>
          </a:ln>
        </p:spPr>
        <p:txBody>
          <a:bodyPr/>
          <a:lstStyle/>
          <a:p>
            <a:pPr marL="0" indent="0">
              <a:buNone/>
            </a:pPr>
            <a:r>
              <a:rPr lang="en-US" sz="3300" dirty="0">
                <a:latin typeface="Comic Sans MS" panose="030F0702030302020204" pitchFamily="66" charset="0"/>
              </a:rPr>
              <a:t>Happy Customers </a:t>
            </a:r>
          </a:p>
          <a:p>
            <a:pPr marL="0" indent="0">
              <a:buNone/>
            </a:pPr>
            <a:r>
              <a:rPr lang="en-US" sz="3300" dirty="0">
                <a:latin typeface="Comic Sans MS" panose="030F0702030302020204" pitchFamily="66" charset="0"/>
              </a:rPr>
              <a:t>Do not </a:t>
            </a:r>
            <a:r>
              <a:rPr lang="en-US" sz="3300" b="1" i="1" u="sng" dirty="0">
                <a:latin typeface="Comic Sans MS" panose="030F0702030302020204" pitchFamily="66" charset="0"/>
              </a:rPr>
              <a:t>Sue</a:t>
            </a:r>
            <a:r>
              <a:rPr lang="en-US" sz="3300" dirty="0">
                <a:latin typeface="Comic Sans MS" panose="030F0702030302020204" pitchFamily="66" charset="0"/>
              </a:rPr>
              <a:t> you…</a:t>
            </a:r>
          </a:p>
        </p:txBody>
      </p:sp>
      <p:sp>
        <p:nvSpPr>
          <p:cNvPr id="7" name="Content Placeholder 6"/>
          <p:cNvSpPr>
            <a:spLocks noGrp="1"/>
          </p:cNvSpPr>
          <p:nvPr>
            <p:ph sz="half" idx="2"/>
          </p:nvPr>
        </p:nvSpPr>
        <p:spPr>
          <a:xfrm>
            <a:off x="5423888" y="684198"/>
            <a:ext cx="5630368" cy="4120343"/>
          </a:xfrm>
          <a:solidFill>
            <a:srgbClr val="FFFF99"/>
          </a:solidFill>
          <a:ln>
            <a:solidFill>
              <a:schemeClr val="tx1"/>
            </a:solidFill>
          </a:ln>
        </p:spPr>
        <p:txBody>
          <a:bodyPr/>
          <a:lstStyle/>
          <a:p>
            <a:pPr marL="0" indent="0">
              <a:buNone/>
            </a:pPr>
            <a:r>
              <a:rPr lang="en-US" sz="3200" dirty="0">
                <a:latin typeface="Comic Sans MS" panose="030F0702030302020204" pitchFamily="66" charset="0"/>
              </a:rPr>
              <a:t>NEVER throw a Co-worker or Department under the Bus…</a:t>
            </a:r>
          </a:p>
        </p:txBody>
      </p:sp>
      <p:sp>
        <p:nvSpPr>
          <p:cNvPr id="4" name="Slide Number Placeholder 3"/>
          <p:cNvSpPr>
            <a:spLocks noGrp="1"/>
          </p:cNvSpPr>
          <p:nvPr>
            <p:ph type="sldNum" sz="quarter" idx="12"/>
          </p:nvPr>
        </p:nvSpPr>
        <p:spPr>
          <a:xfrm>
            <a:off x="10566400" y="6629400"/>
            <a:ext cx="1625600" cy="228600"/>
          </a:xfrm>
          <a:prstGeom prst="rect">
            <a:avLst/>
          </a:prstGeom>
        </p:spPr>
        <p:txBody>
          <a:bodyPr/>
          <a:lstStyle/>
          <a:p>
            <a:pPr defTabSz="685800">
              <a:defRPr/>
            </a:pPr>
            <a:fld id="{977F4D4F-8881-4ADA-A951-F99192890FAA}" type="slidenum">
              <a:rPr lang="en-US" sz="1350" kern="0">
                <a:solidFill>
                  <a:prstClr val="black">
                    <a:tint val="75000"/>
                  </a:prstClr>
                </a:solidFill>
                <a:effectLst>
                  <a:outerShdw blurRad="38100" dist="38100" dir="2700000" algn="tl">
                    <a:srgbClr val="000000">
                      <a:alpha val="43137"/>
                    </a:srgbClr>
                  </a:outerShdw>
                </a:effectLst>
                <a:latin typeface="Arial"/>
              </a:rPr>
              <a:pPr defTabSz="685800">
                <a:defRPr/>
              </a:pPr>
              <a:t>59</a:t>
            </a:fld>
            <a:endParaRPr lang="en-US" sz="1350" kern="0">
              <a:solidFill>
                <a:prstClr val="black">
                  <a:tint val="75000"/>
                </a:prstClr>
              </a:solidFill>
              <a:effectLst>
                <a:outerShdw blurRad="38100" dist="38100" dir="2700000" algn="tl">
                  <a:srgbClr val="000000">
                    <a:alpha val="43137"/>
                  </a:srgbClr>
                </a:outerShdw>
              </a:effectLst>
              <a:latin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75" y="2924206"/>
            <a:ext cx="3028950" cy="2470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7581766"/>
            <a:ext cx="4229100" cy="256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Image result for someecards throw under the 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44698" y="1371602"/>
            <a:ext cx="1483384" cy="1744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omeecards throw under the 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9300" y="1428752"/>
            <a:ext cx="1483384" cy="1744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6645066" y="1624013"/>
            <a:ext cx="4613792" cy="3180528"/>
          </a:xfrm>
          <a:prstGeom prst="rect">
            <a:avLst/>
          </a:prstGeom>
        </p:spPr>
      </p:pic>
      <p:sp>
        <p:nvSpPr>
          <p:cNvPr id="8" name="TextBox 7"/>
          <p:cNvSpPr txBox="1"/>
          <p:nvPr/>
        </p:nvSpPr>
        <p:spPr>
          <a:xfrm>
            <a:off x="5155873" y="4804541"/>
            <a:ext cx="6408134" cy="1438855"/>
          </a:xfrm>
          <a:prstGeom prst="rect">
            <a:avLst/>
          </a:prstGeom>
          <a:solidFill>
            <a:schemeClr val="bg1"/>
          </a:solidFill>
          <a:ln w="47625">
            <a:solidFill>
              <a:schemeClr val="tx1"/>
            </a:solidFill>
          </a:ln>
        </p:spPr>
        <p:txBody>
          <a:bodyPr wrap="square" rtlCol="0">
            <a:spAutoFit/>
          </a:bodyPr>
          <a:lstStyle/>
          <a:p>
            <a:pPr defTabSz="685800">
              <a:defRPr/>
            </a:pPr>
            <a:r>
              <a:rPr lang="en-US" sz="2250" b="1" kern="0" dirty="0">
                <a:solidFill>
                  <a:srgbClr val="0000FF"/>
                </a:solidFill>
                <a:latin typeface="Arial"/>
              </a:rPr>
              <a:t>Just so you know: </a:t>
            </a:r>
          </a:p>
          <a:p>
            <a:pPr defTabSz="685800">
              <a:defRPr/>
            </a:pPr>
            <a:r>
              <a:rPr lang="en-US" sz="900" b="1" kern="0" dirty="0">
                <a:solidFill>
                  <a:srgbClr val="0000FF"/>
                </a:solidFill>
                <a:latin typeface="Arial"/>
              </a:rPr>
              <a:t> </a:t>
            </a:r>
          </a:p>
          <a:p>
            <a:pPr defTabSz="685800">
              <a:defRPr/>
            </a:pPr>
            <a:r>
              <a:rPr lang="en-US" sz="2250" b="1" kern="0" dirty="0">
                <a:solidFill>
                  <a:srgbClr val="0000FF"/>
                </a:solidFill>
                <a:latin typeface="Arial"/>
              </a:rPr>
              <a:t>If you throw me under the bus, I am grabbing your ankles and taking you with me. </a:t>
            </a:r>
            <a:endParaRPr lang="en-US" sz="2250" b="1" kern="0" dirty="0">
              <a:solidFill>
                <a:srgbClr val="C00000"/>
              </a:solidFill>
              <a:latin typeface="Arial"/>
            </a:endParaRPr>
          </a:p>
          <a:p>
            <a:pPr defTabSz="685800">
              <a:defRPr/>
            </a:pPr>
            <a:r>
              <a:rPr lang="en-US" sz="1100" b="1" kern="0" dirty="0">
                <a:solidFill>
                  <a:srgbClr val="C00000"/>
                </a:solidFill>
                <a:latin typeface="Arial"/>
              </a:rPr>
              <a:t> </a:t>
            </a:r>
          </a:p>
        </p:txBody>
      </p:sp>
    </p:spTree>
    <p:extLst>
      <p:ext uri="{BB962C8B-B14F-4D97-AF65-F5344CB8AC3E}">
        <p14:creationId xmlns:p14="http://schemas.microsoft.com/office/powerpoint/2010/main" val="4279657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172" y="553107"/>
            <a:ext cx="5257800" cy="1143000"/>
          </a:xfrm>
        </p:spPr>
        <p:txBody>
          <a:bodyPr/>
          <a:lstStyle/>
          <a:p>
            <a:r>
              <a:rPr lang="en-US" sz="5400" dirty="0">
                <a:solidFill>
                  <a:schemeClr val="tx1"/>
                </a:solidFill>
              </a:rPr>
              <a:t>=</a:t>
            </a:r>
            <a:r>
              <a:rPr lang="en-US" sz="5400" dirty="0">
                <a:solidFill>
                  <a:srgbClr val="FFFF00"/>
                </a:solidFill>
              </a:rPr>
              <a:t> </a:t>
            </a:r>
            <a:r>
              <a:rPr lang="en-US" sz="5400" b="1" dirty="0">
                <a:solidFill>
                  <a:schemeClr val="tx1">
                    <a:lumMod val="85000"/>
                    <a:lumOff val="15000"/>
                  </a:schemeClr>
                </a:solidFill>
                <a:latin typeface="Arial" panose="020B0604020202020204" pitchFamily="34" charset="0"/>
                <a:cs typeface="Arial" panose="020B0604020202020204" pitchFamily="34" charset="0"/>
              </a:rPr>
              <a:t>WIIFM</a:t>
            </a:r>
          </a:p>
        </p:txBody>
      </p:sp>
      <p:sp>
        <p:nvSpPr>
          <p:cNvPr id="3" name="Content Placeholder 2"/>
          <p:cNvSpPr>
            <a:spLocks noGrp="1"/>
          </p:cNvSpPr>
          <p:nvPr>
            <p:ph idx="1"/>
          </p:nvPr>
        </p:nvSpPr>
        <p:spPr>
          <a:xfrm>
            <a:off x="7358554" y="2107264"/>
            <a:ext cx="4012326" cy="3581400"/>
          </a:xfrm>
          <a:solidFill>
            <a:srgbClr val="FFFFFF"/>
          </a:solidFill>
          <a:ln w="38100">
            <a:solidFill>
              <a:srgbClr val="1C1C1C"/>
            </a:solidFill>
          </a:ln>
        </p:spPr>
        <p:txBody>
          <a:bodyPr/>
          <a:lstStyle/>
          <a:p>
            <a:pPr>
              <a:buNone/>
            </a:pPr>
            <a:r>
              <a:rPr lang="en-US" sz="1200" dirty="0">
                <a:solidFill>
                  <a:srgbClr val="C00000"/>
                </a:solidFill>
                <a:latin typeface="Arial Black" pitchFamily="34" charset="0"/>
              </a:rPr>
              <a:t>	</a:t>
            </a:r>
          </a:p>
          <a:p>
            <a:pPr>
              <a:buNone/>
            </a:pPr>
            <a:r>
              <a:rPr lang="en-US" sz="4000" dirty="0">
                <a:solidFill>
                  <a:schemeClr val="tx1">
                    <a:lumMod val="65000"/>
                    <a:lumOff val="35000"/>
                  </a:schemeClr>
                </a:solidFill>
                <a:latin typeface="Arial Black" pitchFamily="34" charset="0"/>
              </a:rPr>
              <a:t>Learn enough to: </a:t>
            </a:r>
          </a:p>
          <a:p>
            <a:pPr>
              <a:buNone/>
            </a:pPr>
            <a:r>
              <a:rPr lang="en-US" sz="4000" i="1" dirty="0">
                <a:solidFill>
                  <a:srgbClr val="C00000"/>
                </a:solidFill>
                <a:latin typeface="Arial Black" pitchFamily="34" charset="0"/>
              </a:rPr>
              <a:t>Stay Out of Court!</a:t>
            </a:r>
            <a:r>
              <a:rPr lang="en-US" sz="4000" dirty="0">
                <a:solidFill>
                  <a:srgbClr val="C00000"/>
                </a:solidFill>
              </a:rPr>
              <a:t>  </a:t>
            </a:r>
          </a:p>
        </p:txBody>
      </p:sp>
      <p:sp>
        <p:nvSpPr>
          <p:cNvPr id="4" name="Slide Number Placeholder 3"/>
          <p:cNvSpPr>
            <a:spLocks noGrp="1"/>
          </p:cNvSpPr>
          <p:nvPr>
            <p:ph type="sldNum" sz="quarter" idx="12"/>
          </p:nvPr>
        </p:nvSpPr>
        <p:spPr/>
        <p:txBody>
          <a:bodyPr/>
          <a:lstStyle/>
          <a:p>
            <a:pPr>
              <a:defRPr/>
            </a:pPr>
            <a:fld id="{DC4E99CB-D4A9-4CBC-8A22-026E283B13B5}" type="slidenum">
              <a:rPr lang="en-US" smtClean="0"/>
              <a:pPr>
                <a:defRPr/>
              </a:pPr>
              <a:t>6</a:t>
            </a:fld>
            <a:endParaRPr lang="en-US"/>
          </a:p>
        </p:txBody>
      </p:sp>
      <p:pic>
        <p:nvPicPr>
          <p:cNvPr id="121857" name="Picture 1" descr="C:\Documents and Settings\pspinks\Local Settings\Temporary Internet Files\Content.IE5\EZW4929Q\MPj03996820000[1].jpg"/>
          <p:cNvPicPr>
            <a:picLocks noChangeAspect="1" noChangeArrowheads="1"/>
          </p:cNvPicPr>
          <p:nvPr/>
        </p:nvPicPr>
        <p:blipFill>
          <a:blip r:embed="rId3" cstate="print"/>
          <a:srcRect/>
          <a:stretch>
            <a:fillRect/>
          </a:stretch>
        </p:blipFill>
        <p:spPr bwMode="auto">
          <a:xfrm>
            <a:off x="1828799" y="2082302"/>
            <a:ext cx="5529755" cy="4775698"/>
          </a:xfrm>
          <a:prstGeom prst="rect">
            <a:avLst/>
          </a:prstGeom>
          <a:noFill/>
        </p:spPr>
      </p:pic>
      <p:pic>
        <p:nvPicPr>
          <p:cNvPr id="6" name="image3" descr="http://imgtn4.ask.com/ts?t=15677060936111264415&amp;pid=23120&amp;ppid=10"/>
          <p:cNvPicPr/>
          <p:nvPr/>
        </p:nvPicPr>
        <p:blipFill>
          <a:blip r:embed="rId4" cstate="print"/>
          <a:srcRect/>
          <a:stretch>
            <a:fillRect/>
          </a:stretch>
        </p:blipFill>
        <p:spPr bwMode="auto">
          <a:xfrm>
            <a:off x="1492469" y="115614"/>
            <a:ext cx="2438400" cy="1905000"/>
          </a:xfrm>
          <a:prstGeom prst="rect">
            <a:avLst/>
          </a:prstGeom>
          <a:noFill/>
          <a:ln w="9525">
            <a:noFill/>
            <a:miter lim="800000"/>
            <a:headEnd/>
            <a:tailEnd/>
          </a:ln>
        </p:spPr>
      </p:pic>
    </p:spTree>
    <p:extLst>
      <p:ext uri="{BB962C8B-B14F-4D97-AF65-F5344CB8AC3E}">
        <p14:creationId xmlns:p14="http://schemas.microsoft.com/office/powerpoint/2010/main" val="379764362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0365-8D1A-4183-A63C-C9F58FA6C20B}"/>
              </a:ext>
            </a:extLst>
          </p:cNvPr>
          <p:cNvSpPr>
            <a:spLocks noGrp="1"/>
          </p:cNvSpPr>
          <p:nvPr>
            <p:ph type="title"/>
          </p:nvPr>
        </p:nvSpPr>
        <p:spPr>
          <a:xfrm>
            <a:off x="613984" y="413874"/>
            <a:ext cx="11349815" cy="933449"/>
          </a:xfrm>
        </p:spPr>
        <p:txBody>
          <a:bodyPr>
            <a:normAutofit/>
          </a:bodyPr>
          <a:lstStyle/>
          <a:p>
            <a:r>
              <a:rPr lang="en-US" dirty="0"/>
              <a:t>   SIP #3 – Dec 5</a:t>
            </a:r>
            <a:r>
              <a:rPr lang="en-US" baseline="30000" dirty="0"/>
              <a:t>th</a:t>
            </a:r>
            <a:r>
              <a:rPr lang="en-US" dirty="0"/>
              <a:t>    ___  SIP #4 – Dec 12</a:t>
            </a:r>
            <a:r>
              <a:rPr lang="en-US" baseline="30000" dirty="0"/>
              <a:t>th</a:t>
            </a:r>
          </a:p>
        </p:txBody>
      </p:sp>
      <p:sp>
        <p:nvSpPr>
          <p:cNvPr id="3" name="Content Placeholder 2">
            <a:extLst>
              <a:ext uri="{FF2B5EF4-FFF2-40B4-BE49-F238E27FC236}">
                <a16:creationId xmlns:a16="http://schemas.microsoft.com/office/drawing/2014/main" id="{210C8FDD-EA30-4612-AB19-BCDAE3809347}"/>
              </a:ext>
            </a:extLst>
          </p:cNvPr>
          <p:cNvSpPr>
            <a:spLocks noGrp="1"/>
          </p:cNvSpPr>
          <p:nvPr>
            <p:ph sz="half" idx="1"/>
          </p:nvPr>
        </p:nvSpPr>
        <p:spPr>
          <a:xfrm>
            <a:off x="1366097" y="1347323"/>
            <a:ext cx="4447786" cy="3581401"/>
          </a:xfrm>
        </p:spPr>
        <p:txBody>
          <a:bodyPr>
            <a:normAutofit/>
          </a:bodyPr>
          <a:lstStyle/>
          <a:p>
            <a:pPr marL="0" indent="0">
              <a:buNone/>
            </a:pPr>
            <a:r>
              <a:rPr lang="en-US" sz="2800" b="1" u="sng" dirty="0"/>
              <a:t>SIP #3:</a:t>
            </a:r>
          </a:p>
          <a:p>
            <a:pPr marL="0" indent="0">
              <a:buNone/>
            </a:pPr>
            <a:r>
              <a:rPr lang="en-US" sz="2800" b="1" dirty="0"/>
              <a:t>Conflict Resolution</a:t>
            </a:r>
          </a:p>
          <a:p>
            <a:pPr marL="0" indent="0">
              <a:buNone/>
            </a:pPr>
            <a:r>
              <a:rPr lang="en-US" sz="2800" b="1" dirty="0"/>
              <a:t>Generational Communication</a:t>
            </a:r>
          </a:p>
          <a:p>
            <a:pPr marL="0" indent="0">
              <a:buNone/>
            </a:pPr>
            <a:r>
              <a:rPr lang="en-US" sz="2800" b="1" dirty="0"/>
              <a:t>Delegating</a:t>
            </a:r>
          </a:p>
        </p:txBody>
      </p:sp>
      <p:sp>
        <p:nvSpPr>
          <p:cNvPr id="4" name="Content Placeholder 3">
            <a:extLst>
              <a:ext uri="{FF2B5EF4-FFF2-40B4-BE49-F238E27FC236}">
                <a16:creationId xmlns:a16="http://schemas.microsoft.com/office/drawing/2014/main" id="{534CDF42-8AF8-408A-9053-4E3ABBC0E65A}"/>
              </a:ext>
            </a:extLst>
          </p:cNvPr>
          <p:cNvSpPr>
            <a:spLocks noGrp="1"/>
          </p:cNvSpPr>
          <p:nvPr>
            <p:ph sz="half" idx="2"/>
          </p:nvPr>
        </p:nvSpPr>
        <p:spPr>
          <a:xfrm>
            <a:off x="7020302" y="1411553"/>
            <a:ext cx="4447786" cy="3581401"/>
          </a:xfrm>
        </p:spPr>
        <p:txBody>
          <a:bodyPr>
            <a:normAutofit/>
          </a:bodyPr>
          <a:lstStyle/>
          <a:p>
            <a:pPr marL="0" indent="0">
              <a:buNone/>
            </a:pPr>
            <a:r>
              <a:rPr lang="en-US" sz="2800" b="1" u="sng" dirty="0"/>
              <a:t>SIP #4:</a:t>
            </a:r>
          </a:p>
          <a:p>
            <a:pPr marL="0" indent="0">
              <a:buNone/>
            </a:pPr>
            <a:r>
              <a:rPr lang="en-US" sz="2800" b="1" dirty="0"/>
              <a:t>Coaching</a:t>
            </a:r>
          </a:p>
          <a:p>
            <a:pPr marL="0" indent="0">
              <a:buNone/>
            </a:pPr>
            <a:r>
              <a:rPr lang="en-US" sz="2800" b="1" dirty="0"/>
              <a:t>Ethics</a:t>
            </a:r>
          </a:p>
          <a:p>
            <a:pPr marL="0" indent="0">
              <a:buNone/>
            </a:pPr>
            <a:r>
              <a:rPr lang="en-US" sz="2800" b="1" dirty="0"/>
              <a:t>Difficult Conversations – Discipline and Terminations</a:t>
            </a:r>
          </a:p>
        </p:txBody>
      </p:sp>
      <p:cxnSp>
        <p:nvCxnSpPr>
          <p:cNvPr id="6" name="Straight Connector 5">
            <a:extLst>
              <a:ext uri="{FF2B5EF4-FFF2-40B4-BE49-F238E27FC236}">
                <a16:creationId xmlns:a16="http://schemas.microsoft.com/office/drawing/2014/main" id="{304B02BF-D9AA-4962-9BA2-3B12FAEBEA43}"/>
              </a:ext>
            </a:extLst>
          </p:cNvPr>
          <p:cNvCxnSpPr>
            <a:cxnSpLocks/>
          </p:cNvCxnSpPr>
          <p:nvPr/>
        </p:nvCxnSpPr>
        <p:spPr>
          <a:xfrm>
            <a:off x="5986072" y="0"/>
            <a:ext cx="109928" cy="6858000"/>
          </a:xfrm>
          <a:prstGeom prst="line">
            <a:avLst/>
          </a:prstGeom>
          <a:ln w="50800">
            <a:solidFill>
              <a:srgbClr val="3333FF"/>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B92ED7E-EDF7-4165-83E9-2318AB8C8FF1}"/>
              </a:ext>
            </a:extLst>
          </p:cNvPr>
          <p:cNvSpPr>
            <a:spLocks noGrp="1"/>
          </p:cNvSpPr>
          <p:nvPr>
            <p:ph type="sldNum" sz="quarter" idx="12"/>
          </p:nvPr>
        </p:nvSpPr>
        <p:spPr/>
        <p:txBody>
          <a:bodyPr/>
          <a:lstStyle/>
          <a:p>
            <a:fld id="{2E436CE9-B43B-40D3-BCE0-B3813F59189E}" type="slidenum">
              <a:rPr lang="en-US" smtClean="0"/>
              <a:t>60</a:t>
            </a:fld>
            <a:endParaRPr lang="en-US"/>
          </a:p>
        </p:txBody>
      </p:sp>
      <p:sp>
        <p:nvSpPr>
          <p:cNvPr id="7" name="TextBox 6">
            <a:extLst>
              <a:ext uri="{FF2B5EF4-FFF2-40B4-BE49-F238E27FC236}">
                <a16:creationId xmlns:a16="http://schemas.microsoft.com/office/drawing/2014/main" id="{4EF9A08C-0435-4C2E-96E9-BD23542D4925}"/>
              </a:ext>
            </a:extLst>
          </p:cNvPr>
          <p:cNvSpPr txBox="1"/>
          <p:nvPr/>
        </p:nvSpPr>
        <p:spPr>
          <a:xfrm>
            <a:off x="1193907" y="4634589"/>
            <a:ext cx="9694258" cy="461665"/>
          </a:xfrm>
          <a:prstGeom prst="rect">
            <a:avLst/>
          </a:prstGeom>
          <a:solidFill>
            <a:srgbClr val="FFFF99"/>
          </a:solidFill>
          <a:ln w="57150">
            <a:solidFill>
              <a:schemeClr val="tx1"/>
            </a:solidFill>
          </a:ln>
        </p:spPr>
        <p:txBody>
          <a:bodyPr wrap="square" rtlCol="0">
            <a:spAutoFit/>
          </a:bodyPr>
          <a:lstStyle/>
          <a:p>
            <a:r>
              <a:rPr lang="en-US" sz="2400" i="1" dirty="0"/>
              <a:t>Please email me your specific Questions?  We can discuss in December.  </a:t>
            </a:r>
          </a:p>
        </p:txBody>
      </p:sp>
    </p:spTree>
    <p:extLst>
      <p:ext uri="{BB962C8B-B14F-4D97-AF65-F5344CB8AC3E}">
        <p14:creationId xmlns:p14="http://schemas.microsoft.com/office/powerpoint/2010/main" val="18989861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1F1C7-8AE3-480D-B813-180853F83FC3}"/>
              </a:ext>
            </a:extLst>
          </p:cNvPr>
          <p:cNvSpPr>
            <a:spLocks noGrp="1"/>
          </p:cNvSpPr>
          <p:nvPr>
            <p:ph type="ctrTitle"/>
          </p:nvPr>
        </p:nvSpPr>
        <p:spPr/>
        <p:txBody>
          <a:bodyPr/>
          <a:lstStyle/>
          <a:p>
            <a:r>
              <a:rPr lang="en-US"/>
              <a:t>The End of SIP #2</a:t>
            </a:r>
          </a:p>
        </p:txBody>
      </p:sp>
      <p:sp>
        <p:nvSpPr>
          <p:cNvPr id="4" name="Subtitle 3">
            <a:extLst>
              <a:ext uri="{FF2B5EF4-FFF2-40B4-BE49-F238E27FC236}">
                <a16:creationId xmlns:a16="http://schemas.microsoft.com/office/drawing/2014/main" id="{5227A1DB-08B5-479C-AEE7-0CADAED56DFC}"/>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9D9E8E4F-B73F-4EB1-B6C0-0DA7CC63AF07}"/>
              </a:ext>
            </a:extLst>
          </p:cNvPr>
          <p:cNvSpPr>
            <a:spLocks noGrp="1"/>
          </p:cNvSpPr>
          <p:nvPr>
            <p:ph type="sldNum" sz="quarter" idx="12"/>
          </p:nvPr>
        </p:nvSpPr>
        <p:spPr/>
        <p:txBody>
          <a:bodyPr/>
          <a:lstStyle/>
          <a:p>
            <a:fld id="{2E436CE9-B43B-40D3-BCE0-B3813F59189E}" type="slidenum">
              <a:rPr lang="en-US" smtClean="0"/>
              <a:t>61</a:t>
            </a:fld>
            <a:endParaRPr lang="en-US"/>
          </a:p>
        </p:txBody>
      </p:sp>
    </p:spTree>
    <p:extLst>
      <p:ext uri="{BB962C8B-B14F-4D97-AF65-F5344CB8AC3E}">
        <p14:creationId xmlns:p14="http://schemas.microsoft.com/office/powerpoint/2010/main" val="212220300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8450" y="5372100"/>
            <a:ext cx="6686550" cy="400050"/>
          </a:xfrm>
        </p:spPr>
        <p:txBody>
          <a:bodyPr>
            <a:noAutofit/>
          </a:bodyPr>
          <a:lstStyle/>
          <a:p>
            <a:pPr eaLnBrk="1" hangingPunct="1">
              <a:buNone/>
              <a:defRPr/>
            </a:pPr>
            <a:r>
              <a:rPr lang="en-US" sz="2400" dirty="0"/>
              <a:t>   </a:t>
            </a:r>
            <a:endParaRPr lang="en-US" sz="2400" dirty="0">
              <a:solidFill>
                <a:srgbClr val="000066"/>
              </a:solidFill>
            </a:endParaRPr>
          </a:p>
        </p:txBody>
      </p:sp>
      <p:pic>
        <p:nvPicPr>
          <p:cNvPr id="2" name="Picture 1">
            <a:extLst>
              <a:ext uri="{FF2B5EF4-FFF2-40B4-BE49-F238E27FC236}">
                <a16:creationId xmlns:a16="http://schemas.microsoft.com/office/drawing/2014/main" id="{93E4BB5A-B5F3-4007-9271-7F7F2FBB9AEF}"/>
              </a:ext>
            </a:extLst>
          </p:cNvPr>
          <p:cNvPicPr>
            <a:picLocks noChangeAspect="1"/>
          </p:cNvPicPr>
          <p:nvPr/>
        </p:nvPicPr>
        <p:blipFill>
          <a:blip r:embed="rId3"/>
          <a:stretch>
            <a:fillRect/>
          </a:stretch>
        </p:blipFill>
        <p:spPr>
          <a:xfrm>
            <a:off x="1321524" y="1252765"/>
            <a:ext cx="7745579" cy="5171182"/>
          </a:xfrm>
          <a:prstGeom prst="rect">
            <a:avLst/>
          </a:prstGeom>
        </p:spPr>
      </p:pic>
      <p:sp>
        <p:nvSpPr>
          <p:cNvPr id="4" name="TextBox 3">
            <a:extLst>
              <a:ext uri="{FF2B5EF4-FFF2-40B4-BE49-F238E27FC236}">
                <a16:creationId xmlns:a16="http://schemas.microsoft.com/office/drawing/2014/main" id="{C0C5ACEA-FD68-4E5E-BD18-9805543AC1FF}"/>
              </a:ext>
            </a:extLst>
          </p:cNvPr>
          <p:cNvSpPr txBox="1"/>
          <p:nvPr/>
        </p:nvSpPr>
        <p:spPr>
          <a:xfrm>
            <a:off x="2012134" y="220876"/>
            <a:ext cx="6831179" cy="1077218"/>
          </a:xfrm>
          <a:prstGeom prst="rect">
            <a:avLst/>
          </a:prstGeom>
          <a:noFill/>
        </p:spPr>
        <p:txBody>
          <a:bodyPr wrap="square" rtlCol="0">
            <a:spAutoFit/>
          </a:bodyPr>
          <a:lstStyle/>
          <a:p>
            <a:pPr defTabSz="914400" fontAlgn="base">
              <a:spcBef>
                <a:spcPct val="0"/>
              </a:spcBef>
              <a:spcAft>
                <a:spcPct val="0"/>
              </a:spcAft>
              <a:defRPr/>
            </a:pPr>
            <a:r>
              <a:rPr lang="en-US" sz="3200" b="1" dirty="0">
                <a:solidFill>
                  <a:srgbClr val="C00000"/>
                </a:solidFill>
                <a:highlight>
                  <a:srgbClr val="FFFFCC"/>
                </a:highlight>
                <a:latin typeface="Tahoma" panose="020B0604030504040204" pitchFamily="34" charset="0"/>
                <a:ea typeface="Tahoma" panose="020B0604030504040204" pitchFamily="34" charset="0"/>
                <a:cs typeface="Tahoma" panose="020B0604030504040204" pitchFamily="34" charset="0"/>
              </a:rPr>
              <a:t>Be careful what you write and say in your Social Media.</a:t>
            </a:r>
          </a:p>
        </p:txBody>
      </p:sp>
      <p:sp>
        <p:nvSpPr>
          <p:cNvPr id="5" name="TextBox 4">
            <a:extLst>
              <a:ext uri="{FF2B5EF4-FFF2-40B4-BE49-F238E27FC236}">
                <a16:creationId xmlns:a16="http://schemas.microsoft.com/office/drawing/2014/main" id="{42E161D7-F2CF-4BAE-A7E4-B0AFC9820E7F}"/>
              </a:ext>
            </a:extLst>
          </p:cNvPr>
          <p:cNvSpPr txBox="1"/>
          <p:nvPr/>
        </p:nvSpPr>
        <p:spPr>
          <a:xfrm rot="20870135">
            <a:off x="9453025" y="1336921"/>
            <a:ext cx="1828800" cy="646331"/>
          </a:xfrm>
          <a:prstGeom prst="rect">
            <a:avLst/>
          </a:prstGeom>
          <a:solidFill>
            <a:srgbClr val="FFFFCC"/>
          </a:solidFill>
          <a:ln>
            <a:solidFill>
              <a:srgbClr val="000000"/>
            </a:solidFill>
          </a:ln>
        </p:spPr>
        <p:txBody>
          <a:bodyPr wrap="square" rtlCol="0">
            <a:spAutoFit/>
          </a:bodyPr>
          <a:lstStyle/>
          <a:p>
            <a:pPr eaLnBrk="0" fontAlgn="base" hangingPunct="0">
              <a:spcBef>
                <a:spcPct val="0"/>
              </a:spcBef>
              <a:spcAft>
                <a:spcPct val="0"/>
              </a:spcAft>
            </a:pPr>
            <a:r>
              <a:rPr lang="en-US" sz="3600" dirty="0">
                <a:solidFill>
                  <a:srgbClr val="C00000"/>
                </a:solidFill>
                <a:latin typeface="Tahoma" pitchFamily="34" charset="0"/>
                <a:ea typeface="Tahoma" pitchFamily="34" charset="0"/>
                <a:cs typeface="Tahoma" pitchFamily="34" charset="0"/>
              </a:rPr>
              <a:t> EMAIL</a:t>
            </a:r>
          </a:p>
        </p:txBody>
      </p:sp>
      <p:sp>
        <p:nvSpPr>
          <p:cNvPr id="6" name="TextBox 5">
            <a:extLst>
              <a:ext uri="{FF2B5EF4-FFF2-40B4-BE49-F238E27FC236}">
                <a16:creationId xmlns:a16="http://schemas.microsoft.com/office/drawing/2014/main" id="{C08F4447-DDBE-4EC7-B8F5-DCC508C715E8}"/>
              </a:ext>
            </a:extLst>
          </p:cNvPr>
          <p:cNvSpPr txBox="1"/>
          <p:nvPr/>
        </p:nvSpPr>
        <p:spPr>
          <a:xfrm rot="20857186">
            <a:off x="9448798" y="2434367"/>
            <a:ext cx="2231825" cy="646331"/>
          </a:xfrm>
          <a:prstGeom prst="rect">
            <a:avLst/>
          </a:prstGeom>
          <a:solidFill>
            <a:srgbClr val="FFFFCC"/>
          </a:solidFill>
          <a:ln>
            <a:solidFill>
              <a:srgbClr val="000000"/>
            </a:solidFill>
          </a:ln>
        </p:spPr>
        <p:txBody>
          <a:bodyPr wrap="square" rtlCol="0">
            <a:spAutoFit/>
          </a:bodyPr>
          <a:lstStyle/>
          <a:p>
            <a:pPr eaLnBrk="0" fontAlgn="base" hangingPunct="0">
              <a:spcBef>
                <a:spcPct val="0"/>
              </a:spcBef>
              <a:spcAft>
                <a:spcPct val="0"/>
              </a:spcAft>
            </a:pPr>
            <a:r>
              <a:rPr lang="en-US" sz="3600" dirty="0">
                <a:solidFill>
                  <a:srgbClr val="C00000"/>
                </a:solidFill>
                <a:latin typeface="Tahoma" pitchFamily="34" charset="0"/>
                <a:ea typeface="Tahoma" pitchFamily="34" charset="0"/>
                <a:cs typeface="Tahoma" pitchFamily="34" charset="0"/>
              </a:rPr>
              <a:t> TEXTING</a:t>
            </a:r>
          </a:p>
        </p:txBody>
      </p:sp>
      <p:sp>
        <p:nvSpPr>
          <p:cNvPr id="7" name="TextBox 6">
            <a:extLst>
              <a:ext uri="{FF2B5EF4-FFF2-40B4-BE49-F238E27FC236}">
                <a16:creationId xmlns:a16="http://schemas.microsoft.com/office/drawing/2014/main" id="{5C0B09B1-55B8-4A56-8F3F-0ABC8FBE0DDC}"/>
              </a:ext>
            </a:extLst>
          </p:cNvPr>
          <p:cNvSpPr txBox="1"/>
          <p:nvPr/>
        </p:nvSpPr>
        <p:spPr>
          <a:xfrm rot="20756856">
            <a:off x="9537449" y="3621025"/>
            <a:ext cx="2054522" cy="584775"/>
          </a:xfrm>
          <a:prstGeom prst="rect">
            <a:avLst/>
          </a:prstGeom>
          <a:solidFill>
            <a:srgbClr val="FFFFCC"/>
          </a:solidFill>
          <a:ln>
            <a:solidFill>
              <a:srgbClr val="000000"/>
            </a:solidFill>
          </a:ln>
        </p:spPr>
        <p:txBody>
          <a:bodyPr wrap="square" rtlCol="0">
            <a:spAutoFit/>
          </a:bodyPr>
          <a:lstStyle/>
          <a:p>
            <a:pPr eaLnBrk="0" fontAlgn="base" hangingPunct="0">
              <a:spcBef>
                <a:spcPct val="0"/>
              </a:spcBef>
              <a:spcAft>
                <a:spcPct val="0"/>
              </a:spcAft>
            </a:pPr>
            <a:r>
              <a:rPr lang="en-US" sz="3200" dirty="0">
                <a:solidFill>
                  <a:srgbClr val="C00000"/>
                </a:solidFill>
                <a:latin typeface="Tahoma" pitchFamily="34" charset="0"/>
                <a:ea typeface="Tahoma" pitchFamily="34" charset="0"/>
                <a:cs typeface="Tahoma" pitchFamily="34" charset="0"/>
              </a:rPr>
              <a:t> TWEETS</a:t>
            </a:r>
          </a:p>
        </p:txBody>
      </p:sp>
      <p:sp>
        <p:nvSpPr>
          <p:cNvPr id="8" name="TextBox 7">
            <a:extLst>
              <a:ext uri="{FF2B5EF4-FFF2-40B4-BE49-F238E27FC236}">
                <a16:creationId xmlns:a16="http://schemas.microsoft.com/office/drawing/2014/main" id="{159F95AD-C513-4FE0-8EA9-61DFA991DA9B}"/>
              </a:ext>
            </a:extLst>
          </p:cNvPr>
          <p:cNvSpPr txBox="1"/>
          <p:nvPr/>
        </p:nvSpPr>
        <p:spPr>
          <a:xfrm rot="20809853">
            <a:off x="9714807" y="4770254"/>
            <a:ext cx="1867507" cy="584775"/>
          </a:xfrm>
          <a:prstGeom prst="rect">
            <a:avLst/>
          </a:prstGeom>
          <a:solidFill>
            <a:srgbClr val="FFFFCC"/>
          </a:solidFill>
          <a:ln>
            <a:solidFill>
              <a:srgbClr val="000000"/>
            </a:solidFill>
          </a:ln>
        </p:spPr>
        <p:txBody>
          <a:bodyPr wrap="square" rtlCol="0">
            <a:spAutoFit/>
          </a:bodyPr>
          <a:lstStyle/>
          <a:p>
            <a:pPr eaLnBrk="0" fontAlgn="base" hangingPunct="0">
              <a:spcBef>
                <a:spcPct val="0"/>
              </a:spcBef>
              <a:spcAft>
                <a:spcPct val="0"/>
              </a:spcAft>
            </a:pPr>
            <a:r>
              <a:rPr lang="en-US" sz="3200" dirty="0">
                <a:solidFill>
                  <a:srgbClr val="C00000"/>
                </a:solidFill>
                <a:latin typeface="Tahoma" pitchFamily="34" charset="0"/>
                <a:ea typeface="Tahoma" pitchFamily="34" charset="0"/>
                <a:cs typeface="Tahoma" pitchFamily="34" charset="0"/>
              </a:rPr>
              <a:t>  BLOGS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1527317" y="-380976"/>
            <a:ext cx="9296400" cy="5769610"/>
          </a:xfrm>
          <a:prstGeom prst="rect">
            <a:avLst/>
          </a:prstGeom>
          <a:noFill/>
          <a:ln w="9525">
            <a:noFill/>
            <a:miter lim="800000"/>
            <a:headEnd/>
            <a:tailEnd/>
          </a:ln>
        </p:spPr>
      </p:pic>
      <p:sp>
        <p:nvSpPr>
          <p:cNvPr id="5" name="TextBox 4"/>
          <p:cNvSpPr txBox="1"/>
          <p:nvPr/>
        </p:nvSpPr>
        <p:spPr>
          <a:xfrm>
            <a:off x="1524000" y="5410201"/>
            <a:ext cx="9144000" cy="1508105"/>
          </a:xfrm>
          <a:prstGeom prst="rect">
            <a:avLst/>
          </a:prstGeom>
          <a:solidFill>
            <a:srgbClr val="FFFFCC"/>
          </a:solidFill>
          <a:ln>
            <a:solidFill>
              <a:schemeClr val="tx1"/>
            </a:solidFill>
          </a:ln>
        </p:spPr>
        <p:txBody>
          <a:bodyPr>
            <a:spAutoFit/>
          </a:bodyPr>
          <a:lstStyle/>
          <a:p>
            <a:pPr algn="ctr">
              <a:defRPr/>
            </a:pPr>
            <a:r>
              <a:rPr lang="en-US" sz="4400" b="1" dirty="0">
                <a:solidFill>
                  <a:srgbClr val="000000"/>
                </a:solidFill>
                <a:latin typeface="Calibri" panose="020F0502020204030204" pitchFamily="34" charset="0"/>
                <a:ea typeface="Tahoma" panose="020B0604030504040204" pitchFamily="34" charset="0"/>
                <a:cs typeface="Tahoma" panose="020B0604030504040204" pitchFamily="34" charset="0"/>
              </a:rPr>
              <a:t>EVIDENCE</a:t>
            </a:r>
            <a:r>
              <a:rPr lang="en-US" sz="4400" b="1" dirty="0">
                <a:solidFill>
                  <a:srgbClr val="000000"/>
                </a:solidFill>
                <a:latin typeface="Calibri" panose="020F0502020204030204" pitchFamily="34" charset="0"/>
              </a:rPr>
              <a:t> can </a:t>
            </a:r>
          </a:p>
          <a:p>
            <a:pPr algn="ctr">
              <a:defRPr/>
            </a:pPr>
            <a:r>
              <a:rPr lang="en-US" sz="4800" b="1" i="1" dirty="0">
                <a:solidFill>
                  <a:srgbClr val="000000"/>
                </a:solidFill>
                <a:latin typeface="Britannic Bold" panose="020B0903060703020204" pitchFamily="34" charset="0"/>
              </a:rPr>
              <a:t>Blow Up </a:t>
            </a:r>
            <a:r>
              <a:rPr lang="en-US" sz="4400" b="1" dirty="0">
                <a:solidFill>
                  <a:srgbClr val="000000"/>
                </a:solidFill>
                <a:latin typeface="Calibri" panose="020F0502020204030204" pitchFamily="34" charset="0"/>
              </a:rPr>
              <a:t>your Career</a:t>
            </a:r>
          </a:p>
        </p:txBody>
      </p:sp>
      <p:sp>
        <p:nvSpPr>
          <p:cNvPr id="2" name="TextBox 1"/>
          <p:cNvSpPr txBox="1"/>
          <p:nvPr/>
        </p:nvSpPr>
        <p:spPr>
          <a:xfrm rot="20489543">
            <a:off x="1806910" y="3900792"/>
            <a:ext cx="2698069" cy="1261884"/>
          </a:xfrm>
          <a:prstGeom prst="rect">
            <a:avLst/>
          </a:prstGeom>
          <a:solidFill>
            <a:srgbClr val="FFFF99"/>
          </a:solidFill>
          <a:ln>
            <a:solidFill>
              <a:schemeClr val="tx1"/>
            </a:solidFill>
          </a:ln>
        </p:spPr>
        <p:txBody>
          <a:bodyPr wrap="square" rtlCol="0">
            <a:spAutoFit/>
          </a:bodyPr>
          <a:lstStyle/>
          <a:p>
            <a:r>
              <a:rPr lang="en-US" sz="3800" b="1" dirty="0">
                <a:solidFill>
                  <a:srgbClr val="0000FF"/>
                </a:solidFill>
                <a:latin typeface="Comic Sans MS" panose="030F0702030302020204" pitchFamily="66" charset="0"/>
                <a:cs typeface="Arial" pitchFamily="34" charset="0"/>
              </a:rPr>
              <a:t>Electronic</a:t>
            </a:r>
          </a:p>
          <a:p>
            <a:r>
              <a:rPr lang="en-US" sz="3800" b="1" dirty="0">
                <a:solidFill>
                  <a:srgbClr val="0000FF"/>
                </a:solidFill>
                <a:latin typeface="Comic Sans MS" panose="030F0702030302020204" pitchFamily="66" charset="0"/>
                <a:cs typeface="Arial" pitchFamily="34" charset="0"/>
              </a:rPr>
              <a:t>Media =</a:t>
            </a:r>
          </a:p>
        </p:txBody>
      </p:sp>
      <p:cxnSp>
        <p:nvCxnSpPr>
          <p:cNvPr id="4" name="Straight Arrow Connector 3"/>
          <p:cNvCxnSpPr>
            <a:cxnSpLocks/>
          </p:cNvCxnSpPr>
          <p:nvPr/>
        </p:nvCxnSpPr>
        <p:spPr>
          <a:xfrm>
            <a:off x="3276600" y="5185305"/>
            <a:ext cx="1219200" cy="598817"/>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FA8475B1-806D-4F56-9000-7B60EAFA2D4F}"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7526009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7C19A1-C0A3-4ED9-A5D7-EC0A2034726D}"/>
              </a:ext>
            </a:extLst>
          </p:cNvPr>
          <p:cNvSpPr>
            <a:spLocks noGrp="1"/>
          </p:cNvSpPr>
          <p:nvPr>
            <p:ph type="sldNum" sz="quarter" idx="12"/>
          </p:nvPr>
        </p:nvSpPr>
        <p:spPr/>
        <p:txBody>
          <a:bodyPr/>
          <a:lstStyle/>
          <a:p>
            <a:fld id="{2E436CE9-B43B-40D3-BCE0-B3813F59189E}" type="slidenum">
              <a:rPr lang="en-US" smtClean="0"/>
              <a:t>64</a:t>
            </a:fld>
            <a:endParaRPr lang="en-US"/>
          </a:p>
        </p:txBody>
      </p:sp>
      <p:graphicFrame>
        <p:nvGraphicFramePr>
          <p:cNvPr id="5" name="Object 4">
            <a:extLst>
              <a:ext uri="{FF2B5EF4-FFF2-40B4-BE49-F238E27FC236}">
                <a16:creationId xmlns:a16="http://schemas.microsoft.com/office/drawing/2014/main" id="{29131E33-0CDE-47E4-A118-C76B2C47F13E}"/>
              </a:ext>
            </a:extLst>
          </p:cNvPr>
          <p:cNvGraphicFramePr>
            <a:graphicFrameLocks noChangeAspect="1"/>
          </p:cNvGraphicFramePr>
          <p:nvPr>
            <p:extLst>
              <p:ext uri="{D42A27DB-BD31-4B8C-83A1-F6EECF244321}">
                <p14:modId xmlns:p14="http://schemas.microsoft.com/office/powerpoint/2010/main" val="692583188"/>
              </p:ext>
            </p:extLst>
          </p:nvPr>
        </p:nvGraphicFramePr>
        <p:xfrm>
          <a:off x="-2371820" y="-338959"/>
          <a:ext cx="12457508" cy="8056179"/>
        </p:xfrm>
        <a:graphic>
          <a:graphicData uri="http://schemas.openxmlformats.org/presentationml/2006/ole">
            <mc:AlternateContent xmlns:mc="http://schemas.openxmlformats.org/markup-compatibility/2006">
              <mc:Choice xmlns:v="urn:schemas-microsoft-com:vml" Requires="v">
                <p:oleObj spid="_x0000_s12312" name="Acrobat Document" r:id="rId4" imgW="6119684" imgH="3957264" progId="AcroExch.Document.DC">
                  <p:embed/>
                </p:oleObj>
              </mc:Choice>
              <mc:Fallback>
                <p:oleObj name="Acrobat Document" r:id="rId4" imgW="6119684" imgH="3957264" progId="AcroExch.Document.DC">
                  <p:embed/>
                  <p:pic>
                    <p:nvPicPr>
                      <p:cNvPr id="0" name=""/>
                      <p:cNvPicPr/>
                      <p:nvPr/>
                    </p:nvPicPr>
                    <p:blipFill>
                      <a:blip r:embed="rId5"/>
                      <a:stretch>
                        <a:fillRect/>
                      </a:stretch>
                    </p:blipFill>
                    <p:spPr>
                      <a:xfrm>
                        <a:off x="-2371820" y="-338959"/>
                        <a:ext cx="12457508" cy="805617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8A811181-CDB2-443A-B94A-28B27EA79997}"/>
              </a:ext>
            </a:extLst>
          </p:cNvPr>
          <p:cNvSpPr txBox="1"/>
          <p:nvPr/>
        </p:nvSpPr>
        <p:spPr>
          <a:xfrm>
            <a:off x="10085688" y="1478017"/>
            <a:ext cx="2077410" cy="2062103"/>
          </a:xfrm>
          <a:prstGeom prst="rect">
            <a:avLst/>
          </a:prstGeom>
          <a:solidFill>
            <a:srgbClr val="FFFF99"/>
          </a:solidFill>
          <a:ln w="31750">
            <a:solidFill>
              <a:schemeClr val="tx1"/>
            </a:solidFill>
          </a:ln>
        </p:spPr>
        <p:txBody>
          <a:bodyPr wrap="square" rtlCol="0">
            <a:spAutoFit/>
          </a:bodyPr>
          <a:lstStyle/>
          <a:p>
            <a:r>
              <a:rPr lang="en-US" sz="3200" dirty="0">
                <a:solidFill>
                  <a:srgbClr val="FF0000"/>
                </a:solidFill>
              </a:rPr>
              <a:t>Main Evidence:</a:t>
            </a:r>
          </a:p>
          <a:p>
            <a:r>
              <a:rPr lang="en-US" sz="3200" dirty="0">
                <a:solidFill>
                  <a:srgbClr val="FF0000"/>
                </a:solidFill>
              </a:rPr>
              <a:t>9,000 Text Messages!</a:t>
            </a:r>
          </a:p>
        </p:txBody>
      </p:sp>
    </p:spTree>
    <p:extLst>
      <p:ext uri="{BB962C8B-B14F-4D97-AF65-F5344CB8AC3E}">
        <p14:creationId xmlns:p14="http://schemas.microsoft.com/office/powerpoint/2010/main" val="192616821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nvPr>
        </p:nvGraphicFramePr>
        <p:xfrm>
          <a:off x="486697" y="206477"/>
          <a:ext cx="10707329" cy="6430296"/>
        </p:xfrm>
        <a:graphic>
          <a:graphicData uri="http://schemas.openxmlformats.org/drawingml/2006/table">
            <a:tbl>
              <a:tblPr firstRow="1" bandRow="1">
                <a:tableStyleId>{5C22544A-7EE6-4342-B048-85BDC9FD1C3A}</a:tableStyleId>
              </a:tblPr>
              <a:tblGrid>
                <a:gridCol w="7397791">
                  <a:extLst>
                    <a:ext uri="{9D8B030D-6E8A-4147-A177-3AD203B41FA5}">
                      <a16:colId xmlns:a16="http://schemas.microsoft.com/office/drawing/2014/main" val="20000"/>
                    </a:ext>
                  </a:extLst>
                </a:gridCol>
                <a:gridCol w="3309538">
                  <a:extLst>
                    <a:ext uri="{9D8B030D-6E8A-4147-A177-3AD203B41FA5}">
                      <a16:colId xmlns:a16="http://schemas.microsoft.com/office/drawing/2014/main" val="20001"/>
                    </a:ext>
                  </a:extLst>
                </a:gridCol>
              </a:tblGrid>
              <a:tr h="645838">
                <a:tc>
                  <a:txBody>
                    <a:bodyPr/>
                    <a:lstStyle/>
                    <a:p>
                      <a:pPr algn="ctr"/>
                      <a:r>
                        <a:rPr lang="en-US" sz="3600" dirty="0"/>
                        <a:t>Case Activity</a:t>
                      </a:r>
                    </a:p>
                  </a:txBody>
                  <a:tcPr>
                    <a:solidFill>
                      <a:schemeClr val="bg1">
                        <a:lumMod val="85000"/>
                      </a:schemeClr>
                    </a:solidFill>
                  </a:tcPr>
                </a:tc>
                <a:tc>
                  <a:txBody>
                    <a:bodyPr/>
                    <a:lstStyle/>
                    <a:p>
                      <a:r>
                        <a:rPr lang="en-US" sz="3600" dirty="0"/>
                        <a:t>Est. Cost</a:t>
                      </a:r>
                    </a:p>
                  </a:txBody>
                  <a:tcPr>
                    <a:solidFill>
                      <a:schemeClr val="bg1">
                        <a:lumMod val="85000"/>
                      </a:schemeClr>
                    </a:solidFill>
                  </a:tcPr>
                </a:tc>
                <a:extLst>
                  <a:ext uri="{0D108BD9-81ED-4DB2-BD59-A6C34878D82A}">
                    <a16:rowId xmlns:a16="http://schemas.microsoft.com/office/drawing/2014/main" val="10000"/>
                  </a:ext>
                </a:extLst>
              </a:tr>
              <a:tr h="533518">
                <a:tc>
                  <a:txBody>
                    <a:bodyPr/>
                    <a:lstStyle/>
                    <a:p>
                      <a:r>
                        <a:rPr lang="en-US" sz="2800" dirty="0"/>
                        <a:t>Initial Investigation</a:t>
                      </a:r>
                    </a:p>
                  </a:txBody>
                  <a:tcPr>
                    <a:solidFill>
                      <a:schemeClr val="bg1">
                        <a:lumMod val="85000"/>
                      </a:schemeClr>
                    </a:solidFill>
                  </a:tcPr>
                </a:tc>
                <a:tc>
                  <a:txBody>
                    <a:bodyPr/>
                    <a:lstStyle/>
                    <a:p>
                      <a:r>
                        <a:rPr lang="en-US" sz="2800" dirty="0"/>
                        <a:t>$2,500</a:t>
                      </a:r>
                    </a:p>
                  </a:txBody>
                  <a:tcPr>
                    <a:solidFill>
                      <a:schemeClr val="bg1">
                        <a:lumMod val="85000"/>
                      </a:schemeClr>
                    </a:solidFill>
                  </a:tcPr>
                </a:tc>
                <a:extLst>
                  <a:ext uri="{0D108BD9-81ED-4DB2-BD59-A6C34878D82A}">
                    <a16:rowId xmlns:a16="http://schemas.microsoft.com/office/drawing/2014/main" val="10001"/>
                  </a:ext>
                </a:extLst>
              </a:tr>
              <a:tr h="533518">
                <a:tc>
                  <a:txBody>
                    <a:bodyPr/>
                    <a:lstStyle/>
                    <a:p>
                      <a:r>
                        <a:rPr lang="en-US" sz="2800" dirty="0"/>
                        <a:t>Responsive</a:t>
                      </a:r>
                      <a:r>
                        <a:rPr lang="en-US" sz="2800" baseline="0" dirty="0"/>
                        <a:t> Pleadings</a:t>
                      </a:r>
                      <a:endParaRPr lang="en-US" sz="2800" dirty="0"/>
                    </a:p>
                  </a:txBody>
                  <a:tcPr>
                    <a:solidFill>
                      <a:schemeClr val="bg1">
                        <a:lumMod val="85000"/>
                      </a:schemeClr>
                    </a:solidFill>
                  </a:tcPr>
                </a:tc>
                <a:tc>
                  <a:txBody>
                    <a:bodyPr/>
                    <a:lstStyle/>
                    <a:p>
                      <a:r>
                        <a:rPr lang="en-US" sz="2800" dirty="0"/>
                        <a:t>$2,500</a:t>
                      </a:r>
                    </a:p>
                  </a:txBody>
                  <a:tcPr>
                    <a:solidFill>
                      <a:schemeClr val="bg1">
                        <a:lumMod val="85000"/>
                      </a:schemeClr>
                    </a:solidFill>
                  </a:tcPr>
                </a:tc>
                <a:extLst>
                  <a:ext uri="{0D108BD9-81ED-4DB2-BD59-A6C34878D82A}">
                    <a16:rowId xmlns:a16="http://schemas.microsoft.com/office/drawing/2014/main" val="10002"/>
                  </a:ext>
                </a:extLst>
              </a:tr>
              <a:tr h="533518">
                <a:tc>
                  <a:txBody>
                    <a:bodyPr/>
                    <a:lstStyle/>
                    <a:p>
                      <a:r>
                        <a:rPr lang="en-US" sz="2800" dirty="0"/>
                        <a:t>Discovery</a:t>
                      </a:r>
                    </a:p>
                  </a:txBody>
                  <a:tcPr>
                    <a:solidFill>
                      <a:schemeClr val="bg1">
                        <a:lumMod val="85000"/>
                      </a:schemeClr>
                    </a:solidFill>
                  </a:tcPr>
                </a:tc>
                <a:tc>
                  <a:txBody>
                    <a:bodyPr/>
                    <a:lstStyle/>
                    <a:p>
                      <a:r>
                        <a:rPr lang="en-US" sz="2800" dirty="0"/>
                        <a:t>$7,000</a:t>
                      </a:r>
                    </a:p>
                  </a:txBody>
                  <a:tcPr>
                    <a:solidFill>
                      <a:schemeClr val="bg1">
                        <a:lumMod val="85000"/>
                      </a:schemeClr>
                    </a:solidFill>
                  </a:tcPr>
                </a:tc>
                <a:extLst>
                  <a:ext uri="{0D108BD9-81ED-4DB2-BD59-A6C34878D82A}">
                    <a16:rowId xmlns:a16="http://schemas.microsoft.com/office/drawing/2014/main" val="10003"/>
                  </a:ext>
                </a:extLst>
              </a:tr>
              <a:tr h="533518">
                <a:tc>
                  <a:txBody>
                    <a:bodyPr/>
                    <a:lstStyle/>
                    <a:p>
                      <a:r>
                        <a:rPr lang="en-US" sz="2800" dirty="0"/>
                        <a:t>Depose</a:t>
                      </a:r>
                      <a:r>
                        <a:rPr lang="en-US" sz="2800" baseline="0" dirty="0"/>
                        <a:t> Plaintiff</a:t>
                      </a:r>
                      <a:endParaRPr lang="en-US" sz="2800" dirty="0"/>
                    </a:p>
                  </a:txBody>
                  <a:tcPr>
                    <a:solidFill>
                      <a:schemeClr val="bg1">
                        <a:lumMod val="85000"/>
                      </a:schemeClr>
                    </a:solidFill>
                  </a:tcPr>
                </a:tc>
                <a:tc>
                  <a:txBody>
                    <a:bodyPr/>
                    <a:lstStyle/>
                    <a:p>
                      <a:r>
                        <a:rPr lang="en-US" sz="2800" dirty="0"/>
                        <a:t>$3,500</a:t>
                      </a:r>
                    </a:p>
                  </a:txBody>
                  <a:tcPr>
                    <a:solidFill>
                      <a:schemeClr val="bg1">
                        <a:lumMod val="85000"/>
                      </a:schemeClr>
                    </a:solidFill>
                  </a:tcPr>
                </a:tc>
                <a:extLst>
                  <a:ext uri="{0D108BD9-81ED-4DB2-BD59-A6C34878D82A}">
                    <a16:rowId xmlns:a16="http://schemas.microsoft.com/office/drawing/2014/main" val="10004"/>
                  </a:ext>
                </a:extLst>
              </a:tr>
              <a:tr h="533518">
                <a:tc>
                  <a:txBody>
                    <a:bodyPr/>
                    <a:lstStyle/>
                    <a:p>
                      <a:r>
                        <a:rPr lang="en-US" sz="2800" dirty="0"/>
                        <a:t>Depose</a:t>
                      </a:r>
                      <a:r>
                        <a:rPr lang="en-US" sz="2800" baseline="0" dirty="0"/>
                        <a:t> Additional Witnesses</a:t>
                      </a:r>
                      <a:endParaRPr lang="en-US" sz="2800" dirty="0"/>
                    </a:p>
                  </a:txBody>
                  <a:tcPr>
                    <a:solidFill>
                      <a:schemeClr val="bg1">
                        <a:lumMod val="85000"/>
                      </a:schemeClr>
                    </a:solidFill>
                  </a:tcPr>
                </a:tc>
                <a:tc>
                  <a:txBody>
                    <a:bodyPr/>
                    <a:lstStyle/>
                    <a:p>
                      <a:r>
                        <a:rPr lang="en-US" sz="2800" dirty="0"/>
                        <a:t>$7,000</a:t>
                      </a:r>
                    </a:p>
                  </a:txBody>
                  <a:tcPr>
                    <a:solidFill>
                      <a:schemeClr val="bg1">
                        <a:lumMod val="85000"/>
                      </a:schemeClr>
                    </a:solidFill>
                  </a:tcPr>
                </a:tc>
                <a:extLst>
                  <a:ext uri="{0D108BD9-81ED-4DB2-BD59-A6C34878D82A}">
                    <a16:rowId xmlns:a16="http://schemas.microsoft.com/office/drawing/2014/main" val="10005"/>
                  </a:ext>
                </a:extLst>
              </a:tr>
              <a:tr h="533518">
                <a:tc>
                  <a:txBody>
                    <a:bodyPr/>
                    <a:lstStyle/>
                    <a:p>
                      <a:r>
                        <a:rPr lang="en-US" sz="2800" dirty="0"/>
                        <a:t>Depose City Officials</a:t>
                      </a:r>
                    </a:p>
                  </a:txBody>
                  <a:tcPr>
                    <a:solidFill>
                      <a:schemeClr val="bg1">
                        <a:lumMod val="85000"/>
                      </a:schemeClr>
                    </a:solidFill>
                  </a:tcPr>
                </a:tc>
                <a:tc>
                  <a:txBody>
                    <a:bodyPr/>
                    <a:lstStyle/>
                    <a:p>
                      <a:r>
                        <a:rPr lang="en-US" sz="2800" dirty="0"/>
                        <a:t>$3,000</a:t>
                      </a:r>
                    </a:p>
                  </a:txBody>
                  <a:tcPr>
                    <a:solidFill>
                      <a:schemeClr val="bg1">
                        <a:lumMod val="85000"/>
                      </a:schemeClr>
                    </a:solidFill>
                  </a:tcPr>
                </a:tc>
                <a:extLst>
                  <a:ext uri="{0D108BD9-81ED-4DB2-BD59-A6C34878D82A}">
                    <a16:rowId xmlns:a16="http://schemas.microsoft.com/office/drawing/2014/main" val="10006"/>
                  </a:ext>
                </a:extLst>
              </a:tr>
              <a:tr h="533518">
                <a:tc>
                  <a:txBody>
                    <a:bodyPr/>
                    <a:lstStyle/>
                    <a:p>
                      <a:r>
                        <a:rPr lang="en-US" sz="2800" dirty="0"/>
                        <a:t>Dispositive Motions</a:t>
                      </a:r>
                    </a:p>
                  </a:txBody>
                  <a:tcPr>
                    <a:solidFill>
                      <a:schemeClr val="bg1">
                        <a:lumMod val="85000"/>
                      </a:schemeClr>
                    </a:solidFill>
                  </a:tcPr>
                </a:tc>
                <a:tc>
                  <a:txBody>
                    <a:bodyPr/>
                    <a:lstStyle/>
                    <a:p>
                      <a:r>
                        <a:rPr lang="en-US" sz="2800" dirty="0"/>
                        <a:t>$10,000</a:t>
                      </a:r>
                    </a:p>
                  </a:txBody>
                  <a:tcPr>
                    <a:solidFill>
                      <a:schemeClr val="bg1">
                        <a:lumMod val="85000"/>
                      </a:schemeClr>
                    </a:solidFill>
                  </a:tcPr>
                </a:tc>
                <a:extLst>
                  <a:ext uri="{0D108BD9-81ED-4DB2-BD59-A6C34878D82A}">
                    <a16:rowId xmlns:a16="http://schemas.microsoft.com/office/drawing/2014/main" val="10007"/>
                  </a:ext>
                </a:extLst>
              </a:tr>
              <a:tr h="533518">
                <a:tc>
                  <a:txBody>
                    <a:bodyPr/>
                    <a:lstStyle/>
                    <a:p>
                      <a:r>
                        <a:rPr lang="en-US" sz="2800" dirty="0"/>
                        <a:t>Pretrial and Trial</a:t>
                      </a:r>
                    </a:p>
                  </a:txBody>
                  <a:tcPr>
                    <a:solidFill>
                      <a:schemeClr val="bg1">
                        <a:lumMod val="85000"/>
                      </a:schemeClr>
                    </a:solidFill>
                  </a:tcPr>
                </a:tc>
                <a:tc>
                  <a:txBody>
                    <a:bodyPr/>
                    <a:lstStyle/>
                    <a:p>
                      <a:r>
                        <a:rPr lang="en-US" sz="2800" dirty="0"/>
                        <a:t>$30,000</a:t>
                      </a:r>
                    </a:p>
                  </a:txBody>
                  <a:tcPr>
                    <a:solidFill>
                      <a:schemeClr val="bg1">
                        <a:lumMod val="85000"/>
                      </a:schemeClr>
                    </a:solidFill>
                  </a:tcPr>
                </a:tc>
                <a:extLst>
                  <a:ext uri="{0D108BD9-81ED-4DB2-BD59-A6C34878D82A}">
                    <a16:rowId xmlns:a16="http://schemas.microsoft.com/office/drawing/2014/main" val="10008"/>
                  </a:ext>
                </a:extLst>
              </a:tr>
              <a:tr h="533518">
                <a:tc>
                  <a:txBody>
                    <a:bodyPr/>
                    <a:lstStyle/>
                    <a:p>
                      <a:r>
                        <a:rPr lang="en-US" sz="2800" dirty="0"/>
                        <a:t>Misc.</a:t>
                      </a:r>
                    </a:p>
                  </a:txBody>
                  <a:tcPr>
                    <a:solidFill>
                      <a:schemeClr val="bg1">
                        <a:lumMod val="85000"/>
                      </a:schemeClr>
                    </a:solidFill>
                  </a:tcPr>
                </a:tc>
                <a:tc>
                  <a:txBody>
                    <a:bodyPr/>
                    <a:lstStyle/>
                    <a:p>
                      <a:r>
                        <a:rPr lang="en-US" sz="2800" dirty="0"/>
                        <a:t>$5,000</a:t>
                      </a:r>
                    </a:p>
                  </a:txBody>
                  <a:tcPr>
                    <a:solidFill>
                      <a:schemeClr val="bg1">
                        <a:lumMod val="85000"/>
                      </a:schemeClr>
                    </a:solidFill>
                  </a:tcPr>
                </a:tc>
                <a:extLst>
                  <a:ext uri="{0D108BD9-81ED-4DB2-BD59-A6C34878D82A}">
                    <a16:rowId xmlns:a16="http://schemas.microsoft.com/office/drawing/2014/main" val="10009"/>
                  </a:ext>
                </a:extLst>
              </a:tr>
              <a:tr h="982796">
                <a:tc>
                  <a:txBody>
                    <a:bodyPr/>
                    <a:lstStyle/>
                    <a:p>
                      <a:r>
                        <a:rPr lang="en-US" sz="2800" b="1" dirty="0">
                          <a:solidFill>
                            <a:srgbClr val="FF0000"/>
                          </a:solidFill>
                        </a:rPr>
                        <a:t>   Total Initial Estimate</a:t>
                      </a:r>
                      <a:r>
                        <a:rPr lang="en-US" sz="2800" b="1" baseline="0" dirty="0">
                          <a:solidFill>
                            <a:srgbClr val="FF0000"/>
                          </a:solidFill>
                        </a:rPr>
                        <a:t> of Defense:</a:t>
                      </a:r>
                      <a:endParaRPr lang="en-US" sz="2800" b="1" dirty="0">
                        <a:solidFill>
                          <a:srgbClr val="FF0000"/>
                        </a:solidFill>
                      </a:endParaRPr>
                    </a:p>
                  </a:txBody>
                  <a:tcPr>
                    <a:solidFill>
                      <a:schemeClr val="bg1">
                        <a:lumMod val="85000"/>
                      </a:schemeClr>
                    </a:solidFill>
                  </a:tcPr>
                </a:tc>
                <a:tc>
                  <a:txBody>
                    <a:bodyPr/>
                    <a:lstStyle/>
                    <a:p>
                      <a:r>
                        <a:rPr lang="en-US" sz="2800" b="1" dirty="0">
                          <a:solidFill>
                            <a:srgbClr val="FF0000"/>
                          </a:solidFill>
                        </a:rPr>
                        <a:t>$70,500</a:t>
                      </a:r>
                    </a:p>
                  </a:txBody>
                  <a:tcPr>
                    <a:solidFill>
                      <a:schemeClr val="bg1">
                        <a:lumMod val="85000"/>
                      </a:schemeClr>
                    </a:solidFill>
                  </a:tcPr>
                </a:tc>
                <a:extLst>
                  <a:ext uri="{0D108BD9-81ED-4DB2-BD59-A6C34878D82A}">
                    <a16:rowId xmlns:a16="http://schemas.microsoft.com/office/drawing/2014/main" val="10010"/>
                  </a:ext>
                </a:extLst>
              </a:tr>
            </a:tbl>
          </a:graphicData>
        </a:graphic>
      </p:graphicFrame>
      <p:sp>
        <p:nvSpPr>
          <p:cNvPr id="3" name="Slide Number Placeholder 2">
            <a:extLst>
              <a:ext uri="{FF2B5EF4-FFF2-40B4-BE49-F238E27FC236}">
                <a16:creationId xmlns:a16="http://schemas.microsoft.com/office/drawing/2014/main" id="{A522C788-8260-47AD-8567-4C570C217A58}"/>
              </a:ext>
            </a:extLst>
          </p:cNvPr>
          <p:cNvSpPr>
            <a:spLocks noGrp="1"/>
          </p:cNvSpPr>
          <p:nvPr>
            <p:ph type="sldNum" sz="quarter" idx="12"/>
          </p:nvPr>
        </p:nvSpPr>
        <p:spPr/>
        <p:txBody>
          <a:bodyPr/>
          <a:lstStyle/>
          <a:p>
            <a:fld id="{2E436CE9-B43B-40D3-BCE0-B3813F59189E}" type="slidenum">
              <a:rPr lang="en-US" smtClean="0"/>
              <a:t>65</a:t>
            </a:fld>
            <a:endParaRPr lang="en-US"/>
          </a:p>
        </p:txBody>
      </p:sp>
    </p:spTree>
    <p:extLst>
      <p:ext uri="{BB962C8B-B14F-4D97-AF65-F5344CB8AC3E}">
        <p14:creationId xmlns:p14="http://schemas.microsoft.com/office/powerpoint/2010/main" val="31730408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8479777" y="639763"/>
            <a:ext cx="3046073" cy="5177377"/>
          </a:xfrm>
          <a:ln>
            <a:noFill/>
          </a:ln>
        </p:spPr>
        <p:txBody>
          <a:bodyPr>
            <a:normAutofit/>
          </a:bodyPr>
          <a:lstStyle/>
          <a:p>
            <a:pPr algn="ctr"/>
            <a:r>
              <a:rPr lang="en-US" altLang="en-US" sz="6600" b="1" dirty="0">
                <a:effectLst/>
              </a:rPr>
              <a:t>Jury Trials</a:t>
            </a:r>
          </a:p>
        </p:txBody>
      </p:sp>
      <p:graphicFrame>
        <p:nvGraphicFramePr>
          <p:cNvPr id="133125" name="Content Placeholder 2"/>
          <p:cNvGraphicFramePr>
            <a:graphicFrameLocks noGrp="1"/>
          </p:cNvGraphicFramePr>
          <p:nvPr>
            <p:ph idx="1"/>
            <p:extLst>
              <p:ext uri="{D42A27DB-BD31-4B8C-83A1-F6EECF244321}">
                <p14:modId xmlns:p14="http://schemas.microsoft.com/office/powerpoint/2010/main" val="3550407045"/>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EC238C2D-1AA0-4BDE-81AE-D9B7FF546FB9}"/>
              </a:ext>
            </a:extLst>
          </p:cNvPr>
          <p:cNvPicPr>
            <a:picLocks noChangeAspect="1"/>
          </p:cNvPicPr>
          <p:nvPr/>
        </p:nvPicPr>
        <p:blipFill>
          <a:blip r:embed="rId8"/>
          <a:stretch>
            <a:fillRect/>
          </a:stretch>
        </p:blipFill>
        <p:spPr>
          <a:xfrm>
            <a:off x="7574718" y="2902490"/>
            <a:ext cx="4516649" cy="2914650"/>
          </a:xfrm>
          <a:prstGeom prst="rect">
            <a:avLst/>
          </a:prstGeom>
        </p:spPr>
      </p:pic>
      <p:sp>
        <p:nvSpPr>
          <p:cNvPr id="3" name="Slide Number Placeholder 2">
            <a:extLst>
              <a:ext uri="{FF2B5EF4-FFF2-40B4-BE49-F238E27FC236}">
                <a16:creationId xmlns:a16="http://schemas.microsoft.com/office/drawing/2014/main" id="{685FFE0B-094A-4D7A-8094-2489A3BB1E13}"/>
              </a:ext>
            </a:extLst>
          </p:cNvPr>
          <p:cNvSpPr>
            <a:spLocks noGrp="1"/>
          </p:cNvSpPr>
          <p:nvPr>
            <p:ph type="sldNum" sz="quarter" idx="12"/>
          </p:nvPr>
        </p:nvSpPr>
        <p:spPr/>
        <p:txBody>
          <a:bodyPr/>
          <a:lstStyle/>
          <a:p>
            <a:fld id="{2E436CE9-B43B-40D3-BCE0-B3813F59189E}" type="slidenum">
              <a:rPr lang="en-US" smtClean="0"/>
              <a:t>66</a:t>
            </a:fld>
            <a:endParaRPr lang="en-US"/>
          </a:p>
        </p:txBody>
      </p:sp>
    </p:spTree>
    <p:extLst>
      <p:ext uri="{BB962C8B-B14F-4D97-AF65-F5344CB8AC3E}">
        <p14:creationId xmlns:p14="http://schemas.microsoft.com/office/powerpoint/2010/main" val="37875721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A3A4-211F-47D8-A39E-F05A6F27E59F}"/>
              </a:ext>
            </a:extLst>
          </p:cNvPr>
          <p:cNvSpPr>
            <a:spLocks noGrp="1"/>
          </p:cNvSpPr>
          <p:nvPr>
            <p:ph type="title"/>
          </p:nvPr>
        </p:nvSpPr>
        <p:spPr/>
        <p:txBody>
          <a:bodyPr/>
          <a:lstStyle/>
          <a:p>
            <a:r>
              <a:rPr lang="en-US" dirty="0"/>
              <a:t>Document, Document, Document!</a:t>
            </a:r>
          </a:p>
        </p:txBody>
      </p:sp>
      <p:sp>
        <p:nvSpPr>
          <p:cNvPr id="3" name="Content Placeholder 2">
            <a:extLst>
              <a:ext uri="{FF2B5EF4-FFF2-40B4-BE49-F238E27FC236}">
                <a16:creationId xmlns:a16="http://schemas.microsoft.com/office/drawing/2014/main" id="{86E0CFBF-1655-4266-BADC-3E2980784B58}"/>
              </a:ext>
            </a:extLst>
          </p:cNvPr>
          <p:cNvSpPr>
            <a:spLocks noGrp="1"/>
          </p:cNvSpPr>
          <p:nvPr>
            <p:ph idx="1"/>
          </p:nvPr>
        </p:nvSpPr>
        <p:spPr>
          <a:xfrm>
            <a:off x="5813533" y="2494893"/>
            <a:ext cx="5214445" cy="1332186"/>
          </a:xfrm>
        </p:spPr>
        <p:txBody>
          <a:bodyPr/>
          <a:lstStyle/>
          <a:p>
            <a:pPr marL="0" indent="0">
              <a:buNone/>
            </a:pPr>
            <a:r>
              <a:rPr lang="en-US" sz="4000" b="1" dirty="0">
                <a:latin typeface="Arial Black" panose="020B0A04020102020204" pitchFamily="34" charset="0"/>
              </a:rPr>
              <a:t>When you write it down, you own it!</a:t>
            </a:r>
          </a:p>
        </p:txBody>
      </p:sp>
      <p:pic>
        <p:nvPicPr>
          <p:cNvPr id="4" name="Picture 3">
            <a:extLst>
              <a:ext uri="{FF2B5EF4-FFF2-40B4-BE49-F238E27FC236}">
                <a16:creationId xmlns:a16="http://schemas.microsoft.com/office/drawing/2014/main" id="{95A2C46E-6F73-44E7-BB00-CAC580E2D2E7}"/>
              </a:ext>
            </a:extLst>
          </p:cNvPr>
          <p:cNvPicPr>
            <a:picLocks noChangeAspect="1"/>
          </p:cNvPicPr>
          <p:nvPr/>
        </p:nvPicPr>
        <p:blipFill>
          <a:blip r:embed="rId3"/>
          <a:stretch>
            <a:fillRect/>
          </a:stretch>
        </p:blipFill>
        <p:spPr>
          <a:xfrm>
            <a:off x="2041634" y="1674266"/>
            <a:ext cx="3230938" cy="4285100"/>
          </a:xfrm>
          <a:prstGeom prst="rect">
            <a:avLst/>
          </a:prstGeom>
        </p:spPr>
      </p:pic>
      <p:sp>
        <p:nvSpPr>
          <p:cNvPr id="5" name="Slide Number Placeholder 4">
            <a:extLst>
              <a:ext uri="{FF2B5EF4-FFF2-40B4-BE49-F238E27FC236}">
                <a16:creationId xmlns:a16="http://schemas.microsoft.com/office/drawing/2014/main" id="{2687807F-9C71-4B1A-A36A-0311BDFE7E01}"/>
              </a:ext>
            </a:extLst>
          </p:cNvPr>
          <p:cNvSpPr>
            <a:spLocks noGrp="1"/>
          </p:cNvSpPr>
          <p:nvPr>
            <p:ph type="sldNum" sz="quarter" idx="12"/>
          </p:nvPr>
        </p:nvSpPr>
        <p:spPr/>
        <p:txBody>
          <a:bodyPr/>
          <a:lstStyle/>
          <a:p>
            <a:fld id="{2E436CE9-B43B-40D3-BCE0-B3813F59189E}" type="slidenum">
              <a:rPr lang="en-US" smtClean="0"/>
              <a:t>7</a:t>
            </a:fld>
            <a:endParaRPr lang="en-US"/>
          </a:p>
        </p:txBody>
      </p:sp>
    </p:spTree>
    <p:extLst>
      <p:ext uri="{BB962C8B-B14F-4D97-AF65-F5344CB8AC3E}">
        <p14:creationId xmlns:p14="http://schemas.microsoft.com/office/powerpoint/2010/main" val="74130058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defTabSz="914400">
              <a:defRPr/>
            </a:pPr>
            <a:fld id="{F273C6C4-594C-458A-B224-3D2181360D09}" type="slidenum">
              <a:rPr lang="en-US" sz="1800" kern="0">
                <a:solidFill>
                  <a:sysClr val="windowText" lastClr="000000"/>
                </a:solidFill>
              </a:rPr>
              <a:pPr defTabSz="914400">
                <a:defRPr/>
              </a:pPr>
              <a:t>8</a:t>
            </a:fld>
            <a:endParaRPr lang="en-US" sz="1800" kern="0">
              <a:solidFill>
                <a:sysClr val="windowText" lastClr="000000"/>
              </a:solidFill>
            </a:endParaRPr>
          </a:p>
        </p:txBody>
      </p:sp>
      <p:pic>
        <p:nvPicPr>
          <p:cNvPr id="5" name="Picture 2" descr="C:\Users\pspinks\AppData\Local\Microsoft\Windows\Temporary Internet Files\Content.Outlook\DA4B4PBG\IMG_37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3400"/>
            <a:ext cx="9144000" cy="80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4810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304800"/>
            <a:ext cx="3352800" cy="5867400"/>
          </a:xfrm>
        </p:spPr>
        <p:txBody>
          <a:bodyPr>
            <a:normAutofit/>
          </a:bodyPr>
          <a:lstStyle/>
          <a:p>
            <a:r>
              <a:rPr lang="en-US" sz="4800" i="1" u="sng" dirty="0"/>
              <a:t>Never</a:t>
            </a:r>
            <a:r>
              <a:rPr lang="en-US" sz="4800" dirty="0"/>
              <a:t> be a Lone Ranger</a:t>
            </a:r>
            <a:br>
              <a:rPr lang="en-US" sz="4800" dirty="0"/>
            </a:br>
            <a:r>
              <a:rPr lang="en-US" sz="4800" dirty="0"/>
              <a:t>__________</a:t>
            </a:r>
            <a:br>
              <a:rPr lang="en-US" sz="4800" dirty="0"/>
            </a:br>
            <a:r>
              <a:rPr lang="en-US" sz="4800" dirty="0"/>
              <a:t>Ask HR for help if you are unsure...</a:t>
            </a:r>
          </a:p>
        </p:txBody>
      </p:sp>
      <p:sp>
        <p:nvSpPr>
          <p:cNvPr id="4" name="Slide Number Placeholder 3"/>
          <p:cNvSpPr>
            <a:spLocks noGrp="1"/>
          </p:cNvSpPr>
          <p:nvPr>
            <p:ph type="sldNum" sz="quarter" idx="12"/>
          </p:nvPr>
        </p:nvSpPr>
        <p:spPr/>
        <p:txBody>
          <a:bodyPr/>
          <a:lstStyle/>
          <a:p>
            <a:pPr>
              <a:defRPr/>
            </a:pPr>
            <a:fld id="{DC4E99CB-D4A9-4CBC-8A22-026E283B13B5}" type="slidenum">
              <a:rPr lang="en-US" smtClean="0"/>
              <a:pPr>
                <a:defRPr/>
              </a:pPr>
              <a:t>9</a:t>
            </a:fld>
            <a:endParaRPr lang="en-US"/>
          </a:p>
        </p:txBody>
      </p:sp>
      <p:pic>
        <p:nvPicPr>
          <p:cNvPr id="5" name="Picture 4" descr="LoneRanger.Photo.jpg"/>
          <p:cNvPicPr>
            <a:picLocks noChangeAspect="1"/>
          </p:cNvPicPr>
          <p:nvPr/>
        </p:nvPicPr>
        <p:blipFill>
          <a:blip r:embed="rId3" cstate="print"/>
          <a:stretch>
            <a:fillRect/>
          </a:stretch>
        </p:blipFill>
        <p:spPr>
          <a:xfrm>
            <a:off x="1524000" y="0"/>
            <a:ext cx="5408518" cy="6858000"/>
          </a:xfrm>
          <a:prstGeom prst="rect">
            <a:avLst/>
          </a:prstGeom>
        </p:spPr>
      </p:pic>
      <p:pic>
        <p:nvPicPr>
          <p:cNvPr id="505858" name="Picture 2" descr="http://xfinity.comcast.net/blogs/movies/files/2012/03/ranger.jpg"/>
          <p:cNvPicPr>
            <a:picLocks noChangeAspect="1" noChangeArrowheads="1"/>
          </p:cNvPicPr>
          <p:nvPr/>
        </p:nvPicPr>
        <p:blipFill>
          <a:blip r:embed="rId4" cstate="print"/>
          <a:srcRect/>
          <a:stretch>
            <a:fillRect/>
          </a:stretch>
        </p:blipFill>
        <p:spPr bwMode="auto">
          <a:xfrm>
            <a:off x="1524000" y="0"/>
            <a:ext cx="5410200" cy="6858000"/>
          </a:xfrm>
          <a:prstGeom prst="rect">
            <a:avLst/>
          </a:prstGeom>
          <a:noFill/>
        </p:spPr>
      </p:pic>
    </p:spTree>
    <p:extLst>
      <p:ext uri="{BB962C8B-B14F-4D97-AF65-F5344CB8AC3E}">
        <p14:creationId xmlns:p14="http://schemas.microsoft.com/office/powerpoint/2010/main" val="165824146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05858"/>
                                        </p:tgtEl>
                                        <p:attrNameLst>
                                          <p:attrName>style.visibility</p:attrName>
                                        </p:attrNameLst>
                                      </p:cBhvr>
                                      <p:to>
                                        <p:strVal val="visible"/>
                                      </p:to>
                                    </p:set>
                                    <p:anim calcmode="lin" valueType="num">
                                      <p:cBhvr additive="base">
                                        <p:cTn id="7" dur="1000" fill="hold"/>
                                        <p:tgtEl>
                                          <p:spTgt spid="505858"/>
                                        </p:tgtEl>
                                        <p:attrNameLst>
                                          <p:attrName>ppt_x</p:attrName>
                                        </p:attrNameLst>
                                      </p:cBhvr>
                                      <p:tavLst>
                                        <p:tav tm="0">
                                          <p:val>
                                            <p:strVal val="0-#ppt_w/2"/>
                                          </p:val>
                                        </p:tav>
                                        <p:tav tm="100000">
                                          <p:val>
                                            <p:strVal val="#ppt_x"/>
                                          </p:val>
                                        </p:tav>
                                      </p:tavLst>
                                    </p:anim>
                                    <p:anim calcmode="lin" valueType="num">
                                      <p:cBhvr additive="base">
                                        <p:cTn id="8" dur="1000" fill="hold"/>
                                        <p:tgtEl>
                                          <p:spTgt spid="5058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PowerPlugs BGs 1 B06">
  <a:themeElements>
    <a:clrScheme name="PowerPlugs BGs 1 B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lugs BGs 1 B06">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lugs BGs 1 B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lugs BGs 1 B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lugs BGs 1 B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lugs BGs 1 B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lugs BGs 1 B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lugs BGs 1 B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lugs BGs 1 B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2470</TotalTime>
  <Words>6823</Words>
  <Application>Microsoft Office PowerPoint</Application>
  <PresentationFormat>Widescreen</PresentationFormat>
  <Paragraphs>920</Paragraphs>
  <Slides>66</Slides>
  <Notes>63</Notes>
  <HiddenSlides>0</HiddenSlides>
  <MMClips>2</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3</vt:i4>
      </vt:variant>
      <vt:variant>
        <vt:lpstr>Slide Titles</vt:lpstr>
      </vt:variant>
      <vt:variant>
        <vt:i4>66</vt:i4>
      </vt:variant>
    </vt:vector>
  </HeadingPairs>
  <TitlesOfParts>
    <vt:vector size="88" baseType="lpstr">
      <vt:lpstr>Aharoni</vt:lpstr>
      <vt:lpstr>Arial</vt:lpstr>
      <vt:lpstr>Arial Black</vt:lpstr>
      <vt:lpstr>Arial Narrow</vt:lpstr>
      <vt:lpstr>Britannic Bold</vt:lpstr>
      <vt:lpstr>Brush Script MT</vt:lpstr>
      <vt:lpstr>Calibri</vt:lpstr>
      <vt:lpstr>Cambria</vt:lpstr>
      <vt:lpstr>Comic Sans MS</vt:lpstr>
      <vt:lpstr>Franklin Gothic Book</vt:lpstr>
      <vt:lpstr>Garamond</vt:lpstr>
      <vt:lpstr>Roboto</vt:lpstr>
      <vt:lpstr>Tahoma</vt:lpstr>
      <vt:lpstr>Times New Roman</vt:lpstr>
      <vt:lpstr>Wingdings</vt:lpstr>
      <vt:lpstr>Wingdings 2</vt:lpstr>
      <vt:lpstr>Wingdings 3</vt:lpstr>
      <vt:lpstr>Crop</vt:lpstr>
      <vt:lpstr>PowerPlugs BGs 1 B06</vt:lpstr>
      <vt:lpstr>Slide</vt:lpstr>
      <vt:lpstr>Clip</vt:lpstr>
      <vt:lpstr>Acrobat Document</vt:lpstr>
      <vt:lpstr>PowerPoint Presentation</vt:lpstr>
      <vt:lpstr>Disclaimer</vt:lpstr>
      <vt:lpstr>PowerPoint Presentation</vt:lpstr>
      <vt:lpstr>PowerPoint Presentation</vt:lpstr>
      <vt:lpstr>PowerPoint Presentation</vt:lpstr>
      <vt:lpstr>= WIIFM</vt:lpstr>
      <vt:lpstr>Document, Document, Document!</vt:lpstr>
      <vt:lpstr>PowerPoint Presentation</vt:lpstr>
      <vt:lpstr>Never be a Lone Ranger __________ Ask HR for help if you are unsure...</vt:lpstr>
      <vt:lpstr>LABOR LAWS FOR SUPERVISORS</vt:lpstr>
      <vt:lpstr>Civil Rights Act of 1964</vt:lpstr>
      <vt:lpstr>Gender Discrimination</vt:lpstr>
      <vt:lpstr>PowerPoint Presentation</vt:lpstr>
      <vt:lpstr>PowerPoint Presentation</vt:lpstr>
      <vt:lpstr>Professional Conduct</vt:lpstr>
      <vt:lpstr>People who are different in regards to religion, clothing, cultural identity, hairstyles, etc. should accept the fact that they may be teased by their fellow coworkers and not consider such teasing as harassment.</vt:lpstr>
      <vt:lpstr>PowerPoint Presentation</vt:lpstr>
      <vt:lpstr>Reporting discrimination is itself a protected act under the law.</vt:lpstr>
      <vt:lpstr>Bias, Stereotypes and Prejudice</vt:lpstr>
      <vt:lpstr>Don't be a “Jerk”!</vt:lpstr>
      <vt:lpstr>PowerPoint Presentation</vt:lpstr>
      <vt:lpstr>A municipality can be found guilty of allowing sexual harassment, even if its supervisors never knew of the offending behavior.</vt:lpstr>
      <vt:lpstr>Harassment occurs because:</vt:lpstr>
      <vt:lpstr>It does not count as sexual harassment if, at one time, you had a consensual relationship with the harasser. </vt:lpstr>
      <vt:lpstr>Hostile Work Environment Factors</vt:lpstr>
      <vt:lpstr>An employee who is offended by a co-worker’s conduct must first tell the offender that the behavior is unwelcome before reporting it to Human Resources.</vt:lpstr>
      <vt:lpstr>PowerPoint Presentation</vt:lpstr>
      <vt:lpstr>PowerPoint Presentation</vt:lpstr>
      <vt:lpstr>PowerPoint Presentation</vt:lpstr>
      <vt:lpstr>Is there a Federal law that protects employees 40 years old and older.?  </vt:lpstr>
      <vt:lpstr>PowerPoint Presentation</vt:lpstr>
      <vt:lpstr>ADEA – AGE DISCRIMINATION  IN EMPLOYMENT  ACT</vt:lpstr>
      <vt:lpstr>Actions or words that may constitute age-based harassment:</vt:lpstr>
      <vt:lpstr>Poor Attitude</vt:lpstr>
      <vt:lpstr>At a bar after work, an employee tells you (his supervisor) in confidence he has a medical problem that may affect his ability to do the job safely.   Are you (as the supervisor) obligated to act on this information?  </vt:lpstr>
      <vt:lpstr>ADAAA - AMERICANS WITH DISABILITIES ACT                </vt:lpstr>
      <vt:lpstr>  ADAAA (continued)</vt:lpstr>
      <vt:lpstr>ADAAA –  Examples of Major Life Activities</vt:lpstr>
      <vt:lpstr>PowerPoint Presentation</vt:lpstr>
      <vt:lpstr>MEDICAL CONDITIONS NOT COVERED</vt:lpstr>
      <vt:lpstr>ADAAA-Reasonable Accommodation</vt:lpstr>
      <vt:lpstr>FLSA - FAIR LABOR STANDARDS ACT</vt:lpstr>
      <vt:lpstr>FLSA - FAIR LABOR STANDARDS ACT</vt:lpstr>
      <vt:lpstr>PowerPoint Presentation</vt:lpstr>
      <vt:lpstr>  David plans to take 12 weeks of FMLA leave beginning in August for the birth of his second child.  Earlier in the leave year, however, David took two weeks of annual leave to care for his mother following her hospitalization for a serious health condition.    The City failed to notify him at the time of his mother’s hospitalization that the time he spent caring for her would be counted as FMLA leave.  Can he still take 12 weeks for the birth of his child in August?  </vt:lpstr>
      <vt:lpstr> David plans to take 12 weeks of FMLA leave beginning in August for the birth of his second child.  Earlier in the leave year, however, David took two weeks of annual leave to care for his mother following her hospitalization for a serious health condition.    The City failed to notify him at the time of his mother’s hospitalization that the time he spent caring for her would be counted as FMLA leave.  Can he still take 12 weeks for the birth of his child in August?  </vt:lpstr>
      <vt:lpstr>FMLA - FAMILY and MEDICAL LEAVE ACT</vt:lpstr>
      <vt:lpstr>FMLA-Serious Health Condition (of employee or family member)</vt:lpstr>
      <vt:lpstr>PowerPoint Presentation</vt:lpstr>
      <vt:lpstr>MEDICAL CONDITIONS NOT COVERED</vt:lpstr>
      <vt:lpstr>The FACTS about Employment Lawsuits . . .</vt:lpstr>
      <vt:lpstr>Juries want Fairness </vt:lpstr>
      <vt:lpstr>Juries want Sympathy </vt:lpstr>
      <vt:lpstr>Thinking about suing?</vt:lpstr>
      <vt:lpstr>PowerPoint Presentation</vt:lpstr>
      <vt:lpstr>All Supervisors</vt:lpstr>
      <vt:lpstr>PowerPoint Presentation</vt:lpstr>
      <vt:lpstr>WHY?</vt:lpstr>
      <vt:lpstr>Words to Live by…</vt:lpstr>
      <vt:lpstr>   SIP #3 – Dec 5th    ___  SIP #4 – Dec 12th</vt:lpstr>
      <vt:lpstr>The End of SIP #2</vt:lpstr>
      <vt:lpstr>PowerPoint Presentation</vt:lpstr>
      <vt:lpstr>PowerPoint Presentation</vt:lpstr>
      <vt:lpstr>PowerPoint Presentation</vt:lpstr>
      <vt:lpstr>PowerPoint Presentation</vt:lpstr>
      <vt:lpstr>Jury Trials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Spinks</dc:creator>
  <cp:lastModifiedBy>Pam Spinks</cp:lastModifiedBy>
  <cp:revision>131</cp:revision>
  <cp:lastPrinted>2018-06-27T16:28:31Z</cp:lastPrinted>
  <dcterms:created xsi:type="dcterms:W3CDTF">2018-02-12T22:05:33Z</dcterms:created>
  <dcterms:modified xsi:type="dcterms:W3CDTF">2019-11-20T17:30:45Z</dcterms:modified>
</cp:coreProperties>
</file>