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8" r:id="rId3"/>
    <p:sldId id="301" r:id="rId4"/>
    <p:sldId id="264" r:id="rId5"/>
    <p:sldId id="288" r:id="rId6"/>
    <p:sldId id="289" r:id="rId7"/>
    <p:sldId id="287" r:id="rId8"/>
    <p:sldId id="278" r:id="rId9"/>
    <p:sldId id="302" r:id="rId10"/>
    <p:sldId id="303" r:id="rId11"/>
    <p:sldId id="304" r:id="rId12"/>
    <p:sldId id="270" r:id="rId13"/>
    <p:sldId id="293" r:id="rId14"/>
    <p:sldId id="272" r:id="rId15"/>
    <p:sldId id="297" r:id="rId16"/>
    <p:sldId id="274" r:id="rId17"/>
    <p:sldId id="305" r:id="rId18"/>
    <p:sldId id="306" r:id="rId19"/>
    <p:sldId id="290" r:id="rId20"/>
    <p:sldId id="291" r:id="rId21"/>
    <p:sldId id="300" r:id="rId22"/>
    <p:sldId id="295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B481"/>
    <a:srgbClr val="FFCDAB"/>
    <a:srgbClr val="FEBA8C"/>
    <a:srgbClr val="FFB061"/>
    <a:srgbClr val="003366"/>
    <a:srgbClr val="FF00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 varScale="1">
        <p:scale>
          <a:sx n="68" d="100"/>
          <a:sy n="68" d="100"/>
        </p:scale>
        <p:origin x="-55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638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F259-CF6E-4A4E-8309-094A6FF67B6C}" type="datetimeFigureOut">
              <a:rPr lang="ru-RU" smtClean="0"/>
              <a:pPr/>
              <a:t>13.04.2016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E60B9A8C-7C72-4AF9-AFBC-C1CAD45A240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F259-CF6E-4A4E-8309-094A6FF67B6C}" type="datetimeFigureOut">
              <a:rPr lang="ru-RU" smtClean="0"/>
              <a:pPr/>
              <a:t>13.04.2016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B9A8C-7C72-4AF9-AFBC-C1CAD45A24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F259-CF6E-4A4E-8309-094A6FF67B6C}" type="datetimeFigureOut">
              <a:rPr lang="ru-RU" smtClean="0"/>
              <a:pPr/>
              <a:t>13.04.2016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B9A8C-7C72-4AF9-AFBC-C1CAD45A24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F259-CF6E-4A4E-8309-094A6FF67B6C}" type="datetimeFigureOut">
              <a:rPr lang="ru-RU" smtClean="0"/>
              <a:pPr/>
              <a:t>13.04.2016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B9A8C-7C72-4AF9-AFBC-C1CAD45A240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F259-CF6E-4A4E-8309-094A6FF67B6C}" type="datetimeFigureOut">
              <a:rPr lang="ru-RU" smtClean="0"/>
              <a:pPr/>
              <a:t>13.04.2016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E60B9A8C-7C72-4AF9-AFBC-C1CAD45A24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F259-CF6E-4A4E-8309-094A6FF67B6C}" type="datetimeFigureOut">
              <a:rPr lang="ru-RU" smtClean="0"/>
              <a:pPr/>
              <a:t>13.04.2016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B9A8C-7C72-4AF9-AFBC-C1CAD45A240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F259-CF6E-4A4E-8309-094A6FF67B6C}" type="datetimeFigureOut">
              <a:rPr lang="ru-RU" smtClean="0"/>
              <a:pPr/>
              <a:t>13.04.2016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B9A8C-7C72-4AF9-AFBC-C1CAD45A240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F259-CF6E-4A4E-8309-094A6FF67B6C}" type="datetimeFigureOut">
              <a:rPr lang="ru-RU" smtClean="0"/>
              <a:pPr/>
              <a:t>13.04.2016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B9A8C-7C72-4AF9-AFBC-C1CAD45A24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F259-CF6E-4A4E-8309-094A6FF67B6C}" type="datetimeFigureOut">
              <a:rPr lang="ru-RU" smtClean="0"/>
              <a:pPr/>
              <a:t>13.04.2016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B9A8C-7C72-4AF9-AFBC-C1CAD45A24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F259-CF6E-4A4E-8309-094A6FF67B6C}" type="datetimeFigureOut">
              <a:rPr lang="ru-RU" smtClean="0"/>
              <a:pPr/>
              <a:t>13.04.2016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B9A8C-7C72-4AF9-AFBC-C1CAD45A240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F259-CF6E-4A4E-8309-094A6FF67B6C}" type="datetimeFigureOut">
              <a:rPr lang="ru-RU" smtClean="0"/>
              <a:pPr/>
              <a:t>13.04.2016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E60B9A8C-7C72-4AF9-AFBC-C1CAD45A240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207F259-CF6E-4A4E-8309-094A6FF67B6C}" type="datetimeFigureOut">
              <a:rPr lang="ru-RU" smtClean="0"/>
              <a:pPr/>
              <a:t>13.04.2016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E60B9A8C-7C72-4AF9-AFBC-C1CAD45A240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hyperlink" Target="http://detsad-kitty.ru/lessons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J:\&#1089;&#1077;&#1084;&#1080;&#1085;&#1072;&#1088;%20&#1053;&#1072;&#1090;%20&#1042;&#1072;&#1083;%20&#1041;&#1072;&#1076;&#1084;\Detskaya_pesenka_Solnechnyj_krug_nebo_vokrug_(vmusice.net).mp3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14744" y="3284984"/>
            <a:ext cx="5143536" cy="3358726"/>
          </a:xfrm>
        </p:spPr>
        <p:txBody>
          <a:bodyPr>
            <a:normAutofit fontScale="92500" lnSpcReduction="10000"/>
          </a:bodyPr>
          <a:lstStyle/>
          <a:p>
            <a:pPr algn="r"/>
            <a:endParaRPr lang="ru-RU" dirty="0" smtClean="0"/>
          </a:p>
          <a:p>
            <a:pPr algn="r"/>
            <a:endParaRPr lang="ru-RU" dirty="0" smtClean="0"/>
          </a:p>
          <a:p>
            <a:pPr algn="r"/>
            <a:endParaRPr lang="ru-RU" dirty="0" smtClean="0"/>
          </a:p>
          <a:p>
            <a:pPr algn="r"/>
            <a:endParaRPr lang="ru-RU" dirty="0" smtClean="0"/>
          </a:p>
          <a:p>
            <a:pPr algn="r"/>
            <a:endParaRPr lang="ru-RU" dirty="0" smtClean="0"/>
          </a:p>
          <a:p>
            <a:pPr algn="r"/>
            <a:r>
              <a:rPr lang="ru-RU" sz="2000" dirty="0" smtClean="0">
                <a:solidFill>
                  <a:srgbClr val="C00000"/>
                </a:solidFill>
              </a:rPr>
              <a:t>Подготовила учитель русского языка и литературы МКОУ «Комсомольская гимназия имени Б.Басангова»</a:t>
            </a:r>
          </a:p>
          <a:p>
            <a:pPr algn="r"/>
            <a:r>
              <a:rPr lang="ru-RU" sz="2000" dirty="0" smtClean="0">
                <a:solidFill>
                  <a:srgbClr val="C00000"/>
                </a:solidFill>
              </a:rPr>
              <a:t>Бадмаева Наталья Валерьевна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571480"/>
            <a:ext cx="8678768" cy="2071702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sz="3600" dirty="0" smtClean="0">
                <a:solidFill>
                  <a:srgbClr val="002060"/>
                </a:solidFill>
              </a:rPr>
              <a:t>Презентация к уроку по учебному предмету «Русский язык» в 5 классе на тему </a:t>
            </a:r>
            <a:r>
              <a:rPr lang="ru-RU" sz="3600" dirty="0" smtClean="0">
                <a:solidFill>
                  <a:schemeClr val="bg1"/>
                </a:solidFill>
              </a:rPr>
              <a:t>«</a:t>
            </a:r>
            <a:r>
              <a:rPr lang="ru-RU" dirty="0" smtClean="0"/>
              <a:t>Повторение изученного в разделе «Фонетика. Графика. Орфоэпия. Орфография.»</a:t>
            </a:r>
            <a:r>
              <a:rPr kumimoji="0" lang="ru-RU" sz="4000" kern="1200" dirty="0" smtClean="0">
                <a:solidFill>
                  <a:srgbClr val="FFFFFF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»</a:t>
            </a:r>
            <a:br>
              <a:rPr kumimoji="0" lang="ru-RU" sz="4000" kern="1200" dirty="0" smtClean="0">
                <a:solidFill>
                  <a:srgbClr val="FFFFFF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</a:br>
            <a:endParaRPr lang="ru-RU" sz="2400" b="1" i="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detsad-kitty.ru/templates/Default/images/sova.gif">
            <a:hlinkClick r:id="rId2"/>
          </p:cNvPr>
          <p:cNvPicPr/>
          <p:nvPr/>
        </p:nvPicPr>
        <p:blipFill>
          <a:blip r:embed="rId3" cstate="print">
            <a:lum bright="-20000"/>
          </a:blip>
          <a:srcRect/>
          <a:stretch>
            <a:fillRect/>
          </a:stretch>
        </p:blipFill>
        <p:spPr bwMode="auto">
          <a:xfrm>
            <a:off x="285720" y="3357562"/>
            <a:ext cx="3312368" cy="331236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Чимид\Downloads\кирилл и мефодий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37" y="142852"/>
            <a:ext cx="8955419" cy="65881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Чимид\Downloads\печат.ста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8786874" cy="63579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Игра «Кто быстрее».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4400" y="1857364"/>
            <a:ext cx="7772400" cy="4162436"/>
          </a:xfrm>
        </p:spPr>
        <p:txBody>
          <a:bodyPr/>
          <a:lstStyle/>
          <a:p>
            <a:pPr algn="ctr">
              <a:buNone/>
            </a:pPr>
            <a:r>
              <a:rPr lang="ru-RU" sz="2800" i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Расположите сначала буквы, а потом слова в алфавитном порядке:</a:t>
            </a:r>
          </a:p>
          <a:p>
            <a:pPr algn="ctr">
              <a:buNone/>
            </a:pPr>
            <a:endParaRPr lang="ru-RU" sz="28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endParaRPr lang="ru-RU" sz="2800" b="1" dirty="0" smtClean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ru-RU" sz="4800" b="1" dirty="0" smtClean="0">
                <a:solidFill>
                  <a:srgbClr val="C00000"/>
                </a:solidFill>
              </a:rPr>
              <a:t>УСТГАВ, ТАБН, ОСЕЛ, ЗАКН, ЕВИКАЖЕ, ТОЛОС.</a:t>
            </a:r>
          </a:p>
          <a:p>
            <a:pPr algn="ctr">
              <a:buNone/>
            </a:pPr>
            <a:endParaRPr lang="ru-RU" sz="28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endParaRPr lang="ru-RU" sz="3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endParaRPr lang="ru-RU" sz="3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85728"/>
            <a:ext cx="7772400" cy="1511288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Игра «Кто быстрее».</a:t>
            </a:r>
            <a:br>
              <a:rPr lang="ru-RU" b="1" dirty="0" smtClean="0">
                <a:solidFill>
                  <a:srgbClr val="00B050"/>
                </a:solidFill>
              </a:rPr>
            </a:b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4400" y="1857364"/>
            <a:ext cx="7772400" cy="4162436"/>
          </a:xfrm>
        </p:spPr>
        <p:txBody>
          <a:bodyPr/>
          <a:lstStyle/>
          <a:p>
            <a:pPr algn="ctr">
              <a:buNone/>
            </a:pPr>
            <a:endParaRPr lang="ru-RU" sz="28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endParaRPr lang="ru-RU" sz="2800" b="1" dirty="0" smtClean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ru-RU" sz="4800" b="1" dirty="0" smtClean="0">
                <a:solidFill>
                  <a:srgbClr val="C00000"/>
                </a:solidFill>
              </a:rPr>
              <a:t>АВГУСТ, БАНТ, ЕЖЕВИКА, ЗНАК, ЛОТОС, СЕЛО</a:t>
            </a:r>
          </a:p>
          <a:p>
            <a:pPr algn="ctr">
              <a:buNone/>
            </a:pPr>
            <a:endParaRPr lang="ru-RU" sz="3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endParaRPr lang="ru-RU" sz="3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06090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Определительный диктант.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4400" y="1071546"/>
            <a:ext cx="7772400" cy="538179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i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Запишите слова и расставьте в них ударение. </a:t>
            </a:r>
          </a:p>
          <a:p>
            <a:pPr algn="ctr">
              <a:buNone/>
            </a:pPr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600" b="1" dirty="0" smtClean="0">
                <a:solidFill>
                  <a:srgbClr val="C00000"/>
                </a:solidFill>
              </a:rPr>
              <a:t>   Баловать, договор, звонит, каталог, квартал,</a:t>
            </a:r>
          </a:p>
          <a:p>
            <a:pPr>
              <a:buNone/>
            </a:pPr>
            <a:r>
              <a:rPr lang="ru-RU" sz="3600" b="1" dirty="0" smtClean="0">
                <a:solidFill>
                  <a:srgbClr val="C00000"/>
                </a:solidFill>
              </a:rPr>
              <a:t>   красивее, свекла, торты, </a:t>
            </a:r>
          </a:p>
          <a:p>
            <a:pPr>
              <a:buNone/>
            </a:pPr>
            <a:r>
              <a:rPr lang="ru-RU" sz="3600" b="1" dirty="0" smtClean="0">
                <a:solidFill>
                  <a:srgbClr val="C00000"/>
                </a:solidFill>
              </a:rPr>
              <a:t>   грушевый, сливовый, танцовщица, газопровод, банты, начать.</a:t>
            </a:r>
          </a:p>
          <a:p>
            <a:endParaRPr lang="ru-RU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06090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Определительный диктант.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4400" y="1571612"/>
            <a:ext cx="7772400" cy="4881724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600" b="1" dirty="0" smtClean="0">
                <a:solidFill>
                  <a:srgbClr val="C00000"/>
                </a:solidFill>
              </a:rPr>
              <a:t>   </a:t>
            </a:r>
            <a:r>
              <a:rPr lang="ru-RU" sz="3600" b="1" dirty="0" err="1" smtClean="0">
                <a:solidFill>
                  <a:srgbClr val="C00000"/>
                </a:solidFill>
              </a:rPr>
              <a:t>БаловАть</a:t>
            </a:r>
            <a:r>
              <a:rPr lang="ru-RU" sz="3600" b="1" dirty="0" smtClean="0">
                <a:solidFill>
                  <a:srgbClr val="C00000"/>
                </a:solidFill>
              </a:rPr>
              <a:t>, </a:t>
            </a:r>
            <a:r>
              <a:rPr lang="ru-RU" sz="3600" b="1" dirty="0" err="1" smtClean="0">
                <a:solidFill>
                  <a:srgbClr val="C00000"/>
                </a:solidFill>
              </a:rPr>
              <a:t>договОр</a:t>
            </a:r>
            <a:r>
              <a:rPr lang="ru-RU" sz="3600" b="1" dirty="0" smtClean="0">
                <a:solidFill>
                  <a:srgbClr val="C00000"/>
                </a:solidFill>
              </a:rPr>
              <a:t>, </a:t>
            </a:r>
            <a:r>
              <a:rPr lang="ru-RU" sz="3600" b="1" dirty="0" err="1" smtClean="0">
                <a:solidFill>
                  <a:srgbClr val="C00000"/>
                </a:solidFill>
              </a:rPr>
              <a:t>звонИт</a:t>
            </a:r>
            <a:r>
              <a:rPr lang="ru-RU" sz="3600" b="1" dirty="0" smtClean="0">
                <a:solidFill>
                  <a:srgbClr val="C00000"/>
                </a:solidFill>
              </a:rPr>
              <a:t>, </a:t>
            </a:r>
            <a:r>
              <a:rPr lang="ru-RU" sz="3600" b="1" dirty="0" err="1" smtClean="0">
                <a:solidFill>
                  <a:srgbClr val="C00000"/>
                </a:solidFill>
              </a:rPr>
              <a:t>каталОг</a:t>
            </a:r>
            <a:r>
              <a:rPr lang="ru-RU" sz="3600" b="1" dirty="0" smtClean="0">
                <a:solidFill>
                  <a:srgbClr val="C00000"/>
                </a:solidFill>
              </a:rPr>
              <a:t>, </a:t>
            </a:r>
            <a:r>
              <a:rPr lang="ru-RU" sz="3600" b="1" dirty="0" err="1" smtClean="0">
                <a:solidFill>
                  <a:srgbClr val="C00000"/>
                </a:solidFill>
              </a:rPr>
              <a:t>квартАл</a:t>
            </a:r>
            <a:r>
              <a:rPr lang="ru-RU" sz="3600" b="1" dirty="0" smtClean="0">
                <a:solidFill>
                  <a:srgbClr val="C00000"/>
                </a:solidFill>
              </a:rPr>
              <a:t>, </a:t>
            </a:r>
          </a:p>
          <a:p>
            <a:pPr>
              <a:buNone/>
            </a:pPr>
            <a:r>
              <a:rPr lang="ru-RU" sz="3600" b="1" dirty="0" smtClean="0">
                <a:solidFill>
                  <a:srgbClr val="C00000"/>
                </a:solidFill>
              </a:rPr>
              <a:t>   </a:t>
            </a:r>
            <a:r>
              <a:rPr lang="ru-RU" sz="3600" b="1" dirty="0" err="1" smtClean="0">
                <a:solidFill>
                  <a:srgbClr val="C00000"/>
                </a:solidFill>
              </a:rPr>
              <a:t>красИвее</a:t>
            </a:r>
            <a:r>
              <a:rPr lang="ru-RU" sz="3600" b="1" dirty="0" smtClean="0">
                <a:solidFill>
                  <a:srgbClr val="C00000"/>
                </a:solidFill>
              </a:rPr>
              <a:t>, </a:t>
            </a:r>
            <a:r>
              <a:rPr lang="ru-RU" sz="3600" b="1" dirty="0" err="1" smtClean="0">
                <a:solidFill>
                  <a:srgbClr val="C00000"/>
                </a:solidFill>
              </a:rPr>
              <a:t>свЁкла</a:t>
            </a:r>
            <a:r>
              <a:rPr lang="ru-RU" sz="3600" b="1" dirty="0" smtClean="0">
                <a:solidFill>
                  <a:srgbClr val="C00000"/>
                </a:solidFill>
              </a:rPr>
              <a:t>, </a:t>
            </a:r>
            <a:r>
              <a:rPr lang="ru-RU" sz="3600" b="1" dirty="0" err="1" smtClean="0">
                <a:solidFill>
                  <a:srgbClr val="C00000"/>
                </a:solidFill>
              </a:rPr>
              <a:t>тОрты</a:t>
            </a:r>
            <a:r>
              <a:rPr lang="ru-RU" sz="3600" b="1" dirty="0" smtClean="0">
                <a:solidFill>
                  <a:srgbClr val="C00000"/>
                </a:solidFill>
              </a:rPr>
              <a:t>, </a:t>
            </a:r>
          </a:p>
          <a:p>
            <a:pPr>
              <a:buNone/>
            </a:pPr>
            <a:r>
              <a:rPr lang="ru-RU" sz="3600" b="1" dirty="0" smtClean="0">
                <a:solidFill>
                  <a:srgbClr val="C00000"/>
                </a:solidFill>
              </a:rPr>
              <a:t>   </a:t>
            </a:r>
            <a:r>
              <a:rPr lang="ru-RU" sz="3600" b="1" dirty="0" err="1" smtClean="0">
                <a:solidFill>
                  <a:srgbClr val="C00000"/>
                </a:solidFill>
              </a:rPr>
              <a:t>грУшевый</a:t>
            </a:r>
            <a:r>
              <a:rPr lang="ru-RU" sz="3600" b="1" dirty="0" smtClean="0">
                <a:solidFill>
                  <a:srgbClr val="C00000"/>
                </a:solidFill>
              </a:rPr>
              <a:t>, </a:t>
            </a:r>
            <a:r>
              <a:rPr lang="ru-RU" sz="3600" b="1" dirty="0" err="1" smtClean="0">
                <a:solidFill>
                  <a:srgbClr val="C00000"/>
                </a:solidFill>
              </a:rPr>
              <a:t>слИвовый</a:t>
            </a:r>
            <a:r>
              <a:rPr lang="ru-RU" sz="3600" b="1" dirty="0" smtClean="0">
                <a:solidFill>
                  <a:srgbClr val="C00000"/>
                </a:solidFill>
              </a:rPr>
              <a:t>, </a:t>
            </a:r>
            <a:r>
              <a:rPr lang="ru-RU" sz="3600" b="1" dirty="0" err="1" smtClean="0">
                <a:solidFill>
                  <a:srgbClr val="C00000"/>
                </a:solidFill>
              </a:rPr>
              <a:t>танцОвщица</a:t>
            </a:r>
            <a:r>
              <a:rPr lang="ru-RU" sz="3600" b="1" dirty="0" smtClean="0">
                <a:solidFill>
                  <a:srgbClr val="C00000"/>
                </a:solidFill>
              </a:rPr>
              <a:t>, </a:t>
            </a:r>
            <a:r>
              <a:rPr lang="ru-RU" sz="3600" b="1" dirty="0" err="1" smtClean="0">
                <a:solidFill>
                  <a:srgbClr val="C00000"/>
                </a:solidFill>
              </a:rPr>
              <a:t>газопровОд</a:t>
            </a:r>
            <a:r>
              <a:rPr lang="ru-RU" sz="3600" b="1" dirty="0" smtClean="0">
                <a:solidFill>
                  <a:srgbClr val="C00000"/>
                </a:solidFill>
              </a:rPr>
              <a:t>, </a:t>
            </a:r>
            <a:r>
              <a:rPr lang="ru-RU" sz="3600" b="1" dirty="0" err="1" smtClean="0">
                <a:solidFill>
                  <a:srgbClr val="C00000"/>
                </a:solidFill>
              </a:rPr>
              <a:t>бАнты</a:t>
            </a:r>
            <a:r>
              <a:rPr lang="ru-RU" sz="3600" b="1" dirty="0" smtClean="0">
                <a:solidFill>
                  <a:srgbClr val="C00000"/>
                </a:solidFill>
              </a:rPr>
              <a:t>, </a:t>
            </a:r>
            <a:r>
              <a:rPr lang="ru-RU" sz="3600" b="1" dirty="0" err="1" smtClean="0">
                <a:solidFill>
                  <a:srgbClr val="C00000"/>
                </a:solidFill>
              </a:rPr>
              <a:t>начАть</a:t>
            </a:r>
            <a:r>
              <a:rPr lang="ru-RU" sz="3600" b="1" dirty="0" smtClean="0">
                <a:solidFill>
                  <a:srgbClr val="C00000"/>
                </a:solidFill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599960075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0"/>
            <a:ext cx="7772400" cy="100013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Орфоэпическая минутка.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4400" y="1071546"/>
            <a:ext cx="7772400" cy="494825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Прочитать правильно пары слов.</a:t>
            </a:r>
          </a:p>
          <a:p>
            <a:pPr algn="ctr">
              <a:buNone/>
            </a:pPr>
            <a:endParaRPr lang="ru-RU" sz="2800" dirty="0" smtClean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Вечный – скучный</a:t>
            </a:r>
          </a:p>
          <a:p>
            <a:pPr>
              <a:buNone/>
            </a:pPr>
            <a: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Сердечный – пустячный</a:t>
            </a:r>
          </a:p>
          <a:p>
            <a:pPr>
              <a:buNone/>
            </a:pPr>
            <a: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Почта – чтобы</a:t>
            </a:r>
          </a:p>
          <a:p>
            <a:pPr>
              <a:buNone/>
            </a:pPr>
            <a: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Фанера – кашне</a:t>
            </a:r>
          </a:p>
          <a:p>
            <a:pPr>
              <a:buNone/>
            </a:pPr>
            <a: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 – теннис</a:t>
            </a:r>
          </a:p>
          <a:p>
            <a:pPr>
              <a:buNone/>
            </a:pPr>
            <a: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Мечта – яичница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642918"/>
            <a:ext cx="7772400" cy="85725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B050"/>
                </a:solidFill>
              </a:rPr>
              <a:t>Работа с текстом</a:t>
            </a:r>
            <a:br>
              <a:rPr lang="ru-RU" dirty="0" smtClean="0">
                <a:solidFill>
                  <a:srgbClr val="00B050"/>
                </a:solidFill>
              </a:rPr>
            </a:b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4400" y="785794"/>
            <a:ext cx="7772400" cy="523400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    Прочитайте текст. Найдите все известные вам орфограммы.</a:t>
            </a:r>
          </a:p>
          <a:p>
            <a:pPr>
              <a:buNone/>
            </a:pP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                                          </a:t>
            </a:r>
            <a:r>
              <a:rPr lang="ru-RU" sz="2400" dirty="0" smtClean="0">
                <a:solidFill>
                  <a:srgbClr val="FF0000"/>
                </a:solidFill>
              </a:rPr>
              <a:t>Пусть!</a:t>
            </a:r>
          </a:p>
          <a:p>
            <a:pPr algn="ctr">
              <a:buNone/>
            </a:pPr>
            <a:endParaRPr lang="ru-RU" sz="2400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sz="1400" dirty="0" smtClean="0">
                <a:solidFill>
                  <a:srgbClr val="C00000"/>
                </a:solidFill>
              </a:rPr>
              <a:t>Наряжусь в бешмет красивый,                                      По душе пусть им придется</a:t>
            </a:r>
          </a:p>
          <a:p>
            <a:pPr>
              <a:buNone/>
            </a:pPr>
            <a:r>
              <a:rPr lang="ru-RU" sz="1400" dirty="0" smtClean="0">
                <a:solidFill>
                  <a:srgbClr val="C00000"/>
                </a:solidFill>
              </a:rPr>
              <a:t>Груш и слив нарву в саду…                                              Свежий, будто первый снег,</a:t>
            </a:r>
          </a:p>
          <a:p>
            <a:pPr>
              <a:buNone/>
            </a:pPr>
            <a:r>
              <a:rPr lang="ru-RU" sz="1400" dirty="0" smtClean="0">
                <a:solidFill>
                  <a:srgbClr val="C00000"/>
                </a:solidFill>
              </a:rPr>
              <a:t> Пусть придут в мой дом счастливый                           Круглый, как степное солнце,</a:t>
            </a:r>
          </a:p>
          <a:p>
            <a:pPr>
              <a:buNone/>
            </a:pPr>
            <a:r>
              <a:rPr lang="ru-RU" sz="1400" dirty="0" smtClean="0">
                <a:solidFill>
                  <a:srgbClr val="C00000"/>
                </a:solidFill>
              </a:rPr>
              <a:t>Дети мира. Я их жду.                                                            Испеченный мной </a:t>
            </a:r>
            <a:r>
              <a:rPr lang="ru-RU" sz="1400" dirty="0" err="1" smtClean="0">
                <a:solidFill>
                  <a:srgbClr val="C00000"/>
                </a:solidFill>
              </a:rPr>
              <a:t>цельвег</a:t>
            </a:r>
            <a:endParaRPr lang="ru-RU" sz="1400" dirty="0" smtClean="0">
              <a:solidFill>
                <a:srgbClr val="C00000"/>
              </a:solidFill>
            </a:endParaRPr>
          </a:p>
          <a:p>
            <a:pPr algn="ctr">
              <a:buNone/>
            </a:pPr>
            <a:endParaRPr lang="ru-RU" sz="1400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sz="1400" dirty="0" smtClean="0">
                <a:solidFill>
                  <a:srgbClr val="C00000"/>
                </a:solidFill>
              </a:rPr>
              <a:t>Всех тюльпанами встречая,                                               Пусть звучат их песни звонко</a:t>
            </a:r>
          </a:p>
          <a:p>
            <a:pPr>
              <a:buNone/>
            </a:pPr>
            <a:r>
              <a:rPr lang="ru-RU" sz="1400" dirty="0" smtClean="0">
                <a:solidFill>
                  <a:srgbClr val="C00000"/>
                </a:solidFill>
              </a:rPr>
              <a:t>Двери шире растворю,                                                         И обходит их беда,</a:t>
            </a:r>
          </a:p>
          <a:p>
            <a:pPr>
              <a:buNone/>
            </a:pPr>
            <a:r>
              <a:rPr lang="ru-RU" sz="1400" dirty="0" smtClean="0">
                <a:solidFill>
                  <a:srgbClr val="C00000"/>
                </a:solidFill>
              </a:rPr>
              <a:t>Угощу калмыцким чаем,                                                      Пусть мальчишкам и девчонкам </a:t>
            </a:r>
          </a:p>
          <a:p>
            <a:pPr>
              <a:buNone/>
            </a:pPr>
            <a:r>
              <a:rPr lang="ru-RU" sz="1400" dirty="0" smtClean="0">
                <a:solidFill>
                  <a:srgbClr val="C00000"/>
                </a:solidFill>
              </a:rPr>
              <a:t>Что сама для них сварю.                                                       Светит мир! Везде! Всегда!</a:t>
            </a:r>
          </a:p>
          <a:p>
            <a:pPr>
              <a:buNone/>
            </a:pPr>
            <a:r>
              <a:rPr lang="ru-RU" sz="1400" dirty="0" smtClean="0">
                <a:solidFill>
                  <a:srgbClr val="C00000"/>
                </a:solidFill>
              </a:rPr>
              <a:t>                                                                                                                                  </a:t>
            </a:r>
          </a:p>
          <a:p>
            <a:pPr>
              <a:buNone/>
            </a:pPr>
            <a:r>
              <a:rPr lang="ru-RU" sz="1400" dirty="0" smtClean="0">
                <a:solidFill>
                  <a:srgbClr val="C00000"/>
                </a:solidFill>
              </a:rPr>
              <a:t>                                                                                                                                                В. </a:t>
            </a:r>
            <a:r>
              <a:rPr lang="ru-RU" sz="1400" dirty="0" err="1" smtClean="0">
                <a:solidFill>
                  <a:srgbClr val="C00000"/>
                </a:solidFill>
              </a:rPr>
              <a:t>Шуграева</a:t>
            </a:r>
            <a:r>
              <a:rPr lang="ru-RU" sz="1400" dirty="0" smtClean="0">
                <a:solidFill>
                  <a:srgbClr val="C00000"/>
                </a:solidFill>
              </a:rPr>
              <a:t> </a:t>
            </a:r>
          </a:p>
          <a:p>
            <a:pPr>
              <a:buNone/>
            </a:pPr>
            <a:endParaRPr lang="ru-RU" sz="14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None/>
            </a:pPr>
            <a:endParaRPr lang="ru-RU" sz="14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None/>
            </a:pPr>
            <a:endParaRPr lang="ru-RU" sz="24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None/>
            </a:pPr>
            <a:endParaRPr lang="ru-RU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i="1" dirty="0" smtClean="0">
                <a:solidFill>
                  <a:srgbClr val="00B050"/>
                </a:solidFill>
              </a:rPr>
              <a:t>Творческая работа</a:t>
            </a:r>
            <a:endParaRPr lang="ru-RU" sz="4400" i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1</a:t>
            </a:r>
            <a:r>
              <a:rPr lang="ru-RU" dirty="0" smtClean="0">
                <a:solidFill>
                  <a:srgbClr val="C00000"/>
                </a:solidFill>
              </a:rPr>
              <a:t>.Написать мини- сочинение по репродукциям картин Бадмаева </a:t>
            </a:r>
            <a:r>
              <a:rPr lang="ru-RU" dirty="0" err="1" smtClean="0">
                <a:solidFill>
                  <a:srgbClr val="C00000"/>
                </a:solidFill>
              </a:rPr>
              <a:t>Чимида</a:t>
            </a:r>
            <a:r>
              <a:rPr lang="ru-RU" dirty="0" smtClean="0">
                <a:solidFill>
                  <a:srgbClr val="C00000"/>
                </a:solidFill>
              </a:rPr>
              <a:t>, выпускника гимназии 2015 года.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2</a:t>
            </a:r>
            <a:r>
              <a:rPr lang="ru-RU" dirty="0" smtClean="0">
                <a:solidFill>
                  <a:srgbClr val="C00000"/>
                </a:solidFill>
              </a:rPr>
              <a:t>. Найти и подчеркнуть все встретившиеся  орфограммы.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Подводим итоги урока.</a:t>
            </a:r>
            <a:b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B050"/>
              </a:solidFill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quarter" idx="1"/>
          </p:nvPr>
        </p:nvGraphicFramePr>
        <p:xfrm>
          <a:off x="857224" y="1785926"/>
          <a:ext cx="7858180" cy="356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5057"/>
                <a:gridCol w="6883123"/>
              </a:tblGrid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?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EBA8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Научился различать звуки и буквы, выполнять фонетический разбор слова, но остался вопрос по теме урока. Поставлю знак вопроса.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FEBA8C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!!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Научился различать звуки и буквы, выполнять фонетический разбор слова, знаю основные орфограммы и нормы произношения, но не уверен, что самостоятельно смогу различить парные – непарные согласные. Скажу себе: « Я работал хорошо!»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! ! ! 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Научился  различать звуки и буквы, выполнять фонетический разбор, знаю основные нормы произношения  и правила правописания и могу объяснить тему товарищу, скажу себе: «Молодец!»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46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Цели урока: 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повторить, обобщить, систематизировать  изученное в разделе «Фонетика. Графика. Орфоэпия. Орфография.»; </a:t>
            </a:r>
            <a:endParaRPr lang="ru-RU" dirty="0" smtClean="0">
              <a:solidFill>
                <a:srgbClr val="C00000"/>
              </a:solidFill>
            </a:endParaRPr>
          </a:p>
          <a:p>
            <a:r>
              <a:rPr lang="ru-RU" b="1" dirty="0" smtClean="0">
                <a:solidFill>
                  <a:srgbClr val="C00000"/>
                </a:solidFill>
              </a:rPr>
              <a:t>повторить ключевые термины темы, изученные орфограммы;         </a:t>
            </a:r>
            <a:endParaRPr lang="ru-RU" dirty="0" smtClean="0">
              <a:solidFill>
                <a:srgbClr val="C00000"/>
              </a:solidFill>
            </a:endParaRPr>
          </a:p>
          <a:p>
            <a:r>
              <a:rPr lang="ru-RU" b="1" dirty="0" smtClean="0">
                <a:solidFill>
                  <a:srgbClr val="C00000"/>
                </a:solidFill>
              </a:rPr>
              <a:t>совершенствовать умение сопоставлять фонетическую и орфографическую записи слов;</a:t>
            </a:r>
            <a:endParaRPr lang="ru-RU" dirty="0" smtClean="0">
              <a:solidFill>
                <a:srgbClr val="C00000"/>
              </a:solidFill>
            </a:endParaRPr>
          </a:p>
          <a:p>
            <a:r>
              <a:rPr lang="ru-RU" b="1" dirty="0" smtClean="0">
                <a:solidFill>
                  <a:srgbClr val="C00000"/>
                </a:solidFill>
              </a:rPr>
              <a:t>отработать произношение трудных слов;</a:t>
            </a:r>
            <a:endParaRPr lang="ru-RU" dirty="0" smtClean="0">
              <a:solidFill>
                <a:srgbClr val="C0000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Домашнее задание (на выбор)</a:t>
            </a:r>
            <a:endParaRPr lang="ru-RU" b="1" dirty="0">
              <a:solidFill>
                <a:srgbClr val="00B050"/>
              </a:solidFill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quarter" idx="1"/>
          </p:nvPr>
        </p:nvGraphicFramePr>
        <p:xfrm>
          <a:off x="500034" y="2071678"/>
          <a:ext cx="8143932" cy="2804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0514"/>
                <a:gridCol w="7133418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?</a:t>
                      </a:r>
                      <a:endParaRPr lang="ru-RU" sz="32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B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повторить </a:t>
                      </a:r>
                      <a:r>
                        <a:rPr lang="ru-RU" sz="3200" b="1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п.29-43, </a:t>
                      </a:r>
                      <a:r>
                        <a:rPr lang="ru-RU" sz="32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выполнить </a:t>
                      </a:r>
                      <a:r>
                        <a:rPr lang="ru-RU" sz="3200" b="1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упр.481 </a:t>
                      </a:r>
                      <a:endParaRPr lang="ru-RU" sz="32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B48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!!</a:t>
                      </a:r>
                      <a:endParaRPr lang="ru-RU" sz="3200" b="1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повторить </a:t>
                      </a:r>
                      <a:r>
                        <a:rPr lang="ru-RU" sz="3200" b="1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п.29-43</a:t>
                      </a:r>
                      <a:endParaRPr lang="ru-RU" sz="32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! ! ! </a:t>
                      </a:r>
                      <a:endParaRPr lang="ru-RU" sz="3200" b="1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Сочинить</a:t>
                      </a:r>
                      <a:r>
                        <a:rPr lang="ru-RU" sz="3200" b="1" baseline="0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лингвистическую сказку «О чем спорят Звуки и Буквы».</a:t>
                      </a:r>
                      <a:endParaRPr lang="ru-RU" sz="32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357166"/>
            <a:ext cx="7772400" cy="1143000"/>
          </a:xfrm>
        </p:spPr>
        <p:txBody>
          <a:bodyPr>
            <a:normAutofit/>
          </a:bodyPr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7" name="Detskaya_pesenka_Solnechnyj_krug_nebo_vokrug_(vmusice.net).mp3">
            <a:hlinkClick r:id="" action="ppaction://media"/>
          </p:cNvPr>
          <p:cNvPicPr>
            <a:picLocks noGrp="1" noRot="1" noChangeAspect="1"/>
          </p:cNvPicPr>
          <p:nvPr>
            <p:ph sz="quarter" idx="1"/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4648200" y="3581400"/>
            <a:ext cx="304800" cy="3048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00100" y="1714488"/>
            <a:ext cx="58579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93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WordArt 4"/>
          <p:cNvSpPr>
            <a:spLocks noChangeArrowheads="1" noChangeShapeType="1" noTextEdit="1"/>
          </p:cNvSpPr>
          <p:nvPr/>
        </p:nvSpPr>
        <p:spPr bwMode="auto">
          <a:xfrm>
            <a:off x="142844" y="500042"/>
            <a:ext cx="8572561" cy="6215105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4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7200" b="1" i="1" kern="10" dirty="0" smtClean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Спасибо за урок!</a:t>
            </a:r>
            <a:endParaRPr lang="ru-RU" sz="7200" b="1" i="1" kern="10" dirty="0">
              <a:ln w="9525">
                <a:round/>
                <a:headEnd/>
                <a:tailEnd/>
              </a:ln>
              <a:gradFill rotWithShape="1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Impac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024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214290"/>
            <a:ext cx="7772400" cy="64294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В.К.Шуграева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928926" y="1428736"/>
            <a:ext cx="3643338" cy="459106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Чимид\Downloads\шуграев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12" y="785794"/>
            <a:ext cx="4286280" cy="5143536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40" y="142852"/>
            <a:ext cx="2286017" cy="2714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7884" y="4500570"/>
            <a:ext cx="3149591" cy="2143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214282" y="1"/>
            <a:ext cx="27146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Народный поэт Калмыкии, писатель, журналист, педагог, драматург, переводчик, поэт-песенник, сценарист. Заслуженный работник культуры КАССР , лауреат премии комсомола Калмыкии имени Героя Советского Союза </a:t>
            </a:r>
            <a:r>
              <a:rPr lang="ru-RU" dirty="0" err="1" smtClean="0">
                <a:solidFill>
                  <a:schemeClr val="accent3">
                    <a:lumMod val="50000"/>
                  </a:schemeClr>
                </a:solidFill>
              </a:rPr>
              <a:t>Эрдни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3">
                    <a:lumMod val="50000"/>
                  </a:schemeClr>
                </a:solidFill>
              </a:rPr>
              <a:t>Деликова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, лауреат национальной премии «Улан Зала» . Автор текста гимна Калмыкии.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031" name="AutoShape 7" descr="https://im3-tub-ru.yandex.net/i?id=3a6a579f9d808104c5f9d7c6ffda10c0&amp;n=33&amp;h=215&amp;w=31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3" name="Picture 9" descr="C:\Users\Чимид\Desktop\шуграева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44" y="4572008"/>
            <a:ext cx="3000396" cy="20717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Разминка.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 «Закончи фразу»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kumimoji="0" lang="ru-RU" sz="26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endParaRPr lang="ru-RU" dirty="0" smtClean="0"/>
          </a:p>
          <a:p>
            <a:r>
              <a:rPr kumimoji="0" lang="ru-RU" sz="2600" b="1" kern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Звуки мы …, а буквы ….</a:t>
            </a:r>
          </a:p>
          <a:p>
            <a:r>
              <a:rPr kumimoji="0" lang="ru-RU" sz="2600" b="1" kern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Все звуки речи делятся на … и ….</a:t>
            </a:r>
          </a:p>
          <a:p>
            <a:r>
              <a:rPr kumimoji="0" lang="ru-RU" sz="2600" b="1" kern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русском языке … буквы, из них … обозначают гласные звуки, а … - согласные.</a:t>
            </a:r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Разминка.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 «Закончи фразу»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kumimoji="0" lang="ru-RU" sz="26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endParaRPr lang="ru-RU" dirty="0" smtClean="0"/>
          </a:p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обозначают звуков буквы …..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Согласные звуки делятся на … и … , …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… .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Шипящие звуки – это…  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Разминка.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 «Закончи фразу»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kumimoji="0" lang="ru-RU" sz="26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endParaRPr lang="ru-RU" dirty="0" smtClean="0"/>
          </a:p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Мягкость согласных обозначается …, а также буквами ….</a:t>
            </a:r>
          </a:p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Буквы е, ё,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ю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я обозначают два звука в следующих случаях : … .</a:t>
            </a:r>
          </a:p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образуют пары по глухости-звонкости следующие согласные … , по твердости-мягкости … .</a:t>
            </a:r>
          </a:p>
          <a:p>
            <a:endParaRPr lang="ru-RU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0"/>
            <a:ext cx="7772400" cy="2143116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Задание№1</a:t>
            </a:r>
            <a:r>
              <a:rPr kumimoji="0" lang="ru-RU" sz="4000" b="1" kern="1200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/>
            </a:r>
            <a:br>
              <a:rPr kumimoji="0" lang="ru-RU" sz="4000" b="1" kern="1200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</a:br>
            <a:endParaRPr kumimoji="0" lang="ru-RU" sz="4000" b="1" kern="1200" dirty="0" smtClean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  <a:p>
            <a:pPr algn="ctr"/>
            <a:r>
              <a:rPr lang="ru-RU" sz="2800" i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Решите звуковую пропорцию.</a:t>
            </a:r>
            <a:endParaRPr kumimoji="0" lang="ru-RU" sz="2800" i="1" kern="1200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1560" y="3000372"/>
            <a:ext cx="8075240" cy="3380956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Font typeface="Wingdings" pitchFamily="2" charset="2"/>
              <a:buNone/>
            </a:pPr>
            <a:r>
              <a:rPr lang="ru-RU" sz="3600" b="1" dirty="0" smtClean="0">
                <a:solidFill>
                  <a:srgbClr val="C00000"/>
                </a:solidFill>
              </a:rPr>
              <a:t>б: </a:t>
            </a:r>
            <a:r>
              <a:rPr lang="ru-RU" sz="3600" b="1" dirty="0" err="1" smtClean="0">
                <a:solidFill>
                  <a:srgbClr val="C00000"/>
                </a:solidFill>
              </a:rPr>
              <a:t>п=д</a:t>
            </a:r>
            <a:r>
              <a:rPr lang="ru-RU" sz="3600" b="1" dirty="0" smtClean="0">
                <a:solidFill>
                  <a:srgbClr val="C00000"/>
                </a:solidFill>
              </a:rPr>
              <a:t>:?            п:б</a:t>
            </a:r>
            <a:r>
              <a:rPr lang="en-US" sz="3600" b="1" dirty="0" smtClean="0">
                <a:solidFill>
                  <a:srgbClr val="C00000"/>
                </a:solidFill>
              </a:rPr>
              <a:t>’</a:t>
            </a:r>
            <a:r>
              <a:rPr lang="ru-RU" sz="3600" b="1" dirty="0" err="1" smtClean="0">
                <a:solidFill>
                  <a:srgbClr val="C00000"/>
                </a:solidFill>
              </a:rPr>
              <a:t>=т</a:t>
            </a:r>
            <a:r>
              <a:rPr lang="ru-RU" sz="3600" b="1" dirty="0" smtClean="0">
                <a:solidFill>
                  <a:srgbClr val="C00000"/>
                </a:solidFill>
              </a:rPr>
              <a:t>:?              ж:ш=г:?</a:t>
            </a:r>
          </a:p>
          <a:p>
            <a:pPr algn="ctr">
              <a:buFont typeface="Wingdings" pitchFamily="2" charset="2"/>
              <a:buNone/>
            </a:pPr>
            <a:r>
              <a:rPr lang="ru-RU" sz="3600" b="1" dirty="0" smtClean="0">
                <a:solidFill>
                  <a:srgbClr val="C00000"/>
                </a:solidFill>
              </a:rPr>
              <a:t>з:з</a:t>
            </a:r>
            <a:r>
              <a:rPr lang="en-US" sz="3600" b="1" dirty="0" smtClean="0">
                <a:solidFill>
                  <a:srgbClr val="C00000"/>
                </a:solidFill>
              </a:rPr>
              <a:t>’</a:t>
            </a:r>
            <a:r>
              <a:rPr lang="ru-RU" sz="3600" b="1" dirty="0" err="1" smtClean="0">
                <a:solidFill>
                  <a:srgbClr val="C00000"/>
                </a:solidFill>
              </a:rPr>
              <a:t>=в</a:t>
            </a:r>
            <a:r>
              <a:rPr lang="ru-RU" sz="3600" b="1" dirty="0" smtClean="0">
                <a:solidFill>
                  <a:srgbClr val="C00000"/>
                </a:solidFill>
              </a:rPr>
              <a:t>:?             с:з </a:t>
            </a:r>
            <a:r>
              <a:rPr lang="ru-RU" sz="3600" b="1" dirty="0" err="1" smtClean="0">
                <a:solidFill>
                  <a:srgbClr val="C00000"/>
                </a:solidFill>
              </a:rPr>
              <a:t>=п</a:t>
            </a:r>
            <a:r>
              <a:rPr lang="ru-RU" sz="3600" b="1" dirty="0" smtClean="0">
                <a:solidFill>
                  <a:srgbClr val="C00000"/>
                </a:solidFill>
              </a:rPr>
              <a:t>:?              т:д= к:?</a:t>
            </a:r>
          </a:p>
          <a:p>
            <a:pPr algn="ctr">
              <a:buFont typeface="Wingdings" pitchFamily="2" charset="2"/>
              <a:buNone/>
            </a:pPr>
            <a:r>
              <a:rPr lang="ru-RU" sz="3600" b="1" dirty="0" smtClean="0">
                <a:solidFill>
                  <a:srgbClr val="C00000"/>
                </a:solidFill>
              </a:rPr>
              <a:t>  т:д=ф:?             к:г=п:?              д:д</a:t>
            </a:r>
            <a:r>
              <a:rPr lang="en-US" sz="3600" b="1" dirty="0" smtClean="0">
                <a:solidFill>
                  <a:srgbClr val="C00000"/>
                </a:solidFill>
              </a:rPr>
              <a:t>’</a:t>
            </a:r>
            <a:r>
              <a:rPr lang="ru-RU" sz="3600" b="1" dirty="0" err="1" smtClean="0">
                <a:solidFill>
                  <a:srgbClr val="C00000"/>
                </a:solidFill>
              </a:rPr>
              <a:t>=п</a:t>
            </a:r>
            <a:r>
              <a:rPr lang="ru-RU" sz="3600" b="1" dirty="0" smtClean="0">
                <a:solidFill>
                  <a:srgbClr val="C00000"/>
                </a:solidFill>
              </a:rPr>
              <a:t>:? 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-214338"/>
            <a:ext cx="7772400" cy="3286148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Задание №2.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Самостоятельная работа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</a:rPr>
              <a:t/>
            </a:r>
            <a:br>
              <a:rPr lang="ru-RU" sz="3600" b="1" dirty="0" smtClean="0">
                <a:solidFill>
                  <a:srgbClr val="C00000"/>
                </a:solidFill>
              </a:rPr>
            </a:br>
            <a:r>
              <a:rPr lang="ru-RU" sz="2800" b="1" i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Выполнить упражнение №475 стр.143</a:t>
            </a:r>
            <a:endParaRPr lang="ru-RU" sz="2800" i="1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 flipV="1">
            <a:off x="9001156" y="6669428"/>
            <a:ext cx="142844" cy="45719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u="sng" dirty="0" smtClean="0"/>
              <a:t>143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Чимид\Downloads\пиктография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3674" y="194449"/>
            <a:ext cx="8736044" cy="6069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2196</TotalTime>
  <Words>656</Words>
  <Application>Microsoft Office PowerPoint</Application>
  <PresentationFormat>Экран (4:3)</PresentationFormat>
  <Paragraphs>108</Paragraphs>
  <Slides>22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Справедливость</vt:lpstr>
      <vt:lpstr>  Презентация к уроку по учебному предмету «Русский язык» в 5 классе на тему «Повторение изученного в разделе «Фонетика. Графика. Орфоэпия. Орфография.»» </vt:lpstr>
      <vt:lpstr>Цели урока: </vt:lpstr>
      <vt:lpstr>В.К.Шуграева</vt:lpstr>
      <vt:lpstr>Разминка.  «Закончи фразу»</vt:lpstr>
      <vt:lpstr>Разминка.   «Закончи фразу»</vt:lpstr>
      <vt:lpstr>Разминка.   «Закончи фразу»</vt:lpstr>
      <vt:lpstr>Задание№1  Решите звуковую пропорцию.</vt:lpstr>
      <vt:lpstr>Задание №2. Самостоятельная работа   Выполнить упражнение №475 стр.143</vt:lpstr>
      <vt:lpstr>Слайд 9</vt:lpstr>
      <vt:lpstr>Слайд 10</vt:lpstr>
      <vt:lpstr>Слайд 11</vt:lpstr>
      <vt:lpstr>Игра «Кто быстрее».</vt:lpstr>
      <vt:lpstr>Игра «Кто быстрее». </vt:lpstr>
      <vt:lpstr>Определительный диктант. </vt:lpstr>
      <vt:lpstr>Определительный диктант. </vt:lpstr>
      <vt:lpstr>Орфоэпическая минутка.</vt:lpstr>
      <vt:lpstr>Работа с текстом </vt:lpstr>
      <vt:lpstr>Творческая работа</vt:lpstr>
      <vt:lpstr>        Подводим итоги урока. </vt:lpstr>
      <vt:lpstr>Домашнее задание (на выбор)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Фонетика. Повторение, обобщение материала</dc:title>
  <dc:creator>User</dc:creator>
  <cp:lastModifiedBy>Admin</cp:lastModifiedBy>
  <cp:revision>240</cp:revision>
  <dcterms:created xsi:type="dcterms:W3CDTF">2011-12-04T07:22:15Z</dcterms:created>
  <dcterms:modified xsi:type="dcterms:W3CDTF">2016-04-13T10:08:04Z</dcterms:modified>
</cp:coreProperties>
</file>