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2EC36"/>
    <a:srgbClr val="261D18"/>
    <a:srgbClr val="513525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rotX val="30"/>
      <c:perspective val="30"/>
    </c:view3D>
    <c:plotArea>
      <c:layout>
        <c:manualLayout>
          <c:layoutTarget val="inner"/>
          <c:xMode val="edge"/>
          <c:yMode val="edge"/>
          <c:x val="3.6213738305062269E-2"/>
          <c:y val="2.5730814058860036E-2"/>
          <c:w val="0.96378626169493753"/>
          <c:h val="0.9485383718822794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</c:v>
                </c:pt>
                <c:pt idx="1">
                  <c:v>3.2</c:v>
                </c:pt>
                <c:pt idx="2">
                  <c:v>1.4</c:v>
                </c:pt>
              </c:numCache>
            </c:numRef>
          </c:val>
        </c:ser>
      </c:pie3DChart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6CDFF3-9A52-49E2-BDE3-0648D390E02B}" type="datetimeFigureOut">
              <a:rPr lang="ru-RU" smtClean="0"/>
              <a:pPr/>
              <a:t>15.04.2012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952C88-1169-4AF0-863B-17FDB6BFA60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952C88-1169-4AF0-863B-17FDB6BFA600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952C88-1169-4AF0-863B-17FDB6BFA600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A5895-1F44-4388-B220-EA7D4D6F6C03}" type="datetimeFigureOut">
              <a:rPr lang="ru-RU" smtClean="0"/>
              <a:pPr/>
              <a:t>15.04.2012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1D1B3-63CB-466E-A0ED-097E14D7A5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A5895-1F44-4388-B220-EA7D4D6F6C03}" type="datetimeFigureOut">
              <a:rPr lang="ru-RU" smtClean="0"/>
              <a:pPr/>
              <a:t>15.04.2012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1D1B3-63CB-466E-A0ED-097E14D7A5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A5895-1F44-4388-B220-EA7D4D6F6C03}" type="datetimeFigureOut">
              <a:rPr lang="ru-RU" smtClean="0"/>
              <a:pPr/>
              <a:t>15.04.2012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1D1B3-63CB-466E-A0ED-097E14D7A5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A5895-1F44-4388-B220-EA7D4D6F6C03}" type="datetimeFigureOut">
              <a:rPr lang="ru-RU" smtClean="0"/>
              <a:pPr/>
              <a:t>15.04.2012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1D1B3-63CB-466E-A0ED-097E14D7A5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A5895-1F44-4388-B220-EA7D4D6F6C03}" type="datetimeFigureOut">
              <a:rPr lang="ru-RU" smtClean="0"/>
              <a:pPr/>
              <a:t>15.04.2012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1D1B3-63CB-466E-A0ED-097E14D7A5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A5895-1F44-4388-B220-EA7D4D6F6C03}" type="datetimeFigureOut">
              <a:rPr lang="ru-RU" smtClean="0"/>
              <a:pPr/>
              <a:t>15.04.2012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1D1B3-63CB-466E-A0ED-097E14D7A5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A5895-1F44-4388-B220-EA7D4D6F6C03}" type="datetimeFigureOut">
              <a:rPr lang="ru-RU" smtClean="0"/>
              <a:pPr/>
              <a:t>15.04.2012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1D1B3-63CB-466E-A0ED-097E14D7A5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A5895-1F44-4388-B220-EA7D4D6F6C03}" type="datetimeFigureOut">
              <a:rPr lang="ru-RU" smtClean="0"/>
              <a:pPr/>
              <a:t>15.04.2012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1D1B3-63CB-466E-A0ED-097E14D7A5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A5895-1F44-4388-B220-EA7D4D6F6C03}" type="datetimeFigureOut">
              <a:rPr lang="ru-RU" smtClean="0"/>
              <a:pPr/>
              <a:t>15.04.2012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1D1B3-63CB-466E-A0ED-097E14D7A5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A5895-1F44-4388-B220-EA7D4D6F6C03}" type="datetimeFigureOut">
              <a:rPr lang="ru-RU" smtClean="0"/>
              <a:pPr/>
              <a:t>15.04.2012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1D1B3-63CB-466E-A0ED-097E14D7A5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A5895-1F44-4388-B220-EA7D4D6F6C03}" type="datetimeFigureOut">
              <a:rPr lang="ru-RU" smtClean="0"/>
              <a:pPr/>
              <a:t>15.04.2012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1D1B3-63CB-466E-A0ED-097E14D7A5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48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A5895-1F44-4388-B220-EA7D4D6F6C03}" type="datetimeFigureOut">
              <a:rPr lang="ru-RU" smtClean="0"/>
              <a:pPr/>
              <a:t>15.04.2012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01D1B3-63CB-466E-A0ED-097E14D7A5B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улины\Desktop\1305484421_rus_ornament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136355" y="-1136356"/>
            <a:ext cx="6871289" cy="9144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42844" y="642919"/>
            <a:ext cx="2643206" cy="228601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Эдуард Успенский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40" y="285728"/>
            <a:ext cx="5857916" cy="6429420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ru-RU" sz="4200" b="1" dirty="0" smtClean="0">
                <a:solidFill>
                  <a:srgbClr val="261D18"/>
                </a:solidFill>
              </a:rPr>
              <a:t>Если был бы я девчонкой - </a:t>
            </a:r>
            <a:br>
              <a:rPr lang="ru-RU" sz="4200" b="1" dirty="0" smtClean="0">
                <a:solidFill>
                  <a:srgbClr val="261D18"/>
                </a:solidFill>
              </a:rPr>
            </a:br>
            <a:r>
              <a:rPr lang="ru-RU" sz="4200" b="1" dirty="0" smtClean="0">
                <a:solidFill>
                  <a:srgbClr val="261D18"/>
                </a:solidFill>
              </a:rPr>
              <a:t>Я бы время не терял! </a:t>
            </a:r>
            <a:br>
              <a:rPr lang="ru-RU" sz="4200" b="1" dirty="0" smtClean="0">
                <a:solidFill>
                  <a:srgbClr val="261D18"/>
                </a:solidFill>
              </a:rPr>
            </a:br>
            <a:r>
              <a:rPr lang="ru-RU" sz="4200" b="1" dirty="0" smtClean="0">
                <a:solidFill>
                  <a:srgbClr val="261D18"/>
                </a:solidFill>
              </a:rPr>
              <a:t>Я б на улице не прыгал, </a:t>
            </a:r>
            <a:br>
              <a:rPr lang="ru-RU" sz="4200" b="1" dirty="0" smtClean="0">
                <a:solidFill>
                  <a:srgbClr val="261D18"/>
                </a:solidFill>
              </a:rPr>
            </a:br>
            <a:r>
              <a:rPr lang="ru-RU" sz="4200" b="1" dirty="0" smtClean="0">
                <a:solidFill>
                  <a:srgbClr val="261D18"/>
                </a:solidFill>
              </a:rPr>
              <a:t>Я б рубашки постирал, </a:t>
            </a:r>
            <a:br>
              <a:rPr lang="ru-RU" sz="4200" b="1" dirty="0" smtClean="0">
                <a:solidFill>
                  <a:srgbClr val="261D18"/>
                </a:solidFill>
              </a:rPr>
            </a:br>
            <a:r>
              <a:rPr lang="ru-RU" sz="4200" b="1" dirty="0" smtClean="0">
                <a:solidFill>
                  <a:srgbClr val="261D18"/>
                </a:solidFill>
              </a:rPr>
              <a:t>Я бы вымыл в кухне пол, </a:t>
            </a:r>
            <a:br>
              <a:rPr lang="ru-RU" sz="4200" b="1" dirty="0" smtClean="0">
                <a:solidFill>
                  <a:srgbClr val="261D18"/>
                </a:solidFill>
              </a:rPr>
            </a:br>
            <a:r>
              <a:rPr lang="ru-RU" sz="4200" b="1" dirty="0" smtClean="0">
                <a:solidFill>
                  <a:srgbClr val="261D18"/>
                </a:solidFill>
              </a:rPr>
              <a:t>Я бы в комнате подмёл, </a:t>
            </a:r>
            <a:br>
              <a:rPr lang="ru-RU" sz="4200" b="1" dirty="0" smtClean="0">
                <a:solidFill>
                  <a:srgbClr val="261D18"/>
                </a:solidFill>
              </a:rPr>
            </a:br>
            <a:r>
              <a:rPr lang="ru-RU" sz="4200" b="1" dirty="0" smtClean="0">
                <a:solidFill>
                  <a:srgbClr val="261D18"/>
                </a:solidFill>
              </a:rPr>
              <a:t>Перемыл бы чашки, ложки, </a:t>
            </a:r>
            <a:br>
              <a:rPr lang="ru-RU" sz="4200" b="1" dirty="0" smtClean="0">
                <a:solidFill>
                  <a:srgbClr val="261D18"/>
                </a:solidFill>
              </a:rPr>
            </a:br>
            <a:r>
              <a:rPr lang="ru-RU" sz="4200" b="1" dirty="0" smtClean="0">
                <a:solidFill>
                  <a:srgbClr val="261D18"/>
                </a:solidFill>
              </a:rPr>
              <a:t>Сам начистил бы картошки, </a:t>
            </a:r>
            <a:br>
              <a:rPr lang="ru-RU" sz="4200" b="1" dirty="0" smtClean="0">
                <a:solidFill>
                  <a:srgbClr val="261D18"/>
                </a:solidFill>
              </a:rPr>
            </a:br>
            <a:r>
              <a:rPr lang="ru-RU" sz="4200" b="1" dirty="0" smtClean="0">
                <a:solidFill>
                  <a:srgbClr val="261D18"/>
                </a:solidFill>
              </a:rPr>
              <a:t>Все свои игрушки сам </a:t>
            </a:r>
            <a:br>
              <a:rPr lang="ru-RU" sz="4200" b="1" dirty="0" smtClean="0">
                <a:solidFill>
                  <a:srgbClr val="261D18"/>
                </a:solidFill>
              </a:rPr>
            </a:br>
            <a:r>
              <a:rPr lang="ru-RU" sz="4200" b="1" dirty="0" smtClean="0">
                <a:solidFill>
                  <a:srgbClr val="261D18"/>
                </a:solidFill>
              </a:rPr>
              <a:t>Я б расставил по местам! </a:t>
            </a:r>
            <a:br>
              <a:rPr lang="ru-RU" sz="4200" b="1" dirty="0" smtClean="0">
                <a:solidFill>
                  <a:srgbClr val="261D18"/>
                </a:solidFill>
              </a:rPr>
            </a:br>
            <a:r>
              <a:rPr lang="ru-RU" sz="4200" b="1" dirty="0" smtClean="0">
                <a:solidFill>
                  <a:srgbClr val="261D18"/>
                </a:solidFill>
              </a:rPr>
              <a:t>Отчего я не девчонка? </a:t>
            </a:r>
            <a:br>
              <a:rPr lang="ru-RU" sz="4200" b="1" dirty="0" smtClean="0">
                <a:solidFill>
                  <a:srgbClr val="261D18"/>
                </a:solidFill>
              </a:rPr>
            </a:br>
            <a:r>
              <a:rPr lang="ru-RU" sz="4200" b="1" dirty="0" smtClean="0">
                <a:solidFill>
                  <a:srgbClr val="261D18"/>
                </a:solidFill>
              </a:rPr>
              <a:t>Я бы маме так помог! </a:t>
            </a:r>
            <a:br>
              <a:rPr lang="ru-RU" sz="4200" b="1" dirty="0" smtClean="0">
                <a:solidFill>
                  <a:srgbClr val="261D18"/>
                </a:solidFill>
              </a:rPr>
            </a:br>
            <a:r>
              <a:rPr lang="ru-RU" sz="4200" b="1" dirty="0" smtClean="0">
                <a:solidFill>
                  <a:srgbClr val="261D18"/>
                </a:solidFill>
              </a:rPr>
              <a:t>Мама сразу бы сказала: </a:t>
            </a:r>
            <a:br>
              <a:rPr lang="ru-RU" sz="4200" b="1" dirty="0" smtClean="0">
                <a:solidFill>
                  <a:srgbClr val="261D18"/>
                </a:solidFill>
              </a:rPr>
            </a:br>
            <a:r>
              <a:rPr lang="ru-RU" sz="4200" b="1" dirty="0" smtClean="0">
                <a:solidFill>
                  <a:srgbClr val="261D18"/>
                </a:solidFill>
              </a:rPr>
              <a:t>"Молодчина ты, сынок!"</a:t>
            </a:r>
          </a:p>
          <a:p>
            <a:pPr algn="l"/>
            <a:endParaRPr lang="ru-RU" dirty="0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3143248"/>
            <a:ext cx="2500330" cy="3523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4286248" y="785794"/>
            <a:ext cx="1357322" cy="0"/>
          </a:xfrm>
          <a:prstGeom prst="line">
            <a:avLst/>
          </a:pr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3571868" y="1214422"/>
            <a:ext cx="571504" cy="0"/>
          </a:xfrm>
          <a:prstGeom prst="line">
            <a:avLst/>
          </a:pr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6143636" y="1214422"/>
            <a:ext cx="1214446" cy="0"/>
          </a:xfrm>
          <a:prstGeom prst="line">
            <a:avLst/>
          </a:pr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3500430" y="1571612"/>
            <a:ext cx="357190" cy="0"/>
          </a:xfrm>
          <a:prstGeom prst="line">
            <a:avLst/>
          </a:pr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5786446" y="1643050"/>
            <a:ext cx="2071702" cy="0"/>
          </a:xfrm>
          <a:prstGeom prst="line">
            <a:avLst/>
          </a:pr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3500430" y="2071678"/>
            <a:ext cx="357190" cy="0"/>
          </a:xfrm>
          <a:prstGeom prst="line">
            <a:avLst/>
          </a:pr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5786446" y="2071678"/>
            <a:ext cx="1928826" cy="0"/>
          </a:xfrm>
          <a:prstGeom prst="line">
            <a:avLst/>
          </a:pr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3643306" y="2500306"/>
            <a:ext cx="2071702" cy="0"/>
          </a:xfrm>
          <a:prstGeom prst="line">
            <a:avLst/>
          </a:pr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3643306" y="2928934"/>
            <a:ext cx="428628" cy="0"/>
          </a:xfrm>
          <a:prstGeom prst="line">
            <a:avLst/>
          </a:pr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6286512" y="2928934"/>
            <a:ext cx="1643074" cy="0"/>
          </a:xfrm>
          <a:prstGeom prst="line">
            <a:avLst/>
          </a:pr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3214678" y="3429000"/>
            <a:ext cx="2571768" cy="0"/>
          </a:xfrm>
          <a:prstGeom prst="line">
            <a:avLst/>
          </a:pr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4071934" y="3857628"/>
            <a:ext cx="2571768" cy="0"/>
          </a:xfrm>
          <a:prstGeom prst="line">
            <a:avLst/>
          </a:pr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3500430" y="4714884"/>
            <a:ext cx="2428892" cy="0"/>
          </a:xfrm>
          <a:prstGeom prst="line">
            <a:avLst/>
          </a:pr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3571868" y="5572140"/>
            <a:ext cx="571504" cy="0"/>
          </a:xfrm>
          <a:prstGeom prst="line">
            <a:avLst/>
          </a:pr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6143636" y="5572140"/>
            <a:ext cx="1357322" cy="0"/>
          </a:xfrm>
          <a:prstGeom prst="line">
            <a:avLst/>
          </a:pr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5715008" y="6000768"/>
            <a:ext cx="2214578" cy="0"/>
          </a:xfrm>
          <a:prstGeom prst="line">
            <a:avLst/>
          </a:pr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500"/>
                            </p:stCondLst>
                            <p:childTnLst>
                              <p:par>
                                <p:cTn id="5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000"/>
                            </p:stCondLst>
                            <p:childTnLst>
                              <p:par>
                                <p:cTn id="7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500"/>
                            </p:stCondLst>
                            <p:childTnLst>
                              <p:par>
                                <p:cTn id="7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4000"/>
                            </p:stCondLst>
                            <p:childTnLst>
                              <p:par>
                                <p:cTn id="8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4500"/>
                            </p:stCondLst>
                            <p:childTnLst>
                              <p:par>
                                <p:cTn id="9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0"/>
                            </p:stCondLst>
                            <p:childTnLst>
                              <p:par>
                                <p:cTn id="10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214282" y="500042"/>
            <a:ext cx="2286016" cy="1857388"/>
          </a:xfrm>
        </p:spPr>
        <p:txBody>
          <a:bodyPr/>
          <a:lstStyle/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Вадим</a:t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Шефнер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071802" y="285728"/>
            <a:ext cx="5857916" cy="6286544"/>
          </a:xfrm>
        </p:spPr>
        <p:txBody>
          <a:bodyPr>
            <a:noAutofit/>
          </a:bodyPr>
          <a:lstStyle/>
          <a:p>
            <a:pPr algn="l"/>
            <a:r>
              <a:rPr lang="ru-RU" b="1" dirty="0" smtClean="0">
                <a:solidFill>
                  <a:srgbClr val="261D18"/>
                </a:solidFill>
              </a:rPr>
              <a:t>Не привыкайте к чудесам, -</a:t>
            </a:r>
            <a:br>
              <a:rPr lang="ru-RU" b="1" dirty="0" smtClean="0">
                <a:solidFill>
                  <a:srgbClr val="261D18"/>
                </a:solidFill>
              </a:rPr>
            </a:br>
            <a:r>
              <a:rPr lang="ru-RU" b="1" dirty="0" smtClean="0">
                <a:solidFill>
                  <a:srgbClr val="261D18"/>
                </a:solidFill>
              </a:rPr>
              <a:t>Дивитесь им, дивитесь!</a:t>
            </a:r>
            <a:br>
              <a:rPr lang="ru-RU" b="1" dirty="0" smtClean="0">
                <a:solidFill>
                  <a:srgbClr val="261D18"/>
                </a:solidFill>
              </a:rPr>
            </a:br>
            <a:r>
              <a:rPr lang="ru-RU" b="1" dirty="0" smtClean="0">
                <a:solidFill>
                  <a:srgbClr val="261D18"/>
                </a:solidFill>
              </a:rPr>
              <a:t>Не привыкайте к небесам,</a:t>
            </a:r>
            <a:br>
              <a:rPr lang="ru-RU" b="1" dirty="0" smtClean="0">
                <a:solidFill>
                  <a:srgbClr val="261D18"/>
                </a:solidFill>
              </a:rPr>
            </a:br>
            <a:r>
              <a:rPr lang="ru-RU" b="1" dirty="0" smtClean="0">
                <a:solidFill>
                  <a:srgbClr val="261D18"/>
                </a:solidFill>
              </a:rPr>
              <a:t>Глазами к ним тянитесь.</a:t>
            </a:r>
            <a:br>
              <a:rPr lang="ru-RU" b="1" dirty="0" smtClean="0">
                <a:solidFill>
                  <a:srgbClr val="261D18"/>
                </a:solidFill>
              </a:rPr>
            </a:br>
            <a:r>
              <a:rPr lang="ru-RU" b="1" dirty="0" smtClean="0">
                <a:solidFill>
                  <a:srgbClr val="261D18"/>
                </a:solidFill>
              </a:rPr>
              <a:t>Приглядывайтесь к облакам,</a:t>
            </a:r>
            <a:br>
              <a:rPr lang="ru-RU" b="1" dirty="0" smtClean="0">
                <a:solidFill>
                  <a:srgbClr val="261D18"/>
                </a:solidFill>
              </a:rPr>
            </a:br>
            <a:r>
              <a:rPr lang="ru-RU" b="1" dirty="0" smtClean="0">
                <a:solidFill>
                  <a:srgbClr val="261D18"/>
                </a:solidFill>
              </a:rPr>
              <a:t>Прислушивайтесь к птицам,</a:t>
            </a:r>
            <a:br>
              <a:rPr lang="ru-RU" b="1" dirty="0" smtClean="0">
                <a:solidFill>
                  <a:srgbClr val="261D18"/>
                </a:solidFill>
              </a:rPr>
            </a:br>
            <a:r>
              <a:rPr lang="ru-RU" b="1" dirty="0" smtClean="0">
                <a:solidFill>
                  <a:srgbClr val="261D18"/>
                </a:solidFill>
              </a:rPr>
              <a:t>Прикладывайтесь к родникам,-</a:t>
            </a:r>
            <a:br>
              <a:rPr lang="ru-RU" b="1" dirty="0" smtClean="0">
                <a:solidFill>
                  <a:srgbClr val="261D18"/>
                </a:solidFill>
              </a:rPr>
            </a:br>
            <a:r>
              <a:rPr lang="ru-RU" b="1" dirty="0" smtClean="0">
                <a:solidFill>
                  <a:srgbClr val="261D18"/>
                </a:solidFill>
              </a:rPr>
              <a:t>Ничто не повторится.</a:t>
            </a:r>
            <a:br>
              <a:rPr lang="ru-RU" b="1" dirty="0" smtClean="0">
                <a:solidFill>
                  <a:srgbClr val="261D18"/>
                </a:solidFill>
              </a:rPr>
            </a:br>
            <a:r>
              <a:rPr lang="ru-RU" b="1" dirty="0" smtClean="0">
                <a:solidFill>
                  <a:srgbClr val="261D18"/>
                </a:solidFill>
              </a:rPr>
              <a:t>За мигом миг, за шагом шаг</a:t>
            </a:r>
            <a:br>
              <a:rPr lang="ru-RU" b="1" dirty="0" smtClean="0">
                <a:solidFill>
                  <a:srgbClr val="261D18"/>
                </a:solidFill>
              </a:rPr>
            </a:br>
            <a:r>
              <a:rPr lang="ru-RU" b="1" dirty="0" smtClean="0">
                <a:solidFill>
                  <a:srgbClr val="261D18"/>
                </a:solidFill>
              </a:rPr>
              <a:t>Впадайте в изумленье.</a:t>
            </a:r>
            <a:br>
              <a:rPr lang="ru-RU" b="1" dirty="0" smtClean="0">
                <a:solidFill>
                  <a:srgbClr val="261D18"/>
                </a:solidFill>
              </a:rPr>
            </a:br>
            <a:r>
              <a:rPr lang="ru-RU" b="1" dirty="0" smtClean="0">
                <a:solidFill>
                  <a:srgbClr val="261D18"/>
                </a:solidFill>
              </a:rPr>
              <a:t>Всё будет так - и всё не так</a:t>
            </a:r>
            <a:br>
              <a:rPr lang="ru-RU" b="1" dirty="0" smtClean="0">
                <a:solidFill>
                  <a:srgbClr val="261D18"/>
                </a:solidFill>
              </a:rPr>
            </a:br>
            <a:r>
              <a:rPr lang="ru-RU" b="1" dirty="0" smtClean="0">
                <a:solidFill>
                  <a:srgbClr val="261D18"/>
                </a:solidFill>
              </a:rPr>
              <a:t>Через одно мгновенье.</a:t>
            </a:r>
          </a:p>
          <a:p>
            <a:pPr algn="l"/>
            <a:endParaRPr lang="ru-RU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3714744" y="785794"/>
            <a:ext cx="2143140" cy="0"/>
          </a:xfrm>
          <a:prstGeom prst="line">
            <a:avLst/>
          </a:pr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3143240" y="1285860"/>
            <a:ext cx="1714512" cy="0"/>
          </a:xfrm>
          <a:prstGeom prst="line">
            <a:avLst/>
          </a:pr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5643570" y="1285860"/>
            <a:ext cx="1643074" cy="0"/>
          </a:xfrm>
          <a:prstGeom prst="line">
            <a:avLst/>
          </a:pr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3643306" y="1785926"/>
            <a:ext cx="2143140" cy="0"/>
          </a:xfrm>
          <a:prstGeom prst="line">
            <a:avLst/>
          </a:pr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5715008" y="2285992"/>
            <a:ext cx="1643074" cy="0"/>
          </a:xfrm>
          <a:prstGeom prst="line">
            <a:avLst/>
          </a:pr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3143240" y="2786058"/>
            <a:ext cx="3071834" cy="0"/>
          </a:xfrm>
          <a:prstGeom prst="line">
            <a:avLst/>
          </a:pr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3214678" y="3286124"/>
            <a:ext cx="3071834" cy="0"/>
          </a:xfrm>
          <a:prstGeom prst="line">
            <a:avLst/>
          </a:pr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3214678" y="3714752"/>
            <a:ext cx="3071834" cy="0"/>
          </a:xfrm>
          <a:prstGeom prst="line">
            <a:avLst/>
          </a:pr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4714876" y="4214818"/>
            <a:ext cx="2143140" cy="0"/>
          </a:xfrm>
          <a:prstGeom prst="line">
            <a:avLst/>
          </a:pr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3071802" y="5214950"/>
            <a:ext cx="1857388" cy="0"/>
          </a:xfrm>
          <a:prstGeom prst="line">
            <a:avLst/>
          </a:pr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3786182" y="5715016"/>
            <a:ext cx="1071570" cy="0"/>
          </a:xfrm>
          <a:prstGeom prst="line">
            <a:avLst/>
          </a:pr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3286124"/>
            <a:ext cx="2543458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500"/>
                            </p:stCondLst>
                            <p:childTnLst>
                              <p:par>
                                <p:cTn id="5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500"/>
                            </p:stCondLst>
                            <p:childTnLst>
                              <p:par>
                                <p:cTn id="6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0"/>
                            </p:stCondLst>
                            <p:childTnLst>
                              <p:par>
                                <p:cTn id="7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200026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4527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Диаграмма 13"/>
          <p:cNvGraphicFramePr/>
          <p:nvPr/>
        </p:nvGraphicFramePr>
        <p:xfrm>
          <a:off x="714348" y="928670"/>
          <a:ext cx="7715304" cy="5429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4500562" y="2643182"/>
            <a:ext cx="42148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FF00"/>
                </a:solidFill>
              </a:rPr>
              <a:t>изъявительное</a:t>
            </a:r>
            <a:endParaRPr lang="ru-RU" sz="4000" b="1" dirty="0">
              <a:solidFill>
                <a:srgbClr val="FFFF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28662" y="2500306"/>
            <a:ext cx="36433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FF00"/>
                </a:solidFill>
              </a:rPr>
              <a:t>повелительное</a:t>
            </a:r>
            <a:endParaRPr lang="ru-RU" sz="4000" b="1" dirty="0">
              <a:solidFill>
                <a:srgbClr val="FFFF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071802" y="1428736"/>
            <a:ext cx="29289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FF00"/>
                </a:solidFill>
              </a:rPr>
              <a:t>условное</a:t>
            </a:r>
            <a:endParaRPr lang="ru-RU" sz="40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003232" cy="6143668"/>
          </a:xfrm>
        </p:spPr>
        <p:txBody>
          <a:bodyPr>
            <a:normAutofit/>
          </a:bodyPr>
          <a:lstStyle/>
          <a:p>
            <a:r>
              <a:rPr lang="ru-RU" b="1" dirty="0" smtClean="0"/>
              <a:t>Что мы проходили сегодня на уроке</a:t>
            </a:r>
            <a:r>
              <a:rPr lang="ru-RU" b="1" dirty="0" smtClean="0"/>
              <a:t>?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В каких ситуациях </a:t>
            </a:r>
            <a:r>
              <a:rPr lang="ru-RU" b="1" dirty="0" smtClean="0"/>
              <a:t>может пригодиться </a:t>
            </a:r>
            <a:r>
              <a:rPr lang="ru-RU" b="1" dirty="0" smtClean="0"/>
              <a:t>знание  наклонений глагола?</a:t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043608" y="4286256"/>
            <a:ext cx="374441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Спасибо за внимание!</a:t>
            </a:r>
            <a:endParaRPr lang="ru-RU" sz="6600" dirty="0">
              <a:latin typeface="Monotype Corsiva" pitchFamily="66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388" y="4286256"/>
            <a:ext cx="2433137" cy="2433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>
              <a:rot lat="0" lon="10799970" rev="0"/>
            </a:camera>
            <a:lightRig rig="threePt" dir="t"/>
          </a:scene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7158" y="142852"/>
            <a:ext cx="857256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i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Смелость </a:t>
            </a:r>
          </a:p>
          <a:p>
            <a:r>
              <a:rPr lang="ru-RU" sz="5400" b="1" i="1" dirty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5400" b="1" i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             города берёт.</a:t>
            </a:r>
            <a:br>
              <a:rPr lang="ru-RU" sz="5400" b="1" i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</a:br>
            <a:r>
              <a:rPr lang="ru-RU" sz="5400" b="1" i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Семь раз отмерь, </a:t>
            </a:r>
          </a:p>
          <a:p>
            <a:r>
              <a:rPr lang="ru-RU" sz="5400" b="1" i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                         один раз отрежь. </a:t>
            </a:r>
            <a:br>
              <a:rPr lang="ru-RU" sz="5400" b="1" i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</a:br>
            <a:r>
              <a:rPr lang="ru-RU" sz="5400" b="1" i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Знал бы, где упасть, </a:t>
            </a:r>
          </a:p>
          <a:p>
            <a:r>
              <a:rPr lang="ru-RU" sz="5400" b="1" i="1" dirty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5400" b="1" i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               соломки бы подстелил.                           После драки </a:t>
            </a:r>
          </a:p>
          <a:p>
            <a:r>
              <a:rPr lang="ru-RU" sz="5400" b="1" i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                 кулаками не машут. </a:t>
            </a:r>
            <a:endParaRPr lang="ru-RU" sz="5400" b="1" dirty="0">
              <a:latin typeface="Monotype Corsiva" pitchFamily="66" charset="0"/>
            </a:endParaRPr>
          </a:p>
        </p:txBody>
      </p:sp>
      <p:pic>
        <p:nvPicPr>
          <p:cNvPr id="2053" name="Picture 5" descr="C:\Users\Пулины\Desktop\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15074" y="142852"/>
            <a:ext cx="2786050" cy="20895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8643998" cy="3286148"/>
          </a:xfrm>
        </p:spPr>
        <p:txBody>
          <a:bodyPr>
            <a:normAutofit fontScale="90000"/>
          </a:bodyPr>
          <a:lstStyle/>
          <a:p>
            <a:pPr algn="l"/>
            <a:r>
              <a:rPr lang="ru-RU" sz="4900" b="1" dirty="0" smtClean="0">
                <a:solidFill>
                  <a:srgbClr val="261D18"/>
                </a:solidFill>
                <a:latin typeface="+mn-lt"/>
              </a:rPr>
              <a:t>                          </a:t>
            </a:r>
            <a:r>
              <a:rPr lang="ru-RU" sz="4900" b="1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Глаголы </a:t>
            </a:r>
            <a:br>
              <a:rPr lang="ru-RU" sz="4900" b="1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</a:br>
            <a:r>
              <a:rPr lang="ru-RU" sz="4900" b="1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     в изъявительном наклонении:</a:t>
            </a:r>
            <a:r>
              <a:rPr lang="ru-RU" sz="4900" b="1" dirty="0" smtClean="0">
                <a:solidFill>
                  <a:srgbClr val="261D18"/>
                </a:solidFill>
                <a:latin typeface="+mn-lt"/>
              </a:rPr>
              <a:t/>
            </a:r>
            <a:br>
              <a:rPr lang="ru-RU" sz="4900" b="1" dirty="0" smtClean="0">
                <a:solidFill>
                  <a:srgbClr val="261D18"/>
                </a:solidFill>
                <a:latin typeface="+mn-lt"/>
              </a:rPr>
            </a:br>
            <a:r>
              <a:rPr lang="ru-RU" b="1" dirty="0" smtClean="0">
                <a:solidFill>
                  <a:srgbClr val="261D18"/>
                </a:solidFill>
                <a:latin typeface="+mn-lt"/>
              </a:rPr>
              <a:t>1)  обозначают </a:t>
            </a:r>
            <a:r>
              <a:rPr lang="ru-RU" b="1" dirty="0">
                <a:solidFill>
                  <a:srgbClr val="261D18"/>
                </a:solidFill>
                <a:latin typeface="+mn-lt"/>
              </a:rPr>
              <a:t>реальные </a:t>
            </a:r>
            <a:r>
              <a:rPr lang="ru-RU" b="1" dirty="0" smtClean="0">
                <a:solidFill>
                  <a:srgbClr val="261D18"/>
                </a:solidFill>
                <a:latin typeface="+mn-lt"/>
              </a:rPr>
              <a:t>действия;  2)  </a:t>
            </a:r>
            <a:r>
              <a:rPr lang="ru-RU" b="1" dirty="0">
                <a:solidFill>
                  <a:srgbClr val="261D18"/>
                </a:solidFill>
                <a:latin typeface="+mn-lt"/>
              </a:rPr>
              <a:t>и</a:t>
            </a:r>
            <a:r>
              <a:rPr lang="ru-RU" b="1" dirty="0" smtClean="0">
                <a:solidFill>
                  <a:srgbClr val="261D18"/>
                </a:solidFill>
                <a:latin typeface="+mn-lt"/>
              </a:rPr>
              <a:t>зменяются </a:t>
            </a:r>
            <a:r>
              <a:rPr lang="ru-RU" b="1" dirty="0">
                <a:solidFill>
                  <a:srgbClr val="261D18"/>
                </a:solidFill>
                <a:latin typeface="+mn-lt"/>
              </a:rPr>
              <a:t>по </a:t>
            </a:r>
            <a:r>
              <a:rPr lang="ru-RU" b="1" dirty="0" smtClean="0">
                <a:solidFill>
                  <a:srgbClr val="261D18"/>
                </a:solidFill>
                <a:latin typeface="+mn-lt"/>
              </a:rPr>
              <a:t>временам.</a:t>
            </a:r>
            <a:r>
              <a:rPr lang="ru-RU" b="1" dirty="0">
                <a:solidFill>
                  <a:srgbClr val="261D18"/>
                </a:solidFill>
                <a:latin typeface="+mn-lt"/>
              </a:rPr>
              <a:t>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/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</a:br>
            <a:endParaRPr lang="ru-RU" sz="5300" b="1" dirty="0">
              <a:solidFill>
                <a:schemeClr val="tx2">
                  <a:lumMod val="50000"/>
                </a:schemeClr>
              </a:solidFill>
              <a:latin typeface="+mn-lt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42844" y="2928935"/>
          <a:ext cx="8858311" cy="3929066"/>
        </p:xfrm>
        <a:graphic>
          <a:graphicData uri="http://schemas.openxmlformats.org/drawingml/2006/table">
            <a:tbl>
              <a:tblPr/>
              <a:tblGrid>
                <a:gridCol w="2357454"/>
                <a:gridCol w="1714512"/>
                <a:gridCol w="2286016"/>
                <a:gridCol w="2500329"/>
              </a:tblGrid>
              <a:tr h="7817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3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960" marR="60960" marT="30480" marB="304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kern="1200" dirty="0">
                          <a:solidFill>
                            <a:srgbClr val="C0504D"/>
                          </a:solidFill>
                          <a:latin typeface="Calibri"/>
                          <a:ea typeface="Times New Roman"/>
                          <a:cs typeface="Calibri"/>
                        </a:rPr>
                        <a:t>НАСТ. ВР. 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30480" marB="304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kern="1200" dirty="0">
                          <a:solidFill>
                            <a:srgbClr val="C0504D"/>
                          </a:solidFill>
                          <a:latin typeface="Calibri"/>
                          <a:ea typeface="Times New Roman"/>
                          <a:cs typeface="Calibri"/>
                        </a:rPr>
                        <a:t>ПРОШ.ВР. 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30480" marB="304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kern="1200" dirty="0">
                          <a:solidFill>
                            <a:srgbClr val="C0504D"/>
                          </a:solidFill>
                          <a:latin typeface="Calibri"/>
                          <a:ea typeface="Times New Roman"/>
                          <a:cs typeface="Calibri"/>
                        </a:rPr>
                        <a:t>БУДУЩЕЕ ВР. 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30480" marB="304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40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400" b="1" kern="1200" dirty="0" smtClean="0">
                          <a:solidFill>
                            <a:srgbClr val="C0504D"/>
                          </a:solidFill>
                          <a:latin typeface="Monotype Corsiva"/>
                          <a:ea typeface="Times New Roman"/>
                          <a:cs typeface="Arial"/>
                        </a:rPr>
                        <a:t>Создавать </a:t>
                      </a:r>
                      <a:endParaRPr lang="ru-RU" sz="4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30480" marB="304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800" b="1" kern="1200" dirty="0">
                          <a:solidFill>
                            <a:srgbClr val="10253F"/>
                          </a:solidFill>
                          <a:latin typeface="Monotype Corsiva"/>
                          <a:ea typeface="Times New Roman"/>
                          <a:cs typeface="Arial"/>
                        </a:rPr>
                        <a:t>создаю</a:t>
                      </a:r>
                      <a:r>
                        <a:rPr lang="ru-RU" sz="4800" b="1" kern="1200" dirty="0">
                          <a:solidFill>
                            <a:srgbClr val="000000"/>
                          </a:solidFill>
                          <a:latin typeface="Monotype Corsiva"/>
                          <a:ea typeface="Times New Roman"/>
                          <a:cs typeface="Arial"/>
                        </a:rPr>
                        <a:t> </a:t>
                      </a:r>
                      <a:endParaRPr lang="ru-RU" sz="4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30480" marB="304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800" b="1" kern="1200" dirty="0">
                          <a:solidFill>
                            <a:srgbClr val="10253F"/>
                          </a:solidFill>
                          <a:latin typeface="Monotype Corsiva"/>
                          <a:ea typeface="Times New Roman"/>
                          <a:cs typeface="Arial"/>
                        </a:rPr>
                        <a:t>создавал</a:t>
                      </a:r>
                      <a:r>
                        <a:rPr lang="ru-RU" sz="4800" b="1" kern="1200" dirty="0">
                          <a:solidFill>
                            <a:srgbClr val="000000"/>
                          </a:solidFill>
                          <a:latin typeface="Monotype Corsiva"/>
                          <a:ea typeface="Times New Roman"/>
                          <a:cs typeface="Arial"/>
                        </a:rPr>
                        <a:t> </a:t>
                      </a:r>
                      <a:endParaRPr lang="ru-RU" sz="4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30480" marB="304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800" b="1" kern="1200" dirty="0">
                          <a:solidFill>
                            <a:srgbClr val="10253F"/>
                          </a:solidFill>
                          <a:latin typeface="Monotype Corsiva"/>
                          <a:ea typeface="Times New Roman"/>
                          <a:cs typeface="Arial"/>
                        </a:rPr>
                        <a:t>буду создавать</a:t>
                      </a:r>
                      <a:r>
                        <a:rPr lang="ru-RU" sz="4800" b="1" kern="1200" dirty="0">
                          <a:solidFill>
                            <a:srgbClr val="000000"/>
                          </a:solidFill>
                          <a:latin typeface="Monotype Corsiva"/>
                          <a:ea typeface="Times New Roman"/>
                          <a:cs typeface="Arial"/>
                        </a:rPr>
                        <a:t> </a:t>
                      </a:r>
                      <a:endParaRPr lang="ru-RU" sz="4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30480" marB="304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632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400" b="1" kern="1200" smtClean="0">
                          <a:solidFill>
                            <a:srgbClr val="C0504D"/>
                          </a:solidFill>
                          <a:latin typeface="Monotype Corsiva"/>
                          <a:ea typeface="Times New Roman"/>
                          <a:cs typeface="Arial"/>
                        </a:rPr>
                        <a:t>Создать</a:t>
                      </a:r>
                      <a:endParaRPr lang="ru-RU" sz="4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30480" marB="304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4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960" marR="60960" marT="30480" marB="304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800" b="1" kern="1200" dirty="0">
                          <a:solidFill>
                            <a:srgbClr val="10253F"/>
                          </a:solidFill>
                          <a:latin typeface="Monotype Corsiva"/>
                          <a:ea typeface="Times New Roman"/>
                          <a:cs typeface="Arial"/>
                        </a:rPr>
                        <a:t> с</a:t>
                      </a:r>
                      <a:r>
                        <a:rPr lang="fr-CI" sz="4800" b="1" kern="1200" dirty="0">
                          <a:solidFill>
                            <a:srgbClr val="10253F"/>
                          </a:solidFill>
                          <a:latin typeface="Monotype Corsiva"/>
                          <a:ea typeface="Times New Roman"/>
                          <a:cs typeface="Arial"/>
                        </a:rPr>
                        <a:t>ó</a:t>
                      </a:r>
                      <a:r>
                        <a:rPr lang="ru-RU" sz="4800" b="1" kern="1200" dirty="0">
                          <a:solidFill>
                            <a:srgbClr val="10253F"/>
                          </a:solidFill>
                          <a:latin typeface="Monotype Corsiva"/>
                          <a:ea typeface="Times New Roman"/>
                          <a:cs typeface="Arial"/>
                        </a:rPr>
                        <a:t>здал</a:t>
                      </a:r>
                      <a:r>
                        <a:rPr lang="ru-RU" sz="4800" b="1" kern="1200" dirty="0">
                          <a:solidFill>
                            <a:srgbClr val="000000"/>
                          </a:solidFill>
                          <a:latin typeface="Monotype Corsiva"/>
                          <a:ea typeface="Times New Roman"/>
                          <a:cs typeface="Arial"/>
                        </a:rPr>
                        <a:t> </a:t>
                      </a:r>
                      <a:endParaRPr lang="ru-RU" sz="4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30480" marB="304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800" b="1" kern="1200" dirty="0">
                          <a:solidFill>
                            <a:srgbClr val="10253F"/>
                          </a:solidFill>
                          <a:latin typeface="Monotype Corsiva"/>
                          <a:ea typeface="Times New Roman"/>
                          <a:cs typeface="Arial"/>
                        </a:rPr>
                        <a:t>созд</a:t>
                      </a:r>
                      <a:r>
                        <a:rPr lang="fr-CI" sz="4800" b="1" kern="1200" dirty="0">
                          <a:solidFill>
                            <a:srgbClr val="10253F"/>
                          </a:solidFill>
                          <a:latin typeface="Monotype Corsiva"/>
                          <a:ea typeface="Times New Roman"/>
                          <a:cs typeface="Arial"/>
                        </a:rPr>
                        <a:t>á</a:t>
                      </a:r>
                      <a:r>
                        <a:rPr lang="ru-RU" sz="4800" b="1" kern="1200" dirty="0">
                          <a:solidFill>
                            <a:srgbClr val="10253F"/>
                          </a:solidFill>
                          <a:latin typeface="Monotype Corsiva"/>
                          <a:ea typeface="Times New Roman"/>
                          <a:cs typeface="Arial"/>
                        </a:rPr>
                        <a:t>м</a:t>
                      </a:r>
                      <a:r>
                        <a:rPr lang="ru-RU" sz="4800" b="1" kern="1200" dirty="0">
                          <a:solidFill>
                            <a:srgbClr val="000000"/>
                          </a:solidFill>
                          <a:latin typeface="Monotype Corsiva"/>
                          <a:ea typeface="Times New Roman"/>
                          <a:cs typeface="Arial"/>
                        </a:rPr>
                        <a:t> </a:t>
                      </a:r>
                      <a:endParaRPr lang="ru-RU" sz="4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30480" marB="304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42910" y="0"/>
            <a:ext cx="8143932" cy="4572007"/>
          </a:xfrm>
        </p:spPr>
        <p:txBody>
          <a:bodyPr>
            <a:normAutofit fontScale="90000"/>
          </a:bodyPr>
          <a:lstStyle/>
          <a:p>
            <a:pPr algn="l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                             Глаголы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b="1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    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      в условном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наклонении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:</a:t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rgbClr val="261D18"/>
                </a:solidFill>
              </a:rPr>
              <a:t>1) обозначают действия, желаемые или возможные при определенных условиях;</a:t>
            </a:r>
            <a:br>
              <a:rPr lang="ru-RU" b="1" dirty="0" smtClean="0">
                <a:solidFill>
                  <a:srgbClr val="261D18"/>
                </a:solidFill>
              </a:rPr>
            </a:br>
            <a:r>
              <a:rPr lang="ru-RU" b="1" dirty="0" smtClean="0">
                <a:solidFill>
                  <a:srgbClr val="261D18"/>
                </a:solidFill>
              </a:rPr>
              <a:t>2) изменяются </a:t>
            </a:r>
            <a:r>
              <a:rPr lang="ru-RU" b="1" dirty="0">
                <a:solidFill>
                  <a:srgbClr val="261D18"/>
                </a:solidFill>
              </a:rPr>
              <a:t>по числам и в единственном числе – по родам.</a:t>
            </a: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857488" y="4714884"/>
            <a:ext cx="6286512" cy="2143116"/>
          </a:xfrm>
          <a:noFill/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Я </a:t>
            </a:r>
            <a:r>
              <a:rPr lang="ru-RU" sz="4800" b="1" dirty="0" smtClean="0">
                <a:solidFill>
                  <a:schemeClr val="accent2"/>
                </a:solidFill>
                <a:latin typeface="Monotype Corsiva" pitchFamily="66" charset="0"/>
              </a:rPr>
              <a:t>бы</a:t>
            </a:r>
            <a:r>
              <a:rPr lang="ru-RU" sz="48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 слетал на Луну.</a:t>
            </a:r>
          </a:p>
          <a:p>
            <a:r>
              <a:rPr lang="ru-RU" sz="48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Я слетал  </a:t>
            </a:r>
            <a:r>
              <a:rPr lang="ru-RU" sz="4800" b="1" dirty="0" smtClean="0">
                <a:solidFill>
                  <a:schemeClr val="accent2"/>
                </a:solidFill>
                <a:latin typeface="Monotype Corsiva" pitchFamily="66" charset="0"/>
              </a:rPr>
              <a:t>бы</a:t>
            </a:r>
            <a:r>
              <a:rPr lang="ru-RU" sz="48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 на Луну.</a:t>
            </a:r>
            <a:endParaRPr lang="ru-RU" sz="4800" b="1" dirty="0">
              <a:solidFill>
                <a:schemeClr val="tx2">
                  <a:lumMod val="50000"/>
                </a:schemeClr>
              </a:solidFill>
              <a:latin typeface="Monotype Corsiva" pitchFamily="66" charset="0"/>
            </a:endParaRPr>
          </a:p>
        </p:txBody>
      </p:sp>
      <p:cxnSp>
        <p:nvCxnSpPr>
          <p:cNvPr id="10" name="Соединительная линия уступом 9"/>
          <p:cNvCxnSpPr/>
          <p:nvPr/>
        </p:nvCxnSpPr>
        <p:spPr>
          <a:xfrm>
            <a:off x="4786314" y="5357826"/>
            <a:ext cx="1000132" cy="428628"/>
          </a:xfrm>
          <a:prstGeom prst="bentConnector3">
            <a:avLst>
              <a:gd name="adj1" fmla="val 50000"/>
            </a:avLst>
          </a:prstGeom>
          <a:ln w="4445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85720" y="4572008"/>
            <a:ext cx="29289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слетать: </a:t>
            </a:r>
            <a:endParaRPr lang="ru-RU" sz="6000" dirty="0">
              <a:solidFill>
                <a:schemeClr val="tx2">
                  <a:lumMod val="50000"/>
                </a:schemeClr>
              </a:solidFill>
              <a:latin typeface="Monotype Corsiva" pitchFamily="66" charset="0"/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357158" y="5429264"/>
            <a:ext cx="1643074" cy="0"/>
          </a:xfrm>
          <a:prstGeom prst="line">
            <a:avLst/>
          </a:pr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rot="5400000">
            <a:off x="1893075" y="5322107"/>
            <a:ext cx="214314" cy="0"/>
          </a:xfrm>
          <a:prstGeom prst="line">
            <a:avLst/>
          </a:pr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rot="5400000">
            <a:off x="250001" y="5322107"/>
            <a:ext cx="214314" cy="0"/>
          </a:xfrm>
          <a:prstGeom prst="line">
            <a:avLst/>
          </a:pr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rot="5400000">
            <a:off x="1643042" y="4643446"/>
            <a:ext cx="357190" cy="214314"/>
          </a:xfrm>
          <a:prstGeom prst="line">
            <a:avLst/>
          </a:pr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rot="16200000" flipV="1">
            <a:off x="1857356" y="4643446"/>
            <a:ext cx="357190" cy="214314"/>
          </a:xfrm>
          <a:prstGeom prst="line">
            <a:avLst/>
          </a:pr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олилиния 12"/>
          <p:cNvSpPr/>
          <p:nvPr/>
        </p:nvSpPr>
        <p:spPr>
          <a:xfrm>
            <a:off x="6143636" y="4714884"/>
            <a:ext cx="357190" cy="357190"/>
          </a:xfrm>
          <a:custGeom>
            <a:avLst/>
            <a:gdLst>
              <a:gd name="connsiteX0" fmla="*/ 0 w 275422"/>
              <a:gd name="connsiteY0" fmla="*/ 343359 h 354376"/>
              <a:gd name="connsiteX1" fmla="*/ 143219 w 275422"/>
              <a:gd name="connsiteY1" fmla="*/ 1836 h 354376"/>
              <a:gd name="connsiteX2" fmla="*/ 275422 w 275422"/>
              <a:gd name="connsiteY2" fmla="*/ 354376 h 354376"/>
              <a:gd name="connsiteX3" fmla="*/ 275422 w 275422"/>
              <a:gd name="connsiteY3" fmla="*/ 354376 h 354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5422" h="354376">
                <a:moveTo>
                  <a:pt x="0" y="343359"/>
                </a:moveTo>
                <a:cubicBezTo>
                  <a:pt x="48657" y="171679"/>
                  <a:pt x="97315" y="0"/>
                  <a:pt x="143219" y="1836"/>
                </a:cubicBezTo>
                <a:cubicBezTo>
                  <a:pt x="189123" y="3672"/>
                  <a:pt x="275422" y="354376"/>
                  <a:pt x="275422" y="354376"/>
                </a:cubicBezTo>
                <a:lnTo>
                  <a:pt x="275422" y="354376"/>
                </a:lnTo>
              </a:path>
            </a:pathLst>
          </a:custGeom>
          <a:ln w="317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282" y="1"/>
            <a:ext cx="8715436" cy="4857760"/>
          </a:xfrm>
        </p:spPr>
        <p:txBody>
          <a:bodyPr>
            <a:normAutofit fontScale="90000"/>
          </a:bodyPr>
          <a:lstStyle/>
          <a:p>
            <a:pPr algn="l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                              Глаголы </a:t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        в повелительном наклонении:</a:t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rgbClr val="261D18"/>
                </a:solidFill>
              </a:rPr>
              <a:t>1) обозначают действия</a:t>
            </a:r>
            <a:r>
              <a:rPr lang="ru-RU" b="1" dirty="0">
                <a:solidFill>
                  <a:srgbClr val="261D18"/>
                </a:solidFill>
              </a:rPr>
              <a:t>, которые просят или приказывают </a:t>
            </a:r>
            <a:r>
              <a:rPr lang="ru-RU" b="1" dirty="0" smtClean="0">
                <a:solidFill>
                  <a:srgbClr val="261D18"/>
                </a:solidFill>
              </a:rPr>
              <a:t>выполнить;</a:t>
            </a:r>
            <a:br>
              <a:rPr lang="ru-RU" b="1" dirty="0" smtClean="0">
                <a:solidFill>
                  <a:srgbClr val="261D18"/>
                </a:solidFill>
              </a:rPr>
            </a:br>
            <a:r>
              <a:rPr lang="ru-RU" b="1" dirty="0" smtClean="0">
                <a:solidFill>
                  <a:srgbClr val="261D18"/>
                </a:solidFill>
              </a:rPr>
              <a:t>2) обычно употребляются в форме </a:t>
            </a:r>
            <a:br>
              <a:rPr lang="ru-RU" b="1" dirty="0" smtClean="0">
                <a:solidFill>
                  <a:srgbClr val="261D18"/>
                </a:solidFill>
              </a:rPr>
            </a:br>
            <a:r>
              <a:rPr lang="ru-RU" b="1" dirty="0" smtClean="0">
                <a:solidFill>
                  <a:srgbClr val="261D18"/>
                </a:solidFill>
              </a:rPr>
              <a:t>2-го лица единственного и множественного числа.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b="1" dirty="0">
              <a:solidFill>
                <a:srgbClr val="261D18"/>
              </a:solidFill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0" y="4214818"/>
            <a:ext cx="9144000" cy="2428892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Учат : учи     , учи те </a:t>
            </a:r>
          </a:p>
          <a:p>
            <a:r>
              <a:rPr lang="ru-RU" sz="48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Ставят: ставь     , ставьте </a:t>
            </a:r>
          </a:p>
          <a:p>
            <a:r>
              <a:rPr lang="ru-RU" sz="48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 Отрежут : отрежь    , отрежьте</a:t>
            </a:r>
          </a:p>
          <a:p>
            <a:r>
              <a:rPr lang="ru-RU" sz="4800" b="1" dirty="0" smtClean="0"/>
              <a:t> </a:t>
            </a:r>
            <a:endParaRPr lang="ru-RU" sz="48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786050" y="4429132"/>
            <a:ext cx="714380" cy="500066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643174" y="5357826"/>
            <a:ext cx="642942" cy="500066"/>
          </a:xfrm>
          <a:prstGeom prst="rect">
            <a:avLst/>
          </a:prstGeom>
          <a:noFill/>
          <a:ln w="317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500298" y="6215082"/>
            <a:ext cx="642942" cy="500066"/>
          </a:xfrm>
          <a:prstGeom prst="rect">
            <a:avLst/>
          </a:prstGeom>
          <a:noFill/>
          <a:ln w="317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714876" y="4429132"/>
            <a:ext cx="571504" cy="500066"/>
          </a:xfrm>
          <a:prstGeom prst="rect">
            <a:avLst/>
          </a:prstGeom>
          <a:noFill/>
          <a:ln w="317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6500826" y="4429132"/>
            <a:ext cx="642942" cy="500066"/>
          </a:xfrm>
          <a:prstGeom prst="rect">
            <a:avLst/>
          </a:prstGeom>
          <a:noFill/>
          <a:ln w="317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7929586" y="6215082"/>
            <a:ext cx="571504" cy="500066"/>
          </a:xfrm>
          <a:prstGeom prst="rect">
            <a:avLst/>
          </a:prstGeom>
          <a:noFill/>
          <a:ln w="317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7215206" y="5357826"/>
            <a:ext cx="571504" cy="500066"/>
          </a:xfrm>
          <a:prstGeom prst="rect">
            <a:avLst/>
          </a:prstGeom>
          <a:noFill/>
          <a:ln w="317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5357818" y="6215082"/>
            <a:ext cx="428628" cy="428628"/>
          </a:xfrm>
          <a:prstGeom prst="rect">
            <a:avLst/>
          </a:prstGeom>
          <a:noFill/>
          <a:ln w="317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4929190" y="5357826"/>
            <a:ext cx="571504" cy="500066"/>
          </a:xfrm>
          <a:prstGeom prst="rect">
            <a:avLst/>
          </a:prstGeom>
          <a:noFill/>
          <a:ln w="317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 rot="10800000">
            <a:off x="4643438" y="5857892"/>
            <a:ext cx="285752" cy="0"/>
          </a:xfrm>
          <a:prstGeom prst="line">
            <a:avLst/>
          </a:prstGeom>
          <a:ln w="508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rot="10800000">
            <a:off x="4643438" y="5786454"/>
            <a:ext cx="285752" cy="0"/>
          </a:xfrm>
          <a:prstGeom prst="line">
            <a:avLst/>
          </a:prstGeom>
          <a:ln w="508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rot="10800000">
            <a:off x="6858016" y="5857892"/>
            <a:ext cx="285752" cy="0"/>
          </a:xfrm>
          <a:prstGeom prst="line">
            <a:avLst/>
          </a:prstGeom>
          <a:ln w="508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rot="10800000">
            <a:off x="6858016" y="5786454"/>
            <a:ext cx="285752" cy="0"/>
          </a:xfrm>
          <a:prstGeom prst="line">
            <a:avLst/>
          </a:prstGeom>
          <a:ln w="508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rot="10800000">
            <a:off x="5072066" y="6715148"/>
            <a:ext cx="285752" cy="0"/>
          </a:xfrm>
          <a:prstGeom prst="line">
            <a:avLst/>
          </a:prstGeom>
          <a:ln w="508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rot="10800000">
            <a:off x="5072066" y="6643710"/>
            <a:ext cx="285752" cy="0"/>
          </a:xfrm>
          <a:prstGeom prst="line">
            <a:avLst/>
          </a:prstGeom>
          <a:ln w="508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rot="10800000">
            <a:off x="7643834" y="6715148"/>
            <a:ext cx="285752" cy="0"/>
          </a:xfrm>
          <a:prstGeom prst="line">
            <a:avLst/>
          </a:prstGeom>
          <a:ln w="508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rot="10800000">
            <a:off x="7643834" y="6643710"/>
            <a:ext cx="285752" cy="0"/>
          </a:xfrm>
          <a:prstGeom prst="line">
            <a:avLst/>
          </a:prstGeom>
          <a:ln w="508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олилиния 27"/>
          <p:cNvSpPr/>
          <p:nvPr/>
        </p:nvSpPr>
        <p:spPr>
          <a:xfrm>
            <a:off x="4357686" y="4143380"/>
            <a:ext cx="357190" cy="428628"/>
          </a:xfrm>
          <a:custGeom>
            <a:avLst/>
            <a:gdLst>
              <a:gd name="connsiteX0" fmla="*/ 0 w 275422"/>
              <a:gd name="connsiteY0" fmla="*/ 343359 h 354376"/>
              <a:gd name="connsiteX1" fmla="*/ 143219 w 275422"/>
              <a:gd name="connsiteY1" fmla="*/ 1836 h 354376"/>
              <a:gd name="connsiteX2" fmla="*/ 275422 w 275422"/>
              <a:gd name="connsiteY2" fmla="*/ 354376 h 354376"/>
              <a:gd name="connsiteX3" fmla="*/ 275422 w 275422"/>
              <a:gd name="connsiteY3" fmla="*/ 354376 h 354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5422" h="354376">
                <a:moveTo>
                  <a:pt x="0" y="343359"/>
                </a:moveTo>
                <a:cubicBezTo>
                  <a:pt x="48657" y="171679"/>
                  <a:pt x="97315" y="0"/>
                  <a:pt x="143219" y="1836"/>
                </a:cubicBezTo>
                <a:cubicBezTo>
                  <a:pt x="189123" y="3672"/>
                  <a:pt x="275422" y="354376"/>
                  <a:pt x="275422" y="354376"/>
                </a:cubicBezTo>
                <a:lnTo>
                  <a:pt x="275422" y="354376"/>
                </a:lnTo>
              </a:path>
            </a:pathLst>
          </a:custGeom>
          <a:ln w="317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олилиния 30"/>
          <p:cNvSpPr/>
          <p:nvPr/>
        </p:nvSpPr>
        <p:spPr>
          <a:xfrm>
            <a:off x="6072198" y="4143380"/>
            <a:ext cx="357190" cy="428628"/>
          </a:xfrm>
          <a:custGeom>
            <a:avLst/>
            <a:gdLst>
              <a:gd name="connsiteX0" fmla="*/ 0 w 275422"/>
              <a:gd name="connsiteY0" fmla="*/ 343359 h 354376"/>
              <a:gd name="connsiteX1" fmla="*/ 143219 w 275422"/>
              <a:gd name="connsiteY1" fmla="*/ 1836 h 354376"/>
              <a:gd name="connsiteX2" fmla="*/ 275422 w 275422"/>
              <a:gd name="connsiteY2" fmla="*/ 354376 h 354376"/>
              <a:gd name="connsiteX3" fmla="*/ 275422 w 275422"/>
              <a:gd name="connsiteY3" fmla="*/ 354376 h 354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5422" h="354376">
                <a:moveTo>
                  <a:pt x="0" y="343359"/>
                </a:moveTo>
                <a:cubicBezTo>
                  <a:pt x="48657" y="171679"/>
                  <a:pt x="97315" y="0"/>
                  <a:pt x="143219" y="1836"/>
                </a:cubicBezTo>
                <a:cubicBezTo>
                  <a:pt x="189123" y="3672"/>
                  <a:pt x="275422" y="354376"/>
                  <a:pt x="275422" y="354376"/>
                </a:cubicBezTo>
                <a:lnTo>
                  <a:pt x="275422" y="354376"/>
                </a:lnTo>
              </a:path>
            </a:pathLst>
          </a:custGeom>
          <a:ln w="317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42844" y="142853"/>
            <a:ext cx="8858312" cy="857256"/>
          </a:xfrm>
        </p:spPr>
        <p:txBody>
          <a:bodyPr/>
          <a:lstStyle/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1. Укажите наклонения глаголов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42844" y="928670"/>
            <a:ext cx="8858312" cy="5715040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261D18"/>
                </a:solidFill>
              </a:rPr>
              <a:t>Добрая, милая Марья Гавриловна! </a:t>
            </a:r>
          </a:p>
          <a:p>
            <a:r>
              <a:rPr lang="ru-RU" sz="4000" b="1" dirty="0" smtClean="0">
                <a:solidFill>
                  <a:srgbClr val="261D18"/>
                </a:solidFill>
              </a:rPr>
              <a:t>Не</a:t>
            </a:r>
            <a:r>
              <a:rPr lang="ru-RU" sz="4000" b="1" dirty="0" smtClean="0">
                <a:solidFill>
                  <a:schemeClr val="tx2">
                    <a:lumMod val="50000"/>
                  </a:schemeClr>
                </a:solidFill>
              </a:rPr>
              <a:t> старайтесь </a:t>
            </a:r>
            <a:r>
              <a:rPr lang="ru-RU" sz="4000" b="1" dirty="0" smtClean="0">
                <a:solidFill>
                  <a:srgbClr val="261D18"/>
                </a:solidFill>
              </a:rPr>
              <a:t>лишить меня последнего утешения: мысль, что вы </a:t>
            </a:r>
            <a:r>
              <a:rPr lang="ru-RU" sz="4000" b="1" dirty="0" smtClean="0">
                <a:solidFill>
                  <a:schemeClr val="tx2">
                    <a:lumMod val="50000"/>
                  </a:schemeClr>
                </a:solidFill>
              </a:rPr>
              <a:t>бы согласились </a:t>
            </a:r>
            <a:r>
              <a:rPr lang="ru-RU" sz="4000" b="1" dirty="0" smtClean="0">
                <a:solidFill>
                  <a:srgbClr val="261D18"/>
                </a:solidFill>
              </a:rPr>
              <a:t>сделать мое счастие, если бы… </a:t>
            </a:r>
            <a:r>
              <a:rPr lang="ru-RU" sz="4000" b="1" dirty="0" smtClean="0">
                <a:solidFill>
                  <a:schemeClr val="tx2">
                    <a:lumMod val="50000"/>
                  </a:schemeClr>
                </a:solidFill>
              </a:rPr>
              <a:t>молчите</a:t>
            </a:r>
            <a:r>
              <a:rPr lang="ru-RU" sz="4000" b="1" dirty="0" smtClean="0">
                <a:solidFill>
                  <a:srgbClr val="261D18"/>
                </a:solidFill>
              </a:rPr>
              <a:t>, ради Бога, </a:t>
            </a:r>
            <a:r>
              <a:rPr lang="ru-RU" sz="4000" b="1" dirty="0" smtClean="0">
                <a:solidFill>
                  <a:schemeClr val="tx2">
                    <a:lumMod val="50000"/>
                  </a:schemeClr>
                </a:solidFill>
              </a:rPr>
              <a:t>молчите</a:t>
            </a:r>
            <a:r>
              <a:rPr lang="ru-RU" sz="4000" b="1" dirty="0" smtClean="0">
                <a:solidFill>
                  <a:srgbClr val="261D18"/>
                </a:solidFill>
              </a:rPr>
              <a:t>. Вы </a:t>
            </a:r>
            <a:r>
              <a:rPr lang="ru-RU" sz="4000" b="1" dirty="0" smtClean="0">
                <a:solidFill>
                  <a:schemeClr val="tx2">
                    <a:lumMod val="50000"/>
                  </a:schemeClr>
                </a:solidFill>
              </a:rPr>
              <a:t>терзаете</a:t>
            </a:r>
            <a:r>
              <a:rPr lang="ru-RU" sz="4000" b="1" dirty="0" smtClean="0">
                <a:solidFill>
                  <a:srgbClr val="261D18"/>
                </a:solidFill>
              </a:rPr>
              <a:t> мое сердце. Да, я </a:t>
            </a:r>
            <a:r>
              <a:rPr lang="ru-RU" sz="4000" b="1" dirty="0" smtClean="0">
                <a:solidFill>
                  <a:schemeClr val="tx2">
                    <a:lumMod val="50000"/>
                  </a:schemeClr>
                </a:solidFill>
              </a:rPr>
              <a:t>знаю</a:t>
            </a:r>
            <a:r>
              <a:rPr lang="ru-RU" sz="4000" b="1" dirty="0" smtClean="0">
                <a:solidFill>
                  <a:srgbClr val="261D18"/>
                </a:solidFill>
              </a:rPr>
              <a:t>, я </a:t>
            </a:r>
            <a:r>
              <a:rPr lang="ru-RU" sz="4000" b="1" dirty="0" smtClean="0">
                <a:solidFill>
                  <a:schemeClr val="tx2">
                    <a:lumMod val="50000"/>
                  </a:schemeClr>
                </a:solidFill>
              </a:rPr>
              <a:t>чувствую</a:t>
            </a:r>
            <a:r>
              <a:rPr lang="ru-RU" sz="4000" b="1" dirty="0" smtClean="0">
                <a:solidFill>
                  <a:srgbClr val="261D18"/>
                </a:solidFill>
              </a:rPr>
              <a:t>, что вы </a:t>
            </a:r>
            <a:r>
              <a:rPr lang="ru-RU" sz="4000" b="1" dirty="0" smtClean="0">
                <a:solidFill>
                  <a:schemeClr val="tx2">
                    <a:lumMod val="50000"/>
                  </a:schemeClr>
                </a:solidFill>
              </a:rPr>
              <a:t>были бы </a:t>
            </a:r>
            <a:r>
              <a:rPr lang="ru-RU" sz="4000" b="1" dirty="0" smtClean="0">
                <a:solidFill>
                  <a:srgbClr val="261D18"/>
                </a:solidFill>
              </a:rPr>
              <a:t>моею, но – я несчастнейшее создание… я женат! </a:t>
            </a:r>
            <a:endParaRPr lang="ru-RU" sz="4000" b="1" dirty="0">
              <a:solidFill>
                <a:srgbClr val="261D18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1643049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Выделите в данных глаголах окончания 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28596" y="1928802"/>
            <a:ext cx="8501122" cy="4929198"/>
          </a:xfrm>
        </p:spPr>
        <p:txBody>
          <a:bodyPr numCol="2">
            <a:noAutofit/>
          </a:bodyPr>
          <a:lstStyle/>
          <a:p>
            <a:r>
              <a:rPr lang="ru-RU" sz="4400" b="1" dirty="0" smtClean="0">
                <a:solidFill>
                  <a:schemeClr val="tx1"/>
                </a:solidFill>
              </a:rPr>
              <a:t>СТАРАЙТЕСЬ </a:t>
            </a:r>
          </a:p>
          <a:p>
            <a:r>
              <a:rPr lang="ru-RU" sz="4400" b="1" dirty="0" smtClean="0">
                <a:solidFill>
                  <a:schemeClr val="tx1"/>
                </a:solidFill>
              </a:rPr>
              <a:t>МОЛЧИТЕ</a:t>
            </a:r>
          </a:p>
          <a:p>
            <a:endParaRPr lang="ru-RU" sz="4400" b="1" dirty="0" smtClean="0">
              <a:solidFill>
                <a:schemeClr val="tx1"/>
              </a:solidFill>
            </a:endParaRPr>
          </a:p>
          <a:p>
            <a:r>
              <a:rPr lang="ru-RU" sz="4400" b="1" dirty="0" smtClean="0">
                <a:solidFill>
                  <a:schemeClr val="tx1"/>
                </a:solidFill>
              </a:rPr>
              <a:t>ТЕРЗАЕТЕ</a:t>
            </a:r>
          </a:p>
          <a:p>
            <a:r>
              <a:rPr lang="ru-RU" sz="4400" b="1" dirty="0" smtClean="0">
                <a:solidFill>
                  <a:schemeClr val="tx1"/>
                </a:solidFill>
              </a:rPr>
              <a:t>ВЫРАСТЕШЬ </a:t>
            </a:r>
          </a:p>
          <a:p>
            <a:r>
              <a:rPr lang="ru-RU" sz="4400" b="1" dirty="0" smtClean="0">
                <a:solidFill>
                  <a:schemeClr val="tx1"/>
                </a:solidFill>
              </a:rPr>
              <a:t>ВЫРАСТИШЬ</a:t>
            </a:r>
          </a:p>
          <a:p>
            <a:r>
              <a:rPr lang="ru-RU" sz="4400" b="1" dirty="0" smtClean="0">
                <a:solidFill>
                  <a:schemeClr val="tx1"/>
                </a:solidFill>
              </a:rPr>
              <a:t>БЫЛИ БЫ</a:t>
            </a:r>
          </a:p>
          <a:p>
            <a:r>
              <a:rPr lang="ru-RU" sz="4400" b="1" dirty="0" smtClean="0">
                <a:solidFill>
                  <a:schemeClr val="tx1"/>
                </a:solidFill>
              </a:rPr>
              <a:t>СОГЛАСИЛИСЬ БЫ</a:t>
            </a:r>
          </a:p>
          <a:p>
            <a:endParaRPr lang="ru-RU" sz="4400" b="1" dirty="0" smtClean="0">
              <a:solidFill>
                <a:srgbClr val="261D18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928926" y="2071678"/>
            <a:ext cx="571504" cy="500066"/>
          </a:xfrm>
          <a:prstGeom prst="rect">
            <a:avLst/>
          </a:prstGeom>
          <a:noFill/>
          <a:ln w="317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214678" y="2857496"/>
            <a:ext cx="642942" cy="500066"/>
          </a:xfrm>
          <a:prstGeom prst="rect">
            <a:avLst/>
          </a:prstGeom>
          <a:noFill/>
          <a:ln w="317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643702" y="2071678"/>
            <a:ext cx="500066" cy="500066"/>
          </a:xfrm>
          <a:prstGeom prst="rect">
            <a:avLst/>
          </a:prstGeom>
          <a:noFill/>
          <a:ln w="317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7572396" y="2857496"/>
            <a:ext cx="357190" cy="500066"/>
          </a:xfrm>
          <a:prstGeom prst="rect">
            <a:avLst/>
          </a:prstGeom>
          <a:noFill/>
          <a:ln w="317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857488" y="4500570"/>
            <a:ext cx="1000132" cy="500066"/>
          </a:xfrm>
          <a:prstGeom prst="rect">
            <a:avLst/>
          </a:prstGeom>
          <a:noFill/>
          <a:ln w="317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3000364" y="5286388"/>
            <a:ext cx="1143008" cy="500066"/>
          </a:xfrm>
          <a:prstGeom prst="rect">
            <a:avLst/>
          </a:prstGeom>
          <a:noFill/>
          <a:ln w="317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928926" y="6072206"/>
            <a:ext cx="1285884" cy="500066"/>
          </a:xfrm>
          <a:prstGeom prst="rect">
            <a:avLst/>
          </a:prstGeom>
          <a:noFill/>
          <a:ln w="317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4357686" y="5072074"/>
            <a:ext cx="54292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/>
              <a:t>- ВЫРАСТИ  (</a:t>
            </a:r>
            <a:r>
              <a:rPr lang="en-US" sz="4800" b="1" dirty="0" smtClean="0"/>
              <a:t>I</a:t>
            </a:r>
            <a:r>
              <a:rPr lang="ru-RU" sz="4800" b="1" dirty="0" smtClean="0"/>
              <a:t>)</a:t>
            </a:r>
          </a:p>
          <a:p>
            <a:r>
              <a:rPr lang="ru-RU" sz="4800" b="1" dirty="0" smtClean="0"/>
              <a:t>- ВЫРАСТИТЬ</a:t>
            </a:r>
            <a:r>
              <a:rPr lang="en-US" sz="4800" b="1" dirty="0" smtClean="0"/>
              <a:t> (II)</a:t>
            </a:r>
            <a:endParaRPr lang="ru-RU" sz="4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1" grpId="0" animBg="1"/>
      <p:bldP spid="12" grpId="0" animBg="1"/>
      <p:bldP spid="13" grpId="0" animBg="1"/>
      <p:bldP spid="14" grpId="0" animBg="1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685800" y="428605"/>
            <a:ext cx="7772400" cy="1428759"/>
          </a:xfrm>
        </p:spPr>
        <p:txBody>
          <a:bodyPr>
            <a:normAutofit/>
          </a:bodyPr>
          <a:lstStyle/>
          <a:p>
            <a:r>
              <a:rPr lang="ru-RU" sz="7200" b="1" dirty="0" smtClean="0">
                <a:solidFill>
                  <a:schemeClr val="tx2">
                    <a:lumMod val="50000"/>
                  </a:schemeClr>
                </a:solidFill>
              </a:rPr>
              <a:t>Работа с текстом</a:t>
            </a:r>
            <a:endParaRPr lang="ru-RU" sz="7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714348" y="1643050"/>
            <a:ext cx="8143932" cy="4857784"/>
          </a:xfrm>
        </p:spPr>
        <p:txBody>
          <a:bodyPr>
            <a:normAutofit/>
          </a:bodyPr>
          <a:lstStyle/>
          <a:p>
            <a:pPr algn="l"/>
            <a:r>
              <a:rPr lang="ru-RU" sz="5400" b="1" dirty="0" smtClean="0">
                <a:solidFill>
                  <a:srgbClr val="261D18"/>
                </a:solidFill>
              </a:rPr>
              <a:t>Найдите и подчеркните  глаголы. Сколько их?  Определите их наклонение.</a:t>
            </a:r>
            <a:endParaRPr lang="ru-RU" sz="5400" b="1" dirty="0">
              <a:solidFill>
                <a:srgbClr val="261D18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2066" y="4119591"/>
            <a:ext cx="3893335" cy="25955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214282" y="214290"/>
            <a:ext cx="2857520" cy="3028970"/>
          </a:xfrm>
        </p:spPr>
        <p:txBody>
          <a:bodyPr>
            <a:noAutofit/>
          </a:bodyPr>
          <a:lstStyle/>
          <a:p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786050" y="0"/>
            <a:ext cx="6357950" cy="6643710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3900" b="1" dirty="0" smtClean="0">
                <a:solidFill>
                  <a:srgbClr val="261D18"/>
                </a:solidFill>
              </a:rPr>
              <a:t>Пишу стихи тебе сегодня</a:t>
            </a:r>
            <a:br>
              <a:rPr lang="ru-RU" sz="3900" b="1" dirty="0" smtClean="0">
                <a:solidFill>
                  <a:srgbClr val="261D18"/>
                </a:solidFill>
              </a:rPr>
            </a:br>
            <a:r>
              <a:rPr lang="ru-RU" sz="3900" b="1" dirty="0" smtClean="0">
                <a:solidFill>
                  <a:srgbClr val="261D18"/>
                </a:solidFill>
              </a:rPr>
              <a:t>И сердце рвётся из груди.</a:t>
            </a:r>
            <a:br>
              <a:rPr lang="ru-RU" sz="3900" b="1" dirty="0" smtClean="0">
                <a:solidFill>
                  <a:srgbClr val="261D18"/>
                </a:solidFill>
              </a:rPr>
            </a:br>
            <a:r>
              <a:rPr lang="ru-RU" sz="3900" b="1" dirty="0" smtClean="0">
                <a:solidFill>
                  <a:srgbClr val="261D18"/>
                </a:solidFill>
              </a:rPr>
              <a:t>Ты, школа, стала нам родная,</a:t>
            </a:r>
            <a:br>
              <a:rPr lang="ru-RU" sz="3900" b="1" dirty="0" smtClean="0">
                <a:solidFill>
                  <a:srgbClr val="261D18"/>
                </a:solidFill>
              </a:rPr>
            </a:br>
            <a:r>
              <a:rPr lang="ru-RU" sz="3900" b="1" dirty="0" smtClean="0">
                <a:solidFill>
                  <a:srgbClr val="261D18"/>
                </a:solidFill>
              </a:rPr>
              <a:t>В твоих стенах учились мы.</a:t>
            </a:r>
            <a:br>
              <a:rPr lang="ru-RU" sz="3900" b="1" dirty="0" smtClean="0">
                <a:solidFill>
                  <a:srgbClr val="261D18"/>
                </a:solidFill>
              </a:rPr>
            </a:br>
            <a:r>
              <a:rPr lang="ru-RU" sz="3900" b="1" dirty="0" smtClean="0">
                <a:solidFill>
                  <a:srgbClr val="261D18"/>
                </a:solidFill>
              </a:rPr>
              <a:t/>
            </a:r>
            <a:br>
              <a:rPr lang="ru-RU" sz="3900" b="1" dirty="0" smtClean="0">
                <a:solidFill>
                  <a:srgbClr val="261D18"/>
                </a:solidFill>
              </a:rPr>
            </a:br>
            <a:r>
              <a:rPr lang="ru-RU" sz="3900" b="1" dirty="0" smtClean="0">
                <a:solidFill>
                  <a:srgbClr val="261D18"/>
                </a:solidFill>
              </a:rPr>
              <a:t>Ты нам дала любовь и ласку,</a:t>
            </a:r>
            <a:br>
              <a:rPr lang="ru-RU" sz="3900" b="1" dirty="0" smtClean="0">
                <a:solidFill>
                  <a:srgbClr val="261D18"/>
                </a:solidFill>
              </a:rPr>
            </a:br>
            <a:r>
              <a:rPr lang="ru-RU" sz="3900" b="1" dirty="0" smtClean="0">
                <a:solidFill>
                  <a:srgbClr val="261D18"/>
                </a:solidFill>
              </a:rPr>
              <a:t>Ты стала матерью для нас!</a:t>
            </a:r>
            <a:br>
              <a:rPr lang="ru-RU" sz="3900" b="1" dirty="0" smtClean="0">
                <a:solidFill>
                  <a:srgbClr val="261D18"/>
                </a:solidFill>
              </a:rPr>
            </a:br>
            <a:r>
              <a:rPr lang="ru-RU" sz="3900" b="1" dirty="0" smtClean="0">
                <a:solidFill>
                  <a:srgbClr val="261D18"/>
                </a:solidFill>
              </a:rPr>
              <a:t>С тобой мы жили словно в сказке</a:t>
            </a:r>
            <a:br>
              <a:rPr lang="ru-RU" sz="3900" b="1" dirty="0" smtClean="0">
                <a:solidFill>
                  <a:srgbClr val="261D18"/>
                </a:solidFill>
              </a:rPr>
            </a:br>
            <a:r>
              <a:rPr lang="ru-RU" sz="3900" b="1" dirty="0" smtClean="0">
                <a:solidFill>
                  <a:srgbClr val="261D18"/>
                </a:solidFill>
              </a:rPr>
              <a:t>Да, школа, ты любила нас!</a:t>
            </a:r>
            <a:br>
              <a:rPr lang="ru-RU" sz="3900" b="1" dirty="0" smtClean="0">
                <a:solidFill>
                  <a:srgbClr val="261D18"/>
                </a:solidFill>
              </a:rPr>
            </a:br>
            <a:r>
              <a:rPr lang="ru-RU" sz="3900" b="1" dirty="0" smtClean="0">
                <a:solidFill>
                  <a:srgbClr val="261D18"/>
                </a:solidFill>
              </a:rPr>
              <a:t/>
            </a:r>
            <a:br>
              <a:rPr lang="ru-RU" sz="3900" b="1" dirty="0" smtClean="0">
                <a:solidFill>
                  <a:srgbClr val="261D18"/>
                </a:solidFill>
              </a:rPr>
            </a:br>
            <a:r>
              <a:rPr lang="ru-RU" sz="3900" b="1" dirty="0" smtClean="0">
                <a:solidFill>
                  <a:srgbClr val="261D18"/>
                </a:solidFill>
              </a:rPr>
              <a:t>Но прозвенит звонок              прощальный,</a:t>
            </a:r>
            <a:br>
              <a:rPr lang="ru-RU" sz="3900" b="1" dirty="0" smtClean="0">
                <a:solidFill>
                  <a:srgbClr val="261D18"/>
                </a:solidFill>
              </a:rPr>
            </a:br>
            <a:r>
              <a:rPr lang="ru-RU" sz="3900" b="1" dirty="0" smtClean="0">
                <a:solidFill>
                  <a:srgbClr val="261D18"/>
                </a:solidFill>
              </a:rPr>
              <a:t>Как птицы, разлетимся мы.</a:t>
            </a:r>
            <a:br>
              <a:rPr lang="ru-RU" sz="3900" b="1" dirty="0" smtClean="0">
                <a:solidFill>
                  <a:srgbClr val="261D18"/>
                </a:solidFill>
              </a:rPr>
            </a:br>
            <a:r>
              <a:rPr lang="ru-RU" sz="3900" b="1" dirty="0" smtClean="0">
                <a:solidFill>
                  <a:srgbClr val="261D18"/>
                </a:solidFill>
              </a:rPr>
              <a:t>И ты любовь свою подаришь</a:t>
            </a:r>
            <a:br>
              <a:rPr lang="ru-RU" sz="3900" b="1" dirty="0" smtClean="0">
                <a:solidFill>
                  <a:srgbClr val="261D18"/>
                </a:solidFill>
              </a:rPr>
            </a:br>
            <a:r>
              <a:rPr lang="ru-RU" sz="3900" b="1" dirty="0" smtClean="0">
                <a:solidFill>
                  <a:srgbClr val="261D18"/>
                </a:solidFill>
              </a:rPr>
              <a:t>Тем, что на смену нам пришли.</a:t>
            </a:r>
            <a:endParaRPr lang="ru-RU" sz="3900" b="1" dirty="0">
              <a:solidFill>
                <a:srgbClr val="261D18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2844" y="571480"/>
            <a:ext cx="314327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tx2">
                    <a:lumMod val="50000"/>
                  </a:schemeClr>
                </a:solidFill>
              </a:rPr>
              <a:t>Агния Барто </a:t>
            </a:r>
            <a:br>
              <a:rPr lang="ru-RU" sz="4000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4000" b="1" dirty="0" smtClean="0">
                <a:solidFill>
                  <a:schemeClr val="tx2">
                    <a:lumMod val="50000"/>
                  </a:schemeClr>
                </a:solidFill>
              </a:rPr>
              <a:t>Школе </a:t>
            </a:r>
            <a:endParaRPr lang="ru-RU" sz="4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3429000"/>
            <a:ext cx="2643174" cy="3226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2" name="Прямая соединительная линия 11"/>
          <p:cNvCxnSpPr/>
          <p:nvPr/>
        </p:nvCxnSpPr>
        <p:spPr>
          <a:xfrm flipV="1">
            <a:off x="4643438" y="2786058"/>
            <a:ext cx="928694" cy="19048"/>
          </a:xfrm>
          <a:prstGeom prst="line">
            <a:avLst/>
          </a:pr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071934" y="3143248"/>
            <a:ext cx="1000132" cy="0"/>
          </a:xfrm>
          <a:prstGeom prst="line">
            <a:avLst/>
          </a:pr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6072198" y="4000504"/>
            <a:ext cx="1500198" cy="0"/>
          </a:xfrm>
          <a:prstGeom prst="line">
            <a:avLst/>
          </a:pr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6786578" y="6000768"/>
            <a:ext cx="1785950" cy="0"/>
          </a:xfrm>
          <a:prstGeom prst="line">
            <a:avLst/>
          </a:pr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5072066" y="3571876"/>
            <a:ext cx="1000132" cy="0"/>
          </a:xfrm>
          <a:prstGeom prst="line">
            <a:avLst/>
          </a:pr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5572132" y="5572140"/>
            <a:ext cx="2000264" cy="0"/>
          </a:xfrm>
          <a:prstGeom prst="line">
            <a:avLst/>
          </a:pr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7215206" y="6429396"/>
            <a:ext cx="1500198" cy="0"/>
          </a:xfrm>
          <a:prstGeom prst="line">
            <a:avLst/>
          </a:pr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3500430" y="785794"/>
            <a:ext cx="1285884" cy="0"/>
          </a:xfrm>
          <a:prstGeom prst="line">
            <a:avLst/>
          </a:pr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5286380" y="1142984"/>
            <a:ext cx="1285884" cy="0"/>
          </a:xfrm>
          <a:prstGeom prst="line">
            <a:avLst/>
          </a:pr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5286380" y="1571612"/>
            <a:ext cx="1071570" cy="0"/>
          </a:xfrm>
          <a:prstGeom prst="line">
            <a:avLst/>
          </a:pr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6215074" y="1928802"/>
            <a:ext cx="1428760" cy="0"/>
          </a:xfrm>
          <a:prstGeom prst="line">
            <a:avLst/>
          </a:pr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4643438" y="4786322"/>
            <a:ext cx="1857388" cy="0"/>
          </a:xfrm>
          <a:prstGeom prst="line">
            <a:avLst/>
          </a:pr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500"/>
                            </p:stCondLst>
                            <p:childTnLst>
                              <p:par>
                                <p:cTn id="5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500"/>
                            </p:stCondLst>
                            <p:childTnLst>
                              <p:par>
                                <p:cTn id="6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0"/>
                            </p:stCondLst>
                            <p:childTnLst>
                              <p:par>
                                <p:cTn id="7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500"/>
                            </p:stCondLst>
                            <p:childTnLst>
                              <p:par>
                                <p:cTn id="8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501</TotalTime>
  <Words>203</Words>
  <Application>Microsoft Office PowerPoint</Application>
  <PresentationFormat>Экран (4:3)</PresentationFormat>
  <Paragraphs>55</Paragraphs>
  <Slides>14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                          Глаголы       в изъявительном наклонении: 1)  обозначают реальные действия;  2)  изменяются по временам.  </vt:lpstr>
      <vt:lpstr>                             Глаголы             в условном наклонении: 1) обозначают действия, желаемые или возможные при определенных условиях; 2) изменяются по числам и в единственном числе – по родам.</vt:lpstr>
      <vt:lpstr>                              Глаголы          в повелительном наклонении: 1) обозначают действия, которые просят или приказывают выполнить; 2) обычно употребляются в форме  2-го лица единственного и множественного числа. </vt:lpstr>
      <vt:lpstr>1. Укажите наклонения глаголов</vt:lpstr>
      <vt:lpstr>Выделите в данных глаголах окончания </vt:lpstr>
      <vt:lpstr>Работа с текстом</vt:lpstr>
      <vt:lpstr> </vt:lpstr>
      <vt:lpstr>Эдуард Успенский </vt:lpstr>
      <vt:lpstr>Вадим Шефнер</vt:lpstr>
      <vt:lpstr>Слайд 12</vt:lpstr>
      <vt:lpstr>Слайд 13</vt:lpstr>
      <vt:lpstr>Что мы проходили сегодня на уроке?  В каких ситуациях может пригодиться знание  наклонений глагола?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Пулины</dc:creator>
  <cp:lastModifiedBy>Пулины</cp:lastModifiedBy>
  <cp:revision>67</cp:revision>
  <dcterms:created xsi:type="dcterms:W3CDTF">2012-04-06T18:49:45Z</dcterms:created>
  <dcterms:modified xsi:type="dcterms:W3CDTF">2012-04-15T13:28:30Z</dcterms:modified>
</cp:coreProperties>
</file>