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sldIdLst>
    <p:sldId id="286" r:id="rId2"/>
    <p:sldId id="259" r:id="rId3"/>
    <p:sldId id="260" r:id="rId4"/>
    <p:sldId id="301" r:id="rId5"/>
    <p:sldId id="302" r:id="rId6"/>
    <p:sldId id="261" r:id="rId7"/>
    <p:sldId id="264" r:id="rId8"/>
    <p:sldId id="303" r:id="rId9"/>
    <p:sldId id="304" r:id="rId10"/>
    <p:sldId id="305" r:id="rId11"/>
    <p:sldId id="266" r:id="rId12"/>
    <p:sldId id="306" r:id="rId13"/>
    <p:sldId id="267" r:id="rId14"/>
    <p:sldId id="268" r:id="rId15"/>
    <p:sldId id="307" r:id="rId16"/>
    <p:sldId id="269" r:id="rId17"/>
    <p:sldId id="270" r:id="rId18"/>
    <p:sldId id="308" r:id="rId19"/>
    <p:sldId id="313" r:id="rId20"/>
    <p:sldId id="271" r:id="rId21"/>
    <p:sldId id="272" r:id="rId22"/>
    <p:sldId id="311" r:id="rId23"/>
    <p:sldId id="312" r:id="rId24"/>
    <p:sldId id="309" r:id="rId25"/>
    <p:sldId id="310"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89" autoAdjust="0"/>
    <p:restoredTop sz="94660"/>
  </p:normalViewPr>
  <p:slideViewPr>
    <p:cSldViewPr snapToGrid="0" snapToObjects="1">
      <p:cViewPr varScale="1">
        <p:scale>
          <a:sx n="88" d="100"/>
          <a:sy n="88" d="100"/>
        </p:scale>
        <p:origin x="510" y="7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11/11/2015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11/11/2015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31028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655374"/>
            <a:ext cx="7772400" cy="1102519"/>
          </a:xfrm>
        </p:spPr>
        <p:txBody>
          <a:bodyPr>
            <a:noAutofit/>
          </a:bodyPr>
          <a:lstStyle/>
          <a:p>
            <a:pPr lvl="0"/>
            <a:r>
              <a:rPr lang="en-US" sz="5400" dirty="0" smtClean="0">
                <a:solidFill>
                  <a:srgbClr val="93CDDD"/>
                </a:solidFill>
                <a:latin typeface="DINNeuzeitGrotesk BoldCond"/>
                <a:cs typeface="DINNeuzeitGrotesk BoldCond"/>
              </a:rPr>
              <a:t>3. CAN BE </a:t>
            </a:r>
            <a:r>
              <a:rPr lang="en-US" sz="5400" u="sng" dirty="0" smtClean="0">
                <a:solidFill>
                  <a:srgbClr val="93CDDD"/>
                </a:solidFill>
                <a:latin typeface="DINNeuzeitGrotesk BoldCond"/>
                <a:cs typeface="DINNeuzeitGrotesk BoldCond"/>
              </a:rPr>
              <a:t>CHALLENGING.</a:t>
            </a:r>
            <a:endParaRPr lang="en-US" sz="5400" dirty="0">
              <a:solidFill>
                <a:srgbClr val="93CDDD"/>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93CDDD"/>
                </a:solidFill>
                <a:latin typeface="DINNeuzeitGrotesk BoldCond"/>
                <a:cs typeface="DINNeuzeitGrotesk BoldCond"/>
              </a:rPr>
              <a:t>CHANGE…</a:t>
            </a:r>
            <a:endParaRPr lang="en-US" sz="4000" dirty="0">
              <a:solidFill>
                <a:srgbClr val="93CDDD"/>
              </a:solidFill>
              <a:latin typeface="DINNeuzeitGrotesk BoldCond"/>
              <a:cs typeface="DINNeuzeitGrotesk BoldCond"/>
            </a:endParaRPr>
          </a:p>
        </p:txBody>
      </p:sp>
      <p:sp>
        <p:nvSpPr>
          <p:cNvPr id="4" name="TextBox 3"/>
          <p:cNvSpPr txBox="1"/>
          <p:nvPr/>
        </p:nvSpPr>
        <p:spPr>
          <a:xfrm>
            <a:off x="275494" y="1978850"/>
            <a:ext cx="8781419" cy="3939540"/>
          </a:xfrm>
          <a:prstGeom prst="rect">
            <a:avLst/>
          </a:prstGeom>
          <a:noFill/>
        </p:spPr>
        <p:txBody>
          <a:bodyPr wrap="square" rtlCol="0">
            <a:spAutoFit/>
          </a:bodyPr>
          <a:lstStyle/>
          <a:p>
            <a:pPr marL="514350" lvl="0" indent="-514350">
              <a:buAutoNum type="alphaLcParenR"/>
            </a:pPr>
            <a:r>
              <a:rPr lang="en-US" sz="2400" dirty="0" smtClean="0">
                <a:solidFill>
                  <a:schemeClr val="accent5">
                    <a:lumMod val="60000"/>
                    <a:lumOff val="40000"/>
                  </a:schemeClr>
                </a:solidFill>
                <a:latin typeface="DINNeuzeitGrotesk BoldCond"/>
                <a:cs typeface="DINNeuzeitGrotesk BoldCond"/>
              </a:rPr>
              <a:t>We </a:t>
            </a:r>
            <a:r>
              <a:rPr lang="en-US" sz="2400" dirty="0">
                <a:solidFill>
                  <a:schemeClr val="accent5">
                    <a:lumMod val="60000"/>
                    <a:lumOff val="40000"/>
                  </a:schemeClr>
                </a:solidFill>
                <a:latin typeface="DINNeuzeitGrotesk BoldCond"/>
                <a:cs typeface="DINNeuzeitGrotesk BoldCond"/>
              </a:rPr>
              <a:t>generally envision the easiest path</a:t>
            </a:r>
            <a:r>
              <a:rPr lang="en-US" sz="2400" dirty="0" smtClean="0">
                <a:solidFill>
                  <a:schemeClr val="accent5">
                    <a:lumMod val="60000"/>
                    <a:lumOff val="40000"/>
                  </a:schemeClr>
                </a:solidFill>
                <a:latin typeface="DINNeuzeitGrotesk BoldCond"/>
                <a:cs typeface="DINNeuzeitGrotesk BoldCond"/>
              </a:rPr>
              <a:t>.</a:t>
            </a:r>
          </a:p>
          <a:p>
            <a:pPr marL="514350" indent="-514350">
              <a:buFontTx/>
              <a:buAutoNum type="alphaLcParenR"/>
            </a:pPr>
            <a:r>
              <a:rPr lang="en-US" sz="2400" dirty="0">
                <a:solidFill>
                  <a:schemeClr val="accent5">
                    <a:lumMod val="60000"/>
                    <a:lumOff val="40000"/>
                  </a:schemeClr>
                </a:solidFill>
                <a:latin typeface="DINNeuzeitGrotesk BoldCond"/>
                <a:cs typeface="DINNeuzeitGrotesk BoldCond"/>
              </a:rPr>
              <a:t>When the path becomes challenging we </a:t>
            </a:r>
            <a:r>
              <a:rPr lang="en-US" sz="2400" dirty="0" smtClean="0">
                <a:solidFill>
                  <a:schemeClr val="accent5">
                    <a:lumMod val="60000"/>
                    <a:lumOff val="40000"/>
                  </a:schemeClr>
                </a:solidFill>
                <a:latin typeface="DINNeuzeitGrotesk BoldCond"/>
                <a:cs typeface="DINNeuzeitGrotesk BoldCond"/>
              </a:rPr>
              <a:t>ponder if </a:t>
            </a:r>
            <a:r>
              <a:rPr lang="en-US" sz="2400" dirty="0">
                <a:solidFill>
                  <a:schemeClr val="accent5">
                    <a:lumMod val="60000"/>
                    <a:lumOff val="40000"/>
                  </a:schemeClr>
                </a:solidFill>
                <a:latin typeface="DINNeuzeitGrotesk BoldCond"/>
                <a:cs typeface="DINNeuzeitGrotesk BoldCond"/>
              </a:rPr>
              <a:t>we missed it</a:t>
            </a:r>
            <a:r>
              <a:rPr lang="en-US" sz="2400" dirty="0" smtClean="0">
                <a:solidFill>
                  <a:schemeClr val="accent5">
                    <a:lumMod val="60000"/>
                    <a:lumOff val="40000"/>
                  </a:schemeClr>
                </a:solidFill>
                <a:latin typeface="DINNeuzeitGrotesk BoldCond"/>
                <a:cs typeface="DINNeuzeitGrotesk BoldCond"/>
              </a:rPr>
              <a:t>.</a:t>
            </a:r>
          </a:p>
          <a:p>
            <a:pPr marL="514350" lvl="0" indent="-514350">
              <a:buFontTx/>
              <a:buAutoNum type="alphaLcParenR"/>
            </a:pPr>
            <a:r>
              <a:rPr lang="en-US" sz="3200" dirty="0">
                <a:solidFill>
                  <a:srgbClr val="FFFFFF"/>
                </a:solidFill>
                <a:latin typeface="DINNeuzeitGrotesk BoldCond"/>
                <a:cs typeface="DINNeuzeitGrotesk BoldCond"/>
              </a:rPr>
              <a:t>Joseph is to take Mary as his wife, raise someone else’s child, AND don’t consummate the marriage until after the baby is born</a:t>
            </a:r>
            <a:r>
              <a:rPr lang="en-US" sz="3200" dirty="0" smtClean="0">
                <a:solidFill>
                  <a:srgbClr val="FFFFFF"/>
                </a:solidFill>
                <a:latin typeface="DINNeuzeitGrotesk BoldCond"/>
                <a:cs typeface="DINNeuzeitGrotesk BoldCond"/>
              </a:rPr>
              <a:t>.</a:t>
            </a:r>
            <a:endParaRPr lang="en-US" sz="3200" dirty="0">
              <a:solidFill>
                <a:srgbClr val="FFFFFF"/>
              </a:solidFill>
              <a:latin typeface="DINNeuzeitGrotesk BoldCond"/>
              <a:cs typeface="DINNeuzeitGrotesk BoldCond"/>
            </a:endParaRPr>
          </a:p>
          <a:p>
            <a:pPr marL="514350" lvl="0" indent="-514350">
              <a:buAutoNum type="alphaLcParenR"/>
            </a:pPr>
            <a:endParaRPr lang="en-US" sz="3200" dirty="0">
              <a:solidFill>
                <a:srgbClr val="FFFFFF"/>
              </a:solidFill>
              <a:latin typeface="DINNeuzeitGrotesk BoldCond"/>
              <a:cs typeface="DINNeuzeitGrotesk BoldCond"/>
            </a:endParaRPr>
          </a:p>
          <a:p>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238112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chemeClr val="bg1"/>
                </a:solidFill>
                <a:latin typeface="DINNeuzeitGrotesk BoldCond"/>
                <a:cs typeface="DINNeuzeitGrotesk BoldCond"/>
              </a:rPr>
              <a:t>4. CAN BE </a:t>
            </a:r>
            <a:r>
              <a:rPr lang="en-US" sz="5400" u="sng" dirty="0" smtClean="0">
                <a:solidFill>
                  <a:schemeClr val="bg1"/>
                </a:solidFill>
                <a:latin typeface="DINNeuzeitGrotesk BoldCond"/>
                <a:cs typeface="DINNeuzeitGrotesk BoldCond"/>
              </a:rPr>
              <a:t>UNCOMFORTABLE.</a:t>
            </a:r>
            <a:endParaRPr lang="en-US" sz="5400" dirty="0">
              <a:solidFill>
                <a:schemeClr val="bg1"/>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949708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5. CAN BE </a:t>
            </a:r>
            <a:r>
              <a:rPr lang="en-US" sz="5400" u="sng" dirty="0" smtClean="0">
                <a:solidFill>
                  <a:srgbClr val="FFFFFF"/>
                </a:solidFill>
                <a:latin typeface="DINNeuzeitGrotesk BoldCond"/>
                <a:cs typeface="DINNeuzeitGrotesk BoldCond"/>
              </a:rPr>
              <a:t>PAINFUL.</a:t>
            </a:r>
            <a:endParaRPr lang="en-US" sz="5400" dirty="0">
              <a:solidFill>
                <a:srgbClr val="FFFFFF"/>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404361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dirty="0">
                <a:solidFill>
                  <a:srgbClr val="FFFFFF"/>
                </a:solidFill>
                <a:latin typeface="DINNeuzeitGrotesk BoldCond"/>
                <a:cs typeface="DINNeuzeitGrotesk BoldCond"/>
              </a:rPr>
              <a:t>James 1:</a:t>
            </a:r>
            <a:r>
              <a:rPr lang="en-US" sz="2800" b="1" dirty="0">
                <a:solidFill>
                  <a:srgbClr val="FFFFFF"/>
                </a:solidFill>
                <a:latin typeface="DINNeuzeitGrotesk BoldCond"/>
                <a:cs typeface="DINNeuzeitGrotesk BoldCond"/>
              </a:rPr>
              <a:t>2-3 </a:t>
            </a:r>
            <a:r>
              <a:rPr lang="en-US" sz="2800" dirty="0">
                <a:solidFill>
                  <a:srgbClr val="FFFFFF"/>
                </a:solidFill>
                <a:latin typeface="DINNeuzeitGrotesk BoldCond"/>
                <a:cs typeface="DINNeuzeitGrotesk BoldCond"/>
              </a:rPr>
              <a:t>Consider it pure joy, my brothers, whenever you face trials of many kinds, </a:t>
            </a:r>
            <a:r>
              <a:rPr lang="en-US" sz="2800" b="1" dirty="0">
                <a:solidFill>
                  <a:srgbClr val="FFFFFF"/>
                </a:solidFill>
                <a:latin typeface="DINNeuzeitGrotesk BoldCond"/>
                <a:cs typeface="DINNeuzeitGrotesk BoldCond"/>
              </a:rPr>
              <a:t>3 </a:t>
            </a:r>
            <a:r>
              <a:rPr lang="en-US" sz="2800" dirty="0">
                <a:solidFill>
                  <a:srgbClr val="FFFFFF"/>
                </a:solidFill>
                <a:latin typeface="DINNeuzeitGrotesk BoldCond"/>
                <a:cs typeface="DINNeuzeitGrotesk BoldCond"/>
              </a:rPr>
              <a:t>because you know that the testing of your faith develops perseverance.</a:t>
            </a:r>
          </a:p>
        </p:txBody>
      </p:sp>
    </p:spTree>
    <p:extLst>
      <p:ext uri="{BB962C8B-B14F-4D97-AF65-F5344CB8AC3E}">
        <p14:creationId xmlns:p14="http://schemas.microsoft.com/office/powerpoint/2010/main" val="1409892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smtClean="0">
                <a:solidFill>
                  <a:srgbClr val="FFFFFF"/>
                </a:solidFill>
                <a:latin typeface="DINNeuzeitGrotesk BoldCond"/>
                <a:cs typeface="DINNeuzeitGrotesk BoldCond"/>
              </a:rPr>
              <a:t>(MSG) </a:t>
            </a:r>
            <a:r>
              <a:rPr lang="en-US" sz="2800" dirty="0" smtClean="0">
                <a:solidFill>
                  <a:srgbClr val="FFFFFF"/>
                </a:solidFill>
                <a:latin typeface="DINNeuzeitGrotesk BoldCond"/>
                <a:cs typeface="DINNeuzeitGrotesk BoldCond"/>
              </a:rPr>
              <a:t>Consider </a:t>
            </a:r>
            <a:r>
              <a:rPr lang="en-US" sz="2800" dirty="0">
                <a:solidFill>
                  <a:srgbClr val="FFFFFF"/>
                </a:solidFill>
                <a:latin typeface="DINNeuzeitGrotesk BoldCond"/>
                <a:cs typeface="DINNeuzeitGrotesk BoldCond"/>
              </a:rPr>
              <a:t>it a sheer gift, friends, when tests and challenges come at you from all sides. You know that under pressure, your faith-life is forced into the open and shows its true colors. So don’t try to get out of anything prematurely. Let it do its work so you become mature and well-developed, not deficient in any way.</a:t>
            </a:r>
          </a:p>
        </p:txBody>
      </p:sp>
    </p:spTree>
    <p:extLst>
      <p:ext uri="{BB962C8B-B14F-4D97-AF65-F5344CB8AC3E}">
        <p14:creationId xmlns:p14="http://schemas.microsoft.com/office/powerpoint/2010/main" val="928905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6. CAN BE THE </a:t>
            </a:r>
            <a:r>
              <a:rPr lang="en-US" sz="5400" u="sng" dirty="0" smtClean="0">
                <a:solidFill>
                  <a:srgbClr val="FFFFFF"/>
                </a:solidFill>
                <a:latin typeface="DINNeuzeitGrotesk BoldCond"/>
                <a:cs typeface="DINNeuzeitGrotesk BoldCond"/>
              </a:rPr>
              <a:t>GREATEST</a:t>
            </a:r>
            <a:r>
              <a:rPr lang="en-US" sz="5400" dirty="0" smtClean="0">
                <a:solidFill>
                  <a:srgbClr val="FFFFFF"/>
                </a:solidFill>
                <a:latin typeface="DINNeuzeitGrotesk BoldCond"/>
                <a:cs typeface="DINNeuzeitGrotesk BoldCond"/>
              </a:rPr>
              <a:t> THING THAT EVER HAPPENED TO US.</a:t>
            </a:r>
            <a:endParaRPr lang="en-US" sz="5400" dirty="0">
              <a:solidFill>
                <a:srgbClr val="FFFFFF"/>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3097457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4800" dirty="0" smtClean="0">
                <a:solidFill>
                  <a:srgbClr val="FFFFFF"/>
                </a:solidFill>
                <a:latin typeface="DINNeuzeitGrotesk BoldCond"/>
                <a:cs typeface="DINNeuzeitGrotesk BoldCond"/>
              </a:rPr>
              <a:t>GODLY CHANGE ALWAYS </a:t>
            </a:r>
            <a:r>
              <a:rPr lang="en-US" sz="4800" u="sng" dirty="0" smtClean="0">
                <a:solidFill>
                  <a:srgbClr val="FFFFFF"/>
                </a:solidFill>
                <a:latin typeface="DINNeuzeitGrotesk BoldCond"/>
                <a:cs typeface="DINNeuzeitGrotesk BoldCond"/>
              </a:rPr>
              <a:t>LEADS</a:t>
            </a:r>
            <a:r>
              <a:rPr lang="en-US" sz="4800" dirty="0" smtClean="0">
                <a:solidFill>
                  <a:srgbClr val="FFFFFF"/>
                </a:solidFill>
                <a:latin typeface="DINNeuzeitGrotesk BoldCond"/>
                <a:cs typeface="DINNeuzeitGrotesk BoldCond"/>
              </a:rPr>
              <a:t> TO BLESSING, ADVANCEMENT, GROWTH, AND ABUNDANCE.</a:t>
            </a:r>
            <a:endParaRPr lang="en-US" sz="48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356221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4800" dirty="0" smtClean="0">
                <a:solidFill>
                  <a:srgbClr val="FFFFFF"/>
                </a:solidFill>
                <a:latin typeface="DINNeuzeitGrotesk BoldCond"/>
                <a:cs typeface="DINNeuzeitGrotesk BoldCond"/>
              </a:rPr>
              <a:t>GOD BRINGS CHANGE IN OUR LIVES TO HELP US REACH OUR FULL POTENTIAL AND </a:t>
            </a:r>
            <a:r>
              <a:rPr lang="en-US" sz="4800" u="sng" dirty="0" smtClean="0">
                <a:solidFill>
                  <a:srgbClr val="FFFFFF"/>
                </a:solidFill>
                <a:latin typeface="DINNeuzeitGrotesk BoldCond"/>
                <a:cs typeface="DINNeuzeitGrotesk BoldCond"/>
              </a:rPr>
              <a:t>DESTINY.</a:t>
            </a:r>
            <a:endParaRPr lang="en-US" sz="48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9365787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2568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015946"/>
            <a:ext cx="7772400" cy="1102519"/>
          </a:xfrm>
        </p:spPr>
        <p:txBody>
          <a:bodyPr>
            <a:noAutofit/>
          </a:bodyPr>
          <a:lstStyle/>
          <a:p>
            <a:pPr lvl="0"/>
            <a:r>
              <a:rPr lang="en-US" sz="6600" dirty="0" smtClean="0">
                <a:solidFill>
                  <a:srgbClr val="FFFFFF"/>
                </a:solidFill>
                <a:latin typeface="DINNeuzeitGrotesk BoldCond"/>
                <a:cs typeface="DINNeuzeitGrotesk BoldCond"/>
              </a:rPr>
              <a:t>WHEN CHANGE HAPPENS…</a:t>
            </a:r>
            <a:endParaRPr lang="en-US" sz="66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381104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chemeClr val="bg1"/>
                </a:solidFill>
                <a:latin typeface="DINNeuzeitGrotesk BoldCond"/>
                <a:cs typeface="DINNeuzeitGrotesk BoldCond"/>
              </a:rPr>
              <a:t>1. CAN BE </a:t>
            </a:r>
            <a:r>
              <a:rPr lang="en-US" sz="5400" u="sng" dirty="0" smtClean="0">
                <a:solidFill>
                  <a:schemeClr val="bg1"/>
                </a:solidFill>
                <a:latin typeface="DINNeuzeitGrotesk BoldCond"/>
                <a:cs typeface="DINNeuzeitGrotesk BoldCond"/>
              </a:rPr>
              <a:t>CONFUSING.</a:t>
            </a:r>
            <a:endParaRPr lang="en-US" sz="5400" dirty="0">
              <a:solidFill>
                <a:schemeClr val="bg1"/>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8694186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1. </a:t>
            </a:r>
            <a:r>
              <a:rPr lang="en-US" sz="5400" u="sng" dirty="0" smtClean="0">
                <a:solidFill>
                  <a:srgbClr val="FFFFFF"/>
                </a:solidFill>
                <a:latin typeface="DINNeuzeitGrotesk BoldCond"/>
                <a:cs typeface="DINNeuzeitGrotesk BoldCond"/>
              </a:rPr>
              <a:t>TRUST</a:t>
            </a:r>
            <a:r>
              <a:rPr lang="en-US" sz="5400" dirty="0" smtClean="0">
                <a:solidFill>
                  <a:srgbClr val="FFFFFF"/>
                </a:solidFill>
                <a:latin typeface="DINNeuzeitGrotesk BoldCond"/>
                <a:cs typeface="DINNeuzeitGrotesk BoldCond"/>
              </a:rPr>
              <a:t> GOD AND FOLLOW HIS HOLY SPIRIT!</a:t>
            </a:r>
            <a:endParaRPr lang="en-US" sz="5400" dirty="0">
              <a:solidFill>
                <a:srgbClr val="FFFFFF"/>
              </a:solidFill>
              <a:latin typeface="DINNeuzeitGrotesk BoldCond"/>
              <a:cs typeface="DINNeuzeitGrotesk BoldCond"/>
            </a:endParaRPr>
          </a:p>
        </p:txBody>
      </p:sp>
      <p:sp>
        <p:nvSpPr>
          <p:cNvPr id="5" name="TextBox 4"/>
          <p:cNvSpPr txBox="1"/>
          <p:nvPr/>
        </p:nvSpPr>
        <p:spPr>
          <a:xfrm>
            <a:off x="587271" y="434417"/>
            <a:ext cx="4810032"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WHEN CHANGE HAPPENS…</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8683101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rgbClr val="FFFFFF"/>
                </a:solidFill>
                <a:latin typeface="DINNeuzeitGrotesk BoldCond"/>
                <a:cs typeface="DINNeuzeitGrotesk BoldCond"/>
              </a:rPr>
              <a:t>Psalms 32:8</a:t>
            </a:r>
            <a:r>
              <a:rPr lang="en-US" sz="2800" dirty="0">
                <a:solidFill>
                  <a:srgbClr val="FFFFFF"/>
                </a:solidFill>
                <a:latin typeface="DINNeuzeitGrotesk BoldCond"/>
                <a:cs typeface="DINNeuzeitGrotesk BoldCond"/>
              </a:rPr>
              <a:t> I will instruct you and teach you in the way you should go;  I will guide you with My eye. NKJV</a:t>
            </a:r>
          </a:p>
        </p:txBody>
      </p:sp>
    </p:spTree>
    <p:extLst>
      <p:ext uri="{BB962C8B-B14F-4D97-AF65-F5344CB8AC3E}">
        <p14:creationId xmlns:p14="http://schemas.microsoft.com/office/powerpoint/2010/main" val="163380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rgbClr val="FFFFFF"/>
                </a:solidFill>
                <a:latin typeface="DINNeuzeitGrotesk BoldCond"/>
                <a:cs typeface="DINNeuzeitGrotesk BoldCond"/>
              </a:rPr>
              <a:t>John 14:26-27  </a:t>
            </a:r>
            <a:r>
              <a:rPr lang="en-US" sz="2800" dirty="0">
                <a:solidFill>
                  <a:srgbClr val="FFFFFF"/>
                </a:solidFill>
                <a:latin typeface="DINNeuzeitGrotesk BoldCond"/>
                <a:cs typeface="DINNeuzeitGrotesk BoldCond"/>
              </a:rPr>
              <a:t>But the Counselor, the Holy Spirit, whom the Father will send in my name, will </a:t>
            </a:r>
            <a:r>
              <a:rPr lang="en-US" sz="2800" u="sng" dirty="0">
                <a:solidFill>
                  <a:srgbClr val="FFFFFF"/>
                </a:solidFill>
                <a:latin typeface="DINNeuzeitGrotesk BoldCond"/>
                <a:cs typeface="DINNeuzeitGrotesk BoldCond"/>
              </a:rPr>
              <a:t>teach you all things </a:t>
            </a:r>
            <a:r>
              <a:rPr lang="en-US" sz="2800" dirty="0">
                <a:solidFill>
                  <a:srgbClr val="FFFFFF"/>
                </a:solidFill>
                <a:latin typeface="DINNeuzeitGrotesk BoldCond"/>
                <a:cs typeface="DINNeuzeitGrotesk BoldCond"/>
              </a:rPr>
              <a:t>and will </a:t>
            </a:r>
            <a:r>
              <a:rPr lang="en-US" sz="2800" u="sng" dirty="0">
                <a:solidFill>
                  <a:srgbClr val="FFFFFF"/>
                </a:solidFill>
                <a:latin typeface="DINNeuzeitGrotesk BoldCond"/>
                <a:cs typeface="DINNeuzeitGrotesk BoldCond"/>
              </a:rPr>
              <a:t>remind you of everything</a:t>
            </a:r>
            <a:r>
              <a:rPr lang="en-US" sz="2800" dirty="0">
                <a:solidFill>
                  <a:srgbClr val="FFFFFF"/>
                </a:solidFill>
                <a:latin typeface="DINNeuzeitGrotesk BoldCond"/>
                <a:cs typeface="DINNeuzeitGrotesk BoldCond"/>
              </a:rPr>
              <a:t> I have said to you. 27 Peace I leave with you; </a:t>
            </a:r>
            <a:r>
              <a:rPr lang="en-US" sz="2800" u="sng" dirty="0">
                <a:solidFill>
                  <a:srgbClr val="FFFFFF"/>
                </a:solidFill>
                <a:latin typeface="DINNeuzeitGrotesk BoldCond"/>
                <a:cs typeface="DINNeuzeitGrotesk BoldCond"/>
              </a:rPr>
              <a:t>my peace I give you</a:t>
            </a:r>
            <a:r>
              <a:rPr lang="en-US" sz="2800" dirty="0">
                <a:solidFill>
                  <a:srgbClr val="FFFFFF"/>
                </a:solidFill>
                <a:latin typeface="DINNeuzeitGrotesk BoldCond"/>
                <a:cs typeface="DINNeuzeitGrotesk BoldCond"/>
              </a:rPr>
              <a:t>. I do not give to you as the world gives. Do not let your hearts be troubled and do not be afraid.  NIV</a:t>
            </a:r>
          </a:p>
        </p:txBody>
      </p:sp>
    </p:spTree>
    <p:extLst>
      <p:ext uri="{BB962C8B-B14F-4D97-AF65-F5344CB8AC3E}">
        <p14:creationId xmlns:p14="http://schemas.microsoft.com/office/powerpoint/2010/main" val="73151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rgbClr val="FFFFFF"/>
                </a:solidFill>
                <a:latin typeface="DINNeuzeitGrotesk BoldCond"/>
                <a:cs typeface="DINNeuzeitGrotesk BoldCond"/>
              </a:rPr>
              <a:t>Hebrews 13:8</a:t>
            </a:r>
            <a:r>
              <a:rPr lang="en-US" sz="2800" dirty="0">
                <a:solidFill>
                  <a:srgbClr val="FFFFFF"/>
                </a:solidFill>
                <a:latin typeface="DINNeuzeitGrotesk BoldCond"/>
                <a:cs typeface="DINNeuzeitGrotesk BoldCond"/>
              </a:rPr>
              <a:t> says, “Jesus Christ is the same yesterday and today and forever.”</a:t>
            </a:r>
          </a:p>
        </p:txBody>
      </p:sp>
    </p:spTree>
    <p:extLst>
      <p:ext uri="{BB962C8B-B14F-4D97-AF65-F5344CB8AC3E}">
        <p14:creationId xmlns:p14="http://schemas.microsoft.com/office/powerpoint/2010/main" val="2685912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2. HANDLE IT WITH COURAGE AND </a:t>
            </a:r>
            <a:r>
              <a:rPr lang="en-US" sz="5400" u="sng" dirty="0" smtClean="0">
                <a:solidFill>
                  <a:srgbClr val="FFFFFF"/>
                </a:solidFill>
                <a:latin typeface="DINNeuzeitGrotesk BoldCond"/>
                <a:cs typeface="DINNeuzeitGrotesk BoldCond"/>
              </a:rPr>
              <a:t>INTEGRITY.</a:t>
            </a:r>
            <a:endParaRPr lang="en-US" sz="5400" dirty="0">
              <a:solidFill>
                <a:srgbClr val="FFFFFF"/>
              </a:solidFill>
              <a:latin typeface="DINNeuzeitGrotesk BoldCond"/>
              <a:cs typeface="DINNeuzeitGrotesk BoldCond"/>
            </a:endParaRPr>
          </a:p>
        </p:txBody>
      </p:sp>
      <p:sp>
        <p:nvSpPr>
          <p:cNvPr id="5" name="TextBox 4"/>
          <p:cNvSpPr txBox="1"/>
          <p:nvPr/>
        </p:nvSpPr>
        <p:spPr>
          <a:xfrm>
            <a:off x="587271" y="434417"/>
            <a:ext cx="4810032"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WHEN CHANGE HAPPENS…</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40227398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3. </a:t>
            </a:r>
            <a:r>
              <a:rPr lang="en-US" sz="5400" u="sng" dirty="0" smtClean="0">
                <a:solidFill>
                  <a:srgbClr val="FFFFFF"/>
                </a:solidFill>
                <a:latin typeface="DINNeuzeitGrotesk BoldCond"/>
                <a:cs typeface="DINNeuzeitGrotesk BoldCond"/>
              </a:rPr>
              <a:t>EMBRACE</a:t>
            </a:r>
            <a:r>
              <a:rPr lang="en-US" sz="5400" dirty="0" smtClean="0">
                <a:solidFill>
                  <a:srgbClr val="FFFFFF"/>
                </a:solidFill>
                <a:latin typeface="DINNeuzeitGrotesk BoldCond"/>
                <a:cs typeface="DINNeuzeitGrotesk BoldCond"/>
              </a:rPr>
              <a:t> THE NEW JOURNEY!</a:t>
            </a:r>
            <a:endParaRPr lang="en-US" sz="5400" dirty="0">
              <a:solidFill>
                <a:srgbClr val="FFFFFF"/>
              </a:solidFill>
              <a:latin typeface="DINNeuzeitGrotesk BoldCond"/>
              <a:cs typeface="DINNeuzeitGrotesk BoldCond"/>
            </a:endParaRPr>
          </a:p>
        </p:txBody>
      </p:sp>
      <p:sp>
        <p:nvSpPr>
          <p:cNvPr id="5" name="TextBox 4"/>
          <p:cNvSpPr txBox="1"/>
          <p:nvPr/>
        </p:nvSpPr>
        <p:spPr>
          <a:xfrm>
            <a:off x="587271" y="434417"/>
            <a:ext cx="4810032"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WHEN CHANGE HAPPENS…</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716282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rgbClr val="FFFFFF"/>
                </a:solidFill>
                <a:latin typeface="DINNeuzeitGrotesk BoldCond"/>
                <a:cs typeface="DINNeuzeitGrotesk BoldCond"/>
              </a:rPr>
              <a:t>John 10:27  My sheep listen to my voice; I know them, and they follow me. NIV</a:t>
            </a:r>
            <a:r>
              <a:rPr lang="en-US" sz="2800" dirty="0">
                <a:solidFill>
                  <a:srgbClr val="FFFFFF"/>
                </a:solidFill>
                <a:latin typeface="DINNeuzeitGrotesk BoldCond"/>
                <a:cs typeface="DINNeuzeitGrotesk BoldCond"/>
              </a:rPr>
              <a:t> </a:t>
            </a:r>
          </a:p>
        </p:txBody>
      </p:sp>
    </p:spTree>
    <p:extLst>
      <p:ext uri="{BB962C8B-B14F-4D97-AF65-F5344CB8AC3E}">
        <p14:creationId xmlns:p14="http://schemas.microsoft.com/office/powerpoint/2010/main" val="2797554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5400" b="1" dirty="0">
                <a:solidFill>
                  <a:srgbClr val="FFFFFF"/>
                </a:solidFill>
                <a:latin typeface="DINNeuzeitGrotesk BoldCond"/>
                <a:cs typeface="DINNeuzeitGrotesk BoldCond"/>
              </a:rPr>
              <a:t>Judges 6</a:t>
            </a:r>
            <a:r>
              <a:rPr lang="en-US" sz="5400" dirty="0">
                <a:solidFill>
                  <a:srgbClr val="FFFFFF"/>
                </a:solidFill>
                <a:latin typeface="DINNeuzeitGrotesk BoldCond"/>
                <a:cs typeface="DINNeuzeitGrotesk BoldCond"/>
              </a:rPr>
              <a:t> </a:t>
            </a:r>
          </a:p>
        </p:txBody>
      </p:sp>
    </p:spTree>
    <p:extLst>
      <p:ext uri="{BB962C8B-B14F-4D97-AF65-F5344CB8AC3E}">
        <p14:creationId xmlns:p14="http://schemas.microsoft.com/office/powerpoint/2010/main" val="2471842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r>
              <a:rPr lang="en-US" sz="2800" b="1" dirty="0">
                <a:solidFill>
                  <a:srgbClr val="FFFFFF"/>
                </a:solidFill>
                <a:latin typeface="DINNeuzeitGrotesk BoldCond"/>
                <a:cs typeface="DINNeuzeitGrotesk BoldCond"/>
              </a:rPr>
              <a:t>John 16:13-15</a:t>
            </a:r>
            <a:r>
              <a:rPr lang="en-US" sz="2800" dirty="0">
                <a:solidFill>
                  <a:srgbClr val="FFFFFF"/>
                </a:solidFill>
                <a:latin typeface="DINNeuzeitGrotesk BoldCond"/>
                <a:cs typeface="DINNeuzeitGrotesk BoldCond"/>
              </a:rPr>
              <a:t> But when he, the Spirit of truth, comes, he will guide you into all truth. He will not speak on his own; he will speak only what he hears, and he will tell you what is yet to come. 14 He will bring glory to me by taking from what is mine and making it known to you. 15 All that belongs to the Father is mine. That is why I said the Spirit will take from what is mine and make it known to you. </a:t>
            </a:r>
          </a:p>
        </p:txBody>
      </p:sp>
    </p:spTree>
    <p:extLst>
      <p:ext uri="{BB962C8B-B14F-4D97-AF65-F5344CB8AC3E}">
        <p14:creationId xmlns:p14="http://schemas.microsoft.com/office/powerpoint/2010/main" val="3386148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2. CAN BE </a:t>
            </a:r>
            <a:r>
              <a:rPr lang="en-US" sz="5400" u="sng" dirty="0" smtClean="0">
                <a:solidFill>
                  <a:srgbClr val="FFFFFF"/>
                </a:solidFill>
                <a:latin typeface="DINNeuzeitGrotesk BoldCond"/>
                <a:cs typeface="DINNeuzeitGrotesk BoldCond"/>
              </a:rPr>
              <a:t>AWKWARD.</a:t>
            </a:r>
            <a:endParaRPr lang="en-US" sz="5400" dirty="0">
              <a:solidFill>
                <a:srgbClr val="FFFFFF"/>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4266835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15946"/>
            <a:ext cx="7772400" cy="1102519"/>
          </a:xfrm>
        </p:spPr>
        <p:txBody>
          <a:bodyPr>
            <a:noAutofit/>
          </a:bodyPr>
          <a:lstStyle/>
          <a:p>
            <a:pPr lvl="0"/>
            <a:r>
              <a:rPr lang="en-US" sz="5400" dirty="0" smtClean="0">
                <a:solidFill>
                  <a:srgbClr val="FFFFFF"/>
                </a:solidFill>
                <a:latin typeface="DINNeuzeitGrotesk BoldCond"/>
                <a:cs typeface="DINNeuzeitGrotesk BoldCond"/>
              </a:rPr>
              <a:t>3. CAN BE </a:t>
            </a:r>
            <a:r>
              <a:rPr lang="en-US" sz="5400" u="sng" dirty="0" smtClean="0">
                <a:solidFill>
                  <a:srgbClr val="FFFFFF"/>
                </a:solidFill>
                <a:latin typeface="DINNeuzeitGrotesk BoldCond"/>
                <a:cs typeface="DINNeuzeitGrotesk BoldCond"/>
              </a:rPr>
              <a:t>CHALLENGING.</a:t>
            </a:r>
            <a:endParaRPr lang="en-US" sz="5400" dirty="0">
              <a:solidFill>
                <a:srgbClr val="FFFFFF"/>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FFFFFF"/>
                </a:solidFill>
                <a:latin typeface="DINNeuzeitGrotesk BoldCond"/>
                <a:cs typeface="DINNeuzeitGrotesk BoldCond"/>
              </a:rPr>
              <a:t>CHANGE…</a:t>
            </a:r>
            <a:endParaRPr lang="en-US" sz="4000"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2253570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07722"/>
            <a:ext cx="7772400" cy="1102519"/>
          </a:xfrm>
        </p:spPr>
        <p:txBody>
          <a:bodyPr>
            <a:noAutofit/>
          </a:bodyPr>
          <a:lstStyle/>
          <a:p>
            <a:pPr lvl="0"/>
            <a:r>
              <a:rPr lang="en-US" sz="5400" dirty="0" smtClean="0">
                <a:solidFill>
                  <a:srgbClr val="93CDDD"/>
                </a:solidFill>
                <a:latin typeface="DINNeuzeitGrotesk BoldCond"/>
                <a:cs typeface="DINNeuzeitGrotesk BoldCond"/>
              </a:rPr>
              <a:t>3. CAN BE </a:t>
            </a:r>
            <a:r>
              <a:rPr lang="en-US" sz="5400" u="sng" dirty="0" smtClean="0">
                <a:solidFill>
                  <a:srgbClr val="93CDDD"/>
                </a:solidFill>
                <a:latin typeface="DINNeuzeitGrotesk BoldCond"/>
                <a:cs typeface="DINNeuzeitGrotesk BoldCond"/>
              </a:rPr>
              <a:t>CHALLENGING.</a:t>
            </a:r>
            <a:endParaRPr lang="en-US" sz="5400" dirty="0">
              <a:solidFill>
                <a:srgbClr val="93CDDD"/>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93CDDD"/>
                </a:solidFill>
                <a:latin typeface="DINNeuzeitGrotesk BoldCond"/>
                <a:cs typeface="DINNeuzeitGrotesk BoldCond"/>
              </a:rPr>
              <a:t>CHANGE…</a:t>
            </a:r>
            <a:endParaRPr lang="en-US" sz="4000" dirty="0">
              <a:solidFill>
                <a:srgbClr val="93CDDD"/>
              </a:solidFill>
              <a:latin typeface="DINNeuzeitGrotesk BoldCond"/>
              <a:cs typeface="DINNeuzeitGrotesk BoldCond"/>
            </a:endParaRPr>
          </a:p>
        </p:txBody>
      </p:sp>
      <p:sp>
        <p:nvSpPr>
          <p:cNvPr id="4" name="TextBox 3"/>
          <p:cNvSpPr txBox="1"/>
          <p:nvPr/>
        </p:nvSpPr>
        <p:spPr>
          <a:xfrm>
            <a:off x="1722540" y="2393270"/>
            <a:ext cx="5502404" cy="1354217"/>
          </a:xfrm>
          <a:prstGeom prst="rect">
            <a:avLst/>
          </a:prstGeom>
          <a:noFill/>
        </p:spPr>
        <p:txBody>
          <a:bodyPr wrap="none" rtlCol="0">
            <a:spAutoFit/>
          </a:bodyPr>
          <a:lstStyle/>
          <a:p>
            <a:pPr marL="514350" lvl="0" indent="-514350">
              <a:buAutoNum type="alphaLcParenR"/>
            </a:pPr>
            <a:r>
              <a:rPr lang="en-US" sz="3200" dirty="0" smtClean="0">
                <a:solidFill>
                  <a:srgbClr val="FFFFFF"/>
                </a:solidFill>
                <a:latin typeface="DINNeuzeitGrotesk BoldCond"/>
                <a:cs typeface="DINNeuzeitGrotesk BoldCond"/>
              </a:rPr>
              <a:t>We </a:t>
            </a:r>
            <a:r>
              <a:rPr lang="en-US" sz="3200" dirty="0">
                <a:solidFill>
                  <a:srgbClr val="FFFFFF"/>
                </a:solidFill>
                <a:latin typeface="DINNeuzeitGrotesk BoldCond"/>
                <a:cs typeface="DINNeuzeitGrotesk BoldCond"/>
              </a:rPr>
              <a:t>generally envision the </a:t>
            </a:r>
            <a:endParaRPr lang="en-US" sz="3200" dirty="0" smtClean="0">
              <a:solidFill>
                <a:srgbClr val="FFFFFF"/>
              </a:solidFill>
              <a:latin typeface="DINNeuzeitGrotesk BoldCond"/>
              <a:cs typeface="DINNeuzeitGrotesk BoldCond"/>
            </a:endParaRPr>
          </a:p>
          <a:p>
            <a:pPr lvl="0"/>
            <a:r>
              <a:rPr lang="en-US" sz="3200" dirty="0" smtClean="0">
                <a:solidFill>
                  <a:srgbClr val="FFFFFF"/>
                </a:solidFill>
                <a:latin typeface="DINNeuzeitGrotesk BoldCond"/>
                <a:cs typeface="DINNeuzeitGrotesk BoldCond"/>
              </a:rPr>
              <a:t>easiest </a:t>
            </a:r>
            <a:r>
              <a:rPr lang="en-US" sz="3200" dirty="0">
                <a:solidFill>
                  <a:srgbClr val="FFFFFF"/>
                </a:solidFill>
                <a:latin typeface="DINNeuzeitGrotesk BoldCond"/>
                <a:cs typeface="DINNeuzeitGrotesk BoldCond"/>
              </a:rPr>
              <a:t>path.</a:t>
            </a:r>
          </a:p>
          <a:p>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950635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4545"/>
            <a:ext cx="7772400" cy="1102519"/>
          </a:xfrm>
        </p:spPr>
        <p:txBody>
          <a:bodyPr>
            <a:noAutofit/>
          </a:bodyPr>
          <a:lstStyle/>
          <a:p>
            <a:pPr lvl="0"/>
            <a:r>
              <a:rPr lang="en-US" sz="5400" dirty="0" smtClean="0">
                <a:solidFill>
                  <a:srgbClr val="93CDDD"/>
                </a:solidFill>
                <a:latin typeface="DINNeuzeitGrotesk BoldCond"/>
                <a:cs typeface="DINNeuzeitGrotesk BoldCond"/>
              </a:rPr>
              <a:t>3. CAN BE </a:t>
            </a:r>
            <a:r>
              <a:rPr lang="en-US" sz="5400" u="sng" dirty="0" smtClean="0">
                <a:solidFill>
                  <a:srgbClr val="93CDDD"/>
                </a:solidFill>
                <a:latin typeface="DINNeuzeitGrotesk BoldCond"/>
                <a:cs typeface="DINNeuzeitGrotesk BoldCond"/>
              </a:rPr>
              <a:t>CHALLENGING.</a:t>
            </a:r>
            <a:endParaRPr lang="en-US" sz="5400" dirty="0">
              <a:solidFill>
                <a:srgbClr val="93CDDD"/>
              </a:solidFill>
              <a:latin typeface="DINNeuzeitGrotesk BoldCond"/>
              <a:cs typeface="DINNeuzeitGrotesk BoldCond"/>
            </a:endParaRPr>
          </a:p>
        </p:txBody>
      </p:sp>
      <p:sp>
        <p:nvSpPr>
          <p:cNvPr id="3" name="TextBox 2"/>
          <p:cNvSpPr txBox="1"/>
          <p:nvPr/>
        </p:nvSpPr>
        <p:spPr>
          <a:xfrm>
            <a:off x="587271" y="434417"/>
            <a:ext cx="2065693" cy="707886"/>
          </a:xfrm>
          <a:prstGeom prst="rect">
            <a:avLst/>
          </a:prstGeom>
          <a:noFill/>
        </p:spPr>
        <p:txBody>
          <a:bodyPr wrap="none" rtlCol="0">
            <a:spAutoFit/>
          </a:bodyPr>
          <a:lstStyle/>
          <a:p>
            <a:r>
              <a:rPr lang="en-US" sz="4000" dirty="0" smtClean="0">
                <a:solidFill>
                  <a:srgbClr val="93CDDD"/>
                </a:solidFill>
                <a:latin typeface="DINNeuzeitGrotesk BoldCond"/>
                <a:cs typeface="DINNeuzeitGrotesk BoldCond"/>
              </a:rPr>
              <a:t>CHANGE…</a:t>
            </a:r>
            <a:endParaRPr lang="en-US" sz="4000" dirty="0">
              <a:solidFill>
                <a:srgbClr val="93CDDD"/>
              </a:solidFill>
              <a:latin typeface="DINNeuzeitGrotesk BoldCond"/>
              <a:cs typeface="DINNeuzeitGrotesk BoldCond"/>
            </a:endParaRPr>
          </a:p>
        </p:txBody>
      </p:sp>
      <p:sp>
        <p:nvSpPr>
          <p:cNvPr id="4" name="TextBox 3"/>
          <p:cNvSpPr txBox="1"/>
          <p:nvPr/>
        </p:nvSpPr>
        <p:spPr>
          <a:xfrm>
            <a:off x="1764592" y="2363773"/>
            <a:ext cx="7175460" cy="2215991"/>
          </a:xfrm>
          <a:prstGeom prst="rect">
            <a:avLst/>
          </a:prstGeom>
          <a:noFill/>
        </p:spPr>
        <p:txBody>
          <a:bodyPr wrap="square" rtlCol="0">
            <a:spAutoFit/>
          </a:bodyPr>
          <a:lstStyle/>
          <a:p>
            <a:pPr marL="514350" lvl="0" indent="-514350">
              <a:buAutoNum type="alphaLcParenR"/>
            </a:pPr>
            <a:r>
              <a:rPr lang="en-US" sz="2400" dirty="0" smtClean="0">
                <a:solidFill>
                  <a:schemeClr val="accent5">
                    <a:lumMod val="60000"/>
                    <a:lumOff val="40000"/>
                  </a:schemeClr>
                </a:solidFill>
                <a:latin typeface="DINNeuzeitGrotesk BoldCond"/>
                <a:cs typeface="DINNeuzeitGrotesk BoldCond"/>
              </a:rPr>
              <a:t>We </a:t>
            </a:r>
            <a:r>
              <a:rPr lang="en-US" sz="2400" dirty="0">
                <a:solidFill>
                  <a:schemeClr val="accent5">
                    <a:lumMod val="60000"/>
                    <a:lumOff val="40000"/>
                  </a:schemeClr>
                </a:solidFill>
                <a:latin typeface="DINNeuzeitGrotesk BoldCond"/>
                <a:cs typeface="DINNeuzeitGrotesk BoldCond"/>
              </a:rPr>
              <a:t>generally envision the easiest path</a:t>
            </a:r>
            <a:r>
              <a:rPr lang="en-US" sz="2400" dirty="0" smtClean="0">
                <a:solidFill>
                  <a:schemeClr val="accent5">
                    <a:lumMod val="60000"/>
                    <a:lumOff val="40000"/>
                  </a:schemeClr>
                </a:solidFill>
                <a:latin typeface="DINNeuzeitGrotesk BoldCond"/>
                <a:cs typeface="DINNeuzeitGrotesk BoldCond"/>
              </a:rPr>
              <a:t>.</a:t>
            </a:r>
          </a:p>
          <a:p>
            <a:pPr marL="514350" indent="-514350">
              <a:buFontTx/>
              <a:buAutoNum type="alphaLcParenR"/>
            </a:pPr>
            <a:r>
              <a:rPr lang="en-US" sz="3200" dirty="0">
                <a:solidFill>
                  <a:schemeClr val="bg1"/>
                </a:solidFill>
                <a:latin typeface="DINNeuzeitGrotesk BoldCond"/>
                <a:cs typeface="DINNeuzeitGrotesk BoldCond"/>
              </a:rPr>
              <a:t>When the path becomes challenging we </a:t>
            </a:r>
            <a:r>
              <a:rPr lang="en-US" sz="3200" dirty="0" smtClean="0">
                <a:solidFill>
                  <a:schemeClr val="bg1"/>
                </a:solidFill>
                <a:latin typeface="DINNeuzeitGrotesk BoldCond"/>
                <a:cs typeface="DINNeuzeitGrotesk BoldCond"/>
              </a:rPr>
              <a:t>ponder if </a:t>
            </a:r>
            <a:r>
              <a:rPr lang="en-US" sz="3200" dirty="0">
                <a:solidFill>
                  <a:schemeClr val="bg1"/>
                </a:solidFill>
                <a:latin typeface="DINNeuzeitGrotesk BoldCond"/>
                <a:cs typeface="DINNeuzeitGrotesk BoldCond"/>
              </a:rPr>
              <a:t>we missed it</a:t>
            </a:r>
            <a:r>
              <a:rPr lang="en-US" sz="3200" dirty="0" smtClean="0">
                <a:solidFill>
                  <a:schemeClr val="bg1"/>
                </a:solidFill>
                <a:latin typeface="DINNeuzeitGrotesk BoldCond"/>
                <a:cs typeface="DINNeuzeitGrotesk BoldCond"/>
              </a:rPr>
              <a:t>.</a:t>
            </a:r>
            <a:endParaRPr lang="en-US" sz="3200" dirty="0">
              <a:solidFill>
                <a:schemeClr val="bg1"/>
              </a:solidFill>
              <a:latin typeface="DINNeuzeitGrotesk BoldCond"/>
              <a:cs typeface="DINNeuzeitGrotesk BoldCond"/>
            </a:endParaRPr>
          </a:p>
          <a:p>
            <a:pPr marL="514350" lvl="0" indent="-514350">
              <a:buAutoNum type="alphaLcParenR"/>
            </a:pPr>
            <a:endParaRPr lang="en-US" sz="3200" dirty="0">
              <a:solidFill>
                <a:srgbClr val="FFFFFF"/>
              </a:solidFill>
              <a:latin typeface="DINNeuzeitGrotesk BoldCond"/>
              <a:cs typeface="DINNeuzeitGrotesk BoldCond"/>
            </a:endParaRPr>
          </a:p>
          <a:p>
            <a:endParaRPr lang="en-US" dirty="0">
              <a:solidFill>
                <a:srgbClr val="FFFFFF"/>
              </a:solidFill>
              <a:latin typeface="DINNeuzeitGrotesk BoldCond"/>
              <a:cs typeface="DINNeuzeitGrotesk BoldCond"/>
            </a:endParaRPr>
          </a:p>
        </p:txBody>
      </p:sp>
    </p:spTree>
    <p:extLst>
      <p:ext uri="{BB962C8B-B14F-4D97-AF65-F5344CB8AC3E}">
        <p14:creationId xmlns:p14="http://schemas.microsoft.com/office/powerpoint/2010/main" val="1420514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527</Words>
  <Application>Microsoft Office PowerPoint</Application>
  <PresentationFormat>On-screen Show (16:9)</PresentationFormat>
  <Paragraphs>42</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DINNeuzeitGrotesk BoldCond</vt:lpstr>
      <vt:lpstr>Office Theme</vt:lpstr>
      <vt:lpstr>PowerPoint Presentation</vt:lpstr>
      <vt:lpstr>1. CAN BE CONFUSING.</vt:lpstr>
      <vt:lpstr>John 10:27  My sheep listen to my voice; I know them, and they follow me. NIV </vt:lpstr>
      <vt:lpstr>Judges 6 </vt:lpstr>
      <vt:lpstr>John 16:13-15 But when he, the Spirit of truth, comes, he will guide you into all truth. He will not speak on his own; he will speak only what he hears, and he will tell you what is yet to come. 14 He will bring glory to me by taking from what is mine and making it known to you. 15 All that belongs to the Father is mine. That is why I said the Spirit will take from what is mine and make it known to you. </vt:lpstr>
      <vt:lpstr>2. CAN BE AWKWARD.</vt:lpstr>
      <vt:lpstr>3. CAN BE CHALLENGING.</vt:lpstr>
      <vt:lpstr>3. CAN BE CHALLENGING.</vt:lpstr>
      <vt:lpstr>3. CAN BE CHALLENGING.</vt:lpstr>
      <vt:lpstr>3. CAN BE CHALLENGING.</vt:lpstr>
      <vt:lpstr>4. CAN BE UNCOMFORTABLE.</vt:lpstr>
      <vt:lpstr>5. CAN BE PAINFUL.</vt:lpstr>
      <vt:lpstr>James 1:2-3 Consider it pure joy, my brothers, whenever you face trials of many kinds, 3 because you know that the testing of your faith develops perseverance.</vt:lpstr>
      <vt:lpstr>(MSG) Consider it a sheer gift, friends, when tests and challenges come at you from all sides. You know that under pressure, your faith-life is forced into the open and shows its true colors. So don’t try to get out of anything prematurely. Let it do its work so you become mature and well-developed, not deficient in any way.</vt:lpstr>
      <vt:lpstr>6. CAN BE THE GREATEST THING THAT EVER HAPPENED TO US.</vt:lpstr>
      <vt:lpstr>GODLY CHANGE ALWAYS LEADS TO BLESSING, ADVANCEMENT, GROWTH, AND ABUNDANCE.</vt:lpstr>
      <vt:lpstr>GOD BRINGS CHANGE IN OUR LIVES TO HELP US REACH OUR FULL POTENTIAL AND DESTINY.</vt:lpstr>
      <vt:lpstr>PowerPoint Presentation</vt:lpstr>
      <vt:lpstr>WHEN CHANGE HAPPENS…</vt:lpstr>
      <vt:lpstr>1. TRUST GOD AND FOLLOW HIS HOLY SPIRIT!</vt:lpstr>
      <vt:lpstr>Psalms 32:8 I will instruct you and teach you in the way you should go;  I will guide you with My eye. NKJV</vt:lpstr>
      <vt:lpstr>John 14:26-27  But the Counselor, the Holy Spirit, whom the Father will send in my name, will teach you all things and will remind you of everything I have said to you. 27 Peace I leave with you; my peace I give you. I do not give to you as the world gives. Do not let your hearts be troubled and do not be afraid.  NIV</vt:lpstr>
      <vt:lpstr>Hebrews 13:8 says, “Jesus Christ is the same yesterday and today and forever.”</vt:lpstr>
      <vt:lpstr>2. HANDLE IT WITH COURAGE AND INTEGRITY.</vt:lpstr>
      <vt:lpstr>3. EMBRACE THE NEW JOURNEY!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2015-11-11T18:58:17Z</dcterms:created>
  <dcterms:modified xsi:type="dcterms:W3CDTF">2015-11-11T18:58:24Z</dcterms:modified>
  <cp:contentStatus/>
</cp:coreProperties>
</file>