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93455" r:id="rId1"/>
  </p:sldMasterIdLst>
  <p:sldIdLst>
    <p:sldId id="259" r:id="rId2"/>
    <p:sldId id="260" r:id="rId3"/>
    <p:sldId id="301" r:id="rId4"/>
    <p:sldId id="302" r:id="rId5"/>
    <p:sldId id="303" r:id="rId6"/>
    <p:sldId id="304" r:id="rId7"/>
    <p:sldId id="305" r:id="rId8"/>
    <p:sldId id="306" r:id="rId9"/>
    <p:sldId id="307" r:id="rId10"/>
    <p:sldId id="308" r:id="rId11"/>
    <p:sldId id="309" r:id="rId12"/>
    <p:sldId id="310"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589" autoAdjust="0"/>
    <p:restoredTop sz="94660"/>
  </p:normalViewPr>
  <p:slideViewPr>
    <p:cSldViewPr snapToGrid="0" snapToObjects="1">
      <p:cViewPr varScale="1">
        <p:scale>
          <a:sx n="88" d="100"/>
          <a:sy n="88" d="100"/>
        </p:scale>
        <p:origin x="510" y="78"/>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CDB3CC-F982-40F9-8DD6-BCC9AFBF44BD}" type="datetime1">
              <a:rPr lang="en-US" smtClean="0"/>
              <a:pPr/>
              <a:t>11/12/2015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7233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1799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a:p>
        </p:txBody>
      </p:sp>
    </p:spTree>
    <p:extLst>
      <p:ext uri="{BB962C8B-B14F-4D97-AF65-F5344CB8AC3E}">
        <p14:creationId xmlns:p14="http://schemas.microsoft.com/office/powerpoint/2010/main" val="112239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t>11/12/2015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6059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C2560D-EC28-3B41-86E8-18F1CE0113B4}" type="datetimeFigureOut">
              <a:rPr lang="en-US" smtClean="0"/>
              <a:t>11/12/2015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8682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560D-EC28-3B41-86E8-18F1CE0113B4}" type="datetimeFigureOut">
              <a:rPr lang="en-US" smtClean="0"/>
              <a:t>11/12/2015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08471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560D-EC28-3B41-86E8-18F1CE0113B4}" type="datetimeFigureOut">
              <a:rPr lang="en-US" smtClean="0"/>
              <a:t>11/12/2015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extLst>
      <p:ext uri="{BB962C8B-B14F-4D97-AF65-F5344CB8AC3E}">
        <p14:creationId xmlns:p14="http://schemas.microsoft.com/office/powerpoint/2010/main" val="121822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11/12/2015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a:t>
            </a:fld>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8" r:id="rId3"/>
    <p:sldLayoutId id="2147493459" r:id="rId4"/>
    <p:sldLayoutId id="2147493460" r:id="rId5"/>
    <p:sldLayoutId id="2147493461" r:id="rId6"/>
    <p:sldLayoutId id="2147493462" r:id="rId7"/>
    <p:sldLayoutId id="2147493463" r:id="rId8"/>
    <p:sldLayoutId id="2147493464" r:id="rId9"/>
    <p:sldLayoutId id="2147493465" r:id="rId10"/>
    <p:sldLayoutId id="214749346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87271" y="1439003"/>
            <a:ext cx="8273143" cy="1881140"/>
          </a:xfrm>
        </p:spPr>
        <p:txBody>
          <a:bodyPr>
            <a:noAutofit/>
          </a:bodyPr>
          <a:lstStyle/>
          <a:p>
            <a:pPr lvl="0" algn="l" defTabSz="3429000"/>
            <a:r>
              <a:rPr lang="en-US" sz="4800" dirty="0" smtClean="0">
                <a:solidFill>
                  <a:schemeClr val="bg1">
                    <a:lumMod val="75000"/>
                  </a:schemeClr>
                </a:solidFill>
                <a:latin typeface="DINNeuzeitGrotesk BoldCond"/>
                <a:cs typeface="DINNeuzeitGrotesk BoldCond"/>
              </a:rPr>
              <a:t>PART FIVE: FEAR OF SIN &amp; 	REJECTION</a:t>
            </a:r>
            <a:endParaRPr lang="en-US" sz="4800" dirty="0">
              <a:solidFill>
                <a:schemeClr val="bg1">
                  <a:lumMod val="75000"/>
                </a:schemeClr>
              </a:solidFill>
              <a:latin typeface="DINNeuzeitGrotesk BoldCond"/>
              <a:cs typeface="DINNeuzeitGrotesk BoldCond"/>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650" r="37377"/>
          <a:stretch/>
        </p:blipFill>
        <p:spPr>
          <a:xfrm>
            <a:off x="1355" y="-10886"/>
            <a:ext cx="5724532" cy="1687286"/>
          </a:xfrm>
          <a:prstGeom prst="rect">
            <a:avLst/>
          </a:prstGeom>
          <a:effectLst>
            <a:softEdge rad="63500"/>
          </a:effectLst>
        </p:spPr>
      </p:pic>
    </p:spTree>
    <p:extLst>
      <p:ext uri="{BB962C8B-B14F-4D97-AF65-F5344CB8AC3E}">
        <p14:creationId xmlns:p14="http://schemas.microsoft.com/office/powerpoint/2010/main" val="18694186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4000" b="1" dirty="0">
                <a:solidFill>
                  <a:schemeClr val="bg1"/>
                </a:solidFill>
                <a:latin typeface="DINNeuzeitGrotesk BoldCond"/>
              </a:rPr>
              <a:t>Daniel 3 </a:t>
            </a:r>
            <a:endParaRPr lang="en-US" sz="4000" dirty="0">
              <a:solidFill>
                <a:schemeClr val="bg1"/>
              </a:solidFill>
              <a:latin typeface="DINNeuzeitGrotesk BoldCond"/>
            </a:endParaRPr>
          </a:p>
        </p:txBody>
      </p:sp>
    </p:spTree>
    <p:extLst>
      <p:ext uri="{BB962C8B-B14F-4D97-AF65-F5344CB8AC3E}">
        <p14:creationId xmlns:p14="http://schemas.microsoft.com/office/powerpoint/2010/main" val="3224638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chemeClr val="bg1"/>
                </a:solidFill>
                <a:latin typeface="DINNeuzeitGrotesk BoldCond"/>
              </a:rPr>
              <a:t>Daniel 3:16-17 </a:t>
            </a:r>
            <a:r>
              <a:rPr lang="en-US" sz="2800" dirty="0">
                <a:solidFill>
                  <a:schemeClr val="bg1"/>
                </a:solidFill>
                <a:latin typeface="DINNeuzeitGrotesk BoldCond"/>
              </a:rPr>
              <a:t>Shadrach, Meshach and Abednego replied to the king, “O Nebuchadnezzar, we do not need to defend ourselves before you in this matter. </a:t>
            </a:r>
            <a:r>
              <a:rPr lang="en-US" sz="2800" b="1" dirty="0">
                <a:solidFill>
                  <a:schemeClr val="bg1"/>
                </a:solidFill>
                <a:latin typeface="DINNeuzeitGrotesk BoldCond"/>
              </a:rPr>
              <a:t>17 </a:t>
            </a:r>
            <a:r>
              <a:rPr lang="en-US" sz="2800" dirty="0">
                <a:solidFill>
                  <a:schemeClr val="bg1"/>
                </a:solidFill>
                <a:latin typeface="DINNeuzeitGrotesk BoldCond"/>
              </a:rPr>
              <a:t>If we are thrown into the blazing furnace, the God we serve is able to save us from it, and he will rescue us from your hand, O king. </a:t>
            </a:r>
            <a:r>
              <a:rPr lang="en-US" sz="2800" b="1" dirty="0">
                <a:solidFill>
                  <a:schemeClr val="bg1"/>
                </a:solidFill>
                <a:latin typeface="DINNeuzeitGrotesk BoldCond"/>
              </a:rPr>
              <a:t>18 </a:t>
            </a:r>
            <a:r>
              <a:rPr lang="en-US" sz="2800" dirty="0">
                <a:solidFill>
                  <a:schemeClr val="bg1"/>
                </a:solidFill>
                <a:latin typeface="DINNeuzeitGrotesk BoldCond"/>
              </a:rPr>
              <a:t>But even if he does not, we want you to know, O king, that we will not serve your gods or worship the image of gold you have set up.”</a:t>
            </a:r>
          </a:p>
        </p:txBody>
      </p:sp>
    </p:spTree>
    <p:extLst>
      <p:ext uri="{BB962C8B-B14F-4D97-AF65-F5344CB8AC3E}">
        <p14:creationId xmlns:p14="http://schemas.microsoft.com/office/powerpoint/2010/main" val="31034761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27315" y="2124804"/>
            <a:ext cx="7565571" cy="1102519"/>
          </a:xfrm>
        </p:spPr>
        <p:txBody>
          <a:bodyPr>
            <a:noAutofit/>
          </a:bodyPr>
          <a:lstStyle/>
          <a:p>
            <a:r>
              <a:rPr lang="en-US" sz="2800" b="1" dirty="0">
                <a:solidFill>
                  <a:schemeClr val="bg1"/>
                </a:solidFill>
                <a:latin typeface="DINNeuzeitGrotesk BoldCond"/>
              </a:rPr>
              <a:t>Daniel 3:24-25 </a:t>
            </a:r>
            <a:r>
              <a:rPr lang="en-US" sz="2800" dirty="0">
                <a:solidFill>
                  <a:schemeClr val="bg1"/>
                </a:solidFill>
                <a:latin typeface="DINNeuzeitGrotesk BoldCond"/>
              </a:rPr>
              <a:t>Then King Nebuchadnezzar leaped to his feet in amazement and asked his advisers, “Weren’t there three men that we tied up and threw into the fire?”  They replied, “Certainly, O king.” </a:t>
            </a:r>
            <a:r>
              <a:rPr lang="en-US" sz="2800" b="1" dirty="0">
                <a:solidFill>
                  <a:schemeClr val="bg1"/>
                </a:solidFill>
                <a:latin typeface="DINNeuzeitGrotesk BoldCond"/>
              </a:rPr>
              <a:t>25 </a:t>
            </a:r>
            <a:r>
              <a:rPr lang="en-US" sz="2800" dirty="0">
                <a:solidFill>
                  <a:schemeClr val="bg1"/>
                </a:solidFill>
                <a:latin typeface="DINNeuzeitGrotesk BoldCond"/>
              </a:rPr>
              <a:t>He said, “Look! I see four men walking around in the fire, unbound and unharmed, and the fourth looks like a son of the gods.”</a:t>
            </a:r>
          </a:p>
        </p:txBody>
      </p:sp>
    </p:spTree>
    <p:extLst>
      <p:ext uri="{BB962C8B-B14F-4D97-AF65-F5344CB8AC3E}">
        <p14:creationId xmlns:p14="http://schemas.microsoft.com/office/powerpoint/2010/main" val="24030264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dirty="0">
                <a:solidFill>
                  <a:schemeClr val="bg1"/>
                </a:solidFill>
                <a:latin typeface="DINNeuzeitGrotesk BoldCond"/>
              </a:rPr>
              <a:t>John 10:10  </a:t>
            </a:r>
            <a:r>
              <a:rPr lang="en-US" sz="2800" b="1" dirty="0">
                <a:solidFill>
                  <a:schemeClr val="bg1"/>
                </a:solidFill>
                <a:latin typeface="DINNeuzeitGrotesk BoldCond"/>
              </a:rPr>
              <a:t> </a:t>
            </a:r>
            <a:r>
              <a:rPr lang="en-US" sz="2800" dirty="0">
                <a:solidFill>
                  <a:schemeClr val="bg1"/>
                </a:solidFill>
                <a:latin typeface="DINNeuzeitGrotesk BoldCond"/>
              </a:rPr>
              <a:t>The thief comes only to steal and kill and destroy; I have come that they may have life, and have it to the full.</a:t>
            </a:r>
          </a:p>
        </p:txBody>
      </p:sp>
    </p:spTree>
    <p:extLst>
      <p:ext uri="{BB962C8B-B14F-4D97-AF65-F5344CB8AC3E}">
        <p14:creationId xmlns:p14="http://schemas.microsoft.com/office/powerpoint/2010/main" val="2797554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chemeClr val="bg1"/>
                </a:solidFill>
                <a:latin typeface="DINNeuzeitGrotesk BoldCond"/>
              </a:rPr>
              <a:t>Matthew 1:20-21    </a:t>
            </a:r>
            <a:r>
              <a:rPr lang="en-US" sz="2800" dirty="0">
                <a:solidFill>
                  <a:schemeClr val="bg1"/>
                </a:solidFill>
                <a:latin typeface="DINNeuzeitGrotesk BoldCond"/>
              </a:rPr>
              <a:t>But after he had considered this, an angel of the Lord appeared to him in a dream and said, “Joseph son of David, do not be afraid to take Mary home as your wife, because what is conceived in her is from the Holy Spirit. </a:t>
            </a:r>
            <a:r>
              <a:rPr lang="en-US" sz="2800" b="1" dirty="0">
                <a:solidFill>
                  <a:schemeClr val="bg1"/>
                </a:solidFill>
                <a:latin typeface="DINNeuzeitGrotesk BoldCond"/>
              </a:rPr>
              <a:t>21 </a:t>
            </a:r>
            <a:r>
              <a:rPr lang="en-US" sz="2800" dirty="0">
                <a:solidFill>
                  <a:schemeClr val="bg1"/>
                </a:solidFill>
                <a:latin typeface="DINNeuzeitGrotesk BoldCond"/>
              </a:rPr>
              <a:t>She will give birth to a son, and you are to give him the name Jesus, </a:t>
            </a:r>
            <a:r>
              <a:rPr lang="en-US" sz="2800" b="1" dirty="0">
                <a:solidFill>
                  <a:schemeClr val="bg1"/>
                </a:solidFill>
                <a:latin typeface="DINNeuzeitGrotesk BoldCond"/>
              </a:rPr>
              <a:t>because he will save his people from their sins.”  </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24718422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chemeClr val="bg1"/>
                </a:solidFill>
                <a:latin typeface="DINNeuzeitGrotesk BoldCond"/>
              </a:rPr>
              <a:t>Matthew 1:22-23  </a:t>
            </a:r>
            <a:r>
              <a:rPr lang="en-US" sz="2800" dirty="0">
                <a:solidFill>
                  <a:schemeClr val="bg1"/>
                </a:solidFill>
                <a:latin typeface="DINNeuzeitGrotesk BoldCond"/>
              </a:rPr>
              <a:t>All this took place to fulfill what the Lord had said through the prophet: </a:t>
            </a:r>
            <a:r>
              <a:rPr lang="en-US" sz="2800" b="1" dirty="0">
                <a:solidFill>
                  <a:schemeClr val="bg1"/>
                </a:solidFill>
                <a:latin typeface="DINNeuzeitGrotesk BoldCond"/>
              </a:rPr>
              <a:t>23 </a:t>
            </a:r>
            <a:r>
              <a:rPr lang="en-US" sz="2800" dirty="0">
                <a:solidFill>
                  <a:schemeClr val="bg1"/>
                </a:solidFill>
                <a:latin typeface="DINNeuzeitGrotesk BoldCond"/>
              </a:rPr>
              <a:t>“The virgin will be with child and will give birth to a son, and they will call him </a:t>
            </a:r>
            <a:r>
              <a:rPr lang="en-US" sz="2800" b="1" dirty="0">
                <a:solidFill>
                  <a:schemeClr val="bg1"/>
                </a:solidFill>
                <a:latin typeface="DINNeuzeitGrotesk BoldCond"/>
              </a:rPr>
              <a:t>Immanuel”—</a:t>
            </a:r>
            <a:r>
              <a:rPr lang="en-US" sz="2800" dirty="0">
                <a:solidFill>
                  <a:schemeClr val="bg1"/>
                </a:solidFill>
                <a:latin typeface="DINNeuzeitGrotesk BoldCond"/>
              </a:rPr>
              <a:t>which means, </a:t>
            </a:r>
            <a:r>
              <a:rPr lang="en-US" sz="2800" b="1" dirty="0">
                <a:solidFill>
                  <a:schemeClr val="bg1"/>
                </a:solidFill>
                <a:latin typeface="DINNeuzeitGrotesk BoldCond"/>
              </a:rPr>
              <a:t>“God with us.”</a:t>
            </a:r>
            <a:endParaRPr lang="en-US" sz="2800" dirty="0">
              <a:solidFill>
                <a:schemeClr val="bg1"/>
              </a:solidFill>
              <a:latin typeface="DINNeuzeitGrotesk BoldCond"/>
            </a:endParaRPr>
          </a:p>
        </p:txBody>
      </p:sp>
    </p:spTree>
    <p:extLst>
      <p:ext uri="{BB962C8B-B14F-4D97-AF65-F5344CB8AC3E}">
        <p14:creationId xmlns:p14="http://schemas.microsoft.com/office/powerpoint/2010/main" val="33861488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255431"/>
            <a:ext cx="7010400" cy="1102519"/>
          </a:xfrm>
        </p:spPr>
        <p:txBody>
          <a:bodyPr>
            <a:noAutofit/>
          </a:bodyPr>
          <a:lstStyle/>
          <a:p>
            <a:r>
              <a:rPr lang="en-US" sz="2800" dirty="0">
                <a:solidFill>
                  <a:schemeClr val="bg1"/>
                </a:solidFill>
                <a:latin typeface="DINNeuzeitGrotesk BoldCond"/>
              </a:rPr>
              <a:t>John 3:16  “For God so loved the world that he gave his one and only Son, that whoever believes in him shall not perish but have eternal life.</a:t>
            </a:r>
            <a:br>
              <a:rPr lang="en-US" sz="2800" dirty="0">
                <a:solidFill>
                  <a:schemeClr val="bg1"/>
                </a:solidFill>
                <a:latin typeface="DINNeuzeitGrotesk BoldCond"/>
              </a:rPr>
            </a:br>
            <a:r>
              <a:rPr lang="en-US" sz="2800" dirty="0">
                <a:solidFill>
                  <a:schemeClr val="bg1"/>
                </a:solidFill>
                <a:latin typeface="DINNeuzeitGrotesk BoldCond"/>
              </a:rPr>
              <a:t> </a:t>
            </a:r>
          </a:p>
        </p:txBody>
      </p:sp>
    </p:spTree>
    <p:extLst>
      <p:ext uri="{BB962C8B-B14F-4D97-AF65-F5344CB8AC3E}">
        <p14:creationId xmlns:p14="http://schemas.microsoft.com/office/powerpoint/2010/main" val="24559742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dirty="0">
                <a:solidFill>
                  <a:schemeClr val="bg1"/>
                </a:solidFill>
                <a:latin typeface="DINNeuzeitGrotesk BoldCond"/>
              </a:rPr>
              <a:t>James 1:17 Every good and perfect gift is from above, coming down from the Father of the heavenly lights, who does not change like shifting shadows.</a:t>
            </a:r>
            <a:br>
              <a:rPr lang="en-US" sz="2800" dirty="0">
                <a:solidFill>
                  <a:schemeClr val="bg1"/>
                </a:solidFill>
                <a:latin typeface="DINNeuzeitGrotesk BoldCond"/>
              </a:rPr>
            </a:br>
            <a:r>
              <a:rPr lang="en-US" sz="2800" dirty="0">
                <a:solidFill>
                  <a:schemeClr val="bg1"/>
                </a:solidFill>
                <a:latin typeface="DINNeuzeitGrotesk BoldCond"/>
              </a:rPr>
              <a:t> </a:t>
            </a:r>
          </a:p>
        </p:txBody>
      </p:sp>
    </p:spTree>
    <p:extLst>
      <p:ext uri="{BB962C8B-B14F-4D97-AF65-F5344CB8AC3E}">
        <p14:creationId xmlns:p14="http://schemas.microsoft.com/office/powerpoint/2010/main" val="18796837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dirty="0">
                <a:solidFill>
                  <a:schemeClr val="bg1"/>
                </a:solidFill>
                <a:latin typeface="DINNeuzeitGrotesk BoldCond"/>
              </a:rPr>
              <a:t>Psalms 103:2-5  Praise the Lord, O my soul</a:t>
            </a:r>
            <a:r>
              <a:rPr lang="en-US" sz="2800" dirty="0" smtClean="0">
                <a:solidFill>
                  <a:schemeClr val="bg1"/>
                </a:solidFill>
                <a:latin typeface="DINNeuzeitGrotesk BoldCond"/>
              </a:rPr>
              <a:t>,</a:t>
            </a:r>
            <a:r>
              <a:rPr lang="en-US" sz="2800" dirty="0">
                <a:solidFill>
                  <a:schemeClr val="bg1"/>
                </a:solidFill>
                <a:latin typeface="DINNeuzeitGrotesk BoldCond"/>
              </a:rPr>
              <a:t> and forget not all his benefits—</a:t>
            </a:r>
            <a:r>
              <a:rPr lang="en-US" sz="2800" b="1" dirty="0">
                <a:solidFill>
                  <a:schemeClr val="bg1"/>
                </a:solidFill>
                <a:latin typeface="DINNeuzeitGrotesk BoldCond"/>
              </a:rPr>
              <a:t>3 </a:t>
            </a:r>
            <a:r>
              <a:rPr lang="en-US" sz="2800" dirty="0">
                <a:solidFill>
                  <a:schemeClr val="bg1"/>
                </a:solidFill>
                <a:latin typeface="DINNeuzeitGrotesk BoldCond"/>
              </a:rPr>
              <a:t>who forgives all your </a:t>
            </a:r>
            <a:r>
              <a:rPr lang="en-US" sz="2800" dirty="0" smtClean="0">
                <a:solidFill>
                  <a:schemeClr val="bg1"/>
                </a:solidFill>
                <a:latin typeface="DINNeuzeitGrotesk BoldCond"/>
              </a:rPr>
              <a:t>sins</a:t>
            </a:r>
            <a:r>
              <a:rPr lang="en-US" sz="2800" dirty="0">
                <a:solidFill>
                  <a:schemeClr val="bg1"/>
                </a:solidFill>
                <a:latin typeface="DINNeuzeitGrotesk BoldCond"/>
              </a:rPr>
              <a:t> </a:t>
            </a:r>
            <a:r>
              <a:rPr lang="en-US" sz="2800" dirty="0" smtClean="0">
                <a:solidFill>
                  <a:schemeClr val="bg1"/>
                </a:solidFill>
                <a:latin typeface="DINNeuzeitGrotesk BoldCond"/>
              </a:rPr>
              <a:t>and </a:t>
            </a:r>
            <a:r>
              <a:rPr lang="en-US" sz="2800" dirty="0">
                <a:solidFill>
                  <a:schemeClr val="bg1"/>
                </a:solidFill>
                <a:latin typeface="DINNeuzeitGrotesk BoldCond"/>
              </a:rPr>
              <a:t>heals all your diseases,</a:t>
            </a:r>
            <a:r>
              <a:rPr lang="en-US" sz="2800" b="1" dirty="0">
                <a:solidFill>
                  <a:schemeClr val="bg1"/>
                </a:solidFill>
                <a:latin typeface="DINNeuzeitGrotesk BoldCond"/>
              </a:rPr>
              <a:t> 4 </a:t>
            </a:r>
            <a:r>
              <a:rPr lang="en-US" sz="2800" dirty="0">
                <a:solidFill>
                  <a:schemeClr val="bg1"/>
                </a:solidFill>
                <a:latin typeface="DINNeuzeitGrotesk BoldCond"/>
              </a:rPr>
              <a:t>who redeems your life from the </a:t>
            </a:r>
            <a:r>
              <a:rPr lang="en-US" sz="2800" dirty="0" smtClean="0">
                <a:solidFill>
                  <a:schemeClr val="bg1"/>
                </a:solidFill>
                <a:latin typeface="DINNeuzeitGrotesk BoldCond"/>
              </a:rPr>
              <a:t>pit</a:t>
            </a:r>
            <a:r>
              <a:rPr lang="en-US" sz="2800" dirty="0">
                <a:solidFill>
                  <a:schemeClr val="bg1"/>
                </a:solidFill>
                <a:latin typeface="DINNeuzeitGrotesk BoldCond"/>
              </a:rPr>
              <a:t> </a:t>
            </a:r>
            <a:r>
              <a:rPr lang="en-US" sz="2800" dirty="0" smtClean="0">
                <a:solidFill>
                  <a:schemeClr val="bg1"/>
                </a:solidFill>
                <a:latin typeface="DINNeuzeitGrotesk BoldCond"/>
              </a:rPr>
              <a:t>and </a:t>
            </a:r>
            <a:r>
              <a:rPr lang="en-US" sz="2800" dirty="0">
                <a:solidFill>
                  <a:schemeClr val="bg1"/>
                </a:solidFill>
                <a:latin typeface="DINNeuzeitGrotesk BoldCond"/>
              </a:rPr>
              <a:t>crowns you with love and compassion,</a:t>
            </a:r>
            <a:r>
              <a:rPr lang="en-US" sz="2800" b="1" dirty="0">
                <a:solidFill>
                  <a:schemeClr val="bg1"/>
                </a:solidFill>
                <a:latin typeface="DINNeuzeitGrotesk BoldCond"/>
              </a:rPr>
              <a:t> 5 </a:t>
            </a:r>
            <a:r>
              <a:rPr lang="en-US" sz="2800" dirty="0">
                <a:solidFill>
                  <a:schemeClr val="bg1"/>
                </a:solidFill>
                <a:latin typeface="DINNeuzeitGrotesk BoldCond"/>
              </a:rPr>
              <a:t>who satisfies your desires with good </a:t>
            </a:r>
            <a:r>
              <a:rPr lang="en-US" sz="2800" dirty="0" smtClean="0">
                <a:solidFill>
                  <a:schemeClr val="bg1"/>
                </a:solidFill>
                <a:latin typeface="DINNeuzeitGrotesk BoldCond"/>
              </a:rPr>
              <a:t>things</a:t>
            </a:r>
            <a:r>
              <a:rPr lang="en-US" sz="2800" dirty="0">
                <a:solidFill>
                  <a:schemeClr val="bg1"/>
                </a:solidFill>
                <a:latin typeface="DINNeuzeitGrotesk BoldCond"/>
              </a:rPr>
              <a:t> </a:t>
            </a:r>
            <a:r>
              <a:rPr lang="en-US" sz="2800" dirty="0" smtClean="0">
                <a:solidFill>
                  <a:schemeClr val="bg1"/>
                </a:solidFill>
                <a:latin typeface="DINNeuzeitGrotesk BoldCond"/>
              </a:rPr>
              <a:t>so </a:t>
            </a:r>
            <a:r>
              <a:rPr lang="en-US" sz="2800" dirty="0">
                <a:solidFill>
                  <a:schemeClr val="bg1"/>
                </a:solidFill>
                <a:latin typeface="DINNeuzeitGrotesk BoldCond"/>
              </a:rPr>
              <a:t>that your youth is renewed like the eagle’s.</a:t>
            </a:r>
          </a:p>
        </p:txBody>
      </p:sp>
    </p:spTree>
    <p:extLst>
      <p:ext uri="{BB962C8B-B14F-4D97-AF65-F5344CB8AC3E}">
        <p14:creationId xmlns:p14="http://schemas.microsoft.com/office/powerpoint/2010/main" val="2432513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4000" b="1" dirty="0">
                <a:solidFill>
                  <a:schemeClr val="bg1"/>
                </a:solidFill>
                <a:latin typeface="DINNeuzeitGrotesk BoldCond"/>
              </a:rPr>
              <a:t>2 Kings 6 </a:t>
            </a:r>
            <a:endParaRPr lang="en-US" sz="4000" dirty="0">
              <a:solidFill>
                <a:schemeClr val="bg1"/>
              </a:solidFill>
              <a:latin typeface="DINNeuzeitGrotesk BoldCond"/>
            </a:endParaRPr>
          </a:p>
        </p:txBody>
      </p:sp>
    </p:spTree>
    <p:extLst>
      <p:ext uri="{BB962C8B-B14F-4D97-AF65-F5344CB8AC3E}">
        <p14:creationId xmlns:p14="http://schemas.microsoft.com/office/powerpoint/2010/main" val="12617869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chemeClr val="bg1"/>
                </a:solidFill>
                <a:latin typeface="DINNeuzeitGrotesk BoldCond"/>
              </a:rPr>
              <a:t>2 Kings 6:16-17 </a:t>
            </a:r>
            <a:r>
              <a:rPr lang="en-US" sz="2800" dirty="0">
                <a:solidFill>
                  <a:schemeClr val="bg1"/>
                </a:solidFill>
                <a:latin typeface="DINNeuzeitGrotesk BoldCond"/>
              </a:rPr>
              <a:t>“Don’t be afraid,” the prophet answered. “Those who are with us are more than those who are with them.” </a:t>
            </a:r>
            <a:r>
              <a:rPr lang="en-US" sz="2800" b="1" dirty="0">
                <a:solidFill>
                  <a:schemeClr val="bg1"/>
                </a:solidFill>
                <a:latin typeface="DINNeuzeitGrotesk BoldCond"/>
              </a:rPr>
              <a:t>17 </a:t>
            </a:r>
            <a:r>
              <a:rPr lang="en-US" sz="2800" dirty="0">
                <a:solidFill>
                  <a:schemeClr val="bg1"/>
                </a:solidFill>
                <a:latin typeface="DINNeuzeitGrotesk BoldCond"/>
              </a:rPr>
              <a:t>And Elisha prayed, “O Lord, open his eyes so he may see.” Then the Lord opened the servant’s eyes, and he looked and saw the hills full of horses and chariots of fire all around Elisha. </a:t>
            </a:r>
            <a:br>
              <a:rPr lang="en-US" sz="2800" dirty="0">
                <a:solidFill>
                  <a:schemeClr val="bg1"/>
                </a:solidFill>
                <a:latin typeface="DINNeuzeitGrotesk BoldCond"/>
              </a:rPr>
            </a:br>
            <a:r>
              <a:rPr lang="en-US" sz="2800" dirty="0">
                <a:solidFill>
                  <a:schemeClr val="bg1"/>
                </a:solidFill>
                <a:latin typeface="DINNeuzeitGrotesk BoldCond"/>
              </a:rPr>
              <a:t>More that be with us than be with them</a:t>
            </a:r>
          </a:p>
        </p:txBody>
      </p:sp>
    </p:spTree>
    <p:extLst>
      <p:ext uri="{BB962C8B-B14F-4D97-AF65-F5344CB8AC3E}">
        <p14:creationId xmlns:p14="http://schemas.microsoft.com/office/powerpoint/2010/main" val="34098582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FNEMasterTemplateForThemePreview.pptx</Template>
  <TotalTime>0</TotalTime>
  <Words>95</Words>
  <Application>Microsoft Office PowerPoint</Application>
  <PresentationFormat>On-screen Show (16:9)</PresentationFormat>
  <Paragraphs>12</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DINNeuzeitGrotesk BoldCond</vt:lpstr>
      <vt:lpstr>Office Theme</vt:lpstr>
      <vt:lpstr>PART FIVE: FEAR OF SIN &amp;  REJECTION</vt:lpstr>
      <vt:lpstr>John 10:10   The thief comes only to steal and kill and destroy; I have come that they may have life, and have it to the full.</vt:lpstr>
      <vt:lpstr>Matthew 1:20-21    But after he had considered this, an angel of the Lord appeared to him in a dream and said, “Joseph son of David, do not be afraid to take Mary home as your wife, because what is conceived in her is from the Holy Spirit. 21 She will give birth to a son, and you are to give him the name Jesus, because he will save his people from their sins.”  </vt:lpstr>
      <vt:lpstr>Matthew 1:22-23  All this took place to fulfill what the Lord had said through the prophet: 23 “The virgin will be with child and will give birth to a son, and they will call him Immanuel”—which means, “God with us.”</vt:lpstr>
      <vt:lpstr>John 3:16  “For God so loved the world that he gave his one and only Son, that whoever believes in him shall not perish but have eternal life.  </vt:lpstr>
      <vt:lpstr>James 1:17 Every good and perfect gift is from above, coming down from the Father of the heavenly lights, who does not change like shifting shadows.  </vt:lpstr>
      <vt:lpstr>Psalms 103:2-5  Praise the Lord, O my soul, and forget not all his benefits—3 who forgives all your sins and heals all your diseases, 4 who redeems your life from the pit and crowns you with love and compassion, 5 who satisfies your desires with good things so that your youth is renewed like the eagle’s.</vt:lpstr>
      <vt:lpstr>2 Kings 6 </vt:lpstr>
      <vt:lpstr>2 Kings 6:16-17 “Don’t be afraid,” the prophet answered. “Those who are with us are more than those who are with them.” 17 And Elisha prayed, “O Lord, open his eyes so he may see.” Then the Lord opened the servant’s eyes, and he looked and saw the hills full of horses and chariots of fire all around Elisha.  More that be with us than be with them</vt:lpstr>
      <vt:lpstr>Daniel 3 </vt:lpstr>
      <vt:lpstr>Daniel 3:16-17 Shadrach, Meshach and Abednego replied to the king, “O Nebuchadnezzar, we do not need to defend ourselves before you in this matter. 17 If we are thrown into the blazing furnace, the God we serve is able to save us from it, and he will rescue us from your hand, O king. 18 But even if he does not, we want you to know, O king, that we will not serve your gods or worship the image of gold you have set up.”</vt:lpstr>
      <vt:lpstr>Daniel 3:24-25 Then King Nebuchadnezzar leaped to his feet in amazement and asked his advisers, “Weren’t there three men that we tied up and threw into the fire?”  They replied, “Certainly, O king.” 25 He said, “Look! I see four men walking around in the fire, unbound and unharmed, and the fourth looks like a son of the gods.”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2015-11-11T18:58:17Z</dcterms:created>
  <dcterms:modified xsi:type="dcterms:W3CDTF">2015-11-12T15:08:35Z</dcterms:modified>
  <cp:contentStatus/>
</cp:coreProperties>
</file>