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93455" r:id="rId1"/>
  </p:sldMasterIdLst>
  <p:sldIdLst>
    <p:sldId id="259" r:id="rId2"/>
    <p:sldId id="311" r:id="rId3"/>
    <p:sldId id="315" r:id="rId4"/>
    <p:sldId id="316" r:id="rId5"/>
    <p:sldId id="317" r:id="rId6"/>
    <p:sldId id="312" r:id="rId7"/>
    <p:sldId id="301" r:id="rId8"/>
    <p:sldId id="318" r:id="rId9"/>
    <p:sldId id="313" r:id="rId10"/>
    <p:sldId id="260" r:id="rId11"/>
    <p:sldId id="314" r:id="rId12"/>
    <p:sldId id="302" r:id="rId13"/>
    <p:sldId id="319" r:id="rId14"/>
    <p:sldId id="320" r:id="rId15"/>
    <p:sldId id="323" r:id="rId16"/>
    <p:sldId id="304" r:id="rId17"/>
    <p:sldId id="324" r:id="rId18"/>
    <p:sldId id="325" r:id="rId19"/>
    <p:sldId id="326" r:id="rId20"/>
    <p:sldId id="321" r:id="rId21"/>
    <p:sldId id="303" r:id="rId22"/>
    <p:sldId id="327" r:id="rId23"/>
    <p:sldId id="328" r:id="rId24"/>
    <p:sldId id="322" r:id="rId25"/>
    <p:sldId id="305" r:id="rId26"/>
    <p:sldId id="329" r:id="rId27"/>
    <p:sldId id="330" r:id="rId28"/>
    <p:sldId id="331" r:id="rId29"/>
    <p:sldId id="332" r:id="rId3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89" autoAdjust="0"/>
    <p:restoredTop sz="94660"/>
  </p:normalViewPr>
  <p:slideViewPr>
    <p:cSldViewPr snapToGrid="0" snapToObjects="1">
      <p:cViewPr varScale="1">
        <p:scale>
          <a:sx n="88" d="100"/>
          <a:sy n="88" d="100"/>
        </p:scale>
        <p:origin x="510" y="78"/>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11/18/2015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560D-EC28-3B41-86E8-18F1CE0113B4}" type="datetimeFigureOut">
              <a:rPr lang="en-US" smtClean="0"/>
              <a:t>11/18/2015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11/18/2015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11/18/2015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11/18/2015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7271" y="1439003"/>
            <a:ext cx="8273143" cy="1881140"/>
          </a:xfrm>
        </p:spPr>
        <p:txBody>
          <a:bodyPr>
            <a:noAutofit/>
          </a:bodyPr>
          <a:lstStyle/>
          <a:p>
            <a:pPr lvl="0" algn="l" defTabSz="3429000"/>
            <a:r>
              <a:rPr lang="en-US" sz="4800" dirty="0" smtClean="0">
                <a:solidFill>
                  <a:schemeClr val="bg1">
                    <a:lumMod val="75000"/>
                  </a:schemeClr>
                </a:solidFill>
                <a:latin typeface="DINNeuzeitGrotesk BoldCond"/>
                <a:cs typeface="DINNeuzeitGrotesk BoldCond"/>
              </a:rPr>
              <a:t>PART ONE: FEAR OF 	</a:t>
            </a:r>
            <a:r>
              <a:rPr lang="en-US" sz="4800" dirty="0" smtClean="0">
                <a:solidFill>
                  <a:schemeClr val="bg1">
                    <a:lumMod val="75000"/>
                  </a:schemeClr>
                </a:solidFill>
                <a:latin typeface="DINNeuzeitGrotesk BoldCond"/>
                <a:cs typeface="DINNeuzeitGrotesk BoldCond"/>
              </a:rPr>
              <a:t>INTIMACY</a:t>
            </a:r>
            <a:endParaRPr lang="en-US" sz="4800" dirty="0">
              <a:solidFill>
                <a:schemeClr val="bg1">
                  <a:lumMod val="75000"/>
                </a:schemeClr>
              </a:solidFill>
              <a:latin typeface="DINNeuzeitGrotesk BoldCond"/>
              <a:cs typeface="DINNeuzeitGrotesk BoldCond"/>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650" r="36186"/>
          <a:stretch/>
        </p:blipFill>
        <p:spPr>
          <a:xfrm>
            <a:off x="1354" y="-10886"/>
            <a:ext cx="5833389" cy="1687286"/>
          </a:xfrm>
          <a:prstGeom prst="rect">
            <a:avLst/>
          </a:prstGeom>
          <a:effectLst>
            <a:softEdge rad="63500"/>
          </a:effectLst>
        </p:spPr>
      </p:pic>
    </p:spTree>
    <p:extLst>
      <p:ext uri="{BB962C8B-B14F-4D97-AF65-F5344CB8AC3E}">
        <p14:creationId xmlns:p14="http://schemas.microsoft.com/office/powerpoint/2010/main" val="18694186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08314" y="2015946"/>
            <a:ext cx="6814457" cy="1102519"/>
          </a:xfrm>
        </p:spPr>
        <p:txBody>
          <a:bodyPr>
            <a:noAutofit/>
          </a:bodyPr>
          <a:lstStyle/>
          <a:p>
            <a:r>
              <a:rPr lang="en-US" sz="2800" b="1" dirty="0">
                <a:solidFill>
                  <a:schemeClr val="bg1"/>
                </a:solidFill>
                <a:latin typeface="DINNeuzeitGrotesk BoldCond"/>
              </a:rPr>
              <a:t>Proverbs 29:25</a:t>
            </a:r>
            <a:r>
              <a:rPr lang="en-US" sz="2800" dirty="0">
                <a:solidFill>
                  <a:schemeClr val="bg1"/>
                </a:solidFill>
                <a:latin typeface="DINNeuzeitGrotesk BoldCond"/>
              </a:rPr>
              <a:t>  </a:t>
            </a:r>
            <a:r>
              <a:rPr lang="en-US" sz="2800" dirty="0" smtClean="0">
                <a:solidFill>
                  <a:schemeClr val="bg1"/>
                </a:solidFill>
                <a:latin typeface="DINNeuzeitGrotesk BoldCond"/>
              </a:rPr>
              <a:t>Fear </a:t>
            </a:r>
            <a:r>
              <a:rPr lang="en-US" sz="2800" dirty="0">
                <a:solidFill>
                  <a:schemeClr val="bg1"/>
                </a:solidFill>
                <a:latin typeface="DINNeuzeitGrotesk BoldCond"/>
              </a:rPr>
              <a:t>of man will prove to be a snare, but  whoever trusts in the LORD is kept safe</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27975544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6015" y="252460"/>
            <a:ext cx="6989186" cy="912311"/>
          </a:xfrm>
        </p:spPr>
        <p:txBody>
          <a:bodyPr>
            <a:noAutofit/>
          </a:bodyPr>
          <a:lstStyle/>
          <a:p>
            <a:pPr lvl="0" algn="l" defTabSz="3429000"/>
            <a:r>
              <a:rPr lang="en-US" sz="4000" dirty="0" smtClean="0">
                <a:solidFill>
                  <a:schemeClr val="bg1">
                    <a:lumMod val="75000"/>
                  </a:schemeClr>
                </a:solidFill>
                <a:latin typeface="DINNeuzeitGrotesk BoldCond"/>
                <a:cs typeface="DINNeuzeitGrotesk BoldCond"/>
              </a:rPr>
              <a:t>FEAR OF </a:t>
            </a:r>
            <a:r>
              <a:rPr lang="en-US" sz="4000" dirty="0" smtClean="0">
                <a:solidFill>
                  <a:schemeClr val="bg1">
                    <a:lumMod val="75000"/>
                  </a:schemeClr>
                </a:solidFill>
                <a:latin typeface="DINNeuzeitGrotesk BoldCond"/>
                <a:cs typeface="DINNeuzeitGrotesk BoldCond"/>
              </a:rPr>
              <a:t>INTIMACY</a:t>
            </a:r>
            <a:endParaRPr lang="en-US" sz="4000" dirty="0">
              <a:solidFill>
                <a:schemeClr val="bg1">
                  <a:lumMod val="75000"/>
                </a:schemeClr>
              </a:solidFill>
              <a:latin typeface="DINNeuzeitGrotesk BoldCond"/>
              <a:cs typeface="DINNeuzeitGrotesk BoldCond"/>
            </a:endParaRPr>
          </a:p>
        </p:txBody>
      </p:sp>
      <p:sp>
        <p:nvSpPr>
          <p:cNvPr id="4" name="Title 1"/>
          <p:cNvSpPr txBox="1">
            <a:spLocks/>
          </p:cNvSpPr>
          <p:nvPr/>
        </p:nvSpPr>
        <p:spPr>
          <a:xfrm>
            <a:off x="1044472" y="2221730"/>
            <a:ext cx="6989186" cy="91231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defTabSz="3429000"/>
            <a:r>
              <a:rPr lang="en-US" sz="4800" b="1" dirty="0" smtClean="0">
                <a:solidFill>
                  <a:schemeClr val="bg1"/>
                </a:solidFill>
                <a:latin typeface="DINNeuzeitGrotesk BoldCond"/>
                <a:cs typeface="DINNeuzeitGrotesk BoldCond"/>
              </a:rPr>
              <a:t>4. </a:t>
            </a:r>
            <a:r>
              <a:rPr lang="en-US" sz="4800" b="1" dirty="0">
                <a:solidFill>
                  <a:schemeClr val="bg1"/>
                </a:solidFill>
                <a:latin typeface="DINNeuzeitGrotesk BoldCond"/>
              </a:rPr>
              <a:t>Comes from our past </a:t>
            </a:r>
            <a:r>
              <a:rPr lang="en-US" sz="4800" b="1" u="sng" dirty="0">
                <a:solidFill>
                  <a:schemeClr val="bg1"/>
                </a:solidFill>
                <a:latin typeface="DINNeuzeitGrotesk BoldCond"/>
              </a:rPr>
              <a:t>hurts</a:t>
            </a:r>
            <a:r>
              <a:rPr lang="en-US" sz="4800" b="1" dirty="0" smtClean="0">
                <a:solidFill>
                  <a:schemeClr val="bg1"/>
                </a:solidFill>
                <a:latin typeface="DINNeuzeitGrotesk BoldCond"/>
              </a:rPr>
              <a:t>.</a:t>
            </a:r>
            <a:endParaRPr lang="en-US" sz="4800" b="1" dirty="0">
              <a:solidFill>
                <a:schemeClr val="bg1"/>
              </a:solidFill>
              <a:latin typeface="DINNeuzeitGrotesk BoldCond"/>
              <a:cs typeface="DINNeuzeitGrotesk BoldCond"/>
            </a:endParaRPr>
          </a:p>
        </p:txBody>
      </p:sp>
    </p:spTree>
    <p:extLst>
      <p:ext uri="{BB962C8B-B14F-4D97-AF65-F5344CB8AC3E}">
        <p14:creationId xmlns:p14="http://schemas.microsoft.com/office/powerpoint/2010/main" val="33100243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Job 19:19</a:t>
            </a:r>
            <a:r>
              <a:rPr lang="en-US" sz="2800" dirty="0">
                <a:solidFill>
                  <a:schemeClr val="bg1"/>
                </a:solidFill>
                <a:latin typeface="DINNeuzeitGrotesk BoldCond"/>
              </a:rPr>
              <a:t> </a:t>
            </a:r>
            <a:r>
              <a:rPr lang="en-US" sz="2800" dirty="0" smtClean="0">
                <a:solidFill>
                  <a:schemeClr val="bg1"/>
                </a:solidFill>
                <a:latin typeface="DINNeuzeitGrotesk BoldCond"/>
              </a:rPr>
              <a:t>All </a:t>
            </a:r>
            <a:r>
              <a:rPr lang="en-US" sz="2800" dirty="0">
                <a:solidFill>
                  <a:schemeClr val="bg1"/>
                </a:solidFill>
                <a:latin typeface="DINNeuzeitGrotesk BoldCond"/>
              </a:rPr>
              <a:t>my intimate friends detest me; those I love have turned against me</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3386148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smtClean="0">
                <a:solidFill>
                  <a:schemeClr val="bg1"/>
                </a:solidFill>
                <a:latin typeface="DINNeuzeitGrotesk BoldCond"/>
              </a:rPr>
              <a:t>Hebrews </a:t>
            </a:r>
            <a:r>
              <a:rPr lang="en-US" sz="2800" b="1" dirty="0">
                <a:solidFill>
                  <a:schemeClr val="bg1"/>
                </a:solidFill>
                <a:latin typeface="DINNeuzeitGrotesk BoldCond"/>
              </a:rPr>
              <a:t>4:15-16   </a:t>
            </a:r>
            <a:r>
              <a:rPr lang="en-US" sz="2800" dirty="0">
                <a:solidFill>
                  <a:schemeClr val="bg1"/>
                </a:solidFill>
                <a:latin typeface="DINNeuzeitGrotesk BoldCond"/>
              </a:rPr>
              <a:t>For we do not have a high priest who is unable to sympathize with our weaknesses, but we have one who has been tempted in every way, just as we are—yet was without sin. </a:t>
            </a:r>
            <a:r>
              <a:rPr lang="en-US" sz="2800" b="1" dirty="0">
                <a:solidFill>
                  <a:schemeClr val="bg1"/>
                </a:solidFill>
                <a:latin typeface="DINNeuzeitGrotesk BoldCond"/>
              </a:rPr>
              <a:t>16 </a:t>
            </a:r>
            <a:r>
              <a:rPr lang="en-US" sz="2800" dirty="0">
                <a:solidFill>
                  <a:schemeClr val="bg1"/>
                </a:solidFill>
                <a:latin typeface="DINNeuzeitGrotesk BoldCond"/>
              </a:rPr>
              <a:t>Let us then approach the throne of grace with confidence, so that we may receive mercy and find grace to help us in our time of need.</a:t>
            </a:r>
          </a:p>
        </p:txBody>
      </p:sp>
    </p:spTree>
    <p:extLst>
      <p:ext uri="{BB962C8B-B14F-4D97-AF65-F5344CB8AC3E}">
        <p14:creationId xmlns:p14="http://schemas.microsoft.com/office/powerpoint/2010/main" val="18303709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6015" y="252460"/>
            <a:ext cx="6989186" cy="912311"/>
          </a:xfrm>
        </p:spPr>
        <p:txBody>
          <a:bodyPr>
            <a:noAutofit/>
          </a:bodyPr>
          <a:lstStyle/>
          <a:p>
            <a:pPr lvl="0" algn="l" defTabSz="3429000"/>
            <a:r>
              <a:rPr lang="en-US" sz="4000" dirty="0" smtClean="0">
                <a:solidFill>
                  <a:schemeClr val="bg1">
                    <a:lumMod val="75000"/>
                  </a:schemeClr>
                </a:solidFill>
                <a:latin typeface="DINNeuzeitGrotesk BoldCond"/>
                <a:cs typeface="DINNeuzeitGrotesk BoldCond"/>
              </a:rPr>
              <a:t>OVERCOMING THE</a:t>
            </a:r>
            <a:br>
              <a:rPr lang="en-US" sz="4000" dirty="0" smtClean="0">
                <a:solidFill>
                  <a:schemeClr val="bg1">
                    <a:lumMod val="75000"/>
                  </a:schemeClr>
                </a:solidFill>
                <a:latin typeface="DINNeuzeitGrotesk BoldCond"/>
                <a:cs typeface="DINNeuzeitGrotesk BoldCond"/>
              </a:rPr>
            </a:br>
            <a:r>
              <a:rPr lang="en-US" sz="4000" dirty="0" smtClean="0">
                <a:solidFill>
                  <a:schemeClr val="bg1">
                    <a:lumMod val="75000"/>
                  </a:schemeClr>
                </a:solidFill>
                <a:latin typeface="DINNeuzeitGrotesk BoldCond"/>
                <a:cs typeface="DINNeuzeitGrotesk BoldCond"/>
              </a:rPr>
              <a:t>FEAR OF </a:t>
            </a:r>
            <a:r>
              <a:rPr lang="en-US" sz="4000" dirty="0" smtClean="0">
                <a:solidFill>
                  <a:schemeClr val="bg1">
                    <a:lumMod val="75000"/>
                  </a:schemeClr>
                </a:solidFill>
                <a:latin typeface="DINNeuzeitGrotesk BoldCond"/>
                <a:cs typeface="DINNeuzeitGrotesk BoldCond"/>
              </a:rPr>
              <a:t>INTIMACY</a:t>
            </a:r>
            <a:endParaRPr lang="en-US" sz="4000" dirty="0">
              <a:solidFill>
                <a:schemeClr val="bg1">
                  <a:lumMod val="75000"/>
                </a:schemeClr>
              </a:solidFill>
              <a:latin typeface="DINNeuzeitGrotesk BoldCond"/>
              <a:cs typeface="DINNeuzeitGrotesk BoldCond"/>
            </a:endParaRPr>
          </a:p>
        </p:txBody>
      </p:sp>
      <p:sp>
        <p:nvSpPr>
          <p:cNvPr id="4" name="Title 1"/>
          <p:cNvSpPr txBox="1">
            <a:spLocks/>
          </p:cNvSpPr>
          <p:nvPr/>
        </p:nvSpPr>
        <p:spPr>
          <a:xfrm>
            <a:off x="1458129" y="2298975"/>
            <a:ext cx="6444900" cy="91231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a:solidFill>
                  <a:schemeClr val="bg1"/>
                </a:solidFill>
                <a:latin typeface="DINNeuzeitGrotesk BoldCond"/>
              </a:rPr>
              <a:t>Psalm 34:4</a:t>
            </a:r>
            <a:r>
              <a:rPr lang="en-US" sz="2800" dirty="0">
                <a:solidFill>
                  <a:schemeClr val="bg1"/>
                </a:solidFill>
                <a:latin typeface="DINNeuzeitGrotesk BoldCond"/>
              </a:rPr>
              <a:t> </a:t>
            </a:r>
            <a:r>
              <a:rPr lang="en-US" sz="2800" dirty="0" smtClean="0">
                <a:solidFill>
                  <a:schemeClr val="bg1"/>
                </a:solidFill>
                <a:latin typeface="DINNeuzeitGrotesk BoldCond"/>
              </a:rPr>
              <a:t>I </a:t>
            </a:r>
            <a:r>
              <a:rPr lang="en-US" sz="2800" dirty="0">
                <a:solidFill>
                  <a:schemeClr val="bg1"/>
                </a:solidFill>
                <a:latin typeface="DINNeuzeitGrotesk BoldCond"/>
              </a:rPr>
              <a:t>sought the LORD, and he answered me; he delivered me from all my fears</a:t>
            </a:r>
            <a:r>
              <a:rPr lang="en-US" sz="2800" dirty="0" smtClean="0">
                <a:solidFill>
                  <a:schemeClr val="bg1"/>
                </a:solidFill>
                <a:latin typeface="DINNeuzeitGrotesk BoldCond"/>
              </a:rPr>
              <a:t>.</a:t>
            </a:r>
            <a:endParaRPr lang="en-US" sz="2800" dirty="0">
              <a:solidFill>
                <a:schemeClr val="bg1"/>
              </a:solidFill>
              <a:latin typeface="DINNeuzeitGrotesk BoldCond"/>
            </a:endParaRPr>
          </a:p>
          <a:p>
            <a:pPr algn="l"/>
            <a:endParaRPr lang="en-US" sz="2800" dirty="0">
              <a:solidFill>
                <a:schemeClr val="bg1"/>
              </a:solidFill>
              <a:latin typeface="DINNeuzeitGrotesk BoldCond"/>
            </a:endParaRPr>
          </a:p>
        </p:txBody>
      </p:sp>
    </p:spTree>
    <p:extLst>
      <p:ext uri="{BB962C8B-B14F-4D97-AF65-F5344CB8AC3E}">
        <p14:creationId xmlns:p14="http://schemas.microsoft.com/office/powerpoint/2010/main" val="402905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6015" y="252460"/>
            <a:ext cx="6989186" cy="912311"/>
          </a:xfrm>
        </p:spPr>
        <p:txBody>
          <a:bodyPr>
            <a:noAutofit/>
          </a:bodyPr>
          <a:lstStyle/>
          <a:p>
            <a:pPr lvl="0" algn="l" defTabSz="3429000"/>
            <a:r>
              <a:rPr lang="en-US" sz="4000" dirty="0" smtClean="0">
                <a:solidFill>
                  <a:schemeClr val="bg1">
                    <a:lumMod val="75000"/>
                  </a:schemeClr>
                </a:solidFill>
                <a:latin typeface="DINNeuzeitGrotesk BoldCond"/>
                <a:cs typeface="DINNeuzeitGrotesk BoldCond"/>
              </a:rPr>
              <a:t>OVERCOMING THE</a:t>
            </a:r>
            <a:br>
              <a:rPr lang="en-US" sz="4000" dirty="0" smtClean="0">
                <a:solidFill>
                  <a:schemeClr val="bg1">
                    <a:lumMod val="75000"/>
                  </a:schemeClr>
                </a:solidFill>
                <a:latin typeface="DINNeuzeitGrotesk BoldCond"/>
                <a:cs typeface="DINNeuzeitGrotesk BoldCond"/>
              </a:rPr>
            </a:br>
            <a:r>
              <a:rPr lang="en-US" sz="4000" dirty="0" smtClean="0">
                <a:solidFill>
                  <a:schemeClr val="bg1">
                    <a:lumMod val="75000"/>
                  </a:schemeClr>
                </a:solidFill>
                <a:latin typeface="DINNeuzeitGrotesk BoldCond"/>
                <a:cs typeface="DINNeuzeitGrotesk BoldCond"/>
              </a:rPr>
              <a:t>FEAR OF </a:t>
            </a:r>
            <a:r>
              <a:rPr lang="en-US" sz="4000" dirty="0" smtClean="0">
                <a:solidFill>
                  <a:schemeClr val="bg1">
                    <a:lumMod val="75000"/>
                  </a:schemeClr>
                </a:solidFill>
                <a:latin typeface="DINNeuzeitGrotesk BoldCond"/>
                <a:cs typeface="DINNeuzeitGrotesk BoldCond"/>
              </a:rPr>
              <a:t>INTIMACY</a:t>
            </a:r>
            <a:endParaRPr lang="en-US" sz="4000" dirty="0">
              <a:solidFill>
                <a:schemeClr val="bg1">
                  <a:lumMod val="75000"/>
                </a:schemeClr>
              </a:solidFill>
              <a:latin typeface="DINNeuzeitGrotesk BoldCond"/>
              <a:cs typeface="DINNeuzeitGrotesk BoldCond"/>
            </a:endParaRPr>
          </a:p>
        </p:txBody>
      </p:sp>
      <p:sp>
        <p:nvSpPr>
          <p:cNvPr id="4" name="Title 1"/>
          <p:cNvSpPr txBox="1">
            <a:spLocks/>
          </p:cNvSpPr>
          <p:nvPr/>
        </p:nvSpPr>
        <p:spPr>
          <a:xfrm>
            <a:off x="1196871" y="2298975"/>
            <a:ext cx="6989186" cy="91231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b="1" dirty="0">
                <a:solidFill>
                  <a:schemeClr val="bg1"/>
                </a:solidFill>
                <a:latin typeface="DINNeuzeitGrotesk BoldCond"/>
                <a:cs typeface="DINNeuzeitGrotesk BoldCond"/>
              </a:rPr>
              <a:t>1</a:t>
            </a:r>
            <a:r>
              <a:rPr lang="en-US" sz="4800" b="1" dirty="0" smtClean="0">
                <a:solidFill>
                  <a:schemeClr val="bg1"/>
                </a:solidFill>
                <a:latin typeface="DINNeuzeitGrotesk BoldCond"/>
                <a:cs typeface="DINNeuzeitGrotesk BoldCond"/>
              </a:rPr>
              <a:t>. </a:t>
            </a:r>
            <a:r>
              <a:rPr lang="en-US" sz="4800" b="1" u="sng" dirty="0" smtClean="0">
                <a:solidFill>
                  <a:schemeClr val="bg1"/>
                </a:solidFill>
                <a:latin typeface="DINNeuzeitGrotesk BoldCond"/>
              </a:rPr>
              <a:t>Receive</a:t>
            </a:r>
            <a:r>
              <a:rPr lang="en-US" sz="4800" b="1" dirty="0" smtClean="0">
                <a:solidFill>
                  <a:schemeClr val="bg1"/>
                </a:solidFill>
                <a:latin typeface="DINNeuzeitGrotesk BoldCond"/>
              </a:rPr>
              <a:t> </a:t>
            </a:r>
            <a:r>
              <a:rPr lang="en-US" sz="4800" b="1" dirty="0">
                <a:solidFill>
                  <a:schemeClr val="bg1"/>
                </a:solidFill>
                <a:latin typeface="DINNeuzeitGrotesk BoldCond"/>
              </a:rPr>
              <a:t>God’s love and forgiveness.</a:t>
            </a:r>
            <a:endParaRPr lang="en-US" sz="4800" dirty="0">
              <a:solidFill>
                <a:schemeClr val="bg1"/>
              </a:solidFill>
              <a:latin typeface="DINNeuzeitGrotesk BoldCond"/>
            </a:endParaRPr>
          </a:p>
        </p:txBody>
      </p:sp>
    </p:spTree>
    <p:extLst>
      <p:ext uri="{BB962C8B-B14F-4D97-AF65-F5344CB8AC3E}">
        <p14:creationId xmlns:p14="http://schemas.microsoft.com/office/powerpoint/2010/main" val="25014272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Matthew 11:28-29   </a:t>
            </a:r>
            <a:r>
              <a:rPr lang="en-US" sz="2800" u="sng" dirty="0" smtClean="0">
                <a:solidFill>
                  <a:schemeClr val="bg1"/>
                </a:solidFill>
                <a:latin typeface="DINNeuzeitGrotesk BoldCond"/>
              </a:rPr>
              <a:t>Come </a:t>
            </a:r>
            <a:r>
              <a:rPr lang="en-US" sz="2800" u="sng" dirty="0">
                <a:solidFill>
                  <a:schemeClr val="bg1"/>
                </a:solidFill>
                <a:latin typeface="DINNeuzeitGrotesk BoldCond"/>
              </a:rPr>
              <a:t>to me,</a:t>
            </a:r>
            <a:r>
              <a:rPr lang="en-US" sz="2800" dirty="0">
                <a:solidFill>
                  <a:schemeClr val="bg1"/>
                </a:solidFill>
                <a:latin typeface="DINNeuzeitGrotesk BoldCond"/>
              </a:rPr>
              <a:t> all you who are weary and burdened, and I will give you rest. </a:t>
            </a:r>
            <a:r>
              <a:rPr lang="en-US" sz="2800" b="1" dirty="0">
                <a:solidFill>
                  <a:schemeClr val="bg1"/>
                </a:solidFill>
                <a:latin typeface="DINNeuzeitGrotesk BoldCond"/>
              </a:rPr>
              <a:t>29 </a:t>
            </a:r>
            <a:r>
              <a:rPr lang="en-US" sz="2800" dirty="0">
                <a:solidFill>
                  <a:schemeClr val="bg1"/>
                </a:solidFill>
                <a:latin typeface="DINNeuzeitGrotesk BoldCond"/>
              </a:rPr>
              <a:t>Take my yoke upon you and learn from me, for I am gentle and humble in heart, and you will find rest for your souls.</a:t>
            </a:r>
            <a:br>
              <a:rPr lang="en-US" sz="2800" dirty="0">
                <a:solidFill>
                  <a:schemeClr val="bg1"/>
                </a:solidFill>
                <a:latin typeface="DINNeuzeitGrotesk BoldCond"/>
              </a:rPr>
            </a:br>
            <a:r>
              <a:rPr lang="en-US" sz="2800" dirty="0">
                <a:solidFill>
                  <a:schemeClr val="bg1"/>
                </a:solidFill>
                <a:latin typeface="DINNeuzeitGrotesk BoldCond"/>
              </a:rPr>
              <a:t> </a:t>
            </a:r>
          </a:p>
        </p:txBody>
      </p:sp>
    </p:spTree>
    <p:extLst>
      <p:ext uri="{BB962C8B-B14F-4D97-AF65-F5344CB8AC3E}">
        <p14:creationId xmlns:p14="http://schemas.microsoft.com/office/powerpoint/2010/main" val="18796837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Luke 2:10-11</a:t>
            </a:r>
            <a:r>
              <a:rPr lang="en-US" sz="2800" dirty="0">
                <a:solidFill>
                  <a:schemeClr val="bg1"/>
                </a:solidFill>
                <a:latin typeface="DINNeuzeitGrotesk BoldCond"/>
              </a:rPr>
              <a:t> </a:t>
            </a:r>
            <a:r>
              <a:rPr lang="en-US" sz="2800" dirty="0" smtClean="0">
                <a:solidFill>
                  <a:schemeClr val="bg1"/>
                </a:solidFill>
                <a:latin typeface="DINNeuzeitGrotesk BoldCond"/>
              </a:rPr>
              <a:t>But </a:t>
            </a:r>
            <a:r>
              <a:rPr lang="en-US" sz="2800" dirty="0">
                <a:solidFill>
                  <a:schemeClr val="bg1"/>
                </a:solidFill>
                <a:latin typeface="DINNeuzeitGrotesk BoldCond"/>
              </a:rPr>
              <a:t>the angel said to them, </a:t>
            </a:r>
            <a:r>
              <a:rPr lang="en-US" sz="2800" dirty="0" smtClean="0">
                <a:solidFill>
                  <a:schemeClr val="bg1"/>
                </a:solidFill>
                <a:latin typeface="DINNeuzeitGrotesk BoldCond"/>
              </a:rPr>
              <a:t>“Do </a:t>
            </a:r>
            <a:r>
              <a:rPr lang="en-US" sz="2800" dirty="0">
                <a:solidFill>
                  <a:schemeClr val="bg1"/>
                </a:solidFill>
                <a:latin typeface="DINNeuzeitGrotesk BoldCond"/>
              </a:rPr>
              <a:t>not be afraid. I bring you </a:t>
            </a:r>
            <a:r>
              <a:rPr lang="en-US" sz="2800" b="1" i="1" u="sng" dirty="0">
                <a:solidFill>
                  <a:schemeClr val="bg1"/>
                </a:solidFill>
                <a:latin typeface="DINNeuzeitGrotesk BoldCond"/>
              </a:rPr>
              <a:t>good news of great joy</a:t>
            </a:r>
            <a:r>
              <a:rPr lang="en-US" sz="2800" dirty="0">
                <a:solidFill>
                  <a:schemeClr val="bg1"/>
                </a:solidFill>
                <a:latin typeface="DINNeuzeitGrotesk BoldCond"/>
              </a:rPr>
              <a:t> that will be for all the people. Today in the town of David a Savior has been born to you; he is Christ the Lord</a:t>
            </a:r>
            <a:r>
              <a:rPr lang="en-US" sz="2800" dirty="0" smtClean="0">
                <a:solidFill>
                  <a:schemeClr val="bg1"/>
                </a:solidFill>
                <a:latin typeface="DINNeuzeitGrotesk BoldCond"/>
              </a:rPr>
              <a:t>.”</a:t>
            </a:r>
            <a:r>
              <a:rPr lang="en-US" sz="2800" dirty="0">
                <a:solidFill>
                  <a:schemeClr val="bg1"/>
                </a:solidFill>
                <a:latin typeface="DINNeuzeitGrotesk BoldCond"/>
              </a:rPr>
              <a:t>	</a:t>
            </a:r>
          </a:p>
        </p:txBody>
      </p:sp>
    </p:spTree>
    <p:extLst>
      <p:ext uri="{BB962C8B-B14F-4D97-AF65-F5344CB8AC3E}">
        <p14:creationId xmlns:p14="http://schemas.microsoft.com/office/powerpoint/2010/main" val="17190023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Titus 3:3-7 NLT</a:t>
            </a:r>
            <a:r>
              <a:rPr lang="en-US" sz="2800" dirty="0">
                <a:solidFill>
                  <a:schemeClr val="bg1"/>
                </a:solidFill>
                <a:latin typeface="DINNeuzeitGrotesk BoldCond"/>
              </a:rPr>
              <a:t>   </a:t>
            </a:r>
            <a:r>
              <a:rPr lang="en-US" sz="2800" dirty="0" smtClean="0">
                <a:solidFill>
                  <a:schemeClr val="bg1"/>
                </a:solidFill>
                <a:latin typeface="DINNeuzeitGrotesk BoldCond"/>
              </a:rPr>
              <a:t>Once </a:t>
            </a:r>
            <a:r>
              <a:rPr lang="en-US" sz="2800" dirty="0">
                <a:solidFill>
                  <a:schemeClr val="bg1"/>
                </a:solidFill>
                <a:latin typeface="DINNeuzeitGrotesk BoldCond"/>
              </a:rPr>
              <a:t>we, too, were foolish and disobedient. We were misled and became slaves to many lusts and pleasures. Our lives were full of evil and envy, and we hated each other.  </a:t>
            </a:r>
            <a:r>
              <a:rPr lang="en-US" sz="2800" b="1" dirty="0">
                <a:solidFill>
                  <a:schemeClr val="bg1"/>
                </a:solidFill>
                <a:latin typeface="DINNeuzeitGrotesk BoldCond"/>
              </a:rPr>
              <a:t>4 </a:t>
            </a:r>
            <a:r>
              <a:rPr lang="en-US" sz="2800" dirty="0" smtClean="0">
                <a:solidFill>
                  <a:schemeClr val="bg1"/>
                </a:solidFill>
                <a:latin typeface="DINNeuzeitGrotesk BoldCond"/>
              </a:rPr>
              <a:t>But—When </a:t>
            </a:r>
            <a:r>
              <a:rPr lang="en-US" sz="2800" dirty="0">
                <a:solidFill>
                  <a:schemeClr val="bg1"/>
                </a:solidFill>
                <a:latin typeface="DINNeuzeitGrotesk BoldCond"/>
              </a:rPr>
              <a:t>God our Savior revealed his kindness and love, </a:t>
            </a:r>
            <a:r>
              <a:rPr lang="en-US" sz="2800" b="1" dirty="0">
                <a:solidFill>
                  <a:schemeClr val="bg1"/>
                </a:solidFill>
                <a:latin typeface="DINNeuzeitGrotesk BoldCond"/>
              </a:rPr>
              <a:t>5 </a:t>
            </a:r>
            <a:r>
              <a:rPr lang="en-US" sz="2800" dirty="0">
                <a:solidFill>
                  <a:schemeClr val="bg1"/>
                </a:solidFill>
                <a:latin typeface="DINNeuzeitGrotesk BoldCond"/>
              </a:rPr>
              <a:t>he saved us, not because of the righteous things we had done, but because of his mercy. He washed away our sins, giving us a new birth and new life through the Holy Spirit. </a:t>
            </a:r>
          </a:p>
        </p:txBody>
      </p:sp>
    </p:spTree>
    <p:extLst>
      <p:ext uri="{BB962C8B-B14F-4D97-AF65-F5344CB8AC3E}">
        <p14:creationId xmlns:p14="http://schemas.microsoft.com/office/powerpoint/2010/main" val="28634660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smtClean="0">
                <a:solidFill>
                  <a:schemeClr val="bg1"/>
                </a:solidFill>
                <a:latin typeface="DINNeuzeitGrotesk BoldCond"/>
              </a:rPr>
              <a:t>6</a:t>
            </a:r>
            <a:r>
              <a:rPr lang="en-US" sz="2800" b="1" dirty="0">
                <a:solidFill>
                  <a:schemeClr val="bg1"/>
                </a:solidFill>
                <a:latin typeface="DINNeuzeitGrotesk BoldCond"/>
              </a:rPr>
              <a:t> </a:t>
            </a:r>
            <a:r>
              <a:rPr lang="en-US" sz="2800" dirty="0">
                <a:solidFill>
                  <a:schemeClr val="bg1"/>
                </a:solidFill>
                <a:latin typeface="DINNeuzeitGrotesk BoldCond"/>
              </a:rPr>
              <a:t>He generously poured out the Spirit upon us through Jesus Christ our Savior. </a:t>
            </a:r>
            <a:r>
              <a:rPr lang="en-US" sz="2800" b="1" dirty="0">
                <a:solidFill>
                  <a:schemeClr val="bg1"/>
                </a:solidFill>
                <a:latin typeface="DINNeuzeitGrotesk BoldCond"/>
              </a:rPr>
              <a:t>7 </a:t>
            </a:r>
            <a:r>
              <a:rPr lang="en-US" sz="2800" dirty="0">
                <a:solidFill>
                  <a:schemeClr val="bg1"/>
                </a:solidFill>
                <a:latin typeface="DINNeuzeitGrotesk BoldCond"/>
              </a:rPr>
              <a:t>Because of his grace </a:t>
            </a:r>
            <a:r>
              <a:rPr lang="en-US" sz="2800" b="1" dirty="0">
                <a:solidFill>
                  <a:schemeClr val="bg1"/>
                </a:solidFill>
                <a:latin typeface="DINNeuzeitGrotesk BoldCond"/>
              </a:rPr>
              <a:t>he declared us righteous and gave us confidence that we will inherit eternal life</a:t>
            </a:r>
            <a:r>
              <a:rPr lang="en-US" sz="2800" b="1"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9697678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6015" y="252460"/>
            <a:ext cx="6989186" cy="912311"/>
          </a:xfrm>
        </p:spPr>
        <p:txBody>
          <a:bodyPr>
            <a:noAutofit/>
          </a:bodyPr>
          <a:lstStyle/>
          <a:p>
            <a:pPr lvl="0" algn="l" defTabSz="3429000"/>
            <a:r>
              <a:rPr lang="en-US" sz="4000" dirty="0" smtClean="0">
                <a:solidFill>
                  <a:schemeClr val="bg1">
                    <a:lumMod val="75000"/>
                  </a:schemeClr>
                </a:solidFill>
                <a:latin typeface="DINNeuzeitGrotesk BoldCond"/>
                <a:cs typeface="DINNeuzeitGrotesk BoldCond"/>
              </a:rPr>
              <a:t>FEAR OF </a:t>
            </a:r>
            <a:r>
              <a:rPr lang="en-US" sz="4000" dirty="0" smtClean="0">
                <a:solidFill>
                  <a:schemeClr val="bg1">
                    <a:lumMod val="75000"/>
                  </a:schemeClr>
                </a:solidFill>
                <a:latin typeface="DINNeuzeitGrotesk BoldCond"/>
                <a:cs typeface="DINNeuzeitGrotesk BoldCond"/>
              </a:rPr>
              <a:t>INTIMACY</a:t>
            </a:r>
            <a:endParaRPr lang="en-US" sz="4000" dirty="0">
              <a:solidFill>
                <a:schemeClr val="bg1">
                  <a:lumMod val="75000"/>
                </a:schemeClr>
              </a:solidFill>
              <a:latin typeface="DINNeuzeitGrotesk BoldCond"/>
              <a:cs typeface="DINNeuzeitGrotesk BoldCond"/>
            </a:endParaRPr>
          </a:p>
        </p:txBody>
      </p:sp>
      <p:sp>
        <p:nvSpPr>
          <p:cNvPr id="4" name="Title 1"/>
          <p:cNvSpPr txBox="1">
            <a:spLocks/>
          </p:cNvSpPr>
          <p:nvPr/>
        </p:nvSpPr>
        <p:spPr>
          <a:xfrm>
            <a:off x="1142444" y="2048603"/>
            <a:ext cx="6989186" cy="91231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defTabSz="3429000"/>
            <a:r>
              <a:rPr lang="en-US" sz="4800" b="1" dirty="0" smtClean="0">
                <a:solidFill>
                  <a:schemeClr val="bg1"/>
                </a:solidFill>
                <a:latin typeface="DINNeuzeitGrotesk BoldCond"/>
                <a:cs typeface="DINNeuzeitGrotesk BoldCond"/>
              </a:rPr>
              <a:t>1. </a:t>
            </a:r>
            <a:r>
              <a:rPr lang="en-US" sz="4800" b="1" dirty="0">
                <a:solidFill>
                  <a:schemeClr val="bg1"/>
                </a:solidFill>
                <a:latin typeface="DINNeuzeitGrotesk BoldCond"/>
              </a:rPr>
              <a:t>Comes from </a:t>
            </a:r>
            <a:r>
              <a:rPr lang="en-US" sz="4800" b="1" u="sng" dirty="0">
                <a:solidFill>
                  <a:schemeClr val="bg1"/>
                </a:solidFill>
                <a:latin typeface="DINNeuzeitGrotesk BoldCond"/>
              </a:rPr>
              <a:t>misinformation.</a:t>
            </a:r>
            <a:endParaRPr lang="en-US" sz="4800" b="1" dirty="0">
              <a:solidFill>
                <a:schemeClr val="bg1"/>
              </a:solidFill>
              <a:latin typeface="DINNeuzeitGrotesk BoldCond"/>
              <a:cs typeface="DINNeuzeitGrotesk BoldCond"/>
            </a:endParaRPr>
          </a:p>
        </p:txBody>
      </p:sp>
    </p:spTree>
    <p:extLst>
      <p:ext uri="{BB962C8B-B14F-4D97-AF65-F5344CB8AC3E}">
        <p14:creationId xmlns:p14="http://schemas.microsoft.com/office/powerpoint/2010/main" val="36833569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6015" y="252460"/>
            <a:ext cx="6989186" cy="912311"/>
          </a:xfrm>
        </p:spPr>
        <p:txBody>
          <a:bodyPr>
            <a:noAutofit/>
          </a:bodyPr>
          <a:lstStyle/>
          <a:p>
            <a:pPr lvl="0" algn="l" defTabSz="3429000"/>
            <a:r>
              <a:rPr lang="en-US" sz="4000" dirty="0" smtClean="0">
                <a:solidFill>
                  <a:schemeClr val="bg1">
                    <a:lumMod val="75000"/>
                  </a:schemeClr>
                </a:solidFill>
                <a:latin typeface="DINNeuzeitGrotesk BoldCond"/>
                <a:cs typeface="DINNeuzeitGrotesk BoldCond"/>
              </a:rPr>
              <a:t>OVERCOMING THE</a:t>
            </a:r>
            <a:br>
              <a:rPr lang="en-US" sz="4000" dirty="0" smtClean="0">
                <a:solidFill>
                  <a:schemeClr val="bg1">
                    <a:lumMod val="75000"/>
                  </a:schemeClr>
                </a:solidFill>
                <a:latin typeface="DINNeuzeitGrotesk BoldCond"/>
                <a:cs typeface="DINNeuzeitGrotesk BoldCond"/>
              </a:rPr>
            </a:br>
            <a:r>
              <a:rPr lang="en-US" sz="4000" dirty="0" smtClean="0">
                <a:solidFill>
                  <a:schemeClr val="bg1">
                    <a:lumMod val="75000"/>
                  </a:schemeClr>
                </a:solidFill>
                <a:latin typeface="DINNeuzeitGrotesk BoldCond"/>
                <a:cs typeface="DINNeuzeitGrotesk BoldCond"/>
              </a:rPr>
              <a:t>FEAR OF </a:t>
            </a:r>
            <a:r>
              <a:rPr lang="en-US" sz="4000" dirty="0" smtClean="0">
                <a:solidFill>
                  <a:schemeClr val="bg1">
                    <a:lumMod val="75000"/>
                  </a:schemeClr>
                </a:solidFill>
                <a:latin typeface="DINNeuzeitGrotesk BoldCond"/>
                <a:cs typeface="DINNeuzeitGrotesk BoldCond"/>
              </a:rPr>
              <a:t>INTIMACY</a:t>
            </a:r>
            <a:endParaRPr lang="en-US" sz="4000" dirty="0">
              <a:solidFill>
                <a:schemeClr val="bg1">
                  <a:lumMod val="75000"/>
                </a:schemeClr>
              </a:solidFill>
              <a:latin typeface="DINNeuzeitGrotesk BoldCond"/>
              <a:cs typeface="DINNeuzeitGrotesk BoldCond"/>
            </a:endParaRPr>
          </a:p>
        </p:txBody>
      </p:sp>
      <p:sp>
        <p:nvSpPr>
          <p:cNvPr id="4" name="Title 1"/>
          <p:cNvSpPr txBox="1">
            <a:spLocks/>
          </p:cNvSpPr>
          <p:nvPr/>
        </p:nvSpPr>
        <p:spPr>
          <a:xfrm>
            <a:off x="1185986" y="2549347"/>
            <a:ext cx="6989186" cy="91231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b="1" dirty="0" smtClean="0">
                <a:solidFill>
                  <a:schemeClr val="bg1"/>
                </a:solidFill>
                <a:latin typeface="DINNeuzeitGrotesk BoldCond"/>
                <a:cs typeface="DINNeuzeitGrotesk BoldCond"/>
              </a:rPr>
              <a:t>2. </a:t>
            </a:r>
            <a:r>
              <a:rPr lang="en-US" sz="4800" b="1" u="sng" dirty="0">
                <a:solidFill>
                  <a:schemeClr val="bg1"/>
                </a:solidFill>
                <a:latin typeface="DINNeuzeitGrotesk BoldCond"/>
              </a:rPr>
              <a:t>Relinquish</a:t>
            </a:r>
            <a:r>
              <a:rPr lang="en-US" sz="4800" b="1" dirty="0">
                <a:solidFill>
                  <a:schemeClr val="bg1"/>
                </a:solidFill>
                <a:latin typeface="DINNeuzeitGrotesk BoldCond"/>
              </a:rPr>
              <a:t> my issues with God and others.</a:t>
            </a:r>
            <a:endParaRPr lang="en-US" sz="4800" dirty="0">
              <a:solidFill>
                <a:schemeClr val="bg1"/>
              </a:solidFill>
              <a:latin typeface="DINNeuzeitGrotesk BoldCond"/>
            </a:endParaRPr>
          </a:p>
        </p:txBody>
      </p:sp>
    </p:spTree>
    <p:extLst>
      <p:ext uri="{BB962C8B-B14F-4D97-AF65-F5344CB8AC3E}">
        <p14:creationId xmlns:p14="http://schemas.microsoft.com/office/powerpoint/2010/main" val="2547895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146574"/>
            <a:ext cx="7358743" cy="1102519"/>
          </a:xfrm>
        </p:spPr>
        <p:txBody>
          <a:bodyPr>
            <a:noAutofit/>
          </a:bodyPr>
          <a:lstStyle/>
          <a:p>
            <a:pPr lvl="0"/>
            <a:r>
              <a:rPr lang="en-US" sz="2800" b="1" dirty="0">
                <a:solidFill>
                  <a:schemeClr val="bg1"/>
                </a:solidFill>
                <a:latin typeface="DINNeuzeitGrotesk BoldCond"/>
              </a:rPr>
              <a:t>1 John 4:18</a:t>
            </a:r>
            <a:r>
              <a:rPr lang="en-US" sz="2800" dirty="0">
                <a:solidFill>
                  <a:schemeClr val="bg1"/>
                </a:solidFill>
                <a:latin typeface="DINNeuzeitGrotesk BoldCond"/>
              </a:rPr>
              <a:t> </a:t>
            </a:r>
            <a:r>
              <a:rPr lang="en-US" sz="2800" dirty="0" smtClean="0">
                <a:solidFill>
                  <a:schemeClr val="bg1"/>
                </a:solidFill>
                <a:latin typeface="DINNeuzeitGrotesk BoldCond"/>
              </a:rPr>
              <a:t>There </a:t>
            </a:r>
            <a:r>
              <a:rPr lang="en-US" sz="2800" dirty="0">
                <a:solidFill>
                  <a:schemeClr val="bg1"/>
                </a:solidFill>
                <a:latin typeface="DINNeuzeitGrotesk BoldCond"/>
              </a:rPr>
              <a:t>is no fear in love. But perfect love drives out fear</a:t>
            </a:r>
            <a:r>
              <a:rPr lang="en-US" sz="2800" dirty="0" smtClean="0">
                <a:solidFill>
                  <a:schemeClr val="bg1"/>
                </a:solidFill>
                <a:latin typeface="DINNeuzeitGrotesk BoldCond"/>
              </a:rPr>
              <a:t>...</a:t>
            </a:r>
            <a:r>
              <a:rPr lang="en-US" sz="2800" dirty="0">
                <a:solidFill>
                  <a:schemeClr val="bg1"/>
                </a:solidFill>
                <a:latin typeface="DINNeuzeitGrotesk BoldCond"/>
              </a:rPr>
              <a:t/>
            </a:r>
            <a:br>
              <a:rPr lang="en-US" sz="2800" dirty="0">
                <a:solidFill>
                  <a:schemeClr val="bg1"/>
                </a:solidFill>
                <a:latin typeface="DINNeuzeitGrotesk BoldCond"/>
              </a:rPr>
            </a:br>
            <a:r>
              <a:rPr lang="en-US" sz="2800" dirty="0">
                <a:solidFill>
                  <a:schemeClr val="bg1"/>
                </a:solidFill>
                <a:latin typeface="DINNeuzeitGrotesk BoldCond"/>
              </a:rPr>
              <a:t> </a:t>
            </a:r>
          </a:p>
        </p:txBody>
      </p:sp>
    </p:spTree>
    <p:extLst>
      <p:ext uri="{BB962C8B-B14F-4D97-AF65-F5344CB8AC3E}">
        <p14:creationId xmlns:p14="http://schemas.microsoft.com/office/powerpoint/2010/main" val="24559742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49829" y="2021097"/>
            <a:ext cx="6858000" cy="1102519"/>
          </a:xfrm>
        </p:spPr>
        <p:txBody>
          <a:bodyPr>
            <a:noAutofit/>
          </a:bodyPr>
          <a:lstStyle/>
          <a:p>
            <a:pPr lvl="0"/>
            <a:r>
              <a:rPr lang="en-US" sz="2800" b="1" dirty="0">
                <a:solidFill>
                  <a:schemeClr val="bg1"/>
                </a:solidFill>
                <a:latin typeface="DINNeuzeitGrotesk BoldCond"/>
              </a:rPr>
              <a:t>Romans 15:7</a:t>
            </a:r>
            <a:r>
              <a:rPr lang="en-US" sz="2800" dirty="0">
                <a:solidFill>
                  <a:schemeClr val="bg1"/>
                </a:solidFill>
                <a:latin typeface="DINNeuzeitGrotesk BoldCond"/>
              </a:rPr>
              <a:t> </a:t>
            </a:r>
            <a:r>
              <a:rPr lang="en-US" sz="2800" dirty="0" smtClean="0">
                <a:solidFill>
                  <a:schemeClr val="bg1"/>
                </a:solidFill>
                <a:latin typeface="DINNeuzeitGrotesk BoldCond"/>
              </a:rPr>
              <a:t>Accept </a:t>
            </a:r>
            <a:r>
              <a:rPr lang="en-US" sz="2800" dirty="0">
                <a:solidFill>
                  <a:schemeClr val="bg1"/>
                </a:solidFill>
                <a:latin typeface="DINNeuzeitGrotesk BoldCond"/>
              </a:rPr>
              <a:t>one another, then, just as Christ accepted you, in order to bring praise to God</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9067384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015946"/>
            <a:ext cx="8229600" cy="1102519"/>
          </a:xfrm>
        </p:spPr>
        <p:txBody>
          <a:bodyPr>
            <a:noAutofit/>
          </a:bodyPr>
          <a:lstStyle/>
          <a:p>
            <a:pPr lvl="0"/>
            <a:r>
              <a:rPr lang="en-US" sz="2800" b="1" dirty="0">
                <a:solidFill>
                  <a:schemeClr val="bg1"/>
                </a:solidFill>
                <a:latin typeface="DINNeuzeitGrotesk BoldCond"/>
              </a:rPr>
              <a:t>Matthew 18:21-22</a:t>
            </a:r>
            <a:r>
              <a:rPr lang="en-US" sz="2800" dirty="0">
                <a:solidFill>
                  <a:schemeClr val="bg1"/>
                </a:solidFill>
                <a:latin typeface="DINNeuzeitGrotesk BoldCond"/>
              </a:rPr>
              <a:t> Then Peter came to Jesus and asked, “Lord, how many times shall I forgive my brother when he sins against me? Up to seven times?” Jesus answered, “I tell you, not seven times, but seventy-seven times.”</a:t>
            </a:r>
          </a:p>
        </p:txBody>
      </p:sp>
    </p:spTree>
    <p:extLst>
      <p:ext uri="{BB962C8B-B14F-4D97-AF65-F5344CB8AC3E}">
        <p14:creationId xmlns:p14="http://schemas.microsoft.com/office/powerpoint/2010/main" val="3812730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6015" y="252460"/>
            <a:ext cx="6989186" cy="912311"/>
          </a:xfrm>
        </p:spPr>
        <p:txBody>
          <a:bodyPr>
            <a:noAutofit/>
          </a:bodyPr>
          <a:lstStyle/>
          <a:p>
            <a:pPr lvl="0" algn="l" defTabSz="3429000"/>
            <a:r>
              <a:rPr lang="en-US" sz="4000" dirty="0" smtClean="0">
                <a:solidFill>
                  <a:schemeClr val="bg1">
                    <a:lumMod val="75000"/>
                  </a:schemeClr>
                </a:solidFill>
                <a:latin typeface="DINNeuzeitGrotesk BoldCond"/>
                <a:cs typeface="DINNeuzeitGrotesk BoldCond"/>
              </a:rPr>
              <a:t>OVERCOMING THE</a:t>
            </a:r>
            <a:br>
              <a:rPr lang="en-US" sz="4000" dirty="0" smtClean="0">
                <a:solidFill>
                  <a:schemeClr val="bg1">
                    <a:lumMod val="75000"/>
                  </a:schemeClr>
                </a:solidFill>
                <a:latin typeface="DINNeuzeitGrotesk BoldCond"/>
                <a:cs typeface="DINNeuzeitGrotesk BoldCond"/>
              </a:rPr>
            </a:br>
            <a:r>
              <a:rPr lang="en-US" sz="4000" dirty="0" smtClean="0">
                <a:solidFill>
                  <a:schemeClr val="bg1">
                    <a:lumMod val="75000"/>
                  </a:schemeClr>
                </a:solidFill>
                <a:latin typeface="DINNeuzeitGrotesk BoldCond"/>
                <a:cs typeface="DINNeuzeitGrotesk BoldCond"/>
              </a:rPr>
              <a:t>FEAR OF </a:t>
            </a:r>
            <a:r>
              <a:rPr lang="en-US" sz="4000" dirty="0" smtClean="0">
                <a:solidFill>
                  <a:schemeClr val="bg1">
                    <a:lumMod val="75000"/>
                  </a:schemeClr>
                </a:solidFill>
                <a:latin typeface="DINNeuzeitGrotesk BoldCond"/>
                <a:cs typeface="DINNeuzeitGrotesk BoldCond"/>
              </a:rPr>
              <a:t>INTIMACY</a:t>
            </a:r>
            <a:endParaRPr lang="en-US" sz="4000" dirty="0">
              <a:solidFill>
                <a:schemeClr val="bg1">
                  <a:lumMod val="75000"/>
                </a:schemeClr>
              </a:solidFill>
              <a:latin typeface="DINNeuzeitGrotesk BoldCond"/>
              <a:cs typeface="DINNeuzeitGrotesk BoldCond"/>
            </a:endParaRPr>
          </a:p>
        </p:txBody>
      </p:sp>
      <p:sp>
        <p:nvSpPr>
          <p:cNvPr id="4" name="Title 1"/>
          <p:cNvSpPr txBox="1">
            <a:spLocks/>
          </p:cNvSpPr>
          <p:nvPr/>
        </p:nvSpPr>
        <p:spPr>
          <a:xfrm>
            <a:off x="1044472" y="2344607"/>
            <a:ext cx="6989186" cy="91231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b="1" dirty="0">
                <a:solidFill>
                  <a:schemeClr val="bg1"/>
                </a:solidFill>
                <a:latin typeface="DINNeuzeitGrotesk BoldCond"/>
              </a:rPr>
              <a:t>3. </a:t>
            </a:r>
            <a:r>
              <a:rPr lang="en-US" sz="4800" b="1" u="sng" dirty="0">
                <a:solidFill>
                  <a:schemeClr val="bg1"/>
                </a:solidFill>
                <a:latin typeface="DINNeuzeitGrotesk BoldCond"/>
              </a:rPr>
              <a:t>Refocus</a:t>
            </a:r>
            <a:r>
              <a:rPr lang="en-US" sz="4800" b="1" dirty="0">
                <a:solidFill>
                  <a:schemeClr val="bg1"/>
                </a:solidFill>
                <a:latin typeface="DINNeuzeitGrotesk BoldCond"/>
              </a:rPr>
              <a:t> on my relationship with God.</a:t>
            </a:r>
            <a:endParaRPr lang="en-US" sz="4800" dirty="0">
              <a:solidFill>
                <a:schemeClr val="bg1"/>
              </a:solidFill>
              <a:latin typeface="DINNeuzeitGrotesk BoldCond"/>
            </a:endParaRPr>
          </a:p>
        </p:txBody>
      </p:sp>
    </p:spTree>
    <p:extLst>
      <p:ext uri="{BB962C8B-B14F-4D97-AF65-F5344CB8AC3E}">
        <p14:creationId xmlns:p14="http://schemas.microsoft.com/office/powerpoint/2010/main" val="39573577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2800" b="1" dirty="0">
                <a:solidFill>
                  <a:schemeClr val="bg1"/>
                </a:solidFill>
                <a:latin typeface="DINNeuzeitGrotesk BoldCond"/>
              </a:rPr>
              <a:t>Matthew 22:37-39</a:t>
            </a:r>
            <a:r>
              <a:rPr lang="en-US" sz="2800" dirty="0">
                <a:solidFill>
                  <a:schemeClr val="bg1"/>
                </a:solidFill>
                <a:latin typeface="DINNeuzeitGrotesk BoldCond"/>
              </a:rPr>
              <a:t> </a:t>
            </a:r>
            <a:r>
              <a:rPr lang="en-US" sz="2800" dirty="0" smtClean="0">
                <a:solidFill>
                  <a:schemeClr val="bg1"/>
                </a:solidFill>
                <a:latin typeface="DINNeuzeitGrotesk BoldCond"/>
              </a:rPr>
              <a:t>...</a:t>
            </a:r>
            <a:r>
              <a:rPr lang="en-US" sz="2800" dirty="0">
                <a:solidFill>
                  <a:schemeClr val="bg1"/>
                </a:solidFill>
                <a:latin typeface="DINNeuzeitGrotesk BoldCond"/>
              </a:rPr>
              <a:t>Love the Lord your God with all your heart and with all your soul and with all your mind...And the second is like it: </a:t>
            </a:r>
            <a:r>
              <a:rPr lang="en-US" sz="2800" dirty="0" smtClean="0">
                <a:solidFill>
                  <a:schemeClr val="bg1"/>
                </a:solidFill>
                <a:latin typeface="DINNeuzeitGrotesk BoldCond"/>
              </a:rPr>
              <a:t>Love </a:t>
            </a:r>
            <a:r>
              <a:rPr lang="en-US" sz="2800" dirty="0">
                <a:solidFill>
                  <a:schemeClr val="bg1"/>
                </a:solidFill>
                <a:latin typeface="DINNeuzeitGrotesk BoldCond"/>
              </a:rPr>
              <a:t>your neighbor as yourself</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24325134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91343" y="2015946"/>
            <a:ext cx="6629400" cy="1102519"/>
          </a:xfrm>
        </p:spPr>
        <p:txBody>
          <a:bodyPr>
            <a:noAutofit/>
          </a:bodyPr>
          <a:lstStyle/>
          <a:p>
            <a:pPr lvl="0"/>
            <a:r>
              <a:rPr lang="en-US" sz="2800" b="1" dirty="0" smtClean="0">
                <a:solidFill>
                  <a:schemeClr val="bg1"/>
                </a:solidFill>
                <a:latin typeface="DINNeuzeitGrotesk BoldCond"/>
              </a:rPr>
              <a:t>John </a:t>
            </a:r>
            <a:r>
              <a:rPr lang="en-US" sz="2800" b="1" dirty="0">
                <a:solidFill>
                  <a:schemeClr val="bg1"/>
                </a:solidFill>
                <a:latin typeface="DINNeuzeitGrotesk BoldCond"/>
              </a:rPr>
              <a:t>3:16</a:t>
            </a:r>
            <a:r>
              <a:rPr lang="en-US" sz="2800" dirty="0">
                <a:solidFill>
                  <a:schemeClr val="bg1"/>
                </a:solidFill>
                <a:latin typeface="DINNeuzeitGrotesk BoldCond"/>
              </a:rPr>
              <a:t>  </a:t>
            </a:r>
            <a:r>
              <a:rPr lang="en-US" sz="2800" dirty="0" smtClean="0">
                <a:solidFill>
                  <a:schemeClr val="bg1"/>
                </a:solidFill>
                <a:latin typeface="DINNeuzeitGrotesk BoldCond"/>
              </a:rPr>
              <a:t>For </a:t>
            </a:r>
            <a:r>
              <a:rPr lang="en-US" sz="2800" dirty="0">
                <a:solidFill>
                  <a:schemeClr val="bg1"/>
                </a:solidFill>
                <a:latin typeface="DINNeuzeitGrotesk BoldCond"/>
              </a:rPr>
              <a:t>God so loved the world that he gave his one and only Son, that whoever believes in him shall not perish but have eternal life</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5917535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2800" b="1" dirty="0" smtClean="0">
                <a:solidFill>
                  <a:schemeClr val="bg1"/>
                </a:solidFill>
                <a:latin typeface="DINNeuzeitGrotesk BoldCond"/>
              </a:rPr>
              <a:t>Luke </a:t>
            </a:r>
            <a:r>
              <a:rPr lang="en-US" sz="2800" b="1" dirty="0">
                <a:solidFill>
                  <a:schemeClr val="bg1"/>
                </a:solidFill>
                <a:latin typeface="DINNeuzeitGrotesk BoldCond"/>
              </a:rPr>
              <a:t>2:15</a:t>
            </a:r>
            <a:r>
              <a:rPr lang="en-US" sz="2800" dirty="0">
                <a:solidFill>
                  <a:schemeClr val="bg1"/>
                </a:solidFill>
                <a:latin typeface="DINNeuzeitGrotesk BoldCond"/>
              </a:rPr>
              <a:t> </a:t>
            </a:r>
            <a:r>
              <a:rPr lang="en-US" sz="2800" dirty="0" smtClean="0">
                <a:solidFill>
                  <a:schemeClr val="bg1"/>
                </a:solidFill>
                <a:latin typeface="DINNeuzeitGrotesk BoldCond"/>
              </a:rPr>
              <a:t>When </a:t>
            </a:r>
            <a:r>
              <a:rPr lang="en-US" sz="2800" dirty="0">
                <a:solidFill>
                  <a:schemeClr val="bg1"/>
                </a:solidFill>
                <a:latin typeface="DINNeuzeitGrotesk BoldCond"/>
              </a:rPr>
              <a:t>the angels had left them and gone into heaven, the shepherds said to one another, </a:t>
            </a:r>
            <a:r>
              <a:rPr lang="en-US" sz="2800" dirty="0" smtClean="0">
                <a:solidFill>
                  <a:schemeClr val="bg1"/>
                </a:solidFill>
                <a:latin typeface="DINNeuzeitGrotesk BoldCond"/>
              </a:rPr>
              <a:t>“Let’s </a:t>
            </a:r>
            <a:r>
              <a:rPr lang="en-US" sz="2800" dirty="0">
                <a:solidFill>
                  <a:schemeClr val="bg1"/>
                </a:solidFill>
                <a:latin typeface="DINNeuzeitGrotesk BoldCond"/>
              </a:rPr>
              <a:t>go to Bethlehem and see this thing that has happened, which the Lord has told us about</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29146250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51856" y="2146574"/>
            <a:ext cx="6814457" cy="1102519"/>
          </a:xfrm>
        </p:spPr>
        <p:txBody>
          <a:bodyPr>
            <a:noAutofit/>
          </a:bodyPr>
          <a:lstStyle/>
          <a:p>
            <a:pPr lvl="0"/>
            <a:r>
              <a:rPr lang="en-US" sz="2800" dirty="0" smtClean="0">
                <a:solidFill>
                  <a:schemeClr val="bg1"/>
                </a:solidFill>
                <a:latin typeface="DINNeuzeitGrotesk BoldCond"/>
              </a:rPr>
              <a:t>Revelations </a:t>
            </a:r>
            <a:r>
              <a:rPr lang="en-US" sz="2800" dirty="0">
                <a:solidFill>
                  <a:schemeClr val="bg1"/>
                </a:solidFill>
                <a:latin typeface="DINNeuzeitGrotesk BoldCond"/>
              </a:rPr>
              <a:t>3:20  </a:t>
            </a:r>
            <a:r>
              <a:rPr lang="en-US" sz="2800" dirty="0" smtClean="0">
                <a:solidFill>
                  <a:schemeClr val="bg1"/>
                </a:solidFill>
                <a:latin typeface="DINNeuzeitGrotesk BoldCond"/>
              </a:rPr>
              <a:t>Here </a:t>
            </a:r>
            <a:r>
              <a:rPr lang="en-US" sz="2800" dirty="0">
                <a:solidFill>
                  <a:schemeClr val="bg1"/>
                </a:solidFill>
                <a:latin typeface="DINNeuzeitGrotesk BoldCond"/>
              </a:rPr>
              <a:t>I am! I stand at the door and knock. If anyone hears my voice and opens the door, I will come in and eat with him, and he with me</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42723340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4000" b="1" dirty="0">
                <a:solidFill>
                  <a:schemeClr val="bg1"/>
                </a:solidFill>
                <a:latin typeface="DINNeuzeitGrotesk BoldCond"/>
              </a:rPr>
              <a:t>Psalm 91:1-16</a:t>
            </a:r>
            <a:endParaRPr lang="en-US" sz="4000" dirty="0">
              <a:solidFill>
                <a:schemeClr val="bg1"/>
              </a:solidFill>
              <a:latin typeface="DINNeuzeitGrotesk BoldCond"/>
            </a:endParaRPr>
          </a:p>
        </p:txBody>
      </p:sp>
    </p:spTree>
    <p:extLst>
      <p:ext uri="{BB962C8B-B14F-4D97-AF65-F5344CB8AC3E}">
        <p14:creationId xmlns:p14="http://schemas.microsoft.com/office/powerpoint/2010/main" val="3960636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Luke 1:28-30</a:t>
            </a:r>
            <a:r>
              <a:rPr lang="en-US" sz="2800" dirty="0">
                <a:solidFill>
                  <a:schemeClr val="bg1"/>
                </a:solidFill>
                <a:latin typeface="DINNeuzeitGrotesk BoldCond"/>
              </a:rPr>
              <a:t>  </a:t>
            </a:r>
            <a:r>
              <a:rPr lang="en-US" sz="2800" dirty="0" smtClean="0">
                <a:solidFill>
                  <a:schemeClr val="bg1"/>
                </a:solidFill>
                <a:latin typeface="DINNeuzeitGrotesk BoldCond"/>
              </a:rPr>
              <a:t>“Greetings</a:t>
            </a:r>
            <a:r>
              <a:rPr lang="en-US" sz="2800" dirty="0">
                <a:solidFill>
                  <a:schemeClr val="bg1"/>
                </a:solidFill>
                <a:latin typeface="DINNeuzeitGrotesk BoldCond"/>
              </a:rPr>
              <a:t>, you who are highly favored! The Lord is with you.”  </a:t>
            </a:r>
            <a:r>
              <a:rPr lang="en-US" sz="2800" b="1" dirty="0">
                <a:solidFill>
                  <a:schemeClr val="bg1"/>
                </a:solidFill>
                <a:latin typeface="DINNeuzeitGrotesk BoldCond"/>
              </a:rPr>
              <a:t>29 </a:t>
            </a:r>
            <a:r>
              <a:rPr lang="en-US" sz="2800" dirty="0">
                <a:solidFill>
                  <a:schemeClr val="bg1"/>
                </a:solidFill>
                <a:latin typeface="DINNeuzeitGrotesk BoldCond"/>
              </a:rPr>
              <a:t>Mary was greatly troubled at his words and wondered what kind of greeting this might be. </a:t>
            </a:r>
            <a:r>
              <a:rPr lang="en-US" sz="2800" b="1" dirty="0">
                <a:solidFill>
                  <a:schemeClr val="bg1"/>
                </a:solidFill>
                <a:latin typeface="DINNeuzeitGrotesk BoldCond"/>
              </a:rPr>
              <a:t>30 </a:t>
            </a:r>
            <a:r>
              <a:rPr lang="en-US" sz="2800" dirty="0">
                <a:solidFill>
                  <a:schemeClr val="bg1"/>
                </a:solidFill>
                <a:latin typeface="DINNeuzeitGrotesk BoldCond"/>
              </a:rPr>
              <a:t>But the angel said to her</a:t>
            </a:r>
            <a:r>
              <a:rPr lang="en-US" sz="2800" b="1" dirty="0">
                <a:solidFill>
                  <a:schemeClr val="bg1"/>
                </a:solidFill>
                <a:latin typeface="DINNeuzeitGrotesk BoldCond"/>
              </a:rPr>
              <a:t>, “Do not be afraid, Mary,</a:t>
            </a:r>
            <a:r>
              <a:rPr lang="en-US" sz="2800" dirty="0">
                <a:solidFill>
                  <a:schemeClr val="bg1"/>
                </a:solidFill>
                <a:latin typeface="DINNeuzeitGrotesk BoldCond"/>
              </a:rPr>
              <a:t> you have found favor with God</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17441691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Luke 2:8 -10  </a:t>
            </a:r>
            <a:r>
              <a:rPr lang="en-US" sz="2800" dirty="0">
                <a:solidFill>
                  <a:schemeClr val="bg1"/>
                </a:solidFill>
                <a:latin typeface="DINNeuzeitGrotesk BoldCond"/>
              </a:rPr>
              <a:t>And there were shepherds living out in the fields nearby, keeping watch over their flocks at night. </a:t>
            </a:r>
            <a:r>
              <a:rPr lang="en-US" sz="2800" b="1" dirty="0">
                <a:solidFill>
                  <a:schemeClr val="bg1"/>
                </a:solidFill>
                <a:latin typeface="DINNeuzeitGrotesk BoldCond"/>
              </a:rPr>
              <a:t>9 </a:t>
            </a:r>
            <a:r>
              <a:rPr lang="en-US" sz="2800" dirty="0">
                <a:solidFill>
                  <a:schemeClr val="bg1"/>
                </a:solidFill>
                <a:latin typeface="DINNeuzeitGrotesk BoldCond"/>
              </a:rPr>
              <a:t>An angel of the Lord appeared to them, and the glory of the Lord shone around them, and </a:t>
            </a:r>
            <a:r>
              <a:rPr lang="en-US" sz="2800" b="1" u="sng" dirty="0">
                <a:solidFill>
                  <a:schemeClr val="bg1"/>
                </a:solidFill>
                <a:latin typeface="DINNeuzeitGrotesk BoldCond"/>
              </a:rPr>
              <a:t>they were terrified.</a:t>
            </a:r>
            <a:r>
              <a:rPr lang="en-US" sz="2800" dirty="0">
                <a:solidFill>
                  <a:schemeClr val="bg1"/>
                </a:solidFill>
                <a:latin typeface="DINNeuzeitGrotesk BoldCond"/>
              </a:rPr>
              <a:t> </a:t>
            </a:r>
            <a:r>
              <a:rPr lang="en-US" sz="2800" b="1" dirty="0">
                <a:solidFill>
                  <a:schemeClr val="bg1"/>
                </a:solidFill>
                <a:latin typeface="DINNeuzeitGrotesk BoldCond"/>
              </a:rPr>
              <a:t>10 </a:t>
            </a:r>
            <a:r>
              <a:rPr lang="en-US" sz="2800" dirty="0">
                <a:solidFill>
                  <a:schemeClr val="bg1"/>
                </a:solidFill>
                <a:latin typeface="DINNeuzeitGrotesk BoldCond"/>
              </a:rPr>
              <a:t>But the angel said to them, </a:t>
            </a:r>
            <a:r>
              <a:rPr lang="en-US" sz="2800" b="1" u="sng" dirty="0">
                <a:solidFill>
                  <a:schemeClr val="bg1"/>
                </a:solidFill>
                <a:latin typeface="DINNeuzeitGrotesk BoldCond"/>
              </a:rPr>
              <a:t>“Do not be afraid. I bring you good news</a:t>
            </a:r>
            <a:r>
              <a:rPr lang="en-US" sz="2800" dirty="0">
                <a:solidFill>
                  <a:schemeClr val="bg1"/>
                </a:solidFill>
                <a:latin typeface="DINNeuzeitGrotesk BoldCond"/>
              </a:rPr>
              <a:t> of great joy that will be for all the people</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2301640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dirty="0">
                <a:solidFill>
                  <a:schemeClr val="bg1"/>
                </a:solidFill>
                <a:latin typeface="DINNeuzeitGrotesk BoldCond"/>
              </a:rPr>
              <a:t>John 8:44  You belong to your father, the devil, and you want to carry out your father’s desire. He was a murderer from the beginning, not holding to the truth, for there is no truth in him. </a:t>
            </a:r>
            <a:r>
              <a:rPr lang="en-US" sz="2800" u="sng" dirty="0">
                <a:solidFill>
                  <a:schemeClr val="bg1"/>
                </a:solidFill>
                <a:latin typeface="DINNeuzeitGrotesk BoldCond"/>
              </a:rPr>
              <a:t>When he lies, he speaks his native language, for he is a liar and the father of lies.</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4061485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6015" y="252460"/>
            <a:ext cx="6989186" cy="912311"/>
          </a:xfrm>
        </p:spPr>
        <p:txBody>
          <a:bodyPr>
            <a:noAutofit/>
          </a:bodyPr>
          <a:lstStyle/>
          <a:p>
            <a:pPr lvl="0" algn="l" defTabSz="3429000"/>
            <a:r>
              <a:rPr lang="en-US" sz="4000" dirty="0" smtClean="0">
                <a:solidFill>
                  <a:schemeClr val="bg1">
                    <a:lumMod val="75000"/>
                  </a:schemeClr>
                </a:solidFill>
                <a:latin typeface="DINNeuzeitGrotesk BoldCond"/>
                <a:cs typeface="DINNeuzeitGrotesk BoldCond"/>
              </a:rPr>
              <a:t>FEAR OF </a:t>
            </a:r>
            <a:r>
              <a:rPr lang="en-US" sz="4000" dirty="0" smtClean="0">
                <a:solidFill>
                  <a:schemeClr val="bg1">
                    <a:lumMod val="75000"/>
                  </a:schemeClr>
                </a:solidFill>
                <a:latin typeface="DINNeuzeitGrotesk BoldCond"/>
                <a:cs typeface="DINNeuzeitGrotesk BoldCond"/>
              </a:rPr>
              <a:t>INTIMACY</a:t>
            </a:r>
            <a:endParaRPr lang="en-US" sz="4000" dirty="0">
              <a:solidFill>
                <a:schemeClr val="bg1">
                  <a:lumMod val="75000"/>
                </a:schemeClr>
              </a:solidFill>
              <a:latin typeface="DINNeuzeitGrotesk BoldCond"/>
              <a:cs typeface="DINNeuzeitGrotesk BoldCond"/>
            </a:endParaRPr>
          </a:p>
        </p:txBody>
      </p:sp>
      <p:sp>
        <p:nvSpPr>
          <p:cNvPr id="4" name="Title 1"/>
          <p:cNvSpPr txBox="1">
            <a:spLocks/>
          </p:cNvSpPr>
          <p:nvPr/>
        </p:nvSpPr>
        <p:spPr>
          <a:xfrm>
            <a:off x="1055358" y="2059489"/>
            <a:ext cx="6989186" cy="91231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defTabSz="3429000"/>
            <a:r>
              <a:rPr lang="en-US" sz="4800" b="1" dirty="0" smtClean="0">
                <a:solidFill>
                  <a:schemeClr val="bg1"/>
                </a:solidFill>
                <a:latin typeface="DINNeuzeitGrotesk BoldCond"/>
                <a:cs typeface="DINNeuzeitGrotesk BoldCond"/>
              </a:rPr>
              <a:t>2. </a:t>
            </a:r>
            <a:r>
              <a:rPr lang="en-US" sz="4800" b="1" dirty="0" smtClean="0">
                <a:solidFill>
                  <a:schemeClr val="bg1"/>
                </a:solidFill>
                <a:latin typeface="DINNeuzeitGrotesk BoldCond"/>
              </a:rPr>
              <a:t>Comes </a:t>
            </a:r>
            <a:r>
              <a:rPr lang="en-US" sz="4800" b="1" dirty="0">
                <a:solidFill>
                  <a:schemeClr val="bg1"/>
                </a:solidFill>
                <a:latin typeface="DINNeuzeitGrotesk BoldCond"/>
              </a:rPr>
              <a:t>from our hidden </a:t>
            </a:r>
            <a:r>
              <a:rPr lang="en-US" sz="4800" b="1" u="sng" dirty="0">
                <a:solidFill>
                  <a:schemeClr val="bg1"/>
                </a:solidFill>
                <a:latin typeface="DINNeuzeitGrotesk BoldCond"/>
              </a:rPr>
              <a:t>weaknesses</a:t>
            </a:r>
            <a:r>
              <a:rPr lang="en-US" sz="4800" b="1" dirty="0" smtClean="0">
                <a:solidFill>
                  <a:schemeClr val="bg1"/>
                </a:solidFill>
                <a:latin typeface="DINNeuzeitGrotesk BoldCond"/>
              </a:rPr>
              <a:t>.</a:t>
            </a:r>
            <a:endParaRPr lang="en-US" sz="4800" b="1" dirty="0">
              <a:solidFill>
                <a:schemeClr val="bg1"/>
              </a:solidFill>
              <a:latin typeface="DINNeuzeitGrotesk BoldCond"/>
              <a:cs typeface="DINNeuzeitGrotesk BoldCond"/>
            </a:endParaRPr>
          </a:p>
        </p:txBody>
      </p:sp>
    </p:spTree>
    <p:extLst>
      <p:ext uri="{BB962C8B-B14F-4D97-AF65-F5344CB8AC3E}">
        <p14:creationId xmlns:p14="http://schemas.microsoft.com/office/powerpoint/2010/main" val="33184989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Genesis 3:9-10</a:t>
            </a:r>
            <a:r>
              <a:rPr lang="en-US" sz="2800" dirty="0">
                <a:solidFill>
                  <a:schemeClr val="bg1"/>
                </a:solidFill>
                <a:latin typeface="DINNeuzeitGrotesk BoldCond"/>
              </a:rPr>
              <a:t>  But the LORD God called to the man, “Where are you?” He answered, “I heard you in the garden, and </a:t>
            </a:r>
            <a:r>
              <a:rPr lang="en-US" sz="2800" b="1" u="sng" dirty="0">
                <a:solidFill>
                  <a:schemeClr val="bg1"/>
                </a:solidFill>
                <a:latin typeface="DINNeuzeitGrotesk BoldCond"/>
              </a:rPr>
              <a:t>I was afraid</a:t>
            </a:r>
            <a:r>
              <a:rPr lang="en-US" sz="2800" dirty="0">
                <a:solidFill>
                  <a:schemeClr val="bg1"/>
                </a:solidFill>
                <a:latin typeface="DINNeuzeitGrotesk BoldCond"/>
              </a:rPr>
              <a:t> because I was naked; so I hid.” </a:t>
            </a:r>
          </a:p>
        </p:txBody>
      </p:sp>
    </p:spTree>
    <p:extLst>
      <p:ext uri="{BB962C8B-B14F-4D97-AF65-F5344CB8AC3E}">
        <p14:creationId xmlns:p14="http://schemas.microsoft.com/office/powerpoint/2010/main" val="24718422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smtClean="0">
                <a:solidFill>
                  <a:schemeClr val="bg1"/>
                </a:solidFill>
                <a:latin typeface="DINNeuzeitGrotesk BoldCond"/>
              </a:rPr>
              <a:t>2 </a:t>
            </a:r>
            <a:r>
              <a:rPr lang="en-US" sz="2800" b="1" dirty="0">
                <a:solidFill>
                  <a:schemeClr val="bg1"/>
                </a:solidFill>
                <a:latin typeface="DINNeuzeitGrotesk BoldCond"/>
              </a:rPr>
              <a:t>Corinthians 4:2</a:t>
            </a:r>
            <a:r>
              <a:rPr lang="en-US" sz="2800" dirty="0">
                <a:solidFill>
                  <a:schemeClr val="bg1"/>
                </a:solidFill>
                <a:latin typeface="DINNeuzeitGrotesk BoldCond"/>
              </a:rPr>
              <a:t> (MSG) </a:t>
            </a:r>
            <a:r>
              <a:rPr lang="en-US" sz="2800" b="1" dirty="0" smtClean="0">
                <a:solidFill>
                  <a:schemeClr val="bg1"/>
                </a:solidFill>
                <a:latin typeface="DINNeuzeitGrotesk BoldCond"/>
              </a:rPr>
              <a:t>We </a:t>
            </a:r>
            <a:r>
              <a:rPr lang="en-US" sz="2800" b="1" dirty="0">
                <a:solidFill>
                  <a:schemeClr val="bg1"/>
                </a:solidFill>
                <a:latin typeface="DINNeuzeitGrotesk BoldCond"/>
              </a:rPr>
              <a:t>refuse to wear masks</a:t>
            </a:r>
            <a:r>
              <a:rPr lang="en-US" sz="2800" dirty="0">
                <a:solidFill>
                  <a:schemeClr val="bg1"/>
                </a:solidFill>
                <a:latin typeface="DINNeuzeitGrotesk BoldCond"/>
              </a:rPr>
              <a:t> and play games...Rather, we keep everything we do and say out in the open, the whole truth on display, so that those who want to can see</a:t>
            </a:r>
            <a:r>
              <a:rPr lang="en-US" sz="2800" dirty="0" smtClean="0">
                <a:solidFill>
                  <a:schemeClr val="bg1"/>
                </a:solidFill>
                <a:latin typeface="DINNeuzeitGrotesk BoldCond"/>
              </a:rPr>
              <a:t>...</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341749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6015" y="252460"/>
            <a:ext cx="6989186" cy="912311"/>
          </a:xfrm>
        </p:spPr>
        <p:txBody>
          <a:bodyPr>
            <a:noAutofit/>
          </a:bodyPr>
          <a:lstStyle/>
          <a:p>
            <a:pPr lvl="0" algn="l" defTabSz="3429000"/>
            <a:r>
              <a:rPr lang="en-US" sz="4000" dirty="0" smtClean="0">
                <a:solidFill>
                  <a:schemeClr val="bg1">
                    <a:lumMod val="75000"/>
                  </a:schemeClr>
                </a:solidFill>
                <a:latin typeface="DINNeuzeitGrotesk BoldCond"/>
                <a:cs typeface="DINNeuzeitGrotesk BoldCond"/>
              </a:rPr>
              <a:t>FEAR OF </a:t>
            </a:r>
            <a:r>
              <a:rPr lang="en-US" sz="4000" dirty="0" smtClean="0">
                <a:solidFill>
                  <a:schemeClr val="bg1">
                    <a:lumMod val="75000"/>
                  </a:schemeClr>
                </a:solidFill>
                <a:latin typeface="DINNeuzeitGrotesk BoldCond"/>
                <a:cs typeface="DINNeuzeitGrotesk BoldCond"/>
              </a:rPr>
              <a:t>INTIMACY</a:t>
            </a:r>
            <a:endParaRPr lang="en-US" sz="4000" dirty="0">
              <a:solidFill>
                <a:schemeClr val="bg1">
                  <a:lumMod val="75000"/>
                </a:schemeClr>
              </a:solidFill>
              <a:latin typeface="DINNeuzeitGrotesk BoldCond"/>
              <a:cs typeface="DINNeuzeitGrotesk BoldCond"/>
            </a:endParaRPr>
          </a:p>
        </p:txBody>
      </p:sp>
      <p:sp>
        <p:nvSpPr>
          <p:cNvPr id="4" name="Title 1"/>
          <p:cNvSpPr txBox="1">
            <a:spLocks/>
          </p:cNvSpPr>
          <p:nvPr/>
        </p:nvSpPr>
        <p:spPr>
          <a:xfrm>
            <a:off x="1033586" y="2113918"/>
            <a:ext cx="6989186" cy="91231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defTabSz="3429000"/>
            <a:r>
              <a:rPr lang="en-US" sz="4800" b="1" dirty="0">
                <a:solidFill>
                  <a:schemeClr val="bg1"/>
                </a:solidFill>
                <a:latin typeface="DINNeuzeitGrotesk BoldCond"/>
                <a:cs typeface="DINNeuzeitGrotesk BoldCond"/>
              </a:rPr>
              <a:t>3</a:t>
            </a:r>
            <a:r>
              <a:rPr lang="en-US" sz="4800" b="1" dirty="0" smtClean="0">
                <a:solidFill>
                  <a:schemeClr val="bg1"/>
                </a:solidFill>
                <a:latin typeface="DINNeuzeitGrotesk BoldCond"/>
                <a:cs typeface="DINNeuzeitGrotesk BoldCond"/>
              </a:rPr>
              <a:t>. </a:t>
            </a:r>
            <a:r>
              <a:rPr lang="en-US" sz="4800" b="1" dirty="0">
                <a:solidFill>
                  <a:schemeClr val="bg1"/>
                </a:solidFill>
                <a:latin typeface="DINNeuzeitGrotesk BoldCond"/>
              </a:rPr>
              <a:t>Comes from our desire for </a:t>
            </a:r>
            <a:r>
              <a:rPr lang="en-US" sz="4800" b="1" u="sng" dirty="0">
                <a:solidFill>
                  <a:schemeClr val="bg1"/>
                </a:solidFill>
                <a:latin typeface="DINNeuzeitGrotesk BoldCond"/>
              </a:rPr>
              <a:t>approval.</a:t>
            </a:r>
            <a:endParaRPr lang="en-US" sz="4800" b="1" dirty="0">
              <a:solidFill>
                <a:schemeClr val="bg1"/>
              </a:solidFill>
              <a:latin typeface="DINNeuzeitGrotesk BoldCond"/>
              <a:cs typeface="DINNeuzeitGrotesk BoldCond"/>
            </a:endParaRPr>
          </a:p>
        </p:txBody>
      </p:sp>
    </p:spTree>
    <p:extLst>
      <p:ext uri="{BB962C8B-B14F-4D97-AF65-F5344CB8AC3E}">
        <p14:creationId xmlns:p14="http://schemas.microsoft.com/office/powerpoint/2010/main" val="15138442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FNEMasterTemplateForThemePreview.pptx</Template>
  <TotalTime>0</TotalTime>
  <Words>632</Words>
  <Application>Microsoft Office PowerPoint</Application>
  <PresentationFormat>On-screen Show (16:9)</PresentationFormat>
  <Paragraphs>37</Paragraphs>
  <Slides>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DINNeuzeitGrotesk BoldCond</vt:lpstr>
      <vt:lpstr>Office Theme</vt:lpstr>
      <vt:lpstr>PART ONE: FEAR OF  INTIMACY</vt:lpstr>
      <vt:lpstr>FEAR OF INTIMACY</vt:lpstr>
      <vt:lpstr>Luke 1:28-30  “Greetings, you who are highly favored! The Lord is with you.”  29 Mary was greatly troubled at his words and wondered what kind of greeting this might be. 30 But the angel said to her, “Do not be afraid, Mary, you have found favor with God.”</vt:lpstr>
      <vt:lpstr>Luke 2:8 -10  And there were shepherds living out in the fields nearby, keeping watch over their flocks at night. 9 An angel of the Lord appeared to them, and the glory of the Lord shone around them, and they were terrified. 10 But the angel said to them, “Do not be afraid. I bring you good news of great joy that will be for all the people.”</vt:lpstr>
      <vt:lpstr>John 8:44  You belong to your father, the devil, and you want to carry out your father’s desire. He was a murderer from the beginning, not holding to the truth, for there is no truth in him. When he lies, he speaks his native language, for he is a liar and the father of lies.</vt:lpstr>
      <vt:lpstr>FEAR OF INTIMACY</vt:lpstr>
      <vt:lpstr>Genesis 3:9-10  But the LORD God called to the man, “Where are you?” He answered, “I heard you in the garden, and I was afraid because I was naked; so I hid.” </vt:lpstr>
      <vt:lpstr>2 Corinthians 4:2 (MSG) We refuse to wear masks and play games...Rather, we keep everything we do and say out in the open, the whole truth on display, so that those who want to can see...</vt:lpstr>
      <vt:lpstr>FEAR OF INTIMACY</vt:lpstr>
      <vt:lpstr>Proverbs 29:25  Fear of man will prove to be a snare, but  whoever trusts in the LORD is kept safe.</vt:lpstr>
      <vt:lpstr>FEAR OF INTIMACY</vt:lpstr>
      <vt:lpstr>Job 19:19 All my intimate friends detest me; those I love have turned against me.</vt:lpstr>
      <vt:lpstr>Hebrews 4:15-16   For we do not have a high priest who is unable to sympathize with our weaknesses, but we have one who has been tempted in every way, just as we are—yet was without sin. 16 Let us then approach the throne of grace with confidence, so that we may receive mercy and find grace to help us in our time of need.</vt:lpstr>
      <vt:lpstr>OVERCOMING THE FEAR OF INTIMACY</vt:lpstr>
      <vt:lpstr>OVERCOMING THE FEAR OF INTIMACY</vt:lpstr>
      <vt:lpstr>Matthew 11:28-29   Come to me, all you who are weary and burdened, and I will give you rest. 29 Take my yoke upon you and learn from me, for I am gentle and humble in heart, and you will find rest for your souls.  </vt:lpstr>
      <vt:lpstr>Luke 2:10-11 But the angel said to them, “Do not be afraid. I bring you good news of great joy that will be for all the people. Today in the town of David a Savior has been born to you; he is Christ the Lord.” </vt:lpstr>
      <vt:lpstr>Titus 3:3-7 NLT   Once we, too, were foolish and disobedient. We were misled and became slaves to many lusts and pleasures. Our lives were full of evil and envy, and we hated each other.  4 But—When God our Savior revealed his kindness and love, 5 he saved us, not because of the righteous things we had done, but because of his mercy. He washed away our sins, giving us a new birth and new life through the Holy Spirit. </vt:lpstr>
      <vt:lpstr>6 He generously poured out the Spirit upon us through Jesus Christ our Savior. 7 Because of his grace he declared us righteous and gave us confidence that we will inherit eternal life.</vt:lpstr>
      <vt:lpstr>OVERCOMING THE FEAR OF INTIMACY</vt:lpstr>
      <vt:lpstr>1 John 4:18 There is no fear in love. But perfect love drives out fear...  </vt:lpstr>
      <vt:lpstr>Romans 15:7 Accept one another, then, just as Christ accepted you, in order to bring praise to God.</vt:lpstr>
      <vt:lpstr>Matthew 18:21-22 Then Peter came to Jesus and asked, “Lord, how many times shall I forgive my brother when he sins against me? Up to seven times?” Jesus answered, “I tell you, not seven times, but seventy-seven times.”</vt:lpstr>
      <vt:lpstr>OVERCOMING THE FEAR OF INTIMACY</vt:lpstr>
      <vt:lpstr>Matthew 22:37-39 ...Love the Lord your God with all your heart and with all your soul and with all your mind...And the second is like it: Love your neighbor as yourself.</vt:lpstr>
      <vt:lpstr>John 3:16  For God so loved the world that he gave his one and only Son, that whoever believes in him shall not perish but have eternal life.</vt:lpstr>
      <vt:lpstr>Luke 2:15 When the angels had left them and gone into heaven, the shepherds said to one another, “Let’s go to Bethlehem and see this thing that has happened, which the Lord has told us about.”</vt:lpstr>
      <vt:lpstr>Revelations 3:20  Here I am! I stand at the door and knock. If anyone hears my voice and opens the door, I will come in and eat with him, and he with me.</vt:lpstr>
      <vt:lpstr>Psalm 91:1-16</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2015-11-11T18:58:17Z</dcterms:created>
  <dcterms:modified xsi:type="dcterms:W3CDTF">2015-11-18T23:17:05Z</dcterms:modified>
  <cp:contentStatus/>
</cp:coreProperties>
</file>