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1" r:id="rId2"/>
    <p:sldMasterId id="2147483716" r:id="rId3"/>
    <p:sldMasterId id="2147483701" r:id="rId4"/>
    <p:sldMasterId id="2147483686" r:id="rId5"/>
    <p:sldMasterId id="2147483673" r:id="rId6"/>
    <p:sldMasterId id="2147483661" r:id="rId7"/>
  </p:sldMasterIdLst>
  <p:notesMasterIdLst>
    <p:notesMasterId r:id="rId59"/>
  </p:notesMasterIdLst>
  <p:handoutMasterIdLst>
    <p:handoutMasterId r:id="rId60"/>
  </p:handoutMasterIdLst>
  <p:sldIdLst>
    <p:sldId id="256" r:id="rId8"/>
    <p:sldId id="1020" r:id="rId9"/>
    <p:sldId id="1059" r:id="rId10"/>
    <p:sldId id="1062" r:id="rId11"/>
    <p:sldId id="381" r:id="rId12"/>
    <p:sldId id="380" r:id="rId13"/>
    <p:sldId id="326" r:id="rId14"/>
    <p:sldId id="1126" r:id="rId15"/>
    <p:sldId id="1063" r:id="rId16"/>
    <p:sldId id="1064" r:id="rId17"/>
    <p:sldId id="1100" r:id="rId18"/>
    <p:sldId id="1101" r:id="rId19"/>
    <p:sldId id="1102" r:id="rId20"/>
    <p:sldId id="1083" r:id="rId21"/>
    <p:sldId id="439" r:id="rId22"/>
    <p:sldId id="1089" r:id="rId23"/>
    <p:sldId id="1090" r:id="rId24"/>
    <p:sldId id="1103" r:id="rId25"/>
    <p:sldId id="1093" r:id="rId26"/>
    <p:sldId id="1051" r:id="rId27"/>
    <p:sldId id="1053" r:id="rId28"/>
    <p:sldId id="1104" r:id="rId29"/>
    <p:sldId id="1106" r:id="rId30"/>
    <p:sldId id="1050" r:id="rId31"/>
    <p:sldId id="1055" r:id="rId32"/>
    <p:sldId id="1107" r:id="rId33"/>
    <p:sldId id="1091" r:id="rId34"/>
    <p:sldId id="1108" r:id="rId35"/>
    <p:sldId id="1109" r:id="rId36"/>
    <p:sldId id="1044" r:id="rId37"/>
    <p:sldId id="1111" r:id="rId38"/>
    <p:sldId id="1112" r:id="rId39"/>
    <p:sldId id="1113" r:id="rId40"/>
    <p:sldId id="1114" r:id="rId41"/>
    <p:sldId id="1115" r:id="rId42"/>
    <p:sldId id="1116" r:id="rId43"/>
    <p:sldId id="1056" r:id="rId44"/>
    <p:sldId id="1117" r:id="rId45"/>
    <p:sldId id="1118" r:id="rId46"/>
    <p:sldId id="1087" r:id="rId47"/>
    <p:sldId id="1119" r:id="rId48"/>
    <p:sldId id="1120" r:id="rId49"/>
    <p:sldId id="1092" r:id="rId50"/>
    <p:sldId id="1121" r:id="rId51"/>
    <p:sldId id="1122" r:id="rId52"/>
    <p:sldId id="1058" r:id="rId53"/>
    <p:sldId id="1097" r:id="rId54"/>
    <p:sldId id="1123" r:id="rId55"/>
    <p:sldId id="1124" r:id="rId56"/>
    <p:sldId id="1125" r:id="rId57"/>
    <p:sldId id="519" r:id="rId58"/>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640">
          <p15:clr>
            <a:srgbClr val="A4A3A4"/>
          </p15:clr>
        </p15:guide>
        <p15:guide id="2" pos="347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FFCC"/>
    <a:srgbClr val="008000"/>
    <a:srgbClr val="D9FFFF"/>
    <a:srgbClr val="CCFFFF"/>
    <a:srgbClr val="FFFFE5"/>
    <a:srgbClr val="E5FFFF"/>
    <a:srgbClr val="FF9900"/>
    <a:srgbClr val="FFFFD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3FF3D-A502-443B-8941-5A58F73F42C9}" v="2" dt="2020-03-02T18:48:33.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134" autoAdjust="0"/>
    <p:restoredTop sz="55416" autoAdjust="0"/>
  </p:normalViewPr>
  <p:slideViewPr>
    <p:cSldViewPr snapToGrid="0" showGuides="1">
      <p:cViewPr varScale="1">
        <p:scale>
          <a:sx n="44" d="100"/>
          <a:sy n="44" d="100"/>
        </p:scale>
        <p:origin x="648" y="62"/>
      </p:cViewPr>
      <p:guideLst>
        <p:guide orient="horz" pos="2640"/>
        <p:guide pos="3470"/>
      </p:guideLst>
    </p:cSldViewPr>
  </p:slideViewPr>
  <p:notesTextViewPr>
    <p:cViewPr>
      <p:scale>
        <a:sx n="100" d="100"/>
        <a:sy n="100" d="100"/>
      </p:scale>
      <p:origin x="0" y="0"/>
    </p:cViewPr>
  </p:notesTextViewPr>
  <p:sorterViewPr>
    <p:cViewPr varScale="1">
      <p:scale>
        <a:sx n="1" d="1"/>
        <a:sy n="1" d="1"/>
      </p:scale>
      <p:origin x="0" y="-48778"/>
    </p:cViewPr>
  </p:sorterViewPr>
  <p:notesViewPr>
    <p:cSldViewPr snapToGrid="0" showGuides="1">
      <p:cViewPr varScale="1">
        <p:scale>
          <a:sx n="62" d="100"/>
          <a:sy n="62" d="100"/>
        </p:scale>
        <p:origin x="869"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US"/>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US"/>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US"/>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AD0D722F-6B35-41A5-B305-950614B7852B}" type="slidenum">
              <a:rPr lang="en-US"/>
              <a:pPr>
                <a:defRPr/>
              </a:pPr>
              <a:t>‹#›</a:t>
            </a:fld>
            <a:endParaRPr lang="en-US"/>
          </a:p>
        </p:txBody>
      </p:sp>
    </p:spTree>
    <p:extLst>
      <p:ext uri="{BB962C8B-B14F-4D97-AF65-F5344CB8AC3E}">
        <p14:creationId xmlns:p14="http://schemas.microsoft.com/office/powerpoint/2010/main" val="2860190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8" name="Rectangle 4"/>
          <p:cNvSpPr>
            <a:spLocks noGrp="1" noRot="1" noChangeAspect="1" noChangeArrowheads="1" noTextEdit="1"/>
          </p:cNvSpPr>
          <p:nvPr>
            <p:ph type="sldImg" idx="2"/>
          </p:nvPr>
        </p:nvSpPr>
        <p:spPr bwMode="auto">
          <a:xfrm>
            <a:off x="1729945" y="117389"/>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296561" y="3015049"/>
            <a:ext cx="6559851" cy="58323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mn-cs"/>
              </a:defRPr>
            </a:lvl1pPr>
          </a:lstStyle>
          <a:p>
            <a:pPr>
              <a:defRPr/>
            </a:pPr>
            <a:fld id="{BF0BD165-D115-47E5-B1A1-E3C12FE467A9}" type="slidenum">
              <a:rPr lang="en-US"/>
              <a:pPr>
                <a:defRPr/>
              </a:pPr>
              <a:t>‹#›</a:t>
            </a:fld>
            <a:endParaRPr lang="en-US"/>
          </a:p>
        </p:txBody>
      </p:sp>
    </p:spTree>
    <p:extLst>
      <p:ext uri="{BB962C8B-B14F-4D97-AF65-F5344CB8AC3E}">
        <p14:creationId xmlns:p14="http://schemas.microsoft.com/office/powerpoint/2010/main" val="1496706158"/>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ts val="600"/>
      </a:spcAft>
      <a:defRPr sz="1600" kern="1200">
        <a:solidFill>
          <a:schemeClr val="tx1"/>
        </a:solidFill>
        <a:latin typeface="Arial" charset="0"/>
        <a:ea typeface="+mn-ea"/>
        <a:cs typeface="+mn-cs"/>
      </a:defRPr>
    </a:lvl1pPr>
    <a:lvl2pPr marL="457200" algn="l" rtl="0" eaLnBrk="0" fontAlgn="base" hangingPunct="0">
      <a:spcBef>
        <a:spcPts val="0"/>
      </a:spcBef>
      <a:spcAft>
        <a:spcPts val="600"/>
      </a:spcAft>
      <a:defRPr sz="1600" kern="1200">
        <a:solidFill>
          <a:schemeClr val="tx1"/>
        </a:solidFill>
        <a:latin typeface="Arial" charset="0"/>
        <a:ea typeface="+mn-ea"/>
        <a:cs typeface="+mn-cs"/>
      </a:defRPr>
    </a:lvl2pPr>
    <a:lvl3pPr marL="914400" algn="l" rtl="0" eaLnBrk="0" fontAlgn="base" hangingPunct="0">
      <a:spcBef>
        <a:spcPts val="0"/>
      </a:spcBef>
      <a:spcAft>
        <a:spcPts val="600"/>
      </a:spcAft>
      <a:defRPr sz="1600" kern="1200">
        <a:solidFill>
          <a:schemeClr val="tx1"/>
        </a:solidFill>
        <a:latin typeface="Arial" charset="0"/>
        <a:ea typeface="+mn-ea"/>
        <a:cs typeface="+mn-cs"/>
      </a:defRPr>
    </a:lvl3pPr>
    <a:lvl4pPr marL="1371600" algn="l" rtl="0" eaLnBrk="0" fontAlgn="base" hangingPunct="0">
      <a:spcBef>
        <a:spcPts val="0"/>
      </a:spcBef>
      <a:spcAft>
        <a:spcPts val="600"/>
      </a:spcAft>
      <a:defRPr sz="1600" kern="1200">
        <a:solidFill>
          <a:schemeClr val="tx1"/>
        </a:solidFill>
        <a:latin typeface="Arial" charset="0"/>
        <a:ea typeface="+mn-ea"/>
        <a:cs typeface="+mn-cs"/>
      </a:defRPr>
    </a:lvl4pPr>
    <a:lvl5pPr marL="1828800" algn="l" rtl="0" eaLnBrk="0" fontAlgn="base" hangingPunct="0">
      <a:spcBef>
        <a:spcPts val="0"/>
      </a:spcBef>
      <a:spcAft>
        <a:spcPts val="60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6F9953-1F53-4299-B58B-E1843B34D8DA}" type="slidenum">
              <a:rPr lang="en-US" altLang="en-US" smtClean="0"/>
              <a:pPr eaLnBrk="1" hangingPunct="1">
                <a:spcBef>
                  <a:spcPct val="0"/>
                </a:spcBef>
              </a:pPr>
              <a:t>1</a:t>
            </a:fld>
            <a:endParaRPr lang="en-US" altLang="en-US"/>
          </a:p>
        </p:txBody>
      </p:sp>
      <p:sp>
        <p:nvSpPr>
          <p:cNvPr id="124931" name="Rectangle 2"/>
          <p:cNvSpPr>
            <a:spLocks noGrp="1" noRot="1" noChangeAspect="1" noChangeArrowheads="1" noTextEdit="1"/>
          </p:cNvSpPr>
          <p:nvPr>
            <p:ph type="sldImg"/>
          </p:nvPr>
        </p:nvSpPr>
        <p:spPr>
          <a:xfrm>
            <a:off x="1730375" y="117475"/>
            <a:ext cx="3657600" cy="27432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5000"/>
              </a:lnSpc>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Greetings and Introductions </a:t>
            </a:r>
          </a:p>
          <a:p>
            <a:pPr marL="520700" lvl="1" indent="-285750">
              <a:buFont typeface="Arial" panose="020B0604020202020204" pitchFamily="34" charset="0"/>
              <a:buChar char="•"/>
            </a:pPr>
            <a:r>
              <a:rPr lang="en-US" dirty="0"/>
              <a:t>If there is a local coordinator, he will welcome the participants, introduce the trainers, and open the workshop in prayer.</a:t>
            </a:r>
          </a:p>
          <a:p>
            <a:pPr marL="262964" indent="-262964">
              <a:buSzPct val="75000"/>
              <a:buChar char="•"/>
            </a:pPr>
            <a:r>
              <a:rPr lang="en-US" dirty="0"/>
              <a:t>Thank the pastors and leaders for coming</a:t>
            </a:r>
          </a:p>
          <a:p>
            <a:pPr marL="262964" indent="-262964">
              <a:buSzPct val="75000"/>
              <a:buChar char="•"/>
            </a:pPr>
            <a:r>
              <a:rPr lang="en-US" dirty="0"/>
              <a:t>Trainers introduce themselves</a:t>
            </a:r>
          </a:p>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903413" y="0"/>
            <a:ext cx="3451225" cy="2587625"/>
          </a:xfrm>
          <a:ln/>
        </p:spPr>
      </p:sp>
      <p:sp>
        <p:nvSpPr>
          <p:cNvPr id="158723" name="Rectangle 3"/>
          <p:cNvSpPr>
            <a:spLocks noGrp="1" noChangeArrowheads="1"/>
          </p:cNvSpPr>
          <p:nvPr>
            <p:ph type="body" idx="1"/>
          </p:nvPr>
        </p:nvSpPr>
        <p:spPr>
          <a:xfrm>
            <a:off x="123569" y="2854411"/>
            <a:ext cx="6732844" cy="60177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1600" b="1" dirty="0"/>
              <a:t>Foundations Grow</a:t>
            </a:r>
          </a:p>
          <a:p>
            <a:pPr algn="ctr"/>
            <a:r>
              <a:rPr lang="en-US" sz="1600" b="1" dirty="0"/>
              <a:t>Chapter 1. God’s Word</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Trainer leads 4 volunteers through question 3</a:t>
            </a:r>
          </a:p>
        </p:txBody>
      </p:sp>
      <p:sp>
        <p:nvSpPr>
          <p:cNvPr id="4" name="Slide Number Placeholder 3">
            <a:extLst>
              <a:ext uri="{FF2B5EF4-FFF2-40B4-BE49-F238E27FC236}">
                <a16:creationId xmlns:a16="http://schemas.microsoft.com/office/drawing/2014/main" id="{67BF52C3-A2AA-48E8-A37D-EE86A843E2DB}"/>
              </a:ext>
            </a:extLst>
          </p:cNvPr>
          <p:cNvSpPr>
            <a:spLocks noGrp="1"/>
          </p:cNvSpPr>
          <p:nvPr>
            <p:ph type="sldNum" sz="quarter" idx="5"/>
          </p:nvPr>
        </p:nvSpPr>
        <p:spPr>
          <a:xfrm>
            <a:off x="3884613" y="8685213"/>
            <a:ext cx="2971800" cy="457200"/>
          </a:xfrm>
        </p:spPr>
        <p:txBody>
          <a:bodyPr/>
          <a:lstStyle/>
          <a:p>
            <a:pPr>
              <a:defRPr/>
            </a:pPr>
            <a:fld id="{BF0BD165-D115-47E5-B1A1-E3C12FE467A9}"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lvl="0" indent="-285750">
              <a:spcAft>
                <a:spcPts val="300"/>
              </a:spcAft>
              <a:buFont typeface="Arial" panose="020B0604020202020204" pitchFamily="34" charset="0"/>
              <a:buChar char="•"/>
            </a:pPr>
            <a:r>
              <a:rPr lang="en-US" altLang="en-US" sz="1600" kern="0" dirty="0">
                <a:latin typeface="Arial"/>
              </a:rPr>
              <a:t>Form groups of 2-5 people </a:t>
            </a:r>
          </a:p>
          <a:p>
            <a:pPr marL="285750" lvl="0" indent="-285750">
              <a:spcAft>
                <a:spcPts val="300"/>
              </a:spcAft>
              <a:buFont typeface="Arial" panose="020B0604020202020204" pitchFamily="34" charset="0"/>
              <a:buChar char="•"/>
            </a:pPr>
            <a:r>
              <a:rPr lang="en-US" altLang="en-US" sz="1600" kern="0" dirty="0">
                <a:latin typeface="Arial"/>
              </a:rPr>
              <a:t>Each group chooses a leader</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sz="1600" b="0" kern="0" dirty="0">
                <a:latin typeface="Arial"/>
              </a:rPr>
              <a:t>Discuss “Jesus and God’s Word” questions 4-5 </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dirty="0"/>
              <a:t>Stop the groups after 15-30 minutes depending on time available</a:t>
            </a:r>
          </a:p>
          <a:p>
            <a:pPr marL="285750" indent="-285750">
              <a:buFont typeface="Arial" panose="020B0604020202020204" pitchFamily="34" charset="0"/>
              <a:buChar char="•"/>
            </a:pPr>
            <a:r>
              <a:rPr lang="en-US" altLang="en-US" dirty="0"/>
              <a:t>Trainer coaches the groups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11</a:t>
            </a:fld>
            <a:endParaRPr lang="en-US"/>
          </a:p>
        </p:txBody>
      </p:sp>
    </p:spTree>
    <p:extLst>
      <p:ext uri="{BB962C8B-B14F-4D97-AF65-F5344CB8AC3E}">
        <p14:creationId xmlns:p14="http://schemas.microsoft.com/office/powerpoint/2010/main" val="426165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lvl="0" indent="-285750">
              <a:spcAft>
                <a:spcPts val="300"/>
              </a:spcAft>
              <a:buFont typeface="Arial" panose="020B0604020202020204" pitchFamily="34" charset="0"/>
              <a:buChar char="•"/>
            </a:pPr>
            <a:r>
              <a:rPr lang="en-US" altLang="en-US" sz="1600" kern="0" dirty="0">
                <a:latin typeface="Arial"/>
              </a:rPr>
              <a:t>Groups choose a new leader</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sz="1600" b="0" kern="0" dirty="0">
                <a:latin typeface="Arial"/>
              </a:rPr>
              <a:t>Discuss “We Can Rely on God’s Word” and “How God’s Word Helps You” questions 6-11</a:t>
            </a:r>
          </a:p>
          <a:p>
            <a:pPr marL="285750" marR="0" lvl="0" indent="-285750" algn="l" defTabSz="914400" rtl="0" eaLnBrk="0" fontAlgn="base" latinLnBrk="0" hangingPunct="0">
              <a:lnSpc>
                <a:spcPct val="100000"/>
              </a:lnSpc>
              <a:spcBef>
                <a:spcPts val="0"/>
              </a:spcBef>
              <a:spcAft>
                <a:spcPts val="300"/>
              </a:spcAft>
              <a:buClrTx/>
              <a:buSzTx/>
              <a:buFont typeface="Arial" panose="020B0604020202020204" pitchFamily="34" charset="0"/>
              <a:buChar char="•"/>
              <a:tabLst/>
              <a:defRPr/>
            </a:pPr>
            <a:r>
              <a:rPr lang="en-US" altLang="en-US" dirty="0"/>
              <a:t>Stop the groups after 15-30 minutes depending on time available</a:t>
            </a:r>
          </a:p>
          <a:p>
            <a:pPr marL="285750" indent="-285750">
              <a:buFont typeface="Arial" panose="020B0604020202020204" pitchFamily="34" charset="0"/>
              <a:buChar char="•"/>
            </a:pPr>
            <a:r>
              <a:rPr lang="en-US" altLang="en-US" dirty="0"/>
              <a:t>Trainer coaches the groups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12</a:t>
            </a:fld>
            <a:endParaRPr lang="en-US"/>
          </a:p>
        </p:txBody>
      </p:sp>
    </p:spTree>
    <p:extLst>
      <p:ext uri="{BB962C8B-B14F-4D97-AF65-F5344CB8AC3E}">
        <p14:creationId xmlns:p14="http://schemas.microsoft.com/office/powerpoint/2010/main" val="2116982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2750" y="104775"/>
            <a:ext cx="3717925" cy="2787650"/>
          </a:xfrm>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spcBef>
                <a:spcPts val="0"/>
              </a:spcBef>
              <a:buClrTx/>
              <a:buSzTx/>
              <a:buFont typeface="Arial" panose="020B0604020202020204" pitchFamily="34" charset="0"/>
              <a:buChar char="•"/>
              <a:tabLst/>
              <a:defRPr/>
            </a:pPr>
            <a:r>
              <a:rPr lang="en-US" altLang="en-US" dirty="0"/>
              <a:t>In your groups use these questions to evaluate the experience.</a:t>
            </a:r>
          </a:p>
          <a:p>
            <a:pPr algn="ctr">
              <a:spcBef>
                <a:spcPts val="0"/>
              </a:spcBef>
            </a:pPr>
            <a:endParaRPr lang="en-US" altLang="en-US" b="1" dirty="0"/>
          </a:p>
          <a:p>
            <a:pPr algn="l">
              <a:spcBef>
                <a:spcPts val="0"/>
              </a:spcBef>
            </a:pPr>
            <a:r>
              <a:rPr lang="en-US" altLang="en-US" b="1" dirty="0"/>
              <a:t>Post-Meeting Evaluation</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What were some positive experiences?</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everyone participate?</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I give positive feedback to every answer?</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I talk too much?</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someone else talk too much?</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we get off track during the meeting?</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Did I keep it simple for unbelievers and new believers?</a:t>
            </a:r>
          </a:p>
          <a:p>
            <a:pPr marL="342900" marR="0" lvl="0" indent="-342900">
              <a:spcBef>
                <a:spcPts val="0"/>
              </a:spcBef>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Other observations?</a:t>
            </a:r>
          </a:p>
          <a:p>
            <a:pPr marL="285750" indent="-285750">
              <a:buFont typeface="Arial" panose="020B0604020202020204" pitchFamily="34" charset="0"/>
              <a:buChar char="•"/>
            </a:pPr>
            <a:endParaRPr lang="en-US" altLang="en-US" dirty="0"/>
          </a:p>
          <a:p>
            <a:pPr marL="285750" indent="-285750">
              <a:buFont typeface="Arial" panose="020B0604020202020204" pitchFamily="34" charset="0"/>
              <a:buChar char="•"/>
            </a:pPr>
            <a:r>
              <a:rPr lang="en-US" altLang="en-US" dirty="0"/>
              <a:t>Ask them to share some of their observations</a:t>
            </a:r>
          </a:p>
          <a:p>
            <a:pPr marL="285750" indent="-285750">
              <a:buFont typeface="Arial" panose="020B0604020202020204" pitchFamily="34" charset="0"/>
              <a:buChar char="•"/>
            </a:pPr>
            <a:r>
              <a:rPr lang="en-US" altLang="en-US" dirty="0"/>
              <a:t>What questions do you have?</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13</a:t>
            </a:fld>
            <a:endParaRPr lang="en-US"/>
          </a:p>
        </p:txBody>
      </p:sp>
    </p:spTree>
    <p:extLst>
      <p:ext uri="{BB962C8B-B14F-4D97-AF65-F5344CB8AC3E}">
        <p14:creationId xmlns:p14="http://schemas.microsoft.com/office/powerpoint/2010/main" val="1278871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34950" indent="-234950">
              <a:spcAft>
                <a:spcPts val="1200"/>
              </a:spcAft>
              <a:buFontTx/>
              <a:buAutoNum type="arabicPeriod"/>
            </a:pPr>
            <a:r>
              <a:rPr lang="en-US" dirty="0">
                <a:ln w="6350">
                  <a:noFill/>
                </a:ln>
              </a:rPr>
              <a:t>How many were at Workshop 1?</a:t>
            </a:r>
          </a:p>
          <a:p>
            <a:pPr marL="692150" lvl="1" indent="-234950">
              <a:spcAft>
                <a:spcPts val="1200"/>
              </a:spcAft>
              <a:buFont typeface="Arial" panose="020B0604020202020204" pitchFamily="34" charset="0"/>
              <a:buChar char="•"/>
            </a:pPr>
            <a:r>
              <a:rPr lang="en-US" dirty="0">
                <a:ln w="6350">
                  <a:noFill/>
                </a:ln>
              </a:rPr>
              <a:t>If no one was at Workshop 1, don’t ask the following questions and spend more time on the review.</a:t>
            </a:r>
          </a:p>
          <a:p>
            <a:pPr marL="234950" indent="-234950">
              <a:spcAft>
                <a:spcPts val="1200"/>
              </a:spcAft>
              <a:buFontTx/>
              <a:buAutoNum type="arabicPeriod"/>
            </a:pPr>
            <a:r>
              <a:rPr lang="en-US" dirty="0"/>
              <a:t>What comments or questions do you have about Workshop 1?</a:t>
            </a:r>
            <a:endParaRPr lang="en-US" dirty="0">
              <a:ln w="6350">
                <a:noFill/>
              </a:ln>
            </a:endParaRPr>
          </a:p>
          <a:p>
            <a:pPr marL="234950" lvl="0" indent="-234950">
              <a:spcAft>
                <a:spcPts val="1200"/>
              </a:spcAft>
              <a:buFont typeface="+mj-lt"/>
              <a:buAutoNum type="arabicPeriod"/>
            </a:pPr>
            <a:r>
              <a:rPr lang="en-US" dirty="0">
                <a:ln w="6350">
                  <a:noFill/>
                </a:ln>
              </a:rPr>
              <a:t>How many are leading Foundations with a person or a group?</a:t>
            </a:r>
          </a:p>
          <a:p>
            <a:pPr marL="234950" indent="-234950">
              <a:spcAft>
                <a:spcPts val="1200"/>
              </a:spcAft>
              <a:buFont typeface="+mj-lt"/>
              <a:buAutoNum type="arabicPeriod"/>
            </a:pPr>
            <a:r>
              <a:rPr lang="en-US" dirty="0">
                <a:ln w="6350">
                  <a:noFill/>
                </a:ln>
              </a:rPr>
              <a:t>What questions or comments do you have about leading Foundations?</a:t>
            </a:r>
          </a:p>
          <a:p>
            <a:pPr marL="234950" lvl="0" indent="-234950">
              <a:spcAft>
                <a:spcPts val="1200"/>
              </a:spcAft>
              <a:buFont typeface="+mj-lt"/>
              <a:buAutoNum type="arabicPeriod"/>
            </a:pPr>
            <a:r>
              <a:rPr lang="en-US" dirty="0">
                <a:ln w="6350">
                  <a:noFill/>
                </a:ln>
              </a:rPr>
              <a:t>How many have identified an apprentice?</a:t>
            </a:r>
          </a:p>
          <a:p>
            <a:pPr marL="234950" lvl="0" indent="-234950">
              <a:spcAft>
                <a:spcPts val="1200"/>
              </a:spcAft>
              <a:buFont typeface="+mj-lt"/>
              <a:buAutoNum type="arabicPeriod"/>
            </a:pPr>
            <a:r>
              <a:rPr lang="en-US" dirty="0">
                <a:ln w="6350">
                  <a:noFill/>
                </a:ln>
              </a:rPr>
              <a:t>What questions or comments do you have about training an apprentice?</a:t>
            </a:r>
          </a:p>
          <a:p>
            <a:pPr marL="512763" indent="-285750">
              <a:spcAft>
                <a:spcPts val="1200"/>
              </a:spcAft>
              <a:buFont typeface="Arial" panose="020B0604020202020204" pitchFamily="34" charset="0"/>
              <a:buChar char="•"/>
            </a:pPr>
            <a:endParaRPr lang="en-US" dirty="0">
              <a:ln w="6350">
                <a:noFill/>
              </a:ln>
            </a:endParaRPr>
          </a:p>
          <a:p>
            <a:pPr marL="512763" indent="-285750">
              <a:spcAft>
                <a:spcPts val="1200"/>
              </a:spcAft>
              <a:buFont typeface="Arial" panose="020B0604020202020204" pitchFamily="34" charset="0"/>
              <a:buChar char="•"/>
            </a:pPr>
            <a:r>
              <a:rPr lang="en-US" dirty="0">
                <a:ln w="6350">
                  <a:noFill/>
                </a:ln>
              </a:rPr>
              <a:t>Survey sheet.</a:t>
            </a:r>
          </a:p>
          <a:p>
            <a:pPr marL="285750" indent="-285750">
              <a:buFont typeface="Arial" panose="020B0604020202020204" pitchFamily="34" charset="0"/>
              <a:buChar char="•"/>
            </a:pP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14</a:t>
            </a:fld>
            <a:endParaRPr lang="en-US"/>
          </a:p>
        </p:txBody>
      </p:sp>
    </p:spTree>
    <p:extLst>
      <p:ext uri="{BB962C8B-B14F-4D97-AF65-F5344CB8AC3E}">
        <p14:creationId xmlns:p14="http://schemas.microsoft.com/office/powerpoint/2010/main" val="340451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730375" y="117475"/>
            <a:ext cx="3657600" cy="2743200"/>
          </a:xfrm>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gn="ctr">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Our Mission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Lesson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Mission of Every Believer and Every Church</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Jesus has given every believer and every church a mission: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spcBef>
                <a:spcPts val="0"/>
              </a:spcBef>
              <a:spcAft>
                <a:spcPts val="1200"/>
              </a:spcAft>
            </a:pPr>
            <a:r>
              <a:rPr lang="en-US" b="1" dirty="0">
                <a:solidFill>
                  <a:srgbClr val="000000"/>
                </a:solidFill>
                <a:effectLst/>
                <a:latin typeface="Arial" panose="020B0604020202020204" pitchFamily="34" charset="0"/>
                <a:ea typeface="SimSun" panose="02010600030101010101" pitchFamily="2" charset="-122"/>
                <a:cs typeface="Arial" panose="020B0604020202020204" pitchFamily="34" charset="0"/>
              </a:rPr>
              <a:t>The Great Commission:</a:t>
            </a: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Make multiplying disciples </a:t>
            </a:r>
          </a:p>
          <a:p>
            <a:endParaRPr lang="en-US" altLang="en-US" dirty="0"/>
          </a:p>
        </p:txBody>
      </p:sp>
    </p:spTree>
    <p:extLst>
      <p:ext uri="{BB962C8B-B14F-4D97-AF65-F5344CB8AC3E}">
        <p14:creationId xmlns:p14="http://schemas.microsoft.com/office/powerpoint/2010/main" val="159947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a:spcBef>
                <a:spcPts val="0"/>
              </a:spcBef>
              <a:spcAft>
                <a:spcPts val="1200"/>
              </a:spcAft>
            </a:pPr>
            <a:r>
              <a:rPr lang="en-US" sz="1600" b="1" dirty="0">
                <a:effectLst/>
                <a:latin typeface="Arial" panose="020B0604020202020204" pitchFamily="34" charset="0"/>
                <a:ea typeface="Times New Roman" panose="02020603050405020304" pitchFamily="18" charset="0"/>
                <a:cs typeface="Arial" panose="020B0604020202020204" pitchFamily="34" charset="0"/>
              </a:rPr>
              <a:t>The role of pastors and Christian leaders</a:t>
            </a:r>
            <a:r>
              <a:rPr lang="en-US" sz="1600" dirty="0">
                <a:effectLst/>
                <a:latin typeface="Arial" panose="020B0604020202020204" pitchFamily="34" charset="0"/>
                <a:ea typeface="Times New Roman" panose="02020603050405020304" pitchFamily="18" charset="0"/>
                <a:cs typeface="Arial" panose="020B0604020202020204" pitchFamily="34" charset="0"/>
              </a:rPr>
              <a:t> (Ephesians 4:11-13, 16)</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Train the believers</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do the work of ministry </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Keep </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every ministry focused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on the mission of making multiplying disciples</a:t>
            </a:r>
          </a:p>
          <a:p>
            <a:pPr marL="342900" marR="0" lvl="0" indent="-342900">
              <a:spcBef>
                <a:spcPts val="0"/>
              </a:spcBef>
              <a:spcAft>
                <a:spcPts val="1200"/>
              </a:spcAft>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Keep every ministry </a:t>
            </a: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working properly</a:t>
            </a:r>
            <a:r>
              <a:rPr lang="en-US"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to accomplish the mission</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12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Pastors train ministry leaders and ministry leaders train workers </a:t>
            </a:r>
          </a:p>
          <a:p>
            <a:pPr marL="520700" marR="0" lvl="1" indent="-285750">
              <a:spcBef>
                <a:spcPts val="0"/>
              </a:spcBef>
              <a:spcAft>
                <a:spcPts val="12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so that all the ministries of the church are working properly. </a:t>
            </a:r>
          </a:p>
          <a:p>
            <a:pPr marL="520700" marR="0" lvl="1" indent="-285750">
              <a:spcBef>
                <a:spcPts val="0"/>
              </a:spcBef>
              <a:spcAft>
                <a:spcPts val="120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To make multiplying disciples to finish the Great Commission.</a:t>
            </a:r>
          </a:p>
          <a:p>
            <a:endParaRPr lang="es-419" sz="16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16</a:t>
            </a:fld>
            <a:endParaRPr lang="en-US"/>
          </a:p>
        </p:txBody>
      </p:sp>
    </p:spTree>
    <p:extLst>
      <p:ext uri="{BB962C8B-B14F-4D97-AF65-F5344CB8AC3E}">
        <p14:creationId xmlns:p14="http://schemas.microsoft.com/office/powerpoint/2010/main" val="1379581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259492" y="2965622"/>
            <a:ext cx="6596921" cy="5719591"/>
          </a:xfrm>
        </p:spPr>
        <p:txBody>
          <a:bodyPr/>
          <a:lstStyle/>
          <a:p>
            <a:pPr marL="0" marR="0">
              <a:spcBef>
                <a:spcPts val="0"/>
              </a:spcBef>
              <a:spcAft>
                <a:spcPts val="1200"/>
              </a:spcAft>
            </a:pPr>
            <a:r>
              <a:rPr lang="en-US" sz="1600" b="1" dirty="0">
                <a:effectLst/>
                <a:latin typeface="Arial" panose="020B0604020202020204" pitchFamily="34" charset="0"/>
                <a:ea typeface="Calibri" panose="020F0502020204030204" pitchFamily="34" charset="0"/>
                <a:cs typeface="Arial" panose="020B0604020202020204" pitchFamily="34" charset="0"/>
              </a:rPr>
              <a:t>The role of believers:</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1200"/>
              </a:spcAft>
              <a:buFont typeface="Symbol" panose="05050102010706020507" pitchFamily="18" charset="2"/>
              <a:buChar char=""/>
            </a:pPr>
            <a:r>
              <a:rPr lang="en-US" sz="1600" dirty="0">
                <a:effectLst/>
                <a:latin typeface="Arial" panose="020B0604020202020204" pitchFamily="34" charset="0"/>
                <a:ea typeface="Calibri" panose="020F0502020204030204" pitchFamily="34" charset="0"/>
                <a:cs typeface="Arial" panose="020B0604020202020204" pitchFamily="34" charset="0"/>
              </a:rPr>
              <a:t>Do the work of the ministry</a:t>
            </a:r>
          </a:p>
          <a:p>
            <a:pPr marL="0" marR="0" lvl="0" indent="0" algn="l" defTabSz="914400" rtl="0" eaLnBrk="0" fontAlgn="base" latinLnBrk="0" hangingPunct="0">
              <a:spcBef>
                <a:spcPts val="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We learn in the “Serve” section of Foundations: </a:t>
            </a:r>
          </a:p>
          <a:p>
            <a:pPr marL="342900" marR="0" lvl="0" indent="-342900" algn="l" defTabSz="914400" rtl="0" eaLnBrk="0" fontAlgn="base" latinLnBrk="0" hangingPunct="0">
              <a:spcBef>
                <a:spcPts val="0"/>
              </a:spcBef>
              <a:spcAft>
                <a:spcPts val="12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Every Christian is a minister no matter what your career is</a:t>
            </a:r>
          </a:p>
          <a:p>
            <a:pPr marL="342900" marR="0" lvl="0" indent="-342900" algn="l" defTabSz="914400" rtl="0" eaLnBrk="0" fontAlgn="base" latinLnBrk="0" hangingPunct="0">
              <a:spcBef>
                <a:spcPts val="0"/>
              </a:spcBef>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importance of your ministry</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You’ve been CREATED for ministry! Ephesians 2:10</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You’ve been CALLED into ministry! Galatians 1:15</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You've been GIFTED for ministry! 1 Peter 4:10</a:t>
            </a:r>
          </a:p>
          <a:p>
            <a:pPr marL="577850" marR="0" lvl="1" indent="-34290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body of Christ NEEDS your ministry! Corinthians 12:27</a:t>
            </a:r>
          </a:p>
          <a:p>
            <a:pPr marL="577850" marR="0" lvl="1" indent="-342900" algn="l" defTabSz="914400" rtl="0" eaLnBrk="0" fontAlgn="base" latinLnBrk="0" hangingPunct="0">
              <a:spcBef>
                <a:spcPts val="0"/>
              </a:spcBef>
              <a:spcAft>
                <a:spcPts val="12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You will be REWARDED for your ministry! Colossians 3:23, 24</a:t>
            </a:r>
          </a:p>
          <a:p>
            <a:pPr marL="342900" marR="0" lvl="0" indent="-342900" algn="l" defTabSz="914400" rtl="0" eaLnBrk="0" fontAlgn="base" latinLnBrk="0" hangingPunct="0">
              <a:spcBef>
                <a:spcPts val="0"/>
              </a:spcBef>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How to find your joyful place of ministry</a:t>
            </a:r>
          </a:p>
          <a:p>
            <a:pPr marL="508000" marR="0" lvl="0" indent="-28575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when you are using your GIFTS and ABILITIES </a:t>
            </a:r>
          </a:p>
          <a:p>
            <a:pPr marL="508000" marR="0" lvl="0" indent="-285750" algn="l" defTabSz="914400" rtl="0" eaLnBrk="0" fontAlgn="base" latinLnBrk="0" hangingPunct="0">
              <a:spcBef>
                <a:spcPts val="0"/>
              </a:spcBef>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the area of your PASSION</a:t>
            </a:r>
          </a:p>
          <a:p>
            <a:pPr marL="508000" marR="0" lvl="0" indent="-285750" algn="l" defTabSz="914400" rtl="0" eaLnBrk="0" fontAlgn="base" latinLnBrk="0" hangingPunct="0">
              <a:spcBef>
                <a:spcPts val="0"/>
              </a:spcBef>
              <a:spcAft>
                <a:spcPts val="120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a way that best expresses your PERSONALITY and EXPERIENCE!</a:t>
            </a:r>
          </a:p>
          <a:p>
            <a:pPr marL="0" marR="0">
              <a:spcBef>
                <a:spcPts val="0"/>
              </a:spcBef>
              <a:spcAft>
                <a:spcPts val="1200"/>
              </a:spcAft>
            </a:pPr>
            <a:endParaRPr lang="en-US" sz="1600" b="1"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17</a:t>
            </a:fld>
            <a:endParaRPr lang="en-US"/>
          </a:p>
        </p:txBody>
      </p:sp>
    </p:spTree>
    <p:extLst>
      <p:ext uri="{BB962C8B-B14F-4D97-AF65-F5344CB8AC3E}">
        <p14:creationId xmlns:p14="http://schemas.microsoft.com/office/powerpoint/2010/main" val="1594425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marR="0" lvl="0" indent="0" algn="ctr" defTabSz="914400" rtl="0" eaLnBrk="0" fontAlgn="base" latinLnBrk="0" hangingPunct="0">
              <a:spcBef>
                <a:spcPts val="0"/>
              </a:spcBef>
              <a:spcAft>
                <a:spcPts val="1200"/>
              </a:spcAft>
              <a:buClrTx/>
              <a:buSzTx/>
              <a:buFontTx/>
              <a:buNone/>
              <a:tabLst/>
              <a:defRPr/>
            </a:pPr>
            <a:r>
              <a:rPr lang="en-US" sz="1600" b="1" kern="1200" dirty="0">
                <a:effectLst/>
                <a:latin typeface="Arial"/>
                <a:ea typeface="Calibri"/>
              </a:rPr>
              <a:t>Multiply Disciples</a:t>
            </a:r>
            <a:endParaRPr lang="en-US" sz="1600" b="1" dirty="0">
              <a:effectLst/>
              <a:latin typeface="Times New Roman"/>
              <a:ea typeface="Times New Roman"/>
            </a:endParaRPr>
          </a:p>
          <a:p>
            <a:pPr marL="285750" indent="-285750">
              <a:buFont typeface="Arial" panose="020B0604020202020204" pitchFamily="34" charset="0"/>
              <a:buChar char="•"/>
            </a:pPr>
            <a:r>
              <a:rPr lang="en-US" sz="1600" kern="1200" baseline="0" dirty="0">
                <a:solidFill>
                  <a:schemeClr val="tx1"/>
                </a:solidFill>
                <a:effectLst/>
                <a:latin typeface="Arial" charset="0"/>
                <a:ea typeface="+mn-ea"/>
                <a:cs typeface="+mn-cs"/>
              </a:rPr>
              <a:t>Foundations is not a short-term program. </a:t>
            </a:r>
          </a:p>
          <a:p>
            <a:pPr marL="285750" indent="-285750">
              <a:buFont typeface="Arial" panose="020B0604020202020204" pitchFamily="34" charset="0"/>
              <a:buChar char="•"/>
            </a:pPr>
            <a:r>
              <a:rPr lang="en-US" sz="1600" kern="1200" baseline="0" dirty="0">
                <a:solidFill>
                  <a:schemeClr val="tx1"/>
                </a:solidFill>
                <a:effectLst/>
                <a:latin typeface="Arial" charset="0"/>
                <a:ea typeface="+mn-ea"/>
                <a:cs typeface="+mn-cs"/>
              </a:rPr>
              <a:t>It is a tool for making multiplying disciples the way Jesus did: </a:t>
            </a:r>
          </a:p>
          <a:p>
            <a:pPr marL="520700" lvl="1" indent="-285750">
              <a:buFont typeface="Arial" panose="020B0604020202020204" pitchFamily="34" charset="0"/>
              <a:buChar char="•"/>
            </a:pPr>
            <a:r>
              <a:rPr lang="en-US" sz="1600" kern="1200" baseline="0" dirty="0">
                <a:solidFill>
                  <a:schemeClr val="tx1"/>
                </a:solidFill>
                <a:effectLst/>
                <a:latin typeface="Arial" charset="0"/>
                <a:ea typeface="+mn-ea"/>
                <a:cs typeface="+mn-cs"/>
              </a:rPr>
              <a:t>Up close, personal, and over time. </a:t>
            </a:r>
          </a:p>
          <a:p>
            <a:pPr marL="285750" lvl="0" indent="-285750">
              <a:buFont typeface="Arial" panose="020B0604020202020204" pitchFamily="34" charset="0"/>
              <a:buChar char="•"/>
            </a:pPr>
            <a:r>
              <a:rPr lang="en-US" sz="1600" kern="1200" baseline="0" dirty="0">
                <a:solidFill>
                  <a:schemeClr val="tx1"/>
                </a:solidFill>
                <a:effectLst/>
                <a:latin typeface="Arial" charset="0"/>
                <a:ea typeface="+mn-ea"/>
                <a:cs typeface="+mn-cs"/>
              </a:rPr>
              <a:t>The material can be used for one-on-one discipleship or with 2-10 other people.</a:t>
            </a:r>
          </a:p>
          <a:p>
            <a:pPr marL="0" marR="0">
              <a:spcBef>
                <a:spcPts val="0"/>
              </a:spcBef>
              <a:spcAft>
                <a:spcPts val="1200"/>
              </a:spcAft>
            </a:pP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120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Unbelievers attend Foundations, accept Christ, and become disciples of Christ.</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Most of the disciples will learn their spiritual gifts, abilities, and calling </a:t>
            </a:r>
          </a:p>
          <a:p>
            <a:pPr marL="577850" lvl="1" indent="-342900">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to work in a particular ministry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Symbol" panose="05050102010706020507" pitchFamily="18" charset="2"/>
              <a:buChar char=""/>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Some of the disciples with the proper spiritual gifts, abilities, and calling </a:t>
            </a:r>
          </a:p>
          <a:p>
            <a:pPr marL="577850" lvl="1" indent="-342900">
              <a:spcAft>
                <a:spcPts val="1200"/>
              </a:spcAft>
              <a:buFont typeface="Symbol" panose="05050102010706020507" pitchFamily="18" charset="2"/>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will become Foundations leaders through the apprenticeship process and make multiplying disciples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spcBef>
                <a:spcPts val="0"/>
              </a:spcBef>
              <a:spcAft>
                <a:spcPts val="1200"/>
              </a:spcAft>
              <a:buClrTx/>
              <a:buSzTx/>
              <a:buFontTx/>
              <a:buNone/>
              <a:tabLst/>
              <a:defRPr/>
            </a:pPr>
            <a:endParaRPr lang="en-US" sz="1600" b="1" kern="1200" dirty="0">
              <a:effectLst/>
              <a:latin typeface="Arial"/>
              <a:ea typeface="Calibri"/>
            </a:endParaRPr>
          </a:p>
          <a:p>
            <a:pPr marL="0" marR="0" lvl="0" indent="0" algn="ctr" defTabSz="914400" rtl="0" eaLnBrk="0" fontAlgn="base" latinLnBrk="0" hangingPunct="0">
              <a:spcBef>
                <a:spcPts val="0"/>
              </a:spcBef>
              <a:spcAft>
                <a:spcPts val="1200"/>
              </a:spcAft>
              <a:buClrTx/>
              <a:buSzTx/>
              <a:buFontTx/>
              <a:buNone/>
              <a:tabLst/>
              <a:defRPr/>
            </a:pPr>
            <a:endParaRPr lang="en-US" sz="1600" b="1" kern="1200" dirty="0">
              <a:effectLst/>
              <a:latin typeface="Arial"/>
              <a:ea typeface="Calibri"/>
            </a:endParaRPr>
          </a:p>
          <a:p>
            <a:pPr>
              <a:spcAft>
                <a:spcPts val="12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0BD165-D115-47E5-B1A1-E3C12FE467A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274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3163330"/>
            <a:ext cx="6671062" cy="5521883"/>
          </a:xfrm>
        </p:spPr>
        <p:txBody>
          <a:bodyPr/>
          <a:lstStyle/>
          <a:p>
            <a:r>
              <a:rPr lang="en-US" sz="1600" kern="1200" baseline="0" dirty="0">
                <a:solidFill>
                  <a:schemeClr val="tx1"/>
                </a:solidFill>
                <a:effectLst/>
                <a:latin typeface="Arial" charset="0"/>
                <a:ea typeface="+mn-ea"/>
                <a:cs typeface="+mn-cs"/>
              </a:rPr>
              <a:t>Many things distract us from our mission. </a:t>
            </a:r>
          </a:p>
          <a:p>
            <a:pPr marL="342900" lvl="0" indent="-342900">
              <a:buFont typeface="Arial" panose="020B0604020202020204" pitchFamily="34" charset="0"/>
              <a:buChar char="•"/>
            </a:pPr>
            <a:r>
              <a:rPr lang="en-US" sz="1600" kern="1200" baseline="0" dirty="0">
                <a:solidFill>
                  <a:schemeClr val="tx1"/>
                </a:solidFill>
                <a:effectLst/>
                <a:latin typeface="Arial" charset="0"/>
                <a:ea typeface="+mn-ea"/>
                <a:cs typeface="+mn-cs"/>
              </a:rPr>
              <a:t>Our own sinful desires distract us from our mission </a:t>
            </a:r>
          </a:p>
          <a:p>
            <a:pPr marL="577850" lvl="1" indent="-342900">
              <a:buFont typeface="Arial" panose="020B0604020202020204" pitchFamily="34" charset="0"/>
              <a:buChar char="•"/>
            </a:pPr>
            <a:r>
              <a:rPr lang="en-US" sz="1600" kern="1200" baseline="0" dirty="0">
                <a:solidFill>
                  <a:schemeClr val="tx1"/>
                </a:solidFill>
                <a:effectLst/>
                <a:latin typeface="Arial" charset="0"/>
                <a:ea typeface="+mn-ea"/>
                <a:cs typeface="+mn-cs"/>
              </a:rPr>
              <a:t>when the world and the Devil tempt us. </a:t>
            </a:r>
          </a:p>
          <a:p>
            <a:pPr marL="342900" marR="0" lvl="0" indent="-342900" algn="l" defTabSz="914400" rtl="0" eaLnBrk="0" fontAlgn="base" latinLnBrk="0" hangingPunct="0">
              <a:lnSpc>
                <a:spcPct val="100000"/>
              </a:lnSpc>
              <a:spcBef>
                <a:spcPct val="30000"/>
              </a:spcBef>
              <a:spcAft>
                <a:spcPts val="1200"/>
              </a:spcAft>
              <a:buClrTx/>
              <a:buSzTx/>
              <a:buFont typeface="Arial" panose="020B0604020202020204" pitchFamily="34" charset="0"/>
              <a:buChar char="•"/>
              <a:tabLst/>
              <a:defRPr/>
            </a:pPr>
            <a:r>
              <a:rPr lang="en-US" sz="1600" kern="1200" baseline="0" dirty="0">
                <a:solidFill>
                  <a:schemeClr val="tx1"/>
                </a:solidFill>
                <a:effectLst/>
                <a:latin typeface="Arial" charset="0"/>
                <a:ea typeface="+mn-ea"/>
                <a:cs typeface="+mn-cs"/>
              </a:rPr>
              <a:t>Our churches do many good things but our primary mission, the Great Commission, is left undone or partially done.</a:t>
            </a:r>
          </a:p>
          <a:p>
            <a:pPr marL="520700" lvl="1" indent="-285750">
              <a:spcAft>
                <a:spcPts val="1200"/>
              </a:spcAft>
              <a:buFont typeface="Arial" panose="020B0604020202020204" pitchFamily="34" charset="0"/>
              <a:buChar char="•"/>
            </a:pPr>
            <a:r>
              <a:rPr lang="en-US" sz="1600" kern="1200" baseline="0" dirty="0">
                <a:solidFill>
                  <a:schemeClr val="tx1"/>
                </a:solidFill>
                <a:effectLst/>
                <a:latin typeface="Arial" charset="0"/>
                <a:ea typeface="+mn-ea"/>
                <a:cs typeface="+mn-cs"/>
              </a:rPr>
              <a:t>Remember the saying, “The good is the enemy of the best.” </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19</a:t>
            </a:fld>
            <a:endParaRPr lang="en-US"/>
          </a:p>
        </p:txBody>
      </p:sp>
    </p:spTree>
    <p:extLst>
      <p:ext uri="{BB962C8B-B14F-4D97-AF65-F5344CB8AC3E}">
        <p14:creationId xmlns:p14="http://schemas.microsoft.com/office/powerpoint/2010/main" val="275874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6F9953-1F53-4299-B58B-E1843B34D8DA}" type="slidenum">
              <a:rPr lang="en-US" altLang="en-US" smtClean="0"/>
              <a:pPr eaLnBrk="1" hangingPunct="1">
                <a:spcBef>
                  <a:spcPct val="0"/>
                </a:spcBef>
              </a:pPr>
              <a:t>2</a:t>
            </a:fld>
            <a:endParaRPr lang="en-US" altLang="en-US"/>
          </a:p>
        </p:txBody>
      </p:sp>
      <p:sp>
        <p:nvSpPr>
          <p:cNvPr id="124931" name="Rectangle 2"/>
          <p:cNvSpPr>
            <a:spLocks noGrp="1" noRot="1" noChangeAspect="1" noChangeArrowheads="1" noTextEdit="1"/>
          </p:cNvSpPr>
          <p:nvPr>
            <p:ph type="sldImg"/>
          </p:nvPr>
        </p:nvSpPr>
        <p:spPr>
          <a:xfrm>
            <a:off x="1730375" y="117475"/>
            <a:ext cx="3657600" cy="27432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15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Workshop 1 </a:t>
            </a:r>
            <a:r>
              <a:rPr lang="en-US" b="1" u="sng" dirty="0">
                <a:latin typeface="Arial" panose="020B0604020202020204" pitchFamily="34" charset="0"/>
                <a:ea typeface="Calibri" panose="020F0502020204030204" pitchFamily="34" charset="0"/>
                <a:cs typeface="Arial" panose="020B0604020202020204" pitchFamily="34" charset="0"/>
              </a:rPr>
              <a:t>Review</a:t>
            </a:r>
          </a:p>
          <a:p>
            <a:pPr algn="ctr">
              <a:lnSpc>
                <a:spcPct val="115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How to Grow Your Church</a:t>
            </a:r>
          </a:p>
          <a:p>
            <a:pPr algn="ctr">
              <a:lnSpc>
                <a:spcPct val="115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Multiply Disciples</a:t>
            </a:r>
          </a:p>
          <a:p>
            <a:pPr marL="234950" indent="-234950">
              <a:spcAft>
                <a:spcPts val="1200"/>
              </a:spcAft>
              <a:buFontTx/>
              <a:buAutoNum type="arabicPeriod"/>
            </a:pPr>
            <a:r>
              <a:rPr lang="en-US" dirty="0">
                <a:ln w="6350">
                  <a:noFill/>
                </a:ln>
              </a:rPr>
              <a:t>How many were at Workshop 1?</a:t>
            </a:r>
          </a:p>
          <a:p>
            <a:pPr marL="692150" lvl="1" indent="-234950">
              <a:spcAft>
                <a:spcPts val="1200"/>
              </a:spcAft>
              <a:buFont typeface="Arial" panose="020B0604020202020204" pitchFamily="34" charset="0"/>
              <a:buChar char="•"/>
            </a:pPr>
            <a:r>
              <a:rPr lang="en-US" dirty="0">
                <a:ln w="6350">
                  <a:noFill/>
                </a:ln>
              </a:rPr>
              <a:t>If no one was at Workshop 1, don’t ask the following questions and spend more time on the review.</a:t>
            </a:r>
          </a:p>
          <a:p>
            <a:pPr marL="234950" indent="-234950">
              <a:spcAft>
                <a:spcPts val="1200"/>
              </a:spcAft>
              <a:buFontTx/>
              <a:buAutoNum type="arabicPeriod"/>
            </a:pPr>
            <a:r>
              <a:rPr lang="en-US" dirty="0"/>
              <a:t>What comments or questions do you have about Workshop 1?</a:t>
            </a:r>
            <a:endParaRPr lang="en-US" dirty="0">
              <a:ln w="6350">
                <a:noFill/>
              </a:ln>
            </a:endParaRPr>
          </a:p>
          <a:p>
            <a:pPr marL="234950" lvl="0" indent="-234950">
              <a:spcAft>
                <a:spcPts val="1200"/>
              </a:spcAft>
              <a:buFont typeface="+mj-lt"/>
              <a:buAutoNum type="arabicPeriod"/>
            </a:pPr>
            <a:r>
              <a:rPr lang="en-US" dirty="0">
                <a:ln w="6350">
                  <a:noFill/>
                </a:ln>
              </a:rPr>
              <a:t>How many are leading Foundations with a person or a group?</a:t>
            </a:r>
          </a:p>
          <a:p>
            <a:pPr marL="234950" indent="-234950">
              <a:spcAft>
                <a:spcPts val="1200"/>
              </a:spcAft>
              <a:buFont typeface="+mj-lt"/>
              <a:buAutoNum type="arabicPeriod"/>
            </a:pPr>
            <a:r>
              <a:rPr lang="en-US" dirty="0">
                <a:ln w="6350">
                  <a:noFill/>
                </a:ln>
              </a:rPr>
              <a:t>What questions or comments do you have about leading Foundations?</a:t>
            </a:r>
          </a:p>
          <a:p>
            <a:pPr marL="234950" lvl="0" indent="-234950">
              <a:spcAft>
                <a:spcPts val="1200"/>
              </a:spcAft>
              <a:buFont typeface="+mj-lt"/>
              <a:buAutoNum type="arabicPeriod"/>
            </a:pPr>
            <a:r>
              <a:rPr lang="en-US" dirty="0">
                <a:ln w="6350">
                  <a:noFill/>
                </a:ln>
              </a:rPr>
              <a:t>How many have identified an apprentice?</a:t>
            </a:r>
          </a:p>
          <a:p>
            <a:pPr marL="234950" lvl="0" indent="-234950">
              <a:spcAft>
                <a:spcPts val="1200"/>
              </a:spcAft>
              <a:buFont typeface="+mj-lt"/>
              <a:buAutoNum type="arabicPeriod"/>
            </a:pPr>
            <a:r>
              <a:rPr lang="en-US" dirty="0">
                <a:ln w="6350">
                  <a:noFill/>
                </a:ln>
              </a:rPr>
              <a:t>What questions or comments do you have about training an apprentice?</a:t>
            </a:r>
            <a:endParaRPr lang="es-ES" altLang="en-US" dirty="0"/>
          </a:p>
          <a:p>
            <a:pPr eaLnBrk="1" hangingPunct="1"/>
            <a:endParaRPr lang="en-US" altLang="en-US" dirty="0"/>
          </a:p>
        </p:txBody>
      </p:sp>
    </p:spTree>
    <p:extLst>
      <p:ext uri="{BB962C8B-B14F-4D97-AF65-F5344CB8AC3E}">
        <p14:creationId xmlns:p14="http://schemas.microsoft.com/office/powerpoint/2010/main" val="2686533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3064476"/>
            <a:ext cx="6671062" cy="5620737"/>
          </a:xfrm>
        </p:spPr>
        <p:txBody>
          <a:bodyPr/>
          <a:lstStyle/>
          <a:p>
            <a:pPr lvl="0">
              <a:spcBef>
                <a:spcPct val="30000"/>
              </a:spcBef>
              <a:spcAft>
                <a:spcPct val="0"/>
              </a:spcAft>
              <a:defRPr/>
            </a:pPr>
            <a:r>
              <a:rPr lang="en-US" dirty="0"/>
              <a:t>It is essential that we know what our mission is and that we stay on course to accomplish the mission. </a:t>
            </a:r>
          </a:p>
          <a:p>
            <a:pPr marL="285750" lvl="0" indent="-285750">
              <a:buFont typeface="Arial" panose="020B0604020202020204" pitchFamily="34" charset="0"/>
              <a:buChar char="•"/>
            </a:pPr>
            <a:r>
              <a:rPr lang="en-US" dirty="0"/>
              <a:t>The Apostle Paul gave us an excellent example of staying on course when he said, </a:t>
            </a:r>
          </a:p>
          <a:p>
            <a:pPr marL="0" lvl="0" indent="0">
              <a:buFont typeface="Arial" panose="020B0604020202020204" pitchFamily="34" charset="0"/>
              <a:buNone/>
            </a:pPr>
            <a:r>
              <a:rPr lang="en-US" dirty="0"/>
              <a:t>“That is the way I run, with a clear goal in mind” (1 Corinthians 9:26). </a:t>
            </a:r>
          </a:p>
          <a:p>
            <a:r>
              <a:rPr lang="en-US" dirty="0"/>
              <a:t> </a:t>
            </a:r>
          </a:p>
          <a:p>
            <a:pPr>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told us in John 15:8, </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“By this my Father is glorified, that you bear much fruit and so prove to be my disciples.”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We know from the Great Commission that we glorify God by bearing the fruit of multiplying disciples. </a:t>
            </a:r>
          </a:p>
          <a:p>
            <a:pPr marL="342900" lvl="0" indent="-342900">
              <a:lnSpc>
                <a:spcPct val="115000"/>
              </a:lnSpc>
              <a:spcAft>
                <a:spcPts val="0"/>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Summary:</a:t>
            </a:r>
          </a:p>
          <a:p>
            <a:pPr>
              <a:lnSpc>
                <a:spcPct val="115000"/>
              </a:lnSpc>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Our mission is God’s mission</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He has given every believer and every church His mission</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en-US" dirty="0">
                <a:solidFill>
                  <a:srgbClr val="000000"/>
                </a:solidFill>
                <a:cs typeface="Arial" panose="020B0604020202020204" pitchFamily="34" charset="0"/>
              </a:rPr>
              <a:t>He has demonstrated how to accomplish His mission through Jesus, Paul, and others</a:t>
            </a:r>
            <a:endParaRPr lang="en-US" dirty="0">
              <a:solidFill>
                <a:srgbClr val="000000"/>
              </a:solidFill>
            </a:endParaRPr>
          </a:p>
          <a:p>
            <a:pPr marL="342900" lvl="0" indent="-342900">
              <a:spcAft>
                <a:spcPts val="0"/>
              </a:spcAft>
              <a:buFont typeface="Symbol" panose="05050102010706020507" pitchFamily="18" charset="2"/>
              <a:buChar char=""/>
            </a:pPr>
            <a:r>
              <a:rPr lang="en-US" dirty="0">
                <a:solidFill>
                  <a:srgbClr val="000000"/>
                </a:solidFill>
                <a:cs typeface="Arial" panose="020B0604020202020204" pitchFamily="34" charset="0"/>
              </a:rPr>
              <a:t>He has given us every resource we need to accomplish His mission: His Spirit, His Word, His church, spiritual gifts and abilities, etc.</a:t>
            </a:r>
            <a:endParaRPr lang="en-US" dirty="0">
              <a:solidFill>
                <a:srgbClr val="000000"/>
              </a:solidFill>
            </a:endParaRPr>
          </a:p>
          <a:p>
            <a:pPr marL="342900" lvl="0" indent="-342900">
              <a:spcAft>
                <a:spcPts val="0"/>
              </a:spcAft>
              <a:buFont typeface="Symbol" panose="05050102010706020507" pitchFamily="18" charset="2"/>
              <a:buChar char=""/>
            </a:pPr>
            <a:r>
              <a:rPr lang="en-US" dirty="0">
                <a:solidFill>
                  <a:srgbClr val="000000"/>
                </a:solidFill>
                <a:cs typeface="Arial" panose="020B0604020202020204" pitchFamily="34" charset="0"/>
              </a:rPr>
              <a:t>We must stay on course to accomplish His mission, the Great Commission</a:t>
            </a:r>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20</a:t>
            </a:fld>
            <a:endParaRPr lang="en-US"/>
          </a:p>
        </p:txBody>
      </p:sp>
    </p:spTree>
    <p:extLst>
      <p:ext uri="{BB962C8B-B14F-4D97-AF65-F5344CB8AC3E}">
        <p14:creationId xmlns:p14="http://schemas.microsoft.com/office/powerpoint/2010/main" val="417389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lvl="0"/>
            <a:r>
              <a:rPr lang="en-US" altLang="en-US" dirty="0"/>
              <a:t>In groups of 2-5 talk about:</a:t>
            </a:r>
          </a:p>
          <a:p>
            <a:pPr marL="342900" lvl="0" indent="-342900" eaLnBrk="1" hangingPunct="1">
              <a:lnSpc>
                <a:spcPct val="115000"/>
              </a:lnSpc>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Why the Great Commission is God’s mission </a:t>
            </a:r>
          </a:p>
          <a:p>
            <a:pPr marL="1022350" lvl="0" indent="-342900" eaLnBrk="1" hangingPunct="1">
              <a:lnSpc>
                <a:spcPct val="115000"/>
              </a:lnSpc>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for every believer, </a:t>
            </a:r>
          </a:p>
          <a:p>
            <a:pPr marL="1022350" lvl="0" indent="-342900" eaLnBrk="1" hangingPunct="1">
              <a:lnSpc>
                <a:spcPct val="115000"/>
              </a:lnSpc>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every church, </a:t>
            </a:r>
          </a:p>
          <a:p>
            <a:pPr marL="1022350" lvl="0" indent="-342900" eaLnBrk="1" hangingPunct="1">
              <a:lnSpc>
                <a:spcPct val="115000"/>
              </a:lnSpc>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Arial" panose="020B0604020202020204" pitchFamily="34" charset="0"/>
              </a:rPr>
              <a:t>and for yourself?</a:t>
            </a:r>
          </a:p>
          <a:p>
            <a:pPr marL="1022350" lvl="0" indent="-342900" eaLnBrk="1" hangingPunct="1">
              <a:lnSpc>
                <a:spcPct val="115000"/>
              </a:lnSpc>
              <a:spcAft>
                <a:spcPts val="0"/>
              </a:spcAft>
              <a:buFont typeface="Symbol" panose="05050102010706020507" pitchFamily="18" charset="2"/>
              <a:buChar char=""/>
              <a:defRPr/>
            </a:pP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t>Ask participants to share what they talked about</a:t>
            </a:r>
          </a:p>
          <a:p>
            <a:pPr marL="285750" indent="-285750">
              <a:buFont typeface="Arial" panose="020B0604020202020204" pitchFamily="34" charset="0"/>
              <a:buChar char="•"/>
            </a:pPr>
            <a:r>
              <a:rPr lang="en-US" dirty="0"/>
              <a:t>Questions?</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21</a:t>
            </a:fld>
            <a:endParaRPr lang="en-US"/>
          </a:p>
        </p:txBody>
      </p:sp>
    </p:spTree>
    <p:extLst>
      <p:ext uri="{BB962C8B-B14F-4D97-AF65-F5344CB8AC3E}">
        <p14:creationId xmlns:p14="http://schemas.microsoft.com/office/powerpoint/2010/main" val="3083374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lnSpc>
                <a:spcPct val="115000"/>
              </a:lnSpc>
              <a:spcAft>
                <a:spcPts val="0"/>
              </a:spcAft>
            </a:pPr>
            <a:r>
              <a:rPr lang="en-US" b="1" dirty="0"/>
              <a:t>Living a Balanced Christian Life</a:t>
            </a:r>
            <a:br>
              <a:rPr lang="en-US" b="1" dirty="0"/>
            </a:br>
            <a:r>
              <a:rPr lang="en-US" b="1" dirty="0"/>
              <a:t>Lesson 2</a:t>
            </a:r>
            <a:endParaRPr lang="en-US" b="1"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22</a:t>
            </a:fld>
            <a:endParaRPr lang="en-US"/>
          </a:p>
        </p:txBody>
      </p:sp>
    </p:spTree>
    <p:extLst>
      <p:ext uri="{BB962C8B-B14F-4D97-AF65-F5344CB8AC3E}">
        <p14:creationId xmlns:p14="http://schemas.microsoft.com/office/powerpoint/2010/main" val="450366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r>
              <a:rPr lang="en-US" b="1" dirty="0"/>
              <a:t>Areas of Life to Keep in Balance</a:t>
            </a:r>
          </a:p>
          <a:p>
            <a:pPr marL="285750" indent="-285750">
              <a:buFont typeface="Arial" panose="020B0604020202020204" pitchFamily="34" charset="0"/>
              <a:buChar char="•"/>
            </a:pPr>
            <a:r>
              <a:rPr lang="en-US" dirty="0"/>
              <a:t>There are several areas of our lives that must be kept in balance</a:t>
            </a:r>
          </a:p>
          <a:p>
            <a:pPr marL="742950" lvl="1" indent="-285750">
              <a:buFont typeface="Arial" panose="020B0604020202020204" pitchFamily="34" charset="0"/>
              <a:buChar char="•"/>
            </a:pPr>
            <a:r>
              <a:rPr lang="en-US" dirty="0"/>
              <a:t>so that we can accomplish God’s mission of the Great Commission.</a:t>
            </a:r>
          </a:p>
          <a:p>
            <a:pPr marL="508000" lvl="0" indent="-285750">
              <a:buFont typeface="Arial" panose="020B0604020202020204" pitchFamily="34" charset="0"/>
              <a:buChar char="•"/>
            </a:pPr>
            <a:r>
              <a:rPr lang="en-US" dirty="0"/>
              <a:t>Ministry/Career</a:t>
            </a:r>
          </a:p>
          <a:p>
            <a:pPr marL="508000" lvl="0" indent="-285750">
              <a:buFont typeface="Arial" panose="020B0604020202020204" pitchFamily="34" charset="0"/>
              <a:buChar char="•"/>
            </a:pPr>
            <a:r>
              <a:rPr lang="en-US" dirty="0"/>
              <a:t>Social Life</a:t>
            </a:r>
          </a:p>
          <a:p>
            <a:pPr marL="508000" lvl="0" indent="-285750">
              <a:buFont typeface="Arial" panose="020B0604020202020204" pitchFamily="34" charset="0"/>
              <a:buChar char="•"/>
            </a:pPr>
            <a:r>
              <a:rPr lang="en-US" dirty="0"/>
              <a:t>Exercise/Health</a:t>
            </a:r>
          </a:p>
          <a:p>
            <a:pPr marL="508000" lvl="0" indent="-285750">
              <a:buFont typeface="Arial" panose="020B0604020202020204" pitchFamily="34" charset="0"/>
              <a:buChar char="•"/>
            </a:pPr>
            <a:r>
              <a:rPr lang="en-US" dirty="0"/>
              <a:t>Spiritual Growth</a:t>
            </a:r>
          </a:p>
          <a:p>
            <a:pPr marL="508000" lvl="0" indent="-285750">
              <a:buFont typeface="Arial" panose="020B0604020202020204" pitchFamily="34" charset="0"/>
              <a:buChar char="•"/>
            </a:pPr>
            <a:r>
              <a:rPr lang="en-US" dirty="0"/>
              <a:t>Personal Growth</a:t>
            </a:r>
          </a:p>
          <a:p>
            <a:pPr marL="508000" lvl="0" indent="-285750">
              <a:buFont typeface="Arial" panose="020B0604020202020204" pitchFamily="34" charset="0"/>
              <a:buChar char="•"/>
            </a:pPr>
            <a:r>
              <a:rPr lang="en-US" dirty="0"/>
              <a:t>Marriage and Family</a:t>
            </a:r>
          </a:p>
          <a:p>
            <a:pPr marL="285750" lvl="0" indent="-285750">
              <a:buFont typeface="Arial" panose="020B0604020202020204" pitchFamily="34" charset="0"/>
              <a:buChar char="•"/>
            </a:pPr>
            <a:r>
              <a:rPr lang="en-US" dirty="0"/>
              <a:t>Imbalance in these areas causes burnout </a:t>
            </a:r>
          </a:p>
          <a:p>
            <a:pPr marL="742950" lvl="1" indent="-285750">
              <a:buFont typeface="Arial" panose="020B0604020202020204" pitchFamily="34" charset="0"/>
              <a:buChar char="•"/>
            </a:pPr>
            <a:r>
              <a:rPr lang="en-US" dirty="0"/>
              <a:t>In pastors</a:t>
            </a:r>
          </a:p>
          <a:p>
            <a:pPr marL="742950" lvl="1" indent="-285750">
              <a:buFont typeface="Arial" panose="020B0604020202020204" pitchFamily="34" charset="0"/>
              <a:buChar char="•"/>
            </a:pPr>
            <a:r>
              <a:rPr lang="en-US" dirty="0"/>
              <a:t>In church leaders</a:t>
            </a:r>
          </a:p>
          <a:p>
            <a:pPr marL="742950" lvl="1" indent="-285750">
              <a:buFont typeface="Arial" panose="020B0604020202020204" pitchFamily="34" charset="0"/>
              <a:buChar char="•"/>
            </a:pPr>
            <a:r>
              <a:rPr lang="en-US" dirty="0"/>
              <a:t>And in church members</a:t>
            </a:r>
          </a:p>
          <a:p>
            <a:pPr marL="285750" lvl="0" indent="-285750">
              <a:buFont typeface="Arial" panose="020B0604020202020204" pitchFamily="34" charset="0"/>
              <a:buChar char="•"/>
            </a:pPr>
            <a:r>
              <a:rPr lang="en-US" dirty="0"/>
              <a:t>Think about your life in these areas</a:t>
            </a:r>
          </a:p>
          <a:p>
            <a:pPr marL="520700" lvl="1" indent="-285750">
              <a:buFont typeface="Arial" panose="020B0604020202020204" pitchFamily="34" charset="0"/>
              <a:buChar char="•"/>
            </a:pPr>
            <a:r>
              <a:rPr lang="en-US" dirty="0"/>
              <a:t>What is one area in which you are doing well?</a:t>
            </a:r>
          </a:p>
          <a:p>
            <a:pPr marL="520700" lvl="1" indent="-285750">
              <a:buFont typeface="Arial" panose="020B0604020202020204" pitchFamily="34" charset="0"/>
              <a:buChar char="•"/>
            </a:pPr>
            <a:r>
              <a:rPr lang="en-US" dirty="0"/>
              <a:t>What is one area in which you need improvement?</a:t>
            </a:r>
          </a:p>
          <a:p>
            <a:pPr marL="285750" lvl="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0BD165-D115-47E5-B1A1-E3C12FE467A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056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114300">
              <a:lnSpc>
                <a:spcPct val="115000"/>
              </a:lnSpc>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How to Lead a Balanced Christian Life</a:t>
            </a:r>
          </a:p>
          <a:p>
            <a:pPr marL="114300">
              <a:lnSpc>
                <a:spcPct val="115000"/>
              </a:lnSpc>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A. Follow Jesus’ Example</a:t>
            </a:r>
            <a:endParaRPr lang="en-US" dirty="0">
              <a:latin typeface="Arial" panose="020B0604020202020204" pitchFamily="34" charset="0"/>
              <a:ea typeface="Calibri" panose="020F0502020204030204" pitchFamily="34" charset="0"/>
              <a:cs typeface="Arial" panose="020B0604020202020204" pitchFamily="34" charset="0"/>
            </a:endParaRPr>
          </a:p>
          <a:p>
            <a:pPr marL="508000" lvl="0" indent="-285750">
              <a:lnSpc>
                <a:spcPct val="115000"/>
              </a:lnSpc>
              <a:spcAft>
                <a:spcPts val="120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knew what His mission was </a:t>
            </a:r>
            <a:endParaRPr lang="en-US" dirty="0">
              <a:latin typeface="Arial" panose="020B0604020202020204" pitchFamily="34" charset="0"/>
              <a:ea typeface="Calibri" panose="020F0502020204030204" pitchFamily="34" charset="0"/>
              <a:cs typeface="Arial" panose="020B0604020202020204" pitchFamily="34" charset="0"/>
            </a:endParaRPr>
          </a:p>
          <a:p>
            <a:pPr marL="508000" lvl="0" indent="-285750">
              <a:lnSpc>
                <a:spcPct val="115000"/>
              </a:lnSpc>
              <a:spcAft>
                <a:spcPts val="120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He didn’t allow other people to distract Him from His mission. </a:t>
            </a:r>
            <a:endParaRPr lang="en-US" dirty="0">
              <a:latin typeface="Arial" panose="020B0604020202020204" pitchFamily="34" charset="0"/>
              <a:ea typeface="Calibri" panose="020F0502020204030204" pitchFamily="34" charset="0"/>
              <a:cs typeface="Arial" panose="020B0604020202020204" pitchFamily="34" charset="0"/>
            </a:endParaRPr>
          </a:p>
          <a:p>
            <a:pPr marL="508000" lvl="0" indent="-285750">
              <a:lnSpc>
                <a:spcPct val="115000"/>
              </a:lnSpc>
              <a:spcAft>
                <a:spcPts val="120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Mark 1:36-38 Jesus’ disciples were innocently trying to distract Him from His mission. </a:t>
            </a:r>
            <a:endParaRPr lang="en-US" dirty="0">
              <a:latin typeface="Arial" panose="020B0604020202020204" pitchFamily="34" charset="0"/>
              <a:ea typeface="Calibri" panose="020F0502020204030204" pitchFamily="34" charset="0"/>
              <a:cs typeface="Arial" panose="020B0604020202020204" pitchFamily="34" charset="0"/>
            </a:endParaRPr>
          </a:p>
          <a:p>
            <a:pPr marL="508000" lvl="0" indent="-28575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would not be deterred from His mission:</a:t>
            </a:r>
            <a:endParaRPr lang="en-US" dirty="0">
              <a:latin typeface="Arial" panose="020B0604020202020204" pitchFamily="34" charset="0"/>
              <a:ea typeface="Calibri" panose="020F0502020204030204" pitchFamily="34" charset="0"/>
              <a:cs typeface="Arial" panose="020B0604020202020204" pitchFamily="34" charset="0"/>
            </a:endParaRPr>
          </a:p>
          <a:p>
            <a:pPr marL="228600">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“Simon and his companions went to look for him, and when they found him, they exclaimed: "Everyone is looking for you!" Jesus replied, "Let us go somewhere else--to the nearby villages--so I can preach there also.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That is why I have come</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a:p>
            <a:pPr marL="228600">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rebuked Peter for not understanding God’s priorities in Matthew 16:21-23.</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“You are a stumbling block to me;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you do not have in mind the things of God</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but the things of men."</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24</a:t>
            </a:fld>
            <a:endParaRPr lang="en-US"/>
          </a:p>
        </p:txBody>
      </p:sp>
    </p:spTree>
    <p:extLst>
      <p:ext uri="{BB962C8B-B14F-4D97-AF65-F5344CB8AC3E}">
        <p14:creationId xmlns:p14="http://schemas.microsoft.com/office/powerpoint/2010/main" val="2451459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dirty="0"/>
              <a:t>If we want to accomplish God’s mission,</a:t>
            </a:r>
            <a:endParaRPr lang="en-US" dirty="0"/>
          </a:p>
          <a:p>
            <a:pPr algn="ctr"/>
            <a:r>
              <a:rPr lang="en-US" b="1" dirty="0"/>
              <a:t>then we must keep God’s priorities</a:t>
            </a:r>
          </a:p>
          <a:p>
            <a:pPr algn="ctr"/>
            <a:r>
              <a:rPr lang="en-US" b="1" dirty="0"/>
              <a:t> just like Jesus did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25</a:t>
            </a:fld>
            <a:endParaRPr lang="en-US"/>
          </a:p>
        </p:txBody>
      </p:sp>
    </p:spTree>
    <p:extLst>
      <p:ext uri="{BB962C8B-B14F-4D97-AF65-F5344CB8AC3E}">
        <p14:creationId xmlns:p14="http://schemas.microsoft.com/office/powerpoint/2010/main" val="2843776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72995" y="3015049"/>
            <a:ext cx="6683417" cy="5832389"/>
          </a:xfrm>
        </p:spPr>
        <p:txBody>
          <a:bodyPr/>
          <a:lstStyle/>
          <a:p>
            <a:pPr>
              <a:spcAft>
                <a:spcPts val="0"/>
              </a:spcAft>
            </a:pPr>
            <a:r>
              <a:rPr lang="es-MX" sz="1600" b="1" kern="1200" dirty="0">
                <a:solidFill>
                  <a:schemeClr val="tx1"/>
                </a:solidFill>
                <a:effectLst/>
                <a:latin typeface="Arial" charset="0"/>
                <a:ea typeface="+mn-ea"/>
                <a:cs typeface="+mn-cs"/>
              </a:rPr>
              <a:t> </a:t>
            </a:r>
            <a:r>
              <a:rPr lang="en-US" b="1" dirty="0"/>
              <a:t>B. Obstacles to a Balanced Christian Life</a:t>
            </a:r>
          </a:p>
          <a:p>
            <a:pPr>
              <a:spcAft>
                <a:spcPts val="0"/>
              </a:spcAft>
            </a:pPr>
            <a:r>
              <a:rPr lang="en-US" dirty="0"/>
              <a:t>The following are obstacles to a balanced Christian life.</a:t>
            </a:r>
          </a:p>
          <a:p>
            <a:pPr marL="342900" indent="-342900">
              <a:spcAft>
                <a:spcPts val="0"/>
              </a:spcAft>
              <a:buFont typeface="+mj-lt"/>
              <a:buAutoNum type="arabicPeriod"/>
            </a:pPr>
            <a:r>
              <a:rPr lang="en-US" dirty="0"/>
              <a:t>Our sinful desires rather than God’s perfect will</a:t>
            </a:r>
          </a:p>
          <a:p>
            <a:pPr marL="342900" indent="-342900">
              <a:spcAft>
                <a:spcPts val="0"/>
              </a:spcAft>
              <a:buFont typeface="+mj-lt"/>
              <a:buAutoNum type="arabicPeriod"/>
            </a:pPr>
            <a:r>
              <a:rPr lang="en-US" dirty="0"/>
              <a:t>Trying to please other people rather than God  </a:t>
            </a:r>
          </a:p>
          <a:p>
            <a:pPr marL="342900" indent="-342900">
              <a:spcAft>
                <a:spcPts val="0"/>
              </a:spcAft>
              <a:buFont typeface="+mj-lt"/>
              <a:buAutoNum type="arabicPeriod"/>
            </a:pPr>
            <a:r>
              <a:rPr lang="en-US" dirty="0"/>
              <a:t>Trying to meet the expectations of our church leaders and members rather than meeting God’s expectations </a:t>
            </a:r>
          </a:p>
          <a:p>
            <a:pPr marL="342900" indent="-342900">
              <a:spcAft>
                <a:spcPts val="0"/>
              </a:spcAft>
              <a:buFont typeface="+mj-lt"/>
              <a:buAutoNum type="arabicPeriod"/>
            </a:pPr>
            <a:r>
              <a:rPr lang="en-US" dirty="0"/>
              <a:t>Trying to meet the expectations of our family rather than meeting God’s expectations</a:t>
            </a:r>
          </a:p>
          <a:p>
            <a:pPr marL="342900" indent="-342900">
              <a:spcAft>
                <a:spcPts val="0"/>
              </a:spcAft>
              <a:buFont typeface="+mj-lt"/>
              <a:buAutoNum type="arabicPeriod"/>
            </a:pPr>
            <a:r>
              <a:rPr lang="en-US" dirty="0"/>
              <a:t>Our culture tries to impose expectations on us that are contrary to God’s expectations</a:t>
            </a:r>
          </a:p>
          <a:p>
            <a:pPr>
              <a:spcAft>
                <a:spcPts val="0"/>
              </a:spcAft>
            </a:pPr>
            <a:endParaRPr lang="en-US" dirty="0"/>
          </a:p>
          <a:p>
            <a:pPr marL="285750" lvl="0" indent="-285750">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We must remember that we are “aliens and exiles” on the earth</a:t>
            </a:r>
          </a:p>
          <a:p>
            <a:pPr lvl="0">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(1 Peter 2:11) </a:t>
            </a:r>
            <a:endParaRPr lang="en-US" dirty="0">
              <a:latin typeface="Arial" panose="020B0604020202020204" pitchFamily="34" charset="0"/>
              <a:ea typeface="Calibri" panose="020F0502020204030204" pitchFamily="34" charset="0"/>
              <a:cs typeface="Arial" panose="020B0604020202020204" pitchFamily="34" charset="0"/>
            </a:endParaRPr>
          </a:p>
          <a:p>
            <a:pPr marL="520700" lvl="1" indent="-285750">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because we are “citizens” of the Kingdom of God</a:t>
            </a:r>
          </a:p>
          <a:p>
            <a:pPr lvl="1">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(Philippians 3:20).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285750" lvl="0" indent="-285750">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We will always have to manage the tension </a:t>
            </a:r>
          </a:p>
          <a:p>
            <a:pPr marL="520700" lvl="1" indent="-285750">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of being a foreigner in a foreign land.</a:t>
            </a:r>
          </a:p>
          <a:p>
            <a:pPr marL="520700" lvl="1" indent="-285750">
              <a:spcAft>
                <a:spcPts val="0"/>
              </a:spcAft>
              <a:buFont typeface="Arial" panose="020B0604020202020204" pitchFamily="34" charset="0"/>
              <a:buChar char="•"/>
            </a:pP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summary: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God has given us a mission.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never allowed anything to keep Him from accomplishing His mission.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solidFill>
                  <a:srgbClr val="000000"/>
                </a:solidFill>
                <a:latin typeface="Arial" panose="020B0604020202020204" pitchFamily="34" charset="0"/>
                <a:ea typeface="Calibri" panose="020F0502020204030204" pitchFamily="34" charset="0"/>
              </a:rPr>
              <a:t>We have many obstacles to overcome in order to accomplish God’s mission.</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26</a:t>
            </a:fld>
            <a:endParaRPr lang="en-US"/>
          </a:p>
        </p:txBody>
      </p:sp>
    </p:spTree>
    <p:extLst>
      <p:ext uri="{BB962C8B-B14F-4D97-AF65-F5344CB8AC3E}">
        <p14:creationId xmlns:p14="http://schemas.microsoft.com/office/powerpoint/2010/main" val="124380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lvl="0">
              <a:lnSpc>
                <a:spcPct val="115000"/>
              </a:lnSpc>
              <a:spcAft>
                <a:spcPts val="0"/>
              </a:spcAft>
              <a:defRPr/>
            </a:pPr>
            <a:r>
              <a:rPr lang="en-US" dirty="0">
                <a:latin typeface="Arial" panose="020B0604020202020204" pitchFamily="34" charset="0"/>
                <a:ea typeface="Calibri" panose="020F0502020204030204" pitchFamily="34" charset="0"/>
                <a:cs typeface="Arial" panose="020B0604020202020204" pitchFamily="34" charset="0"/>
              </a:rPr>
              <a:t>In your groups talk about:</a:t>
            </a:r>
          </a:p>
          <a:p>
            <a:pPr marL="234950" lvl="0" indent="-234950">
              <a:lnSpc>
                <a:spcPct val="115000"/>
              </a:lnSpc>
              <a:spcAft>
                <a:spcPts val="12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What are some obstacles to a balanced Christian life?</a:t>
            </a:r>
          </a:p>
          <a:p>
            <a:pPr marL="234950" lvl="0" indent="-234950">
              <a:lnSpc>
                <a:spcPct val="115000"/>
              </a:lnSpc>
              <a:spcAft>
                <a:spcPts val="120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What are some obstacles to accomplishing the Great Commission?</a:t>
            </a:r>
          </a:p>
          <a:p>
            <a:pPr marL="234950" lvl="0" indent="-234950">
              <a:lnSpc>
                <a:spcPct val="115000"/>
              </a:lnSpc>
              <a:spcAft>
                <a:spcPts val="1200"/>
              </a:spcAft>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dirty="0"/>
              <a:t>Ask participants to share what they talked about</a:t>
            </a:r>
          </a:p>
          <a:p>
            <a:pPr marL="285750" indent="-285750">
              <a:spcAft>
                <a:spcPts val="1200"/>
              </a:spcAft>
              <a:buFont typeface="Arial" panose="020B0604020202020204" pitchFamily="34" charset="0"/>
              <a:buChar char="•"/>
            </a:pPr>
            <a:r>
              <a:rPr lang="en-US" dirty="0"/>
              <a:t>Questions?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27</a:t>
            </a:fld>
            <a:endParaRPr lang="en-US"/>
          </a:p>
        </p:txBody>
      </p:sp>
    </p:spTree>
    <p:extLst>
      <p:ext uri="{BB962C8B-B14F-4D97-AF65-F5344CB8AC3E}">
        <p14:creationId xmlns:p14="http://schemas.microsoft.com/office/powerpoint/2010/main" val="237787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296561" y="2806701"/>
            <a:ext cx="6559851" cy="6040738"/>
          </a:xfrm>
        </p:spPr>
        <p:txBody>
          <a:bodyPr/>
          <a:lstStyle/>
          <a:p>
            <a:pPr>
              <a:spcAft>
                <a:spcPts val="0"/>
              </a:spcAft>
            </a:pPr>
            <a:r>
              <a:rPr lang="en-US" b="1" dirty="0"/>
              <a:t>C. How to Overcome Obstacles to a Balanced Christian Life</a:t>
            </a:r>
            <a:endParaRPr lang="en-US" dirty="0"/>
          </a:p>
          <a:p>
            <a:pPr>
              <a:spcAft>
                <a:spcPts val="0"/>
              </a:spcAft>
            </a:pPr>
            <a:r>
              <a:rPr lang="en-US" dirty="0"/>
              <a:t>1. We must make sure that Jesus is our only master. </a:t>
            </a:r>
          </a:p>
          <a:p>
            <a:pPr marL="520700" lvl="1" indent="-285750">
              <a:spcAft>
                <a:spcPts val="0"/>
              </a:spcAft>
              <a:buFont typeface="Arial" panose="020B0604020202020204" pitchFamily="34" charset="0"/>
              <a:buChar char="•"/>
            </a:pPr>
            <a:r>
              <a:rPr lang="en-US" dirty="0"/>
              <a:t>Jesus told us in Matthew 6:24, </a:t>
            </a:r>
          </a:p>
          <a:p>
            <a:pPr marL="742950" lvl="2" indent="-285750">
              <a:spcAft>
                <a:spcPts val="0"/>
              </a:spcAft>
              <a:buFont typeface="Arial" panose="020B0604020202020204" pitchFamily="34" charset="0"/>
              <a:buChar char="•"/>
            </a:pPr>
            <a:r>
              <a:rPr lang="en-US" dirty="0"/>
              <a:t>"No one can serve two masters. </a:t>
            </a:r>
          </a:p>
          <a:p>
            <a:pPr marL="742950" lvl="1" indent="-285750">
              <a:spcAft>
                <a:spcPts val="0"/>
              </a:spcAft>
              <a:buFont typeface="Arial" panose="020B0604020202020204" pitchFamily="34" charset="0"/>
              <a:buChar char="•"/>
            </a:pPr>
            <a:r>
              <a:rPr lang="en-US" dirty="0"/>
              <a:t>Either he will hate the one and love the other, </a:t>
            </a:r>
          </a:p>
          <a:p>
            <a:pPr marL="742950" lvl="1" indent="-285750">
              <a:spcAft>
                <a:spcPts val="0"/>
              </a:spcAft>
              <a:buFont typeface="Arial" panose="020B0604020202020204" pitchFamily="34" charset="0"/>
              <a:buChar char="•"/>
            </a:pPr>
            <a:r>
              <a:rPr lang="en-US" dirty="0"/>
              <a:t>or he will be devoted to the one and despise the other…” </a:t>
            </a:r>
          </a:p>
          <a:p>
            <a:pPr marL="520700" lvl="1" indent="-285750">
              <a:spcAft>
                <a:spcPts val="0"/>
              </a:spcAft>
              <a:buFont typeface="Arial" panose="020B0604020202020204" pitchFamily="34" charset="0"/>
              <a:buChar char="•"/>
            </a:pPr>
            <a:r>
              <a:rPr lang="en-US" dirty="0"/>
              <a:t>Things that detract us from our mission are our master. </a:t>
            </a:r>
          </a:p>
          <a:p>
            <a:pPr>
              <a:spcAft>
                <a:spcPts val="0"/>
              </a:spcAft>
            </a:pPr>
            <a:r>
              <a:rPr lang="en-US" dirty="0"/>
              <a:t> </a:t>
            </a:r>
          </a:p>
          <a:p>
            <a:pPr marL="520700" lvl="1" indent="-285750">
              <a:spcAft>
                <a:spcPts val="0"/>
              </a:spcAft>
              <a:buFont typeface="Arial" panose="020B0604020202020204" pitchFamily="34" charset="0"/>
              <a:buChar char="•"/>
            </a:pPr>
            <a:r>
              <a:rPr lang="en-US" dirty="0"/>
              <a:t>To be a disciple of Jesus and allow Him to be our Master requires </a:t>
            </a:r>
          </a:p>
          <a:p>
            <a:pPr marL="965200" lvl="2" indent="-285750">
              <a:spcAft>
                <a:spcPts val="0"/>
              </a:spcAft>
              <a:buFont typeface="Arial" panose="020B0604020202020204" pitchFamily="34" charset="0"/>
              <a:buChar char="•"/>
            </a:pPr>
            <a:r>
              <a:rPr lang="en-US" dirty="0"/>
              <a:t>our total commitment and the power of God in us. </a:t>
            </a:r>
          </a:p>
          <a:p>
            <a:pPr marL="520700" lvl="1" indent="-285750">
              <a:spcAft>
                <a:spcPts val="0"/>
              </a:spcAft>
              <a:buFont typeface="Arial" panose="020B0604020202020204" pitchFamily="34" charset="0"/>
              <a:buChar char="•"/>
            </a:pPr>
            <a:r>
              <a:rPr lang="en-US" dirty="0"/>
              <a:t>This is what is needed </a:t>
            </a:r>
          </a:p>
          <a:p>
            <a:pPr marL="965200" lvl="2" indent="-285750">
              <a:spcAft>
                <a:spcPts val="0"/>
              </a:spcAft>
              <a:buFont typeface="Arial" panose="020B0604020202020204" pitchFamily="34" charset="0"/>
              <a:buChar char="•"/>
            </a:pPr>
            <a:r>
              <a:rPr lang="en-US" dirty="0"/>
              <a:t>to overcome all obstacles and accomplish God’s mission.</a:t>
            </a:r>
          </a:p>
          <a:p>
            <a:pPr marL="114300" indent="-114300">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2. We must think of priorities in terms of balance rather than a list. </a:t>
            </a:r>
            <a:endParaRPr lang="en-US" dirty="0">
              <a:latin typeface="Arial" panose="020B0604020202020204" pitchFamily="34" charset="0"/>
              <a:ea typeface="Calibri" panose="020F0502020204030204" pitchFamily="34" charset="0"/>
              <a:cs typeface="Arial" panose="020B0604020202020204" pitchFamily="34" charset="0"/>
            </a:endParaRPr>
          </a:p>
          <a:p>
            <a:pPr marL="577850" lvl="1" indent="-342900">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All areas of life need some attention to be kept in balance. </a:t>
            </a:r>
            <a:endParaRPr lang="en-US" dirty="0">
              <a:latin typeface="Arial" panose="020B0604020202020204" pitchFamily="34" charset="0"/>
              <a:ea typeface="Calibri" panose="020F0502020204030204" pitchFamily="34" charset="0"/>
              <a:cs typeface="Arial" panose="020B0604020202020204" pitchFamily="34" charset="0"/>
            </a:endParaRPr>
          </a:p>
          <a:p>
            <a:pPr marL="577850" lvl="1" indent="-342900">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Make Jesus our Master and then all other areas of life can be kept in proper balance. </a:t>
            </a:r>
            <a:endParaRPr lang="en-US" dirty="0">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US" dirty="0"/>
          </a:p>
          <a:p>
            <a:pPr marL="285750" indent="-285750">
              <a:spcAft>
                <a:spcPts val="0"/>
              </a:spcAft>
              <a:buFont typeface="Arial" panose="020B0604020202020204" pitchFamily="34" charset="0"/>
              <a:buChar char="•"/>
            </a:pPr>
            <a:r>
              <a:rPr lang="en-US" dirty="0"/>
              <a:t>You should give as much time to each area of life that you believe God wants you to give. </a:t>
            </a:r>
          </a:p>
          <a:p>
            <a:pPr marL="298450" lvl="1" indent="-285750">
              <a:spcAft>
                <a:spcPts val="0"/>
              </a:spcAft>
              <a:buFont typeface="Arial" panose="020B0604020202020204" pitchFamily="34" charset="0"/>
              <a:buChar char="•"/>
            </a:pPr>
            <a:r>
              <a:rPr lang="en-US" dirty="0"/>
              <a:t>When there are crises, you and God can decide together how much you can deviate from your plan.</a:t>
            </a:r>
          </a:p>
          <a:p>
            <a:pPr>
              <a:spcAft>
                <a:spcPts val="30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28</a:t>
            </a:fld>
            <a:endParaRPr lang="en-US"/>
          </a:p>
        </p:txBody>
      </p:sp>
    </p:spTree>
    <p:extLst>
      <p:ext uri="{BB962C8B-B14F-4D97-AF65-F5344CB8AC3E}">
        <p14:creationId xmlns:p14="http://schemas.microsoft.com/office/powerpoint/2010/main" val="2388580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b="1" u="sng" dirty="0">
                <a:solidFill>
                  <a:srgbClr val="000000"/>
                </a:solidFill>
                <a:latin typeface="Arial" panose="020B0604020202020204" pitchFamily="34" charset="0"/>
                <a:ea typeface="Calibri" panose="020F0502020204030204" pitchFamily="34" charset="0"/>
                <a:cs typeface="Arial" panose="020B0604020202020204" pitchFamily="34" charset="0"/>
              </a:rPr>
              <a:t>weekly calendar</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is a powerful tool </a:t>
            </a:r>
            <a:endParaRPr lang="en-US"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15000"/>
              </a:lnSpc>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to manage your life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20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and accomplish God’s mission.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If you don’t manage your life, </a:t>
            </a:r>
            <a:endParaRPr lang="en-US"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15000"/>
              </a:lnSpc>
              <a:spcAft>
                <a:spcPts val="120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other people will manage it for you.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Go to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foundationsglobal.com</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ea typeface="Calibri" panose="020F0502020204030204" pitchFamily="34" charset="0"/>
              <a:cs typeface="Arial" panose="020B0604020202020204" pitchFamily="34" charset="0"/>
            </a:endParaRPr>
          </a:p>
          <a:p>
            <a:pPr marL="742950" lvl="1" indent="-285750">
              <a:lnSpc>
                <a:spcPct val="115000"/>
              </a:lnSpc>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“Other Discipleship Resources”, </a:t>
            </a:r>
            <a:endParaRPr lang="en-US" dirty="0">
              <a:latin typeface="Arial" panose="020B060402020202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20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“Create a Weekly Calendar to Manage Your Life”.</a:t>
            </a:r>
            <a:endParaRPr lang="en-US" dirty="0">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29</a:t>
            </a:fld>
            <a:endParaRPr lang="en-US"/>
          </a:p>
        </p:txBody>
      </p:sp>
    </p:spTree>
    <p:extLst>
      <p:ext uri="{BB962C8B-B14F-4D97-AF65-F5344CB8AC3E}">
        <p14:creationId xmlns:p14="http://schemas.microsoft.com/office/powerpoint/2010/main" val="2890077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3"/>
          <p:cNvSpPr>
            <a:spLocks noGrp="1" noChangeArrowheads="1"/>
          </p:cNvSpPr>
          <p:nvPr>
            <p:ph type="body" idx="1"/>
          </p:nvPr>
        </p:nvSpPr>
        <p:spPr>
          <a:xfrm>
            <a:off x="1" y="3273383"/>
            <a:ext cx="6856412" cy="48253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300"/>
              </a:spcAft>
            </a:pPr>
            <a:r>
              <a:rPr lang="en-US" dirty="0">
                <a:latin typeface="Arial" panose="020B0604020202020204" pitchFamily="34" charset="0"/>
                <a:ea typeface="Calibri" panose="020F0502020204030204" pitchFamily="34" charset="0"/>
                <a:cs typeface="Arial" panose="020B0604020202020204" pitchFamily="34" charset="0"/>
              </a:rPr>
              <a:t>The Great Commission is best known from Matthew 28:19-20</a:t>
            </a:r>
          </a:p>
          <a:p>
            <a:pPr marL="342900" lvl="0" indent="-342900">
              <a:spcAft>
                <a:spcPts val="300"/>
              </a:spcAft>
              <a:buFont typeface="Symbol" panose="05050102010706020507" pitchFamily="18" charset="2"/>
              <a:buChar char=""/>
              <a:tabLst>
                <a:tab pos="457200" algn="l"/>
              </a:tabLst>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preached to the crowds and healed many, </a:t>
            </a:r>
          </a:p>
          <a:p>
            <a:pPr marL="342900" lvl="0" indent="-342900">
              <a:spcAft>
                <a:spcPts val="300"/>
              </a:spcAft>
              <a:buFont typeface="Symbol" panose="05050102010706020507" pitchFamily="18" charset="2"/>
              <a:buChar char=""/>
              <a:tabLst>
                <a:tab pos="457200" algn="l"/>
              </a:tabLst>
              <a:defRPr/>
            </a:pPr>
            <a:r>
              <a:rPr lang="en-US" b="1" u="sng" dirty="0">
                <a:solidFill>
                  <a:srgbClr val="000000"/>
                </a:solidFill>
                <a:latin typeface="Arial" panose="020B0604020202020204" pitchFamily="34" charset="0"/>
                <a:ea typeface="Calibri" panose="020F0502020204030204" pitchFamily="34" charset="0"/>
                <a:cs typeface="Arial" panose="020B0604020202020204" pitchFamily="34" charset="0"/>
              </a:rPr>
              <a:t>But</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he trained 12 ordinary men for three years to be His disciples </a:t>
            </a:r>
          </a:p>
          <a:p>
            <a:pPr marL="342900" lvl="0" indent="-342900">
              <a:spcAft>
                <a:spcPts val="300"/>
              </a:spcAft>
              <a:buFont typeface="Symbol" panose="05050102010706020507" pitchFamily="18" charset="2"/>
              <a:buChar char=""/>
              <a:tabLst>
                <a:tab pos="457200" algn="l"/>
              </a:tabLst>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His disciples were to train other disciples </a:t>
            </a:r>
          </a:p>
          <a:p>
            <a:pPr marL="519113" lvl="1" indent="-285750">
              <a:spcAft>
                <a:spcPts val="300"/>
              </a:spcAft>
              <a:buFont typeface="Courier New" panose="02070309020205020404" pitchFamily="49" charset="0"/>
              <a:buChar char="o"/>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until everyone in the world had an opportunity to become a child of God.</a:t>
            </a:r>
          </a:p>
          <a:p>
            <a:pPr marL="342900" lvl="0" indent="-342900">
              <a:spcAft>
                <a:spcPts val="300"/>
              </a:spcAft>
              <a:buFont typeface="Symbol" panose="05050102010706020507" pitchFamily="18" charset="2"/>
              <a:buChar char=""/>
            </a:pPr>
            <a:r>
              <a:rPr lang="en-US" b="1" dirty="0">
                <a:solidFill>
                  <a:srgbClr val="000000"/>
                </a:solidFill>
                <a:ea typeface="SimSun" panose="02010600030101010101" pitchFamily="2" charset="-122"/>
                <a:cs typeface="Arial" panose="020B0604020202020204" pitchFamily="34" charset="0"/>
              </a:rPr>
              <a:t>What</a:t>
            </a:r>
            <a:r>
              <a:rPr lang="en-US" dirty="0">
                <a:solidFill>
                  <a:srgbClr val="000000"/>
                </a:solidFill>
                <a:ea typeface="SimSun" panose="02010600030101010101" pitchFamily="2" charset="-122"/>
                <a:cs typeface="Arial" panose="020B0604020202020204" pitchFamily="34" charset="0"/>
              </a:rPr>
              <a:t> we are to do is:</a:t>
            </a:r>
            <a:endParaRPr lang="en-US" dirty="0"/>
          </a:p>
          <a:p>
            <a:pPr marL="742950" lvl="1" indent="-285750">
              <a:spcAft>
                <a:spcPts val="300"/>
              </a:spcAft>
              <a:buFont typeface="Courier New" panose="02070309020205020404" pitchFamily="49" charset="0"/>
              <a:buChar char="o"/>
              <a:tabLst>
                <a:tab pos="676910" algn="l"/>
              </a:tabLst>
            </a:pPr>
            <a:r>
              <a:rPr lang="en-US" u="sng" dirty="0">
                <a:solidFill>
                  <a:srgbClr val="000000"/>
                </a:solidFill>
                <a:ea typeface="SimSun" panose="02010600030101010101" pitchFamily="2" charset="-122"/>
                <a:cs typeface="Arial" panose="020B0604020202020204" pitchFamily="34" charset="0"/>
              </a:rPr>
              <a:t>Make disciples</a:t>
            </a:r>
            <a:r>
              <a:rPr lang="en-US" dirty="0">
                <a:solidFill>
                  <a:srgbClr val="000000"/>
                </a:solidFill>
                <a:ea typeface="SimSun" panose="02010600030101010101" pitchFamily="2" charset="-122"/>
                <a:cs typeface="Arial" panose="020B0604020202020204" pitchFamily="34" charset="0"/>
              </a:rPr>
              <a:t>: As defined by Jesus using Jesus’ process.</a:t>
            </a:r>
            <a:endParaRPr lang="en-US" dirty="0"/>
          </a:p>
          <a:p>
            <a:pPr marL="285750" lvl="0" indent="-285750">
              <a:spcAft>
                <a:spcPts val="300"/>
              </a:spcAft>
              <a:buFont typeface="Symbol" panose="05050102010706020507" pitchFamily="18" charset="2"/>
              <a:buChar char=""/>
            </a:pPr>
            <a:r>
              <a:rPr lang="en-US" b="1" dirty="0">
                <a:solidFill>
                  <a:srgbClr val="000000"/>
                </a:solidFill>
                <a:ea typeface="SimSun" panose="02010600030101010101" pitchFamily="2" charset="-122"/>
                <a:cs typeface="Arial" panose="020B0604020202020204" pitchFamily="34" charset="0"/>
              </a:rPr>
              <a:t>Where</a:t>
            </a:r>
            <a:r>
              <a:rPr lang="en-US" dirty="0">
                <a:solidFill>
                  <a:srgbClr val="000000"/>
                </a:solidFill>
                <a:ea typeface="SimSun" panose="02010600030101010101" pitchFamily="2" charset="-122"/>
                <a:cs typeface="Arial" panose="020B0604020202020204" pitchFamily="34" charset="0"/>
              </a:rPr>
              <a:t> we are to do it:</a:t>
            </a:r>
            <a:endParaRPr lang="en-US" dirty="0"/>
          </a:p>
          <a:p>
            <a:pPr marL="742950" lvl="1" indent="-285750">
              <a:spcAft>
                <a:spcPts val="300"/>
              </a:spcAft>
              <a:buFont typeface="Courier New" panose="02070309020205020404" pitchFamily="49" charset="0"/>
              <a:buChar char="o"/>
              <a:tabLst>
                <a:tab pos="676910" algn="l"/>
              </a:tabLst>
            </a:pPr>
            <a:r>
              <a:rPr lang="en-US" b="1" dirty="0">
                <a:solidFill>
                  <a:srgbClr val="000000"/>
                </a:solidFill>
                <a:ea typeface="SimSun" panose="02010600030101010101" pitchFamily="2" charset="-122"/>
                <a:cs typeface="Arial" panose="020B0604020202020204" pitchFamily="34" charset="0"/>
              </a:rPr>
              <a:t>All Nations</a:t>
            </a:r>
            <a:r>
              <a:rPr lang="en-US" dirty="0">
                <a:solidFill>
                  <a:srgbClr val="000000"/>
                </a:solidFill>
                <a:ea typeface="SimSun" panose="02010600030101010101" pitchFamily="2" charset="-122"/>
                <a:cs typeface="Arial" panose="020B0604020202020204" pitchFamily="34" charset="0"/>
              </a:rPr>
              <a:t>: All nationalities (No discrimination), the entire world.</a:t>
            </a:r>
            <a:endParaRPr lang="en-US" dirty="0"/>
          </a:p>
          <a:p>
            <a:pPr marL="342900" lvl="0" indent="-342900">
              <a:spcAft>
                <a:spcPts val="300"/>
              </a:spcAft>
              <a:buFont typeface="Symbol" panose="05050102010706020507" pitchFamily="18" charset="2"/>
              <a:buChar char=""/>
            </a:pPr>
            <a:r>
              <a:rPr lang="en-US" b="1" dirty="0">
                <a:solidFill>
                  <a:srgbClr val="000000"/>
                </a:solidFill>
                <a:ea typeface="SimSun" panose="02010600030101010101" pitchFamily="2" charset="-122"/>
                <a:cs typeface="Arial" panose="020B0604020202020204" pitchFamily="34" charset="0"/>
              </a:rPr>
              <a:t>How</a:t>
            </a:r>
            <a:r>
              <a:rPr lang="en-US" dirty="0">
                <a:solidFill>
                  <a:srgbClr val="000000"/>
                </a:solidFill>
                <a:ea typeface="SimSun" panose="02010600030101010101" pitchFamily="2" charset="-122"/>
                <a:cs typeface="Arial" panose="020B0604020202020204" pitchFamily="34" charset="0"/>
              </a:rPr>
              <a:t> we are to do it:</a:t>
            </a:r>
            <a:endParaRPr lang="en-US" dirty="0"/>
          </a:p>
          <a:p>
            <a:pPr marL="742950" lvl="1" indent="-285750">
              <a:spcAft>
                <a:spcPts val="300"/>
              </a:spcAft>
              <a:buFont typeface="Courier New" panose="02070309020205020404" pitchFamily="49" charset="0"/>
              <a:buChar char="o"/>
              <a:tabLst>
                <a:tab pos="676910" algn="l"/>
              </a:tabLst>
            </a:pPr>
            <a:r>
              <a:rPr lang="en-US" u="sng" dirty="0">
                <a:solidFill>
                  <a:srgbClr val="000000"/>
                </a:solidFill>
                <a:ea typeface="SimSun" panose="02010600030101010101" pitchFamily="2" charset="-122"/>
                <a:cs typeface="Arial" panose="020B0604020202020204" pitchFamily="34" charset="0"/>
              </a:rPr>
              <a:t>Go</a:t>
            </a:r>
            <a:r>
              <a:rPr lang="en-US" dirty="0">
                <a:solidFill>
                  <a:srgbClr val="000000"/>
                </a:solidFill>
                <a:ea typeface="SimSun" panose="02010600030101010101" pitchFamily="2" charset="-122"/>
                <a:cs typeface="Arial" panose="020B0604020202020204" pitchFamily="34" charset="0"/>
              </a:rPr>
              <a:t>: As you go through life, wherever you are</a:t>
            </a:r>
            <a:endParaRPr lang="en-US" dirty="0"/>
          </a:p>
          <a:p>
            <a:pPr marL="742950" lvl="1" indent="-285750">
              <a:spcAft>
                <a:spcPts val="300"/>
              </a:spcAft>
              <a:buFont typeface="Courier New" panose="02070309020205020404" pitchFamily="49" charset="0"/>
              <a:buChar char="o"/>
              <a:tabLst>
                <a:tab pos="676910" algn="l"/>
              </a:tabLst>
            </a:pPr>
            <a:r>
              <a:rPr lang="en-US" u="sng" dirty="0">
                <a:solidFill>
                  <a:srgbClr val="000000"/>
                </a:solidFill>
                <a:ea typeface="SimSun" panose="02010600030101010101" pitchFamily="2" charset="-122"/>
                <a:cs typeface="Arial" panose="020B0604020202020204" pitchFamily="34" charset="0"/>
              </a:rPr>
              <a:t>Baptizing</a:t>
            </a:r>
            <a:r>
              <a:rPr lang="en-US" dirty="0">
                <a:solidFill>
                  <a:srgbClr val="000000"/>
                </a:solidFill>
                <a:ea typeface="SimSun" panose="02010600030101010101" pitchFamily="2" charset="-122"/>
                <a:cs typeface="Arial" panose="020B0604020202020204" pitchFamily="34" charset="0"/>
              </a:rPr>
              <a:t>: Discipleship starts with </a:t>
            </a:r>
            <a:r>
              <a:rPr lang="en-US" u="sng" dirty="0">
                <a:solidFill>
                  <a:srgbClr val="000000"/>
                </a:solidFill>
                <a:ea typeface="SimSun" panose="02010600030101010101" pitchFamily="2" charset="-122"/>
                <a:cs typeface="Arial" panose="020B0604020202020204" pitchFamily="34" charset="0"/>
              </a:rPr>
              <a:t>Evangelism</a:t>
            </a:r>
            <a:r>
              <a:rPr lang="en-US" dirty="0">
                <a:solidFill>
                  <a:srgbClr val="000000"/>
                </a:solidFill>
                <a:ea typeface="SimSun" panose="02010600030101010101" pitchFamily="2" charset="-122"/>
                <a:cs typeface="Arial" panose="020B0604020202020204" pitchFamily="34" charset="0"/>
              </a:rPr>
              <a:t>, </a:t>
            </a:r>
          </a:p>
          <a:p>
            <a:pPr marL="965200" lvl="2" indent="-285750">
              <a:spcAft>
                <a:spcPts val="300"/>
              </a:spcAft>
              <a:buFont typeface="Arial" panose="020B0604020202020204" pitchFamily="34" charset="0"/>
              <a:buChar char="•"/>
              <a:tabLst>
                <a:tab pos="676910" algn="l"/>
              </a:tabLst>
            </a:pPr>
            <a:r>
              <a:rPr lang="en-US" dirty="0">
                <a:solidFill>
                  <a:srgbClr val="000000"/>
                </a:solidFill>
                <a:ea typeface="SimSun" panose="02010600030101010101" pitchFamily="2" charset="-122"/>
                <a:cs typeface="Arial" panose="020B0604020202020204" pitchFamily="34" charset="0"/>
              </a:rPr>
              <a:t>leading people to faith in Christ.</a:t>
            </a:r>
            <a:endParaRPr lang="en-US" dirty="0"/>
          </a:p>
          <a:p>
            <a:pPr marL="742950" lvl="1" indent="-285750">
              <a:spcAft>
                <a:spcPts val="300"/>
              </a:spcAft>
              <a:buFont typeface="Courier New" panose="02070309020205020404" pitchFamily="49" charset="0"/>
              <a:buChar char="o"/>
              <a:tabLst>
                <a:tab pos="676910" algn="l"/>
              </a:tabLst>
            </a:pPr>
            <a:r>
              <a:rPr lang="en-US" u="sng" dirty="0">
                <a:solidFill>
                  <a:srgbClr val="000000"/>
                </a:solidFill>
                <a:ea typeface="SimSun" panose="02010600030101010101" pitchFamily="2" charset="-122"/>
                <a:cs typeface="Arial" panose="020B0604020202020204" pitchFamily="34" charset="0"/>
              </a:rPr>
              <a:t>Teaching obedience to all </a:t>
            </a:r>
            <a:r>
              <a:rPr lang="en-US" dirty="0">
                <a:solidFill>
                  <a:srgbClr val="000000"/>
                </a:solidFill>
                <a:ea typeface="SimSun" panose="02010600030101010101" pitchFamily="2" charset="-122"/>
                <a:cs typeface="Arial" panose="020B0604020202020204" pitchFamily="34" charset="0"/>
              </a:rPr>
              <a:t>of Jesus’ commands: </a:t>
            </a:r>
            <a:r>
              <a:rPr lang="en-US" u="sng" dirty="0">
                <a:solidFill>
                  <a:srgbClr val="000000"/>
                </a:solidFill>
                <a:ea typeface="SimSun" panose="02010600030101010101" pitchFamily="2" charset="-122"/>
                <a:cs typeface="Arial" panose="020B0604020202020204" pitchFamily="34" charset="0"/>
              </a:rPr>
              <a:t>Discipleship</a:t>
            </a:r>
            <a:r>
              <a:rPr lang="en-US" b="1" dirty="0">
                <a:solidFill>
                  <a:srgbClr val="000000"/>
                </a:solidFill>
                <a:ea typeface="SimSun" panose="02010600030101010101" pitchFamily="2" charset="-122"/>
                <a:cs typeface="Arial" panose="020B0604020202020204" pitchFamily="34" charset="0"/>
              </a:rPr>
              <a:t>.</a:t>
            </a:r>
            <a:r>
              <a:rPr lang="en-US" dirty="0">
                <a:solidFill>
                  <a:srgbClr val="000000"/>
                </a:solidFill>
                <a:ea typeface="SimSun" panose="02010600030101010101" pitchFamily="2" charset="-122"/>
                <a:cs typeface="Arial" panose="020B0604020202020204" pitchFamily="34" charset="0"/>
              </a:rPr>
              <a:t> </a:t>
            </a:r>
          </a:p>
          <a:p>
            <a:pPr marL="965200" lvl="2" indent="-285750">
              <a:spcAft>
                <a:spcPts val="300"/>
              </a:spcAft>
              <a:buFont typeface="Wingdings" panose="05000000000000000000" pitchFamily="2" charset="2"/>
              <a:buChar char="§"/>
              <a:tabLst>
                <a:tab pos="676910" algn="l"/>
              </a:tabLst>
            </a:pPr>
            <a:r>
              <a:rPr lang="en-US" dirty="0">
                <a:solidFill>
                  <a:srgbClr val="000000"/>
                </a:solidFill>
                <a:ea typeface="SimSun" panose="02010600030101010101" pitchFamily="2" charset="-122"/>
                <a:cs typeface="Arial" panose="020B0604020202020204" pitchFamily="34" charset="0"/>
              </a:rPr>
              <a:t>Maturing in all of the ingredients of a disciple</a:t>
            </a:r>
            <a:r>
              <a:rPr lang="en-US" b="1" dirty="0">
                <a:solidFill>
                  <a:srgbClr val="000000"/>
                </a:solidFill>
                <a:ea typeface="SimSun" panose="02010600030101010101" pitchFamily="2" charset="-122"/>
                <a:cs typeface="Arial" panose="020B0604020202020204" pitchFamily="34" charset="0"/>
              </a:rPr>
              <a:t>.</a:t>
            </a:r>
            <a:endParaRPr lang="en-US" dirty="0"/>
          </a:p>
          <a:p>
            <a:pPr marL="742950" lvl="1" indent="-285750">
              <a:spcAft>
                <a:spcPts val="300"/>
              </a:spcAft>
              <a:buFont typeface="Courier New" panose="02070309020205020404" pitchFamily="49" charset="0"/>
              <a:buChar char="o"/>
              <a:tabLst>
                <a:tab pos="676910" algn="l"/>
              </a:tabLst>
            </a:pPr>
            <a:r>
              <a:rPr lang="en-US" u="sng" dirty="0">
                <a:solidFill>
                  <a:srgbClr val="000000"/>
                </a:solidFill>
                <a:ea typeface="SimSun" panose="02010600030101010101" pitchFamily="2" charset="-122"/>
                <a:cs typeface="Arial" panose="020B0604020202020204" pitchFamily="34" charset="0"/>
              </a:rPr>
              <a:t>I am with you always</a:t>
            </a:r>
            <a:r>
              <a:rPr lang="en-US" dirty="0">
                <a:solidFill>
                  <a:srgbClr val="000000"/>
                </a:solidFill>
                <a:ea typeface="SimSun" panose="02010600030101010101" pitchFamily="2" charset="-122"/>
                <a:cs typeface="Arial" panose="020B0604020202020204" pitchFamily="34" charset="0"/>
              </a:rPr>
              <a:t>: Make disciples through the power of the Holy Spirit</a:t>
            </a:r>
            <a:endParaRPr lang="en-US" dirty="0"/>
          </a:p>
          <a:p>
            <a:pPr marL="285750" lvl="0" indent="-285750">
              <a:spcAft>
                <a:spcPts val="300"/>
              </a:spcAft>
              <a:buFont typeface="Arial" panose="020B0604020202020204" pitchFamily="34" charset="0"/>
              <a:buChar char="•"/>
            </a:pPr>
            <a:r>
              <a:rPr lang="en-US" dirty="0">
                <a:latin typeface="Arial" panose="020B0604020202020204" pitchFamily="34" charset="0"/>
                <a:ea typeface="SimSun" panose="02010600030101010101" pitchFamily="2" charset="-122"/>
                <a:cs typeface="Arial" panose="020B0604020202020204" pitchFamily="34" charset="0"/>
              </a:rPr>
              <a:t>The Great Commission includes both evangelism and discipleship</a:t>
            </a:r>
          </a:p>
          <a:p>
            <a:pPr marL="741363" lvl="1" indent="-285750">
              <a:spcAft>
                <a:spcPts val="300"/>
              </a:spcAft>
              <a:buFont typeface="Courier New" panose="02070309020205020404" pitchFamily="49" charset="0"/>
              <a:buChar char="o"/>
            </a:pPr>
            <a:r>
              <a:rPr lang="en-US" dirty="0">
                <a:latin typeface="Arial" panose="020B0604020202020204" pitchFamily="34" charset="0"/>
                <a:ea typeface="SimSun" panose="02010600030101010101" pitchFamily="2" charset="-122"/>
              </a:rPr>
              <a:t>Both are essential to finish the Great Commission.</a:t>
            </a:r>
            <a:endParaRPr lang="en-US" dirty="0">
              <a:latin typeface="Arial" panose="020B0604020202020204" pitchFamily="34" charset="0"/>
              <a:ea typeface="SimSun" panose="02010600030101010101" pitchFamily="2" charset="-122"/>
              <a:cs typeface="Arial" panose="020B0604020202020204" pitchFamily="34" charset="0"/>
            </a:endParaRPr>
          </a:p>
        </p:txBody>
      </p:sp>
      <p:sp>
        <p:nvSpPr>
          <p:cNvPr id="128002"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3</a:t>
            </a:fld>
            <a:endParaRPr lang="en-US" altLang="en-US"/>
          </a:p>
        </p:txBody>
      </p:sp>
      <p:sp>
        <p:nvSpPr>
          <p:cNvPr id="128003" name="Rectangle 2"/>
          <p:cNvSpPr>
            <a:spLocks noGrp="1" noRot="1" noChangeAspect="1" noChangeArrowheads="1" noTextEdit="1"/>
          </p:cNvSpPr>
          <p:nvPr>
            <p:ph type="sldImg"/>
          </p:nvPr>
        </p:nvSpPr>
        <p:spPr>
          <a:xfrm>
            <a:off x="1509713" y="184150"/>
            <a:ext cx="3838575" cy="2879725"/>
          </a:xfrm>
          <a:prstGeom prst="rect">
            <a:avLst/>
          </a:prstGeom>
          <a:ln/>
        </p:spPr>
      </p:sp>
    </p:spTree>
    <p:extLst>
      <p:ext uri="{BB962C8B-B14F-4D97-AF65-F5344CB8AC3E}">
        <p14:creationId xmlns:p14="http://schemas.microsoft.com/office/powerpoint/2010/main" val="2861246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27000"/>
            <a:ext cx="4114800" cy="3086100"/>
          </a:xfrm>
          <a:prstGeom prst="rect">
            <a:avLst/>
          </a:prstGeom>
        </p:spPr>
      </p:sp>
      <p:sp>
        <p:nvSpPr>
          <p:cNvPr id="3" name="Notes Placeholder 2"/>
          <p:cNvSpPr>
            <a:spLocks noGrp="1"/>
          </p:cNvSpPr>
          <p:nvPr>
            <p:ph type="body" idx="1"/>
          </p:nvPr>
        </p:nvSpPr>
        <p:spPr>
          <a:xfrm>
            <a:off x="185351" y="3447535"/>
            <a:ext cx="6671062" cy="5237678"/>
          </a:xfrm>
        </p:spPr>
        <p:txBody>
          <a:bodyPr/>
          <a:lstStyle/>
          <a:p>
            <a:pPr algn="ctr"/>
            <a:r>
              <a:rPr lang="en-US" b="1" dirty="0"/>
              <a:t>How to Download </a:t>
            </a:r>
          </a:p>
          <a:p>
            <a:pPr algn="ctr">
              <a:spcAft>
                <a:spcPts val="1200"/>
              </a:spcAft>
            </a:pPr>
            <a:r>
              <a:rPr lang="en-US" b="1" dirty="0"/>
              <a:t>“</a:t>
            </a:r>
            <a:r>
              <a:rPr lang="en-US" b="1" dirty="0">
                <a:solidFill>
                  <a:srgbClr val="000000"/>
                </a:solidFill>
                <a:latin typeface="Arial" panose="020B0604020202020204" pitchFamily="34" charset="0"/>
                <a:ea typeface="Calibri" panose="020F0502020204030204" pitchFamily="34" charset="0"/>
                <a:cs typeface="Times New Roman" panose="02020603050405020304" pitchFamily="18" charset="0"/>
              </a:rPr>
              <a:t>Create a Weekly Calendar to Manage Your Life”</a:t>
            </a:r>
            <a:endParaRPr lang="en-US" b="1" dirty="0"/>
          </a:p>
          <a:p>
            <a:pPr marL="342900" indent="-342900">
              <a:spcAft>
                <a:spcPts val="1200"/>
              </a:spcAft>
              <a:buAutoNum type="arabicPeriod"/>
            </a:pPr>
            <a:r>
              <a:rPr lang="en-US" dirty="0"/>
              <a:t>Go to foundationsglobal.com</a:t>
            </a:r>
          </a:p>
          <a:p>
            <a:pPr marL="342900" indent="-342900">
              <a:spcAft>
                <a:spcPts val="1200"/>
              </a:spcAft>
              <a:buAutoNum type="arabicPeriod"/>
            </a:pPr>
            <a:r>
              <a:rPr lang="en-US" dirty="0"/>
              <a:t>Select language</a:t>
            </a:r>
          </a:p>
          <a:p>
            <a:pPr marL="342900" indent="-342900">
              <a:buAutoNum type="arabicPeriod"/>
            </a:pPr>
            <a:r>
              <a:rPr lang="en-US" dirty="0"/>
              <a:t>Select Downloads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E644A76-BDF8-4AA5-9129-3B203D0D6F0A}" type="slidenum">
              <a:rPr lang="en-US" smtClean="0"/>
              <a:t>30</a:t>
            </a:fld>
            <a:endParaRPr lang="en-US"/>
          </a:p>
        </p:txBody>
      </p:sp>
    </p:spTree>
    <p:extLst>
      <p:ext uri="{BB962C8B-B14F-4D97-AF65-F5344CB8AC3E}">
        <p14:creationId xmlns:p14="http://schemas.microsoft.com/office/powerpoint/2010/main" val="3099205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296561" y="2940909"/>
            <a:ext cx="6559851" cy="5906530"/>
          </a:xfrm>
        </p:spPr>
        <p:txBody>
          <a:bodyPr/>
          <a:lstStyle/>
          <a:p>
            <a:pPr marL="342900" indent="-342900">
              <a:buFont typeface="+mj-lt"/>
              <a:buAutoNum type="arabicPeriod" startAt="3"/>
            </a:pPr>
            <a:r>
              <a:rPr lang="en-US" dirty="0"/>
              <a:t>Now we must learn how to say “</a:t>
            </a:r>
            <a:r>
              <a:rPr lang="en-US" b="1" dirty="0"/>
              <a:t>no</a:t>
            </a:r>
            <a:r>
              <a:rPr lang="en-US" dirty="0"/>
              <a:t>” to people </a:t>
            </a:r>
          </a:p>
          <a:p>
            <a:pPr marL="577850" lvl="1" indent="-342900">
              <a:buFont typeface="Arial" panose="020B0604020202020204" pitchFamily="34" charset="0"/>
              <a:buChar char="•"/>
            </a:pPr>
            <a:r>
              <a:rPr lang="en-US" dirty="0"/>
              <a:t>when they pressure us to do things </a:t>
            </a:r>
          </a:p>
          <a:p>
            <a:pPr marL="577850" lvl="1" indent="-342900">
              <a:buFont typeface="Arial" panose="020B0604020202020204" pitchFamily="34" charset="0"/>
              <a:buChar char="•"/>
            </a:pPr>
            <a:r>
              <a:rPr lang="en-US" dirty="0"/>
              <a:t>that deviate from God’s priorities for our life. </a:t>
            </a: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Here is an example of how to respond to someone </a:t>
            </a:r>
          </a:p>
          <a:p>
            <a:pPr marL="57785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who has asked you to do something that is a good thing </a:t>
            </a:r>
          </a:p>
          <a:p>
            <a:pPr marL="57785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but conflicts with the priorities of your mission.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this example someone has asked you to visit every family in your church once a month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lphaLcPeriod"/>
            </a:pPr>
            <a:r>
              <a:rPr lang="en-US" b="1" dirty="0">
                <a:solidFill>
                  <a:srgbClr val="000000"/>
                </a:solidFill>
              </a:rPr>
              <a:t>I agree with you that</a:t>
            </a:r>
            <a:r>
              <a:rPr lang="en-US" dirty="0">
                <a:solidFill>
                  <a:srgbClr val="000000"/>
                </a:solidFill>
              </a:rPr>
              <a:t> every family in our church is important </a:t>
            </a:r>
          </a:p>
          <a:p>
            <a:pPr marL="577850" lvl="1" indent="-342900">
              <a:spcAft>
                <a:spcPts val="0"/>
              </a:spcAft>
              <a:buFont typeface="Arial" panose="020B0604020202020204" pitchFamily="34" charset="0"/>
              <a:buChar char="•"/>
            </a:pPr>
            <a:r>
              <a:rPr lang="en-US" dirty="0">
                <a:solidFill>
                  <a:srgbClr val="000000"/>
                </a:solidFill>
              </a:rPr>
              <a:t>and that their spiritual welfare is my responsibility.</a:t>
            </a:r>
          </a:p>
          <a:p>
            <a:pPr marL="342900" lvl="0" indent="-342900">
              <a:spcAft>
                <a:spcPts val="0"/>
              </a:spcAft>
              <a:buFont typeface="+mj-lt"/>
              <a:buAutoNum type="alphaLcPeriod"/>
            </a:pPr>
            <a:r>
              <a:rPr lang="en-US" b="1" dirty="0">
                <a:solidFill>
                  <a:srgbClr val="000000"/>
                </a:solidFill>
              </a:rPr>
              <a:t>However, it is also true that</a:t>
            </a:r>
            <a:r>
              <a:rPr lang="en-US" dirty="0">
                <a:solidFill>
                  <a:srgbClr val="000000"/>
                </a:solidFill>
              </a:rPr>
              <a:t> the best way to meet their needs is not for me to do it myself; but to train leaders who can give our families the best care. </a:t>
            </a:r>
          </a:p>
          <a:p>
            <a:pPr marL="80010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We know from Ephesians 4:12 that one of my primary roles as pastor </a:t>
            </a:r>
          </a:p>
          <a:p>
            <a:pPr marL="1022350" lvl="2"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is to train other leaders to do the work of the ministry. </a:t>
            </a:r>
            <a:endParaRPr lang="en-US" dirty="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Being obedient to God will allow us to grow our church for the glory of God </a:t>
            </a:r>
          </a:p>
          <a:p>
            <a:pPr marL="1022350" lvl="2"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and provide the care our families deserve.</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lphaLcPeriod"/>
            </a:pPr>
            <a:r>
              <a:rPr lang="en-US" b="1" dirty="0">
                <a:solidFill>
                  <a:srgbClr val="000000"/>
                </a:solidFill>
              </a:rPr>
              <a:t>Therefore, I believe God is leading me to</a:t>
            </a:r>
            <a:r>
              <a:rPr lang="en-US" dirty="0">
                <a:solidFill>
                  <a:srgbClr val="000000"/>
                </a:solidFill>
              </a:rPr>
              <a:t> minister to our families </a:t>
            </a:r>
          </a:p>
          <a:p>
            <a:pPr marL="577850" lvl="1" indent="-342900">
              <a:spcAft>
                <a:spcPts val="0"/>
              </a:spcAft>
              <a:buFont typeface="Arial" panose="020B0604020202020204" pitchFamily="34" charset="0"/>
              <a:buChar char="•"/>
            </a:pPr>
            <a:r>
              <a:rPr lang="en-US" dirty="0">
                <a:solidFill>
                  <a:srgbClr val="000000"/>
                </a:solidFill>
              </a:rPr>
              <a:t>by training leaders to care for them. </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31</a:t>
            </a:fld>
            <a:endParaRPr lang="en-US"/>
          </a:p>
        </p:txBody>
      </p:sp>
    </p:spTree>
    <p:extLst>
      <p:ext uri="{BB962C8B-B14F-4D97-AF65-F5344CB8AC3E}">
        <p14:creationId xmlns:p14="http://schemas.microsoft.com/office/powerpoint/2010/main" val="3655792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0" lvl="1">
              <a:lnSpc>
                <a:spcPct val="115000"/>
              </a:lnSpc>
              <a:spcAft>
                <a:spcPts val="0"/>
              </a:spcAft>
            </a:pPr>
            <a:r>
              <a:rPr lang="en-US" dirty="0">
                <a:latin typeface="Arial"/>
                <a:ea typeface="Calibri"/>
              </a:rPr>
              <a:t>your group practice dealing with this issue:</a:t>
            </a:r>
          </a:p>
          <a:p>
            <a:pPr marL="457200" lvl="0" indent="-457200">
              <a:buFont typeface="Arial" panose="020B0604020202020204" pitchFamily="34" charset="0"/>
              <a:buChar char="•"/>
            </a:pPr>
            <a:r>
              <a:rPr lang="en-US" dirty="0"/>
              <a:t>You are having quality time with your family and a Sunday School teacher calls and wants to talk about what curriculum to use.</a:t>
            </a:r>
          </a:p>
          <a:p>
            <a:pPr marL="0" lvl="0" indent="0">
              <a:buFont typeface="Arial" panose="020B0604020202020204" pitchFamily="34" charset="0"/>
              <a:buNone/>
            </a:pPr>
            <a:endParaRPr lang="en-US" dirty="0"/>
          </a:p>
          <a:p>
            <a:pPr marL="285750" indent="-285750">
              <a:buFont typeface="Arial" panose="020B0604020202020204" pitchFamily="34" charset="0"/>
              <a:buChar char="•"/>
            </a:pPr>
            <a:r>
              <a:rPr lang="en-US" dirty="0"/>
              <a:t>Think of an issue that you have to deal with and practice using this approach</a:t>
            </a:r>
          </a:p>
          <a:p>
            <a:endParaRPr lang="en-US" dirty="0"/>
          </a:p>
          <a:p>
            <a:pPr marL="285750" indent="-285750">
              <a:buFont typeface="Arial" panose="020B0604020202020204" pitchFamily="34" charset="0"/>
              <a:buChar char="•"/>
            </a:pPr>
            <a:r>
              <a:rPr lang="en-US" dirty="0"/>
              <a:t>Ask participants to share what they talked about</a:t>
            </a:r>
          </a:p>
          <a:p>
            <a:pPr marL="285750" indent="-285750">
              <a:buFont typeface="Arial" panose="020B0604020202020204" pitchFamily="34" charset="0"/>
              <a:buChar char="•"/>
            </a:pPr>
            <a:r>
              <a:rPr lang="en-US" dirty="0"/>
              <a:t>Questions?</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32</a:t>
            </a:fld>
            <a:endParaRPr lang="en-US"/>
          </a:p>
        </p:txBody>
      </p:sp>
    </p:spTree>
    <p:extLst>
      <p:ext uri="{BB962C8B-B14F-4D97-AF65-F5344CB8AC3E}">
        <p14:creationId xmlns:p14="http://schemas.microsoft.com/office/powerpoint/2010/main" val="244725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dirty="0"/>
              <a:t>Personal Challenges</a:t>
            </a:r>
            <a:br>
              <a:rPr lang="en-US" b="1" dirty="0"/>
            </a:br>
            <a:r>
              <a:rPr lang="en-US" b="1" dirty="0"/>
              <a:t>Lesson 3</a:t>
            </a:r>
          </a:p>
          <a:p>
            <a:pPr lvl="1" indent="-457200" eaLnBrk="1" hangingPunct="1">
              <a:spcAft>
                <a:spcPts val="1200"/>
              </a:spcAft>
              <a:buFont typeface="Arial" panose="020B0604020202020204" pitchFamily="34" charset="0"/>
              <a:buChar char="•"/>
              <a:defRPr/>
            </a:pPr>
            <a:r>
              <a:rPr lang="en-US" dirty="0">
                <a:latin typeface="Arial"/>
                <a:ea typeface="Calibri"/>
                <a:cs typeface="Arial" charset="0"/>
              </a:rPr>
              <a:t>Burnout/Depression</a:t>
            </a:r>
          </a:p>
          <a:p>
            <a:pPr lvl="1" indent="-457200" eaLnBrk="1" hangingPunct="1">
              <a:spcAft>
                <a:spcPts val="1200"/>
              </a:spcAft>
              <a:buFont typeface="Arial" panose="020B0604020202020204" pitchFamily="34" charset="0"/>
              <a:buChar char="•"/>
              <a:defRPr/>
            </a:pPr>
            <a:r>
              <a:rPr lang="en-US" dirty="0">
                <a:latin typeface="Arial"/>
                <a:ea typeface="Calibri"/>
                <a:cs typeface="Arial" charset="0"/>
              </a:rPr>
              <a:t>Expectations</a:t>
            </a:r>
          </a:p>
          <a:p>
            <a:pPr lvl="1" indent="-457200" eaLnBrk="1" hangingPunct="1">
              <a:spcAft>
                <a:spcPts val="1200"/>
              </a:spcAft>
              <a:buFont typeface="Arial" panose="020B0604020202020204" pitchFamily="34" charset="0"/>
              <a:buChar char="•"/>
              <a:defRPr/>
            </a:pPr>
            <a:r>
              <a:rPr lang="en-US" dirty="0">
                <a:latin typeface="Arial"/>
                <a:ea typeface="Calibri"/>
                <a:cs typeface="Arial" charset="0"/>
              </a:rPr>
              <a:t>Marriage</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33</a:t>
            </a:fld>
            <a:endParaRPr lang="en-US"/>
          </a:p>
        </p:txBody>
      </p:sp>
    </p:spTree>
    <p:extLst>
      <p:ext uri="{BB962C8B-B14F-4D97-AF65-F5344CB8AC3E}">
        <p14:creationId xmlns:p14="http://schemas.microsoft.com/office/powerpoint/2010/main" val="2073077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6263" y="0"/>
            <a:ext cx="3165475" cy="2374900"/>
          </a:xfrm>
        </p:spPr>
      </p:sp>
      <p:sp>
        <p:nvSpPr>
          <p:cNvPr id="3" name="Notes Placeholder 2"/>
          <p:cNvSpPr>
            <a:spLocks noGrp="1"/>
          </p:cNvSpPr>
          <p:nvPr>
            <p:ph type="body" idx="1"/>
          </p:nvPr>
        </p:nvSpPr>
        <p:spPr>
          <a:xfrm>
            <a:off x="185351" y="2374466"/>
            <a:ext cx="6671062" cy="6310748"/>
          </a:xfrm>
        </p:spPr>
        <p:txBody>
          <a:bodyPr/>
          <a:lstStyle/>
          <a:p>
            <a:pPr marL="285750" lvl="0" indent="-285750">
              <a:buFont typeface="Arial" panose="020B0604020202020204" pitchFamily="34" charset="0"/>
              <a:buChar char="•"/>
            </a:pPr>
            <a:r>
              <a:rPr lang="en-US" dirty="0">
                <a:solidFill>
                  <a:srgbClr val="000000"/>
                </a:solidFill>
              </a:rPr>
              <a:t>Burnout - Becoming</a:t>
            </a:r>
            <a:r>
              <a:rPr lang="en-US" b="1" dirty="0">
                <a:solidFill>
                  <a:srgbClr val="000000"/>
                </a:solidFill>
              </a:rPr>
              <a:t> physically</a:t>
            </a:r>
            <a:r>
              <a:rPr lang="en-US" dirty="0">
                <a:solidFill>
                  <a:srgbClr val="000000"/>
                </a:solidFill>
              </a:rPr>
              <a:t> unable to minister; lack of energy, lack of sleep</a:t>
            </a:r>
          </a:p>
          <a:p>
            <a:pPr marL="285750" lvl="0" indent="-285750">
              <a:buFont typeface="Arial" panose="020B0604020202020204" pitchFamily="34" charset="0"/>
              <a:buChar char="•"/>
            </a:pPr>
            <a:r>
              <a:rPr lang="en-US" dirty="0">
                <a:solidFill>
                  <a:srgbClr val="000000"/>
                </a:solidFill>
              </a:rPr>
              <a:t>Depression - Becoming </a:t>
            </a:r>
            <a:r>
              <a:rPr lang="en-US" b="1" dirty="0">
                <a:solidFill>
                  <a:srgbClr val="000000"/>
                </a:solidFill>
              </a:rPr>
              <a:t>emotionally</a:t>
            </a:r>
            <a:r>
              <a:rPr lang="en-US" dirty="0">
                <a:solidFill>
                  <a:srgbClr val="000000"/>
                </a:solidFill>
              </a:rPr>
              <a:t> unable to minister; lack of purpose, sadness, dejection, gloom</a:t>
            </a:r>
          </a:p>
          <a:p>
            <a:pPr>
              <a:spcAft>
                <a:spcPts val="0"/>
              </a:spcAft>
            </a:pPr>
            <a:r>
              <a:rPr lang="en-US" b="1" dirty="0"/>
              <a:t>A. Burnout and Depression can be the result of:</a:t>
            </a:r>
            <a:endParaRPr lang="en-US" dirty="0"/>
          </a:p>
          <a:p>
            <a:pPr marL="342900" lvl="0" indent="-342900">
              <a:spcAft>
                <a:spcPts val="0"/>
              </a:spcAft>
              <a:buFont typeface="+mj-lt"/>
              <a:buAutoNum type="arabicPeriod"/>
            </a:pPr>
            <a:r>
              <a:rPr lang="en-US" dirty="0"/>
              <a:t>Overwork</a:t>
            </a:r>
          </a:p>
          <a:p>
            <a:pPr marL="342900" lvl="0" indent="-342900">
              <a:spcAft>
                <a:spcPts val="0"/>
              </a:spcAft>
              <a:buFont typeface="+mj-lt"/>
              <a:buAutoNum type="arabicPeriod"/>
            </a:pPr>
            <a:r>
              <a:rPr lang="en-US" dirty="0"/>
              <a:t>Lack of results</a:t>
            </a:r>
          </a:p>
          <a:p>
            <a:pPr marL="342900" lvl="0" indent="-342900">
              <a:spcAft>
                <a:spcPts val="0"/>
              </a:spcAft>
              <a:buFont typeface="+mj-lt"/>
              <a:buAutoNum type="arabicPeriod"/>
            </a:pPr>
            <a:r>
              <a:rPr lang="en-US" dirty="0"/>
              <a:t>Family Life</a:t>
            </a:r>
          </a:p>
          <a:p>
            <a:pPr marL="342900" lvl="0" indent="-342900">
              <a:spcAft>
                <a:spcPts val="0"/>
              </a:spcAft>
              <a:buFont typeface="+mj-lt"/>
              <a:buAutoNum type="arabicPeriod"/>
            </a:pPr>
            <a:r>
              <a:rPr lang="en-US" dirty="0"/>
              <a:t>Difficult people</a:t>
            </a:r>
          </a:p>
          <a:p>
            <a:pPr marL="342900" lvl="0" indent="-342900">
              <a:spcAft>
                <a:spcPts val="0"/>
              </a:spcAft>
              <a:buFont typeface="+mj-lt"/>
              <a:buAutoNum type="arabicPeriod"/>
            </a:pPr>
            <a:r>
              <a:rPr lang="en-US" dirty="0"/>
              <a:t>Trying to make people happy</a:t>
            </a:r>
          </a:p>
          <a:p>
            <a:pPr marL="342900" lvl="0" indent="-342900">
              <a:spcAft>
                <a:spcPts val="0"/>
              </a:spcAft>
              <a:buFont typeface="+mj-lt"/>
              <a:buAutoNum type="arabicPeriod"/>
            </a:pPr>
            <a:r>
              <a:rPr lang="en-US" dirty="0"/>
              <a:t>Trying to make God happy</a:t>
            </a:r>
          </a:p>
          <a:p>
            <a:pPr>
              <a:spcAft>
                <a:spcPts val="0"/>
              </a:spcAft>
            </a:pPr>
            <a:r>
              <a:rPr lang="en-US" b="1" dirty="0"/>
              <a:t>B. Burnout and Depression can result in:</a:t>
            </a:r>
            <a:endParaRPr lang="en-US" dirty="0"/>
          </a:p>
          <a:p>
            <a:pPr marL="342900" lvl="0" indent="-342900">
              <a:spcAft>
                <a:spcPts val="0"/>
              </a:spcAft>
              <a:buFont typeface="+mj-lt"/>
              <a:buAutoNum type="arabicPeriod"/>
            </a:pPr>
            <a:r>
              <a:rPr lang="en-US" dirty="0"/>
              <a:t>Guilt and shame - You are not supposed to get depressed or burned out</a:t>
            </a:r>
          </a:p>
          <a:p>
            <a:pPr marL="342900" lvl="0" indent="-342900">
              <a:spcAft>
                <a:spcPts val="0"/>
              </a:spcAft>
              <a:buFont typeface="+mj-lt"/>
              <a:buAutoNum type="arabicPeriod"/>
            </a:pPr>
            <a:r>
              <a:rPr lang="en-US" dirty="0"/>
              <a:t>Loss of joy -You feel defeated</a:t>
            </a:r>
          </a:p>
          <a:p>
            <a:pPr marL="342900" lvl="0" indent="-342900">
              <a:spcAft>
                <a:spcPts val="0"/>
              </a:spcAft>
              <a:buFont typeface="+mj-lt"/>
              <a:buAutoNum type="arabicPeriod"/>
            </a:pPr>
            <a:r>
              <a:rPr lang="en-US" dirty="0"/>
              <a:t>Loneliness - You don’t have any close friends or confidants</a:t>
            </a:r>
          </a:p>
          <a:p>
            <a:pPr marL="342900" lvl="0" indent="-342900">
              <a:spcAft>
                <a:spcPts val="0"/>
              </a:spcAft>
              <a:buFont typeface="+mj-lt"/>
              <a:buAutoNum type="arabicPeriod"/>
            </a:pPr>
            <a:r>
              <a:rPr lang="en-US" dirty="0"/>
              <a:t>Bitterness - You feel resentful and cynical towards people</a:t>
            </a:r>
          </a:p>
          <a:p>
            <a:pPr marL="342900" lvl="0" indent="-342900">
              <a:spcAft>
                <a:spcPts val="0"/>
              </a:spcAft>
              <a:buFont typeface="+mj-lt"/>
              <a:buAutoNum type="arabicPeriod"/>
            </a:pPr>
            <a:r>
              <a:rPr lang="en-US" dirty="0"/>
              <a:t>Anger - You are short with people and speak sarcastically</a:t>
            </a:r>
          </a:p>
          <a:p>
            <a:pPr>
              <a:lnSpc>
                <a:spcPct val="115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C. Steps to dealing with Burnout and Depression:</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Seek medical help if necessary</a:t>
            </a:r>
            <a:endParaRPr lang="en-US" dirty="0"/>
          </a:p>
          <a:p>
            <a:pPr marL="342900" lvl="0" indent="-342900">
              <a:spcAft>
                <a:spcPts val="0"/>
              </a:spcAft>
              <a:buFont typeface="+mj-lt"/>
              <a:buAutoNum type="arabicPeriod"/>
            </a:pPr>
            <a:r>
              <a:rPr lang="en-US" dirty="0">
                <a:cs typeface="Arial" panose="020B0604020202020204" pitchFamily="34" charset="0"/>
              </a:rPr>
              <a:t>Talk to God and tell Him how you feel</a:t>
            </a:r>
            <a:endParaRPr lang="en-US" dirty="0"/>
          </a:p>
          <a:p>
            <a:pPr marL="342900" lvl="0" indent="-342900">
              <a:spcAft>
                <a:spcPts val="0"/>
              </a:spcAft>
              <a:buFont typeface="+mj-lt"/>
              <a:buAutoNum type="arabicPeriod"/>
            </a:pPr>
            <a:r>
              <a:rPr lang="en-US" dirty="0">
                <a:cs typeface="Arial" panose="020B0604020202020204" pitchFamily="34" charset="0"/>
              </a:rPr>
              <a:t>Learn to say “No” to demands of your church</a:t>
            </a:r>
            <a:endParaRPr lang="en-US" dirty="0"/>
          </a:p>
          <a:p>
            <a:pPr marL="342900" lvl="0" indent="-342900">
              <a:spcAft>
                <a:spcPts val="0"/>
              </a:spcAft>
              <a:buFont typeface="+mj-lt"/>
              <a:buAutoNum type="arabicPeriod"/>
            </a:pPr>
            <a:r>
              <a:rPr lang="en-US" dirty="0">
                <a:cs typeface="Arial" panose="020B0604020202020204" pitchFamily="34" charset="0"/>
              </a:rPr>
              <a:t>Use a calendar to manage your time</a:t>
            </a:r>
            <a:endParaRPr lang="en-US" dirty="0"/>
          </a:p>
          <a:p>
            <a:pPr marL="342900" lvl="0" indent="-342900">
              <a:spcAft>
                <a:spcPts val="0"/>
              </a:spcAft>
              <a:buFont typeface="+mj-lt"/>
              <a:buAutoNum type="arabicPeriod"/>
            </a:pPr>
            <a:r>
              <a:rPr lang="en-US" dirty="0">
                <a:cs typeface="Arial" panose="020B0604020202020204" pitchFamily="34" charset="0"/>
              </a:rPr>
              <a:t>Train your leaders to do some of your work</a:t>
            </a:r>
            <a:endParaRPr lang="en-US" dirty="0"/>
          </a:p>
          <a:p>
            <a:pPr marL="342900" lvl="0" indent="-342900">
              <a:spcAft>
                <a:spcPts val="0"/>
              </a:spcAft>
              <a:buFont typeface="+mj-lt"/>
              <a:buAutoNum type="arabicPeriod"/>
            </a:pPr>
            <a:r>
              <a:rPr lang="en-US" dirty="0">
                <a:cs typeface="Arial" panose="020B0604020202020204" pitchFamily="34" charset="0"/>
              </a:rPr>
              <a:t>Get a hobby outside of church</a:t>
            </a:r>
            <a:endParaRPr lang="en-US" dirty="0"/>
          </a:p>
          <a:p>
            <a:pPr marL="342900" lvl="0" indent="-342900">
              <a:spcAft>
                <a:spcPts val="0"/>
              </a:spcAft>
              <a:buFont typeface="+mj-lt"/>
              <a:buAutoNum type="arabicPeriod"/>
            </a:pPr>
            <a:r>
              <a:rPr lang="en-US" dirty="0">
                <a:cs typeface="Arial" panose="020B0604020202020204" pitchFamily="34" charset="0"/>
              </a:rPr>
              <a:t>Find someone you can share your challenges with</a:t>
            </a:r>
            <a:endParaRPr lang="en-US" dirty="0"/>
          </a:p>
          <a:p>
            <a:pPr>
              <a:spcAft>
                <a:spcPts val="0"/>
              </a:spcAft>
            </a:pPr>
            <a:endParaRPr lang="en-US" sz="1800"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34</a:t>
            </a:fld>
            <a:endParaRPr lang="en-US"/>
          </a:p>
        </p:txBody>
      </p:sp>
    </p:spTree>
    <p:extLst>
      <p:ext uri="{BB962C8B-B14F-4D97-AF65-F5344CB8AC3E}">
        <p14:creationId xmlns:p14="http://schemas.microsoft.com/office/powerpoint/2010/main" val="2101715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7525" y="0"/>
            <a:ext cx="3279775" cy="2459038"/>
          </a:xfrm>
        </p:spPr>
      </p:sp>
      <p:sp>
        <p:nvSpPr>
          <p:cNvPr id="3" name="Notes Placeholder 2"/>
          <p:cNvSpPr>
            <a:spLocks noGrp="1"/>
          </p:cNvSpPr>
          <p:nvPr>
            <p:ph type="body" idx="1"/>
          </p:nvPr>
        </p:nvSpPr>
        <p:spPr>
          <a:xfrm>
            <a:off x="0" y="2459039"/>
            <a:ext cx="6856413" cy="6226176"/>
          </a:xfrm>
        </p:spPr>
        <p:txBody>
          <a:bodyPr/>
          <a:lstStyle/>
          <a:p>
            <a:pPr>
              <a:spcAft>
                <a:spcPts val="0"/>
              </a:spcAft>
            </a:pPr>
            <a:r>
              <a:rPr lang="en-US" b="1" dirty="0"/>
              <a:t>II. Expectations</a:t>
            </a:r>
            <a:endParaRPr lang="en-US" dirty="0"/>
          </a:p>
          <a:p>
            <a:pPr>
              <a:spcAft>
                <a:spcPts val="0"/>
              </a:spcAft>
            </a:pPr>
            <a:r>
              <a:rPr lang="en-US" dirty="0"/>
              <a:t>Expectations - How you view what will happen in your ministry</a:t>
            </a:r>
          </a:p>
          <a:p>
            <a:pPr marL="57150">
              <a:spcAft>
                <a:spcPts val="0"/>
              </a:spcAft>
            </a:pPr>
            <a:r>
              <a:rPr lang="en-US" b="1" dirty="0"/>
              <a:t>A. Areas in which we have expectations:</a:t>
            </a:r>
            <a:endParaRPr lang="en-US" dirty="0"/>
          </a:p>
          <a:p>
            <a:pPr marL="342900" lvl="0" indent="-342900">
              <a:spcAft>
                <a:spcPts val="0"/>
              </a:spcAft>
              <a:buFont typeface="+mj-lt"/>
              <a:buAutoNum type="arabicPeriod"/>
            </a:pPr>
            <a:r>
              <a:rPr lang="en-US" dirty="0"/>
              <a:t>People - Not everyone will like you, some are very difficult</a:t>
            </a:r>
          </a:p>
          <a:p>
            <a:pPr marL="342900" lvl="0" indent="-342900">
              <a:spcAft>
                <a:spcPts val="0"/>
              </a:spcAft>
              <a:buFont typeface="+mj-lt"/>
              <a:buAutoNum type="arabicPeriod"/>
            </a:pPr>
            <a:r>
              <a:rPr lang="en-US" dirty="0"/>
              <a:t>Results - In terms of attendance, money, etc.</a:t>
            </a:r>
          </a:p>
          <a:p>
            <a:pPr marL="342900" lvl="0" indent="-342900">
              <a:spcAft>
                <a:spcPts val="0"/>
              </a:spcAft>
              <a:buFont typeface="+mj-lt"/>
              <a:buAutoNum type="arabicPeriod"/>
            </a:pPr>
            <a:r>
              <a:rPr lang="en-US" dirty="0"/>
              <a:t>Money/salary</a:t>
            </a:r>
          </a:p>
          <a:p>
            <a:pPr marL="342900" lvl="0" indent="-342900">
              <a:spcAft>
                <a:spcPts val="0"/>
              </a:spcAft>
              <a:buFont typeface="+mj-lt"/>
              <a:buAutoNum type="arabicPeriod"/>
            </a:pPr>
            <a:r>
              <a:rPr lang="en-US" dirty="0"/>
              <a:t>Working conditions</a:t>
            </a:r>
          </a:p>
          <a:p>
            <a:pPr marL="114300">
              <a:spcAft>
                <a:spcPts val="0"/>
              </a:spcAft>
            </a:pPr>
            <a:r>
              <a:rPr lang="en-US" b="1" dirty="0">
                <a:latin typeface="Arial" panose="020B0604020202020204" pitchFamily="34" charset="0"/>
                <a:ea typeface="Calibri" panose="020F0502020204030204" pitchFamily="34" charset="0"/>
                <a:cs typeface="Arial" panose="020B0604020202020204" pitchFamily="34" charset="0"/>
              </a:rPr>
              <a:t>B. What happens when people leave your church?</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People leave churches all the time</a:t>
            </a:r>
            <a:endParaRPr lang="en-US" dirty="0"/>
          </a:p>
          <a:p>
            <a:pPr marL="342900" lvl="0" indent="-342900">
              <a:spcAft>
                <a:spcPts val="0"/>
              </a:spcAft>
              <a:buFont typeface="+mj-lt"/>
              <a:buAutoNum type="arabicPeriod"/>
            </a:pPr>
            <a:r>
              <a:rPr lang="en-US" dirty="0">
                <a:cs typeface="Arial" panose="020B0604020202020204" pitchFamily="34" charset="0"/>
              </a:rPr>
              <a:t>When they leave, they are usually not coming back</a:t>
            </a:r>
            <a:endParaRPr lang="en-US" dirty="0"/>
          </a:p>
          <a:p>
            <a:pPr marL="342900" lvl="0" indent="-342900">
              <a:spcAft>
                <a:spcPts val="0"/>
              </a:spcAft>
              <a:buFont typeface="+mj-lt"/>
              <a:buAutoNum type="arabicPeriod"/>
            </a:pPr>
            <a:r>
              <a:rPr lang="en-US" dirty="0">
                <a:cs typeface="Arial" panose="020B0604020202020204" pitchFamily="34" charset="0"/>
              </a:rPr>
              <a:t>Remember the parable of the sower</a:t>
            </a:r>
            <a:endParaRPr lang="en-US" dirty="0"/>
          </a:p>
          <a:p>
            <a:pPr marL="114300">
              <a:spcAft>
                <a:spcPts val="0"/>
              </a:spcAft>
            </a:pPr>
            <a:r>
              <a:rPr lang="en-US" b="1" dirty="0">
                <a:latin typeface="Arial" panose="020B0604020202020204" pitchFamily="34" charset="0"/>
                <a:ea typeface="Calibri" panose="020F0502020204030204" pitchFamily="34" charset="0"/>
                <a:cs typeface="Arial" panose="020B0604020202020204" pitchFamily="34" charset="0"/>
              </a:rPr>
              <a:t>C. What happens when church leaders don’t meet your expectations?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Pray for them</a:t>
            </a:r>
            <a:endParaRPr lang="en-US" dirty="0"/>
          </a:p>
          <a:p>
            <a:pPr marL="342900" lvl="0" indent="-342900">
              <a:spcAft>
                <a:spcPts val="0"/>
              </a:spcAft>
              <a:buFont typeface="+mj-lt"/>
              <a:buAutoNum type="arabicPeriod"/>
            </a:pPr>
            <a:r>
              <a:rPr lang="en-US" dirty="0">
                <a:cs typeface="Arial" panose="020B0604020202020204" pitchFamily="34" charset="0"/>
              </a:rPr>
              <a:t>They have different points of view</a:t>
            </a:r>
            <a:endParaRPr lang="en-US" dirty="0"/>
          </a:p>
          <a:p>
            <a:pPr marL="342900" lvl="0" indent="-342900">
              <a:spcAft>
                <a:spcPts val="0"/>
              </a:spcAft>
              <a:buFont typeface="+mj-lt"/>
              <a:buAutoNum type="arabicPeriod"/>
            </a:pPr>
            <a:r>
              <a:rPr lang="en-US" dirty="0">
                <a:cs typeface="Arial" panose="020B0604020202020204" pitchFamily="34" charset="0"/>
              </a:rPr>
              <a:t>Guide them wisely toward a common vision</a:t>
            </a:r>
            <a:endParaRPr lang="en-US" dirty="0"/>
          </a:p>
          <a:p>
            <a:pPr marL="342900" lvl="0" indent="-342900">
              <a:spcAft>
                <a:spcPts val="0"/>
              </a:spcAft>
              <a:buFont typeface="+mj-lt"/>
              <a:buAutoNum type="arabicPeriod"/>
            </a:pPr>
            <a:r>
              <a:rPr lang="en-US" dirty="0">
                <a:cs typeface="Arial" panose="020B0604020202020204" pitchFamily="34" charset="0"/>
              </a:rPr>
              <a:t>Read “How to Manage Change to Become a Disciplemaking Church” at foundationsglobal.com, “Other Discipleship Resources”</a:t>
            </a:r>
            <a:endParaRPr lang="en-US" dirty="0"/>
          </a:p>
          <a:p>
            <a:pPr marL="114300">
              <a:spcAft>
                <a:spcPts val="0"/>
              </a:spcAft>
            </a:pPr>
            <a:r>
              <a:rPr lang="en-US" b="1" dirty="0">
                <a:latin typeface="Arial" panose="020B0604020202020204" pitchFamily="34" charset="0"/>
                <a:ea typeface="Calibri" panose="020F0502020204030204" pitchFamily="34" charset="0"/>
                <a:cs typeface="Arial" panose="020B0604020202020204" pitchFamily="34" charset="0"/>
              </a:rPr>
              <a:t>D. How to have realistic expectations: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Should we even have expectations?</a:t>
            </a:r>
            <a:endParaRPr lang="en-US" dirty="0"/>
          </a:p>
          <a:p>
            <a:pPr marL="342900" lvl="0" indent="-342900">
              <a:spcAft>
                <a:spcPts val="0"/>
              </a:spcAft>
              <a:buFont typeface="+mj-lt"/>
              <a:buAutoNum type="arabicPeriod"/>
            </a:pPr>
            <a:r>
              <a:rPr lang="en-US" dirty="0">
                <a:cs typeface="Arial" panose="020B0604020202020204" pitchFamily="34" charset="0"/>
              </a:rPr>
              <a:t>Look at the life of Paul and what he experienced</a:t>
            </a:r>
            <a:endParaRPr lang="en-US" dirty="0"/>
          </a:p>
          <a:p>
            <a:pPr marL="342900" lvl="0" indent="-342900">
              <a:spcAft>
                <a:spcPts val="0"/>
              </a:spcAft>
              <a:buFont typeface="+mj-lt"/>
              <a:buAutoNum type="arabicPeriod"/>
            </a:pPr>
            <a:r>
              <a:rPr lang="en-US" dirty="0">
                <a:cs typeface="Arial" panose="020B0604020202020204" pitchFamily="34" charset="0"/>
              </a:rPr>
              <a:t>It’s not about you</a:t>
            </a:r>
            <a:endParaRPr lang="en-US" dirty="0"/>
          </a:p>
          <a:p>
            <a:pPr marL="342900" lvl="0" indent="-342900">
              <a:spcAft>
                <a:spcPts val="0"/>
              </a:spcAft>
              <a:buFont typeface="+mj-lt"/>
              <a:buAutoNum type="arabicPeriod"/>
            </a:pPr>
            <a:r>
              <a:rPr lang="en-US" dirty="0">
                <a:cs typeface="Arial" panose="020B0604020202020204" pitchFamily="34" charset="0"/>
              </a:rPr>
              <a:t>It’s about Jesus</a:t>
            </a:r>
            <a:endParaRPr lang="en-US" dirty="0"/>
          </a:p>
          <a:p>
            <a:pPr marL="342900" lvl="0" indent="-342900">
              <a:spcAft>
                <a:spcPts val="0"/>
              </a:spcAft>
              <a:buFont typeface="+mj-lt"/>
              <a:buAutoNum type="arabicPeriod"/>
            </a:pPr>
            <a:r>
              <a:rPr lang="en-US" dirty="0">
                <a:cs typeface="Arial" panose="020B0604020202020204" pitchFamily="34" charset="0"/>
              </a:rPr>
              <a:t>Do the best you can and look for areas you can improve your ministry</a:t>
            </a:r>
            <a:endParaRPr lang="en-US" dirty="0"/>
          </a:p>
          <a:p>
            <a:pPr marL="342900" lvl="0" indent="-342900">
              <a:spcAft>
                <a:spcPts val="0"/>
              </a:spcAft>
              <a:buFont typeface="+mj-lt"/>
              <a:buAutoNum type="arabicPeriod"/>
            </a:pPr>
            <a:r>
              <a:rPr lang="en-US" dirty="0">
                <a:cs typeface="Arial" panose="020B0604020202020204" pitchFamily="34" charset="0"/>
              </a:rPr>
              <a:t>Find another person you can share your expectations with</a:t>
            </a:r>
            <a:endParaRPr lang="en-US" dirty="0"/>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35</a:t>
            </a:fld>
            <a:endParaRPr lang="en-US"/>
          </a:p>
        </p:txBody>
      </p:sp>
    </p:spTree>
    <p:extLst>
      <p:ext uri="{BB962C8B-B14F-4D97-AF65-F5344CB8AC3E}">
        <p14:creationId xmlns:p14="http://schemas.microsoft.com/office/powerpoint/2010/main" val="996797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0"/>
            <a:ext cx="2273300" cy="1704975"/>
          </a:xfrm>
        </p:spPr>
      </p:sp>
      <p:sp>
        <p:nvSpPr>
          <p:cNvPr id="3" name="Notes Placeholder 2"/>
          <p:cNvSpPr>
            <a:spLocks noGrp="1"/>
          </p:cNvSpPr>
          <p:nvPr>
            <p:ph type="body" idx="1"/>
          </p:nvPr>
        </p:nvSpPr>
        <p:spPr>
          <a:xfrm>
            <a:off x="185351" y="1797905"/>
            <a:ext cx="6671062" cy="7115908"/>
          </a:xfrm>
        </p:spPr>
        <p:txBody>
          <a:bodyPr/>
          <a:lstStyle/>
          <a:p>
            <a:pPr>
              <a:spcAft>
                <a:spcPts val="0"/>
              </a:spcAft>
            </a:pPr>
            <a:r>
              <a:rPr lang="en-US" b="1" dirty="0">
                <a:latin typeface="Arial" panose="020B0604020202020204" pitchFamily="34" charset="0"/>
                <a:ea typeface="Calibri" panose="020F0502020204030204" pitchFamily="34" charset="0"/>
                <a:cs typeface="Arial" panose="020B0604020202020204" pitchFamily="34" charset="0"/>
              </a:rPr>
              <a:t>III. Marriage</a:t>
            </a:r>
            <a:endParaRPr lang="en-US" dirty="0">
              <a:latin typeface="Arial" panose="020B0604020202020204" pitchFamily="34" charset="0"/>
              <a:ea typeface="Calibri" panose="020F0502020204030204" pitchFamily="34" charset="0"/>
              <a:cs typeface="Arial" panose="020B0604020202020204" pitchFamily="34" charset="0"/>
            </a:endParaRPr>
          </a:p>
          <a:p>
            <a:pPr marL="114300">
              <a:spcAft>
                <a:spcPts val="0"/>
              </a:spcAft>
            </a:pPr>
            <a:r>
              <a:rPr lang="en-US" b="1" dirty="0">
                <a:latin typeface="Arial" panose="020B0604020202020204" pitchFamily="34" charset="0"/>
                <a:ea typeface="Calibri" panose="020F0502020204030204" pitchFamily="34" charset="0"/>
                <a:cs typeface="Arial" panose="020B0604020202020204" pitchFamily="34" charset="0"/>
              </a:rPr>
              <a:t>A. In the United States: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30-50% of pastors’ marriages end in divorce</a:t>
            </a:r>
            <a:endParaRPr lang="en-US" dirty="0"/>
          </a:p>
          <a:p>
            <a:pPr marL="342900" lvl="0" indent="-342900">
              <a:spcAft>
                <a:spcPts val="0"/>
              </a:spcAft>
              <a:buFont typeface="+mj-lt"/>
              <a:buAutoNum type="arabicPeriod"/>
            </a:pPr>
            <a:r>
              <a:rPr lang="en-US" dirty="0">
                <a:cs typeface="Arial" panose="020B0604020202020204" pitchFamily="34" charset="0"/>
              </a:rPr>
              <a:t>80% of pastor’s spouses say their spouse is overworked</a:t>
            </a:r>
            <a:endParaRPr lang="en-US" dirty="0"/>
          </a:p>
          <a:p>
            <a:pPr marL="342900" lvl="0" indent="-342900">
              <a:spcAft>
                <a:spcPts val="0"/>
              </a:spcAft>
              <a:buFont typeface="+mj-lt"/>
              <a:buAutoNum type="arabicPeriod"/>
            </a:pPr>
            <a:r>
              <a:rPr lang="en-US" dirty="0">
                <a:cs typeface="Arial" panose="020B0604020202020204" pitchFamily="34" charset="0"/>
              </a:rPr>
              <a:t>80% of pastor’s spouses wish their spouse had chosen another profession</a:t>
            </a:r>
            <a:endParaRPr lang="en-US" dirty="0"/>
          </a:p>
          <a:p>
            <a:pPr marL="342900" lvl="0" indent="-342900">
              <a:spcAft>
                <a:spcPts val="0"/>
              </a:spcAft>
              <a:buFont typeface="+mj-lt"/>
              <a:buAutoNum type="arabicPeriod"/>
            </a:pPr>
            <a:r>
              <a:rPr lang="en-US" dirty="0">
                <a:cs typeface="Arial" panose="020B0604020202020204" pitchFamily="34" charset="0"/>
              </a:rPr>
              <a:t>The majority of pastor’s spouses say the most destructive event that occurred in their marriage was the day they entered the ministry</a:t>
            </a:r>
            <a:endParaRPr lang="en-US" dirty="0"/>
          </a:p>
          <a:p>
            <a:pPr marL="342900" lvl="0" indent="-342900">
              <a:spcAft>
                <a:spcPts val="0"/>
              </a:spcAft>
              <a:buFont typeface="+mj-lt"/>
              <a:buAutoNum type="arabicPeriod"/>
            </a:pPr>
            <a:r>
              <a:rPr lang="en-US" dirty="0">
                <a:cs typeface="Arial" panose="020B0604020202020204" pitchFamily="34" charset="0"/>
              </a:rPr>
              <a:t>40% of pastors surveyed said they have had an extra marital affair since beginning their ministry</a:t>
            </a:r>
            <a:endParaRPr lang="en-US" dirty="0"/>
          </a:p>
          <a:p>
            <a:pPr>
              <a:spcAft>
                <a:spcPts val="0"/>
              </a:spcAft>
            </a:pPr>
            <a:r>
              <a:rPr lang="en-US" b="1" dirty="0">
                <a:latin typeface="Arial" panose="020B0604020202020204" pitchFamily="34" charset="0"/>
                <a:ea typeface="Calibri" panose="020F0502020204030204" pitchFamily="34" charset="0"/>
                <a:cs typeface="Arial" panose="020B0604020202020204" pitchFamily="34" charset="0"/>
              </a:rPr>
              <a:t>B. How do you know if this is happening or could happen to you?</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cs typeface="Arial" panose="020B0604020202020204" pitchFamily="34" charset="0"/>
              </a:rPr>
              <a:t>You do not pray with your spouse</a:t>
            </a:r>
            <a:endParaRPr lang="en-US" dirty="0"/>
          </a:p>
          <a:p>
            <a:pPr marL="342900" lvl="0" indent="-342900">
              <a:spcAft>
                <a:spcPts val="0"/>
              </a:spcAft>
              <a:buFont typeface="+mj-lt"/>
              <a:buAutoNum type="arabicPeriod"/>
            </a:pPr>
            <a:r>
              <a:rPr lang="en-US" dirty="0">
                <a:cs typeface="Arial" panose="020B0604020202020204" pitchFamily="34" charset="0"/>
              </a:rPr>
              <a:t>You do not regularly have sex with your spouse</a:t>
            </a:r>
            <a:endParaRPr lang="en-US" dirty="0"/>
          </a:p>
          <a:p>
            <a:pPr marL="342900" lvl="0" indent="-342900">
              <a:spcAft>
                <a:spcPts val="0"/>
              </a:spcAft>
              <a:buFont typeface="+mj-lt"/>
              <a:buAutoNum type="arabicPeriod"/>
            </a:pPr>
            <a:r>
              <a:rPr lang="en-US" dirty="0">
                <a:cs typeface="Arial" panose="020B0604020202020204" pitchFamily="34" charset="0"/>
              </a:rPr>
              <a:t>You do not spend any quality time with your spouse</a:t>
            </a:r>
            <a:endParaRPr lang="en-US" dirty="0"/>
          </a:p>
          <a:p>
            <a:pPr marL="342900" lvl="0" indent="-342900">
              <a:spcAft>
                <a:spcPts val="0"/>
              </a:spcAft>
              <a:buFont typeface="+mj-lt"/>
              <a:buAutoNum type="arabicPeriod"/>
            </a:pPr>
            <a:r>
              <a:rPr lang="en-US" dirty="0">
                <a:cs typeface="Arial" panose="020B0604020202020204" pitchFamily="34" charset="0"/>
              </a:rPr>
              <a:t>You spend inappropriate time with the opposite sex</a:t>
            </a:r>
            <a:endParaRPr lang="en-US" dirty="0"/>
          </a:p>
          <a:p>
            <a:pPr marL="342900" lvl="0" indent="-342900">
              <a:spcAft>
                <a:spcPts val="0"/>
              </a:spcAft>
              <a:buFont typeface="+mj-lt"/>
              <a:buAutoNum type="arabicPeriod"/>
            </a:pPr>
            <a:r>
              <a:rPr lang="en-US" dirty="0">
                <a:cs typeface="Arial" panose="020B0604020202020204" pitchFamily="34" charset="0"/>
              </a:rPr>
              <a:t>You look for ways to be away from home</a:t>
            </a:r>
            <a:endParaRPr lang="en-US" dirty="0"/>
          </a:p>
          <a:p>
            <a:pPr lvl="0">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C. Some practical solutions:</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defRPr/>
            </a:pPr>
            <a:r>
              <a:rPr lang="en-US" dirty="0">
                <a:solidFill>
                  <a:srgbClr val="000000"/>
                </a:solidFill>
                <a:cs typeface="Arial" panose="020B0604020202020204" pitchFamily="34" charset="0"/>
              </a:rPr>
              <a:t>Your spouse comes first, not the church</a:t>
            </a:r>
            <a:endParaRPr lang="en-US" dirty="0">
              <a:solidFill>
                <a:srgbClr val="000000"/>
              </a:solidFill>
            </a:endParaRPr>
          </a:p>
          <a:p>
            <a:pPr marL="342900" lvl="0" indent="-342900">
              <a:spcAft>
                <a:spcPts val="0"/>
              </a:spcAft>
              <a:buFont typeface="+mj-lt"/>
              <a:buAutoNum type="arabicPeriod"/>
              <a:defRPr/>
            </a:pPr>
            <a:r>
              <a:rPr lang="en-US" dirty="0">
                <a:solidFill>
                  <a:srgbClr val="000000"/>
                </a:solidFill>
                <a:cs typeface="Arial" panose="020B0604020202020204" pitchFamily="34" charset="0"/>
              </a:rPr>
              <a:t>Pray with your spouse every day in private</a:t>
            </a:r>
            <a:endParaRPr lang="en-US" dirty="0">
              <a:solidFill>
                <a:srgbClr val="000000"/>
              </a:solidFill>
            </a:endParaRPr>
          </a:p>
          <a:p>
            <a:pPr marL="342900" lvl="0" indent="-342900">
              <a:spcAft>
                <a:spcPts val="0"/>
              </a:spcAft>
              <a:buFont typeface="+mj-lt"/>
              <a:buAutoNum type="arabicPeriod"/>
              <a:defRPr/>
            </a:pPr>
            <a:r>
              <a:rPr lang="en-US" dirty="0">
                <a:solidFill>
                  <a:srgbClr val="000000"/>
                </a:solidFill>
                <a:cs typeface="Arial" panose="020B0604020202020204" pitchFamily="34" charset="0"/>
              </a:rPr>
              <a:t>Take a day off each week and turn your phone off</a:t>
            </a:r>
            <a:endParaRPr lang="en-US" dirty="0">
              <a:solidFill>
                <a:srgbClr val="000000"/>
              </a:solidFill>
            </a:endParaRPr>
          </a:p>
          <a:p>
            <a:pPr marL="342900" lvl="0" indent="-342900">
              <a:spcAft>
                <a:spcPts val="0"/>
              </a:spcAft>
              <a:buFont typeface="+mj-lt"/>
              <a:buAutoNum type="arabicPeriod"/>
              <a:defRPr/>
            </a:pPr>
            <a:r>
              <a:rPr lang="en-US" dirty="0">
                <a:solidFill>
                  <a:srgbClr val="000000"/>
                </a:solidFill>
                <a:cs typeface="Arial" panose="020B0604020202020204" pitchFamily="34" charset="0"/>
              </a:rPr>
              <a:t>If you live at the church, consider moving to get some privacy</a:t>
            </a:r>
            <a:endParaRPr lang="en-US" dirty="0">
              <a:solidFill>
                <a:srgbClr val="000000"/>
              </a:solidFill>
            </a:endParaRPr>
          </a:p>
          <a:p>
            <a:pPr marL="342900" lvl="0" indent="-342900">
              <a:spcAft>
                <a:spcPts val="0"/>
              </a:spcAft>
              <a:buFont typeface="+mj-lt"/>
              <a:buAutoNum type="arabicPeriod"/>
              <a:defRPr/>
            </a:pPr>
            <a:r>
              <a:rPr lang="en-US" dirty="0">
                <a:solidFill>
                  <a:srgbClr val="000000"/>
                </a:solidFill>
                <a:cs typeface="Arial" panose="020B0604020202020204" pitchFamily="34" charset="0"/>
              </a:rPr>
              <a:t>Take your spouse out on a date once a week</a:t>
            </a:r>
            <a:endParaRPr lang="en-US" dirty="0">
              <a:solidFill>
                <a:srgbClr val="000000"/>
              </a:solidFill>
            </a:endParaRPr>
          </a:p>
          <a:p>
            <a:pPr marL="342900" lvl="0" indent="-342900">
              <a:spcAft>
                <a:spcPts val="0"/>
              </a:spcAft>
              <a:buFont typeface="+mj-lt"/>
              <a:buAutoNum type="arabicPeriod"/>
              <a:defRPr/>
            </a:pPr>
            <a:r>
              <a:rPr lang="en-US" dirty="0">
                <a:solidFill>
                  <a:srgbClr val="000000"/>
                </a:solidFill>
                <a:cs typeface="Arial" panose="020B0604020202020204" pitchFamily="34" charset="0"/>
              </a:rPr>
              <a:t>Never be alone with the opposite sex for more than a few minutes</a:t>
            </a:r>
          </a:p>
          <a:p>
            <a:pPr marL="342900" lvl="0" indent="-342900">
              <a:spcAft>
                <a:spcPts val="0"/>
              </a:spcAft>
              <a:buFont typeface="+mj-lt"/>
              <a:buAutoNum type="arabicPeriod"/>
              <a:defRPr/>
            </a:pPr>
            <a:r>
              <a:rPr lang="en-US" dirty="0">
                <a:solidFill>
                  <a:srgbClr val="000000"/>
                </a:solidFill>
                <a:cs typeface="Arial" panose="020B0604020202020204" pitchFamily="34" charset="0"/>
              </a:rPr>
              <a:t>Do not counsel the opposite sex by yourself</a:t>
            </a:r>
            <a:endParaRPr lang="en-US" dirty="0">
              <a:solidFill>
                <a:srgbClr val="000000"/>
              </a:solidFill>
            </a:endParaRPr>
          </a:p>
          <a:p>
            <a:pPr marL="577850" lvl="1" indent="-342900">
              <a:spcAft>
                <a:spcPts val="0"/>
              </a:spcAft>
              <a:buFont typeface="Symbol" panose="05050102010706020507" pitchFamily="18" charset="2"/>
              <a:buChar char=""/>
              <a:defRPr/>
            </a:pPr>
            <a:r>
              <a:rPr lang="en-US" dirty="0">
                <a:solidFill>
                  <a:srgbClr val="000000"/>
                </a:solidFill>
                <a:cs typeface="Arial" panose="020B0604020202020204" pitchFamily="34" charset="0"/>
              </a:rPr>
              <a:t>You risk becoming emotionally attached to them </a:t>
            </a:r>
          </a:p>
          <a:p>
            <a:pPr marL="577850" lvl="1" indent="-342900">
              <a:spcAft>
                <a:spcPts val="0"/>
              </a:spcAft>
              <a:buFont typeface="Symbol" panose="05050102010706020507" pitchFamily="18" charset="2"/>
              <a:buChar char=""/>
              <a:defRPr/>
            </a:pPr>
            <a:r>
              <a:rPr lang="en-US" dirty="0">
                <a:solidFill>
                  <a:srgbClr val="000000"/>
                </a:solidFill>
                <a:cs typeface="Arial" panose="020B0604020202020204" pitchFamily="34" charset="0"/>
              </a:rPr>
              <a:t>They might become emotionally attached to you</a:t>
            </a:r>
          </a:p>
          <a:p>
            <a:pPr marL="342900" lvl="0" indent="-342900">
              <a:spcAft>
                <a:spcPts val="0"/>
              </a:spcAft>
              <a:buFont typeface="+mj-lt"/>
              <a:buAutoNum type="arabicPeriod"/>
              <a:defRPr/>
            </a:pPr>
            <a:r>
              <a:rPr lang="en-US" dirty="0">
                <a:solidFill>
                  <a:srgbClr val="000000"/>
                </a:solidFill>
                <a:cs typeface="Arial" panose="020B0604020202020204" pitchFamily="34" charset="0"/>
              </a:rPr>
              <a:t>Find a pastor to talk to about your marriage</a:t>
            </a:r>
            <a:endParaRPr lang="en-US" dirty="0">
              <a:solidFill>
                <a:srgbClr val="000000"/>
              </a:solidFill>
            </a:endParaRPr>
          </a:p>
          <a:p>
            <a:pPr marL="0" marR="0" lvl="0" indent="0">
              <a:spcBef>
                <a:spcPts val="0"/>
              </a:spcBef>
              <a:spcAft>
                <a:spcPts val="0"/>
              </a:spcAft>
              <a:buFont typeface="+mj-lt"/>
              <a:buNone/>
            </a:pPr>
            <a:endParaRPr lang="en-US" sz="1500" dirty="0">
              <a:effectLst/>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36</a:t>
            </a:fld>
            <a:endParaRPr lang="en-US"/>
          </a:p>
        </p:txBody>
      </p:sp>
    </p:spTree>
    <p:extLst>
      <p:ext uri="{BB962C8B-B14F-4D97-AF65-F5344CB8AC3E}">
        <p14:creationId xmlns:p14="http://schemas.microsoft.com/office/powerpoint/2010/main" val="4127745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lvl="0">
              <a:spcAft>
                <a:spcPts val="1200"/>
              </a:spcAft>
              <a:defRPr/>
            </a:pPr>
            <a:r>
              <a:rPr lang="en-US" dirty="0"/>
              <a:t>In your groups:</a:t>
            </a:r>
          </a:p>
          <a:p>
            <a:pPr marL="285750" indent="-285750">
              <a:buFont typeface="Arial" panose="020B0604020202020204" pitchFamily="34" charset="0"/>
              <a:buChar char="•"/>
            </a:pPr>
            <a:r>
              <a:rPr lang="en-US" dirty="0"/>
              <a:t>Talk about how each of these areas is a struggle </a:t>
            </a:r>
          </a:p>
          <a:p>
            <a:pPr marL="520700" lvl="1" indent="-285750">
              <a:spcAft>
                <a:spcPts val="1200"/>
              </a:spcAft>
              <a:buFont typeface="Arial" panose="020B0604020202020204" pitchFamily="34" charset="0"/>
              <a:buChar char="•"/>
            </a:pPr>
            <a:r>
              <a:rPr lang="en-US" dirty="0"/>
              <a:t>for many pastors, Christian leaders, and believers.</a:t>
            </a:r>
          </a:p>
          <a:p>
            <a:pPr marL="914400" lvl="1" indent="-457200">
              <a:spcAft>
                <a:spcPts val="1200"/>
              </a:spcAft>
              <a:buFont typeface="Arial" panose="020B0604020202020204" pitchFamily="34" charset="0"/>
              <a:buChar char="•"/>
            </a:pPr>
            <a:r>
              <a:rPr lang="en-US" dirty="0"/>
              <a:t>Burnout/Depression</a:t>
            </a:r>
          </a:p>
          <a:p>
            <a:pPr marL="914400" lvl="1" indent="-457200">
              <a:spcAft>
                <a:spcPts val="1200"/>
              </a:spcAft>
              <a:buFont typeface="Arial" panose="020B0604020202020204" pitchFamily="34" charset="0"/>
              <a:buChar char="•"/>
            </a:pPr>
            <a:r>
              <a:rPr lang="en-US" dirty="0"/>
              <a:t>Expectations</a:t>
            </a:r>
          </a:p>
          <a:p>
            <a:pPr marL="914400" lvl="1" indent="-457200">
              <a:spcAft>
                <a:spcPts val="1200"/>
              </a:spcAft>
              <a:buFont typeface="Arial" panose="020B0604020202020204" pitchFamily="34" charset="0"/>
              <a:buChar char="•"/>
            </a:pPr>
            <a:r>
              <a:rPr lang="en-US" dirty="0"/>
              <a:t>Marriage</a:t>
            </a:r>
          </a:p>
          <a:p>
            <a:pPr marL="285750" lvl="0" indent="-285750">
              <a:spcAft>
                <a:spcPts val="0"/>
              </a:spcAft>
              <a:buFont typeface="Arial" panose="020B0604020202020204" pitchFamily="34" charset="0"/>
              <a:buChar char="•"/>
              <a:defRPr/>
            </a:pPr>
            <a:endParaRPr lang="en-US" dirty="0"/>
          </a:p>
          <a:p>
            <a:pPr marL="285750" indent="-285750">
              <a:spcAft>
                <a:spcPts val="0"/>
              </a:spcAft>
              <a:buFont typeface="Arial" panose="020B0604020202020204" pitchFamily="34" charset="0"/>
              <a:buChar char="•"/>
            </a:pPr>
            <a:r>
              <a:rPr lang="en-US" dirty="0"/>
              <a:t>Ask the participants to share some of the things they talked about</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37</a:t>
            </a:fld>
            <a:endParaRPr lang="en-US"/>
          </a:p>
        </p:txBody>
      </p:sp>
    </p:spTree>
    <p:extLst>
      <p:ext uri="{BB962C8B-B14F-4D97-AF65-F5344CB8AC3E}">
        <p14:creationId xmlns:p14="http://schemas.microsoft.com/office/powerpoint/2010/main" val="2248493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lnSpc>
                <a:spcPct val="115000"/>
              </a:lnSpc>
              <a:spcAft>
                <a:spcPts val="0"/>
              </a:spcAft>
            </a:pPr>
            <a:r>
              <a:rPr lang="en-US" b="1" dirty="0"/>
              <a:t>Setting Goals for Personal Development</a:t>
            </a:r>
            <a:br>
              <a:rPr lang="en-US" b="1" dirty="0"/>
            </a:br>
            <a:r>
              <a:rPr lang="en-US" b="1" dirty="0"/>
              <a:t>Lesson 4 </a:t>
            </a:r>
            <a:endParaRPr lang="en-US" b="1"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I. Set Achievable Goals</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US" dirty="0">
                <a:latin typeface="Arial" panose="020B0604020202020204" pitchFamily="34" charset="0"/>
                <a:ea typeface="Calibri" panose="020F0502020204030204" pitchFamily="34" charset="0"/>
                <a:cs typeface="Arial" panose="020B0604020202020204" pitchFamily="34" charset="0"/>
              </a:rPr>
              <a:t>Now you will learn how to set and achieve goals to get your life in balance. </a:t>
            </a:r>
          </a:p>
          <a:p>
            <a:pPr marL="342900" lvl="0" indent="-342900">
              <a:lnSpc>
                <a:spcPct val="115000"/>
              </a:lnSpc>
              <a:spcAft>
                <a:spcPts val="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In order to continue growing and developing, we need to set and accomplish goals for improvement for the rest of our lives. </a:t>
            </a:r>
          </a:p>
          <a:p>
            <a:pPr marL="342900" lvl="0" indent="-342900">
              <a:lnSpc>
                <a:spcPct val="115000"/>
              </a:lnSpc>
              <a:spcAft>
                <a:spcPts val="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This is how we continue to grow spiritually and become like Jesus. </a:t>
            </a:r>
          </a:p>
          <a:p>
            <a:pPr marL="577850" lvl="1" indent="-342900">
              <a:lnSpc>
                <a:spcPct val="115000"/>
              </a:lnSpc>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Good goals are specific, measurable, and achievable. </a:t>
            </a:r>
          </a:p>
          <a:p>
            <a:pPr marL="577850" lvl="1" indent="-342900">
              <a:lnSpc>
                <a:spcPct val="115000"/>
              </a:lnSpc>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Hope is not a strategy</a:t>
            </a:r>
          </a:p>
          <a:p>
            <a:pPr marL="577850" lvl="1" indent="-342900">
              <a:lnSpc>
                <a:spcPct val="115000"/>
              </a:lnSpc>
              <a:spcAft>
                <a:spcPts val="0"/>
              </a:spcAft>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Here are some examples of good goals:</a:t>
            </a:r>
          </a:p>
          <a:p>
            <a:pPr marL="742950" lvl="1" indent="-285750">
              <a:buFont typeface="+mj-lt"/>
              <a:buAutoNum type="alphaLcPeriod"/>
            </a:pPr>
            <a:r>
              <a:rPr lang="en-US" dirty="0"/>
              <a:t>I will have a date with my spouse every Thursday night starting this Thursday.</a:t>
            </a:r>
          </a:p>
          <a:p>
            <a:pPr marL="742950" lvl="1" indent="-285750">
              <a:buFont typeface="+mj-lt"/>
              <a:buAutoNum type="alphaLcPeriod"/>
            </a:pPr>
            <a:r>
              <a:rPr lang="en-US" dirty="0"/>
              <a:t>I will invite seven people to be in my Foundations Group by this Friday.</a:t>
            </a:r>
          </a:p>
          <a:p>
            <a:pPr marL="742950" lvl="1" indent="-285750">
              <a:buFont typeface="+mj-lt"/>
              <a:buAutoNum type="alphaLcPeriod"/>
            </a:pPr>
            <a:r>
              <a:rPr lang="en-US" dirty="0"/>
              <a:t>I will finish my Foundations Group preparation by this Tuesday.</a:t>
            </a:r>
          </a:p>
          <a:p>
            <a:pPr marL="742950" lvl="1" indent="-285750">
              <a:buFont typeface="+mj-lt"/>
              <a:buAutoNum type="alphaLcPeriod"/>
            </a:pPr>
            <a:r>
              <a:rPr lang="en-US" dirty="0"/>
              <a:t>I will invite three people to attend Church with me by this Wednesday.</a:t>
            </a:r>
          </a:p>
          <a:p>
            <a:pPr marL="742950" lvl="1" indent="-285750">
              <a:buFont typeface="+mj-lt"/>
              <a:buAutoNum type="alphaLcPeriod"/>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38</a:t>
            </a:fld>
            <a:endParaRPr lang="en-US"/>
          </a:p>
        </p:txBody>
      </p:sp>
    </p:spTree>
    <p:extLst>
      <p:ext uri="{BB962C8B-B14F-4D97-AF65-F5344CB8AC3E}">
        <p14:creationId xmlns:p14="http://schemas.microsoft.com/office/powerpoint/2010/main" val="598721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lnSpc>
                <a:spcPct val="115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II. How to Prioritize Goals</a:t>
            </a:r>
            <a:endParaRPr lang="en-US" dirty="0">
              <a:latin typeface="Arial" panose="020B0604020202020204" pitchFamily="34" charset="0"/>
              <a:ea typeface="Calibri" panose="020F0502020204030204" pitchFamily="34" charset="0"/>
              <a:cs typeface="Arial" panose="020B0604020202020204" pitchFamily="34" charset="0"/>
            </a:endParaRPr>
          </a:p>
          <a:p>
            <a:pPr marL="228600" indent="-228600">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1. Circle the one area that is weakest in your life.</a:t>
            </a:r>
            <a:endParaRPr lang="en-US" dirty="0">
              <a:latin typeface="Arial" panose="020B0604020202020204" pitchFamily="34" charset="0"/>
              <a:ea typeface="Calibri" panose="020F0502020204030204" pitchFamily="34" charset="0"/>
              <a:cs typeface="Arial" panose="020B0604020202020204" pitchFamily="34" charset="0"/>
            </a:endParaRPr>
          </a:p>
          <a:p>
            <a:pPr marL="577850" lvl="1" indent="-342900">
              <a:lnSpc>
                <a:spcPct val="150000"/>
              </a:lnSpc>
              <a:buFont typeface="+mj-lt"/>
              <a:buAutoNum type="alphaLcPeriod"/>
            </a:pPr>
            <a:r>
              <a:rPr lang="en-US" dirty="0">
                <a:solidFill>
                  <a:srgbClr val="000000"/>
                </a:solidFill>
              </a:rPr>
              <a:t>Ministry/Career</a:t>
            </a:r>
            <a:endParaRPr lang="en-US" dirty="0"/>
          </a:p>
          <a:p>
            <a:pPr marL="577850" lvl="1" indent="-342900">
              <a:lnSpc>
                <a:spcPct val="150000"/>
              </a:lnSpc>
              <a:buFont typeface="+mj-lt"/>
              <a:buAutoNum type="alphaLcPeriod"/>
            </a:pPr>
            <a:r>
              <a:rPr lang="en-US" dirty="0">
                <a:solidFill>
                  <a:srgbClr val="000000"/>
                </a:solidFill>
              </a:rPr>
              <a:t>Marriage and Family</a:t>
            </a:r>
            <a:endParaRPr lang="en-US" dirty="0"/>
          </a:p>
          <a:p>
            <a:pPr marL="577850" lvl="1" indent="-342900">
              <a:lnSpc>
                <a:spcPct val="150000"/>
              </a:lnSpc>
              <a:buFont typeface="+mj-lt"/>
              <a:buAutoNum type="alphaLcPeriod"/>
            </a:pPr>
            <a:r>
              <a:rPr lang="en-US" dirty="0">
                <a:solidFill>
                  <a:srgbClr val="000000"/>
                </a:solidFill>
              </a:rPr>
              <a:t>Spiritual Growth</a:t>
            </a:r>
            <a:endParaRPr lang="en-US" dirty="0"/>
          </a:p>
          <a:p>
            <a:pPr marL="577850" lvl="1" indent="-342900">
              <a:lnSpc>
                <a:spcPct val="150000"/>
              </a:lnSpc>
              <a:spcAft>
                <a:spcPts val="0"/>
              </a:spcAft>
              <a:buFont typeface="+mj-lt"/>
              <a:buAutoNum type="alphaLcPeriod"/>
            </a:pPr>
            <a:r>
              <a:rPr lang="en-US" dirty="0">
                <a:solidFill>
                  <a:srgbClr val="000000"/>
                </a:solidFill>
              </a:rPr>
              <a:t>Social Life</a:t>
            </a:r>
          </a:p>
          <a:p>
            <a:pPr marL="577850" lvl="1" indent="-342900">
              <a:lnSpc>
                <a:spcPct val="150000"/>
              </a:lnSpc>
              <a:spcAft>
                <a:spcPts val="0"/>
              </a:spcAft>
              <a:buFont typeface="+mj-lt"/>
              <a:buAutoNum type="alphaLcPeriod"/>
            </a:pPr>
            <a:r>
              <a:rPr lang="en-US" dirty="0">
                <a:solidFill>
                  <a:srgbClr val="000000"/>
                </a:solidFill>
              </a:rPr>
              <a:t>Exercise/Health</a:t>
            </a:r>
          </a:p>
          <a:p>
            <a:pPr marL="577850" lvl="1" indent="-342900">
              <a:lnSpc>
                <a:spcPct val="150000"/>
              </a:lnSpc>
              <a:spcAft>
                <a:spcPts val="0"/>
              </a:spcAft>
              <a:buFont typeface="+mj-lt"/>
              <a:buAutoNum type="alphaLcPeriod"/>
            </a:pPr>
            <a:r>
              <a:rPr lang="en-US" dirty="0">
                <a:solidFill>
                  <a:srgbClr val="000000"/>
                </a:solidFill>
              </a:rPr>
              <a:t>Personal Growth</a:t>
            </a:r>
          </a:p>
          <a:p>
            <a:pPr marL="800100" lvl="1" indent="-342900">
              <a:buFont typeface="+mj-lt"/>
              <a:buAutoNum type="alphaLcPeriod"/>
            </a:pPr>
            <a:endParaRPr lang="en-US" sz="16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39</a:t>
            </a:fld>
            <a:endParaRPr lang="en-US"/>
          </a:p>
        </p:txBody>
      </p:sp>
    </p:spTree>
    <p:extLst>
      <p:ext uri="{BB962C8B-B14F-4D97-AF65-F5344CB8AC3E}">
        <p14:creationId xmlns:p14="http://schemas.microsoft.com/office/powerpoint/2010/main" val="4184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xfrm>
            <a:off x="1600200" y="149225"/>
            <a:ext cx="3657600" cy="2743200"/>
          </a:xfrm>
          <a:prstGeom prst="rect">
            <a:avLst/>
          </a:prstGeom>
          <a:ln/>
        </p:spPr>
      </p:sp>
      <p:sp>
        <p:nvSpPr>
          <p:cNvPr id="206851" name="Rectangle 3"/>
          <p:cNvSpPr>
            <a:spLocks noGrp="1" noChangeArrowheads="1"/>
          </p:cNvSpPr>
          <p:nvPr>
            <p:ph type="body" idx="1"/>
          </p:nvPr>
        </p:nvSpPr>
        <p:spPr>
          <a:xfrm>
            <a:off x="123569" y="3352799"/>
            <a:ext cx="6734431" cy="541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b="1" dirty="0">
                <a:latin typeface="Arial" panose="020B0604020202020204" pitchFamily="34" charset="0"/>
                <a:ea typeface="Calibri" panose="020F0502020204030204" pitchFamily="34" charset="0"/>
                <a:cs typeface="Arial" panose="020B0604020202020204" pitchFamily="34" charset="0"/>
              </a:rPr>
              <a:t>Foundations Discipleship Plan</a:t>
            </a:r>
            <a:endParaRPr lang="en-US" dirty="0">
              <a:latin typeface="Arial" panose="020B0604020202020204" pitchFamily="34" charset="0"/>
              <a:ea typeface="Calibri" panose="020F0502020204030204" pitchFamily="34" charset="0"/>
              <a:cs typeface="Arial" panose="020B0604020202020204" pitchFamily="34" charset="0"/>
            </a:endParaRPr>
          </a:p>
          <a:p>
            <a:pPr lvl="0">
              <a:tabLst>
                <a:tab pos="228600" algn="l"/>
              </a:tabLst>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Our Mission </a:t>
            </a:r>
          </a:p>
          <a:p>
            <a:pPr marL="285750" indent="-285750">
              <a:buFont typeface="Arial" panose="020B0604020202020204" pitchFamily="34" charset="0"/>
              <a:buChar char="•"/>
              <a:tabLst>
                <a:tab pos="228600" algn="l"/>
              </a:tabLs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Our mission is the same mission as Jesus’ mission: To make multiplying disciples.</a:t>
            </a:r>
            <a:endParaRPr lang="en-US" dirty="0">
              <a:latin typeface="Arial" panose="020B0604020202020204" pitchFamily="34" charset="0"/>
              <a:ea typeface="Calibri" panose="020F0502020204030204" pitchFamily="34" charset="0"/>
              <a:cs typeface="Arial" panose="020B0604020202020204" pitchFamily="34" charset="0"/>
            </a:endParaRPr>
          </a:p>
          <a:p>
            <a:pPr>
              <a:tabLst>
                <a:tab pos="228600" algn="l"/>
              </a:tabLs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Definition of a Disciple </a:t>
            </a:r>
          </a:p>
          <a:p>
            <a:pPr marL="285750" indent="-285750">
              <a:buFont typeface="Arial" panose="020B0604020202020204" pitchFamily="34" charset="0"/>
              <a:buChar char="•"/>
              <a:tabLst>
                <a:tab pos="228600" algn="l"/>
              </a:tabLst>
            </a:pPr>
            <a:r>
              <a:rPr lang="en-US" dirty="0">
                <a:latin typeface="Arial" panose="020B0604020202020204" pitchFamily="34" charset="0"/>
                <a:ea typeface="Calibri" panose="020F0502020204030204" pitchFamily="34" charset="0"/>
              </a:rPr>
              <a:t>A  person who is growing spiritually to become more like Jesus </a:t>
            </a:r>
          </a:p>
          <a:p>
            <a:pPr>
              <a:tabLst>
                <a:tab pos="228600" algn="l"/>
              </a:tabLst>
            </a:pPr>
            <a:r>
              <a:rPr lang="en-US" dirty="0">
                <a:solidFill>
                  <a:srgbClr val="000000"/>
                </a:solidFill>
              </a:rPr>
              <a:t>	</a:t>
            </a:r>
            <a:r>
              <a:rPr lang="en-US" dirty="0"/>
              <a:t>	</a:t>
            </a:r>
          </a:p>
          <a:p>
            <a:pPr marL="285750" indent="-285750">
              <a:buFont typeface="Arial" panose="020B0604020202020204" pitchFamily="34" charset="0"/>
              <a:buChar char="•"/>
            </a:pPr>
            <a:r>
              <a:rPr lang="en-US" dirty="0"/>
              <a:t>Discipleship only happens </a:t>
            </a:r>
          </a:p>
          <a:p>
            <a:pPr marL="742950" lvl="1" indent="-285750">
              <a:buFont typeface="Arial" panose="020B0604020202020204" pitchFamily="34" charset="0"/>
              <a:buChar char="•"/>
            </a:pPr>
            <a:r>
              <a:rPr lang="en-US" dirty="0"/>
              <a:t>up close</a:t>
            </a:r>
          </a:p>
          <a:p>
            <a:pPr marL="742950" lvl="1" indent="-285750">
              <a:buFont typeface="Arial" panose="020B0604020202020204" pitchFamily="34" charset="0"/>
              <a:buChar char="•"/>
            </a:pPr>
            <a:r>
              <a:rPr lang="en-US" dirty="0"/>
              <a:t>personal</a:t>
            </a:r>
          </a:p>
          <a:p>
            <a:pPr marL="742950" lvl="1" indent="-285750">
              <a:buFont typeface="Arial" panose="020B0604020202020204" pitchFamily="34" charset="0"/>
              <a:buChar char="•"/>
            </a:pPr>
            <a:r>
              <a:rPr lang="en-US" dirty="0"/>
              <a:t>and over time</a:t>
            </a:r>
          </a:p>
        </p:txBody>
      </p:sp>
      <p:sp>
        <p:nvSpPr>
          <p:cNvPr id="4" name="Rectangle 7">
            <a:extLst>
              <a:ext uri="{FF2B5EF4-FFF2-40B4-BE49-F238E27FC236}">
                <a16:creationId xmlns:a16="http://schemas.microsoft.com/office/drawing/2014/main" id="{83EFFB99-C939-4226-9277-983299C31480}"/>
              </a:ext>
            </a:extLst>
          </p:cNvPr>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A75720-E3F3-48DB-A05D-7D08F635DA11}" type="slidenum">
              <a:rPr lang="en-US" altLang="en-US" smtClean="0"/>
              <a:pPr eaLnBrk="1" hangingPunct="1">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171450" indent="-171450">
              <a:lnSpc>
                <a:spcPct val="115000"/>
              </a:lnSpc>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Examples of setting goals: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en-US" dirty="0">
                <a:solidFill>
                  <a:srgbClr val="000000"/>
                </a:solidFill>
              </a:rPr>
              <a:t>Area needing improvement: Marriage and Family</a:t>
            </a:r>
          </a:p>
          <a:p>
            <a:pPr marL="742950" lvl="1" indent="-285750">
              <a:buFont typeface="Courier New" panose="02070309020205020404" pitchFamily="49" charset="0"/>
              <a:buChar char="o"/>
            </a:pPr>
            <a:r>
              <a:rPr lang="en-US" dirty="0">
                <a:solidFill>
                  <a:srgbClr val="000000"/>
                </a:solidFill>
              </a:rPr>
              <a:t>Issue: Need to spend regular, quality time with spouse</a:t>
            </a:r>
            <a:endParaRPr lang="en-US" dirty="0"/>
          </a:p>
          <a:p>
            <a:pPr marL="742950" lvl="1" indent="-285750">
              <a:lnSpc>
                <a:spcPct val="115000"/>
              </a:lnSpc>
              <a:spcAft>
                <a:spcPts val="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Goal for improvement: I will have a date with my spouse every Thursday night starting this Thursday.</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Area needing improvement: Exercise/Health</a:t>
            </a:r>
          </a:p>
          <a:p>
            <a:pPr marL="800100" lvl="2" indent="-342900">
              <a:lnSpc>
                <a:spcPct val="115000"/>
              </a:lnSpc>
              <a:spcAft>
                <a:spcPts val="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Issue: Need to be in better physical condition</a:t>
            </a:r>
            <a:endParaRPr lang="en-US" dirty="0">
              <a:latin typeface="Arial" panose="020B0604020202020204" pitchFamily="34" charset="0"/>
              <a:ea typeface="Calibri" panose="020F0502020204030204" pitchFamily="34" charset="0"/>
              <a:cs typeface="Arial" panose="020B0604020202020204" pitchFamily="34" charset="0"/>
            </a:endParaRPr>
          </a:p>
          <a:p>
            <a:pPr marL="800100" lvl="2" indent="-342900">
              <a:lnSpc>
                <a:spcPct val="115000"/>
              </a:lnSpc>
              <a:spcAft>
                <a:spcPts val="0"/>
              </a:spcAft>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Goal for improvement: I will take a 40-minute walk on Mondays, Wednesdays, and Fridays starting this Monday.</a:t>
            </a: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US" sz="1600"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40</a:t>
            </a:fld>
            <a:endParaRPr lang="en-US"/>
          </a:p>
        </p:txBody>
      </p:sp>
    </p:spTree>
    <p:extLst>
      <p:ext uri="{BB962C8B-B14F-4D97-AF65-F5344CB8AC3E}">
        <p14:creationId xmlns:p14="http://schemas.microsoft.com/office/powerpoint/2010/main" val="838312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marL="285750" indent="-285750">
              <a:lnSpc>
                <a:spcPct val="115000"/>
              </a:lnSpc>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Write down the area that needs the most improvement in your life</a:t>
            </a:r>
          </a:p>
          <a:p>
            <a:pPr marL="285750" indent="-285750">
              <a:lnSpc>
                <a:spcPct val="115000"/>
              </a:lnSpc>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Write down the specific issue that needs improvement</a:t>
            </a:r>
          </a:p>
          <a:p>
            <a:pPr marL="285750" indent="-285750">
              <a:lnSpc>
                <a:spcPct val="115000"/>
              </a:lnSpc>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Write down a goal for improvement</a:t>
            </a: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t>Make sure your goal is specific, measurable, and achievable</a:t>
            </a:r>
          </a:p>
          <a:p>
            <a:pPr marL="285750" indent="-285750">
              <a:buFont typeface="Arial" panose="020B0604020202020204" pitchFamily="34" charset="0"/>
              <a:buChar char="•"/>
            </a:pPr>
            <a:endParaRPr lang="en-US" sz="1600" kern="1200" baseline="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41</a:t>
            </a:fld>
            <a:endParaRPr lang="en-US"/>
          </a:p>
        </p:txBody>
      </p:sp>
    </p:spTree>
    <p:extLst>
      <p:ext uri="{BB962C8B-B14F-4D97-AF65-F5344CB8AC3E}">
        <p14:creationId xmlns:p14="http://schemas.microsoft.com/office/powerpoint/2010/main" val="3946520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lnSpc>
                <a:spcPct val="115000"/>
              </a:lnSpc>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Accountability Partner</a:t>
            </a:r>
            <a:endParaRPr lang="en-US" dirty="0">
              <a:latin typeface="Arial" panose="020B0604020202020204" pitchFamily="34" charset="0"/>
              <a:ea typeface="Calibri" panose="020F0502020204030204" pitchFamily="34" charset="0"/>
              <a:cs typeface="Arial" panose="020B0604020202020204" pitchFamily="34" charset="0"/>
            </a:endParaRPr>
          </a:p>
          <a:p>
            <a:pPr algn="ctr"/>
            <a:r>
              <a:rPr lang="en-US" b="1" dirty="0">
                <a:solidFill>
                  <a:srgbClr val="000000"/>
                </a:solidFill>
                <a:latin typeface="Arial" panose="020B0604020202020204" pitchFamily="34" charset="0"/>
                <a:ea typeface="Calibri" panose="020F0502020204030204" pitchFamily="34" charset="0"/>
              </a:rPr>
              <a:t>Lesson 5</a:t>
            </a:r>
            <a:endParaRPr lang="en-US" dirty="0"/>
          </a:p>
          <a:p>
            <a:pPr>
              <a:lnSpc>
                <a:spcPct val="115000"/>
              </a:lnSpc>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I. Introduction</a:t>
            </a: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0"/>
              </a:spcAft>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Everyone, regardless of spiritual maturity, needs an accountability partner to consistently achieve their goals. </a:t>
            </a:r>
          </a:p>
          <a:p>
            <a:endParaRPr lang="en-US" dirty="0"/>
          </a:p>
          <a:p>
            <a:pPr lvl="0">
              <a:defRPr/>
            </a:pPr>
            <a:r>
              <a:rPr lang="en-US" dirty="0"/>
              <a:t>Therefore confess your sins to each other and pray for each other so that you may be healed. The prayer of a righteous man is powerful and effective. (James 5:16)</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42</a:t>
            </a:fld>
            <a:endParaRPr lang="en-US"/>
          </a:p>
        </p:txBody>
      </p:sp>
    </p:spTree>
    <p:extLst>
      <p:ext uri="{BB962C8B-B14F-4D97-AF65-F5344CB8AC3E}">
        <p14:creationId xmlns:p14="http://schemas.microsoft.com/office/powerpoint/2010/main" val="4080797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spcAft>
                <a:spcPts val="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II. Accountability Guidelines</a:t>
            </a:r>
            <a:endParaRPr lang="en-US"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Here are some recommended guidelines that both accountability partners should agree to.</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a:pPr>
            <a:r>
              <a:rPr lang="en-US" dirty="0">
                <a:solidFill>
                  <a:srgbClr val="000000"/>
                </a:solidFill>
              </a:rPr>
              <a:t>We will hold each other accountable for reaching our goals</a:t>
            </a:r>
          </a:p>
          <a:p>
            <a:pPr marL="342900" lvl="0" indent="-342900">
              <a:spcAft>
                <a:spcPts val="0"/>
              </a:spcAft>
              <a:buFont typeface="+mj-lt"/>
              <a:buAutoNum type="arabicPeriod"/>
            </a:pPr>
            <a:r>
              <a:rPr lang="en-US" dirty="0">
                <a:solidFill>
                  <a:srgbClr val="000000"/>
                </a:solidFill>
              </a:rPr>
              <a:t>We will meet every two weeks</a:t>
            </a:r>
          </a:p>
          <a:p>
            <a:pPr marL="342900" lvl="0" indent="-342900">
              <a:spcAft>
                <a:spcPts val="0"/>
              </a:spcAft>
              <a:buFont typeface="+mj-lt"/>
              <a:buAutoNum type="arabicPeriod"/>
            </a:pPr>
            <a:r>
              <a:rPr lang="en-US" dirty="0">
                <a:solidFill>
                  <a:srgbClr val="000000"/>
                </a:solidFill>
              </a:rPr>
              <a:t>We will make our meetings a top priority and meet on time</a:t>
            </a:r>
          </a:p>
          <a:p>
            <a:pPr marL="342900" lvl="0" indent="-342900">
              <a:spcAft>
                <a:spcPts val="0"/>
              </a:spcAft>
              <a:buFont typeface="+mj-lt"/>
              <a:buAutoNum type="arabicPeriod"/>
            </a:pPr>
            <a:r>
              <a:rPr lang="en-US" dirty="0">
                <a:solidFill>
                  <a:srgbClr val="000000"/>
                </a:solidFill>
              </a:rPr>
              <a:t>We will maintain strict confidentiality</a:t>
            </a:r>
          </a:p>
          <a:p>
            <a:pPr marL="342900" lvl="0" indent="-342900">
              <a:lnSpc>
                <a:spcPct val="115000"/>
              </a:lnSpc>
              <a:spcAft>
                <a:spcPts val="0"/>
              </a:spcAft>
              <a:buFont typeface="+mj-lt"/>
              <a:buAutoNum type="arabicPeriod"/>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Help each other see blind spots. </a:t>
            </a:r>
          </a:p>
          <a:p>
            <a:pPr marL="519113" lvl="1" indent="-28575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 blind spot is an area of needed improvement that we don’t see in ourselves. </a:t>
            </a:r>
            <a:endParaRPr lang="en-US" dirty="0">
              <a:latin typeface="Arial" panose="020B0604020202020204" pitchFamily="34" charset="0"/>
              <a:ea typeface="Calibri" panose="020F0502020204030204" pitchFamily="34" charset="0"/>
              <a:cs typeface="Arial" panose="020B0604020202020204" pitchFamily="34" charset="0"/>
            </a:endParaRPr>
          </a:p>
          <a:p>
            <a:pPr marL="519113" lvl="1" indent="-28575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If you see that your accountability partner is overlooking issues that they really need to work on, point this out to them and encourage them to set goals and develop plans to deal with these issues.</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mj-lt"/>
              <a:buAutoNum type="arabicPeriod"/>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Challenge each other</a:t>
            </a:r>
          </a:p>
          <a:p>
            <a:pPr marL="577850" lvl="1" indent="-342900">
              <a:lnSpc>
                <a:spcPct val="115000"/>
              </a:lnSpc>
              <a:spcAft>
                <a:spcPts val="0"/>
              </a:spcAft>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Sometimes it is appropriate to challenge your accountability partner (and yourself) to make a commitment to achieve a goal that will stretch their faith.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mj-lt"/>
              <a:buAutoNum type="arabicPeriod" startAt="7"/>
            </a:pPr>
            <a:r>
              <a:rPr lang="en-US" dirty="0">
                <a:solidFill>
                  <a:srgbClr val="000000"/>
                </a:solidFill>
              </a:rPr>
              <a:t>We will periodically evaluate the accountability partnership and end it in a friendly manner if that is the best thing to do.</a:t>
            </a:r>
            <a:r>
              <a:rPr lang="en-US" dirty="0">
                <a:solidFill>
                  <a:srgbClr val="000000"/>
                </a:solidFill>
                <a:cs typeface="Arial" panose="020B0604020202020204" pitchFamily="34" charset="0"/>
              </a:rPr>
              <a:t> </a:t>
            </a:r>
          </a:p>
          <a:p>
            <a:pPr marL="577850" lvl="1" indent="-342900">
              <a:spcAft>
                <a:spcPts val="0"/>
              </a:spcAft>
              <a:buFont typeface="Arial" panose="020B0604020202020204" pitchFamily="34" charset="0"/>
              <a:buChar char="•"/>
            </a:pPr>
            <a:r>
              <a:rPr lang="en-US" dirty="0">
                <a:solidFill>
                  <a:srgbClr val="000000"/>
                </a:solidFill>
                <a:cs typeface="Arial" panose="020B0604020202020204" pitchFamily="34" charset="0"/>
              </a:rPr>
              <a:t>Then you must find another person to hold you accountable.</a:t>
            </a:r>
            <a:endParaRPr lang="en-US" dirty="0">
              <a:solidFill>
                <a:srgbClr val="000000"/>
              </a:solidFill>
            </a:endParaRPr>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43</a:t>
            </a:fld>
            <a:endParaRPr lang="en-US"/>
          </a:p>
        </p:txBody>
      </p:sp>
    </p:spTree>
    <p:extLst>
      <p:ext uri="{BB962C8B-B14F-4D97-AF65-F5344CB8AC3E}">
        <p14:creationId xmlns:p14="http://schemas.microsoft.com/office/powerpoint/2010/main" val="933142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r>
              <a:rPr lang="es-MX" sz="1600" b="1" kern="1200" dirty="0">
                <a:solidFill>
                  <a:schemeClr val="tx1"/>
                </a:solidFill>
                <a:effectLst/>
                <a:latin typeface="Arial" charset="0"/>
                <a:ea typeface="+mn-ea"/>
                <a:cs typeface="+mn-cs"/>
              </a:rPr>
              <a:t>III. Reuniones de Rendición de Cuentas</a:t>
            </a:r>
            <a:endParaRPr lang="en-US" sz="1600" kern="1200" dirty="0">
              <a:solidFill>
                <a:schemeClr val="tx1"/>
              </a:solidFill>
              <a:effectLst/>
              <a:latin typeface="Arial" charset="0"/>
              <a:ea typeface="+mn-ea"/>
              <a:cs typeface="+mn-cs"/>
            </a:endParaRPr>
          </a:p>
          <a:p>
            <a:pPr marL="285750" indent="-285750">
              <a:buFont typeface="Arial" panose="020B0604020202020204" pitchFamily="34" charset="0"/>
              <a:buChar char="•"/>
            </a:pPr>
            <a:r>
              <a:rPr lang="es-ES" sz="1600" kern="1200" dirty="0">
                <a:solidFill>
                  <a:schemeClr val="tx1"/>
                </a:solidFill>
                <a:effectLst/>
                <a:latin typeface="Arial" charset="0"/>
                <a:ea typeface="+mn-ea"/>
                <a:cs typeface="+mn-cs"/>
              </a:rPr>
              <a:t>Reúnase con otra persona y practique una reunión de rendición de cuenta</a:t>
            </a:r>
          </a:p>
          <a:p>
            <a:pPr marL="742950" lvl="1" indent="-285750">
              <a:buFont typeface="Arial" panose="020B0604020202020204" pitchFamily="34" charset="0"/>
              <a:buChar char="•"/>
            </a:pPr>
            <a:r>
              <a:rPr lang="es-ES" sz="1600" kern="1200" dirty="0">
                <a:solidFill>
                  <a:schemeClr val="tx1"/>
                </a:solidFill>
                <a:effectLst/>
                <a:latin typeface="Arial" charset="0"/>
                <a:ea typeface="+mn-ea"/>
                <a:cs typeface="+mn-cs"/>
              </a:rPr>
              <a:t>Usa la meta que te has fijado</a:t>
            </a:r>
          </a:p>
          <a:p>
            <a:endParaRPr lang="es-ES" sz="1600" kern="1200" dirty="0">
              <a:solidFill>
                <a:schemeClr val="tx1"/>
              </a:solidFill>
              <a:effectLst/>
              <a:latin typeface="Arial" charset="0"/>
              <a:ea typeface="+mn-ea"/>
              <a:cs typeface="+mn-cs"/>
            </a:endParaRPr>
          </a:p>
          <a:p>
            <a:pPr marL="285750" indent="-285750">
              <a:buFont typeface="Arial" panose="020B0604020202020204" pitchFamily="34" charset="0"/>
              <a:buChar char="•"/>
            </a:pPr>
            <a:r>
              <a:rPr lang="es-ES" sz="1600" kern="1200" dirty="0">
                <a:solidFill>
                  <a:schemeClr val="tx1"/>
                </a:solidFill>
                <a:effectLst/>
                <a:latin typeface="Arial" charset="0"/>
                <a:ea typeface="+mn-ea"/>
                <a:cs typeface="+mn-cs"/>
              </a:rPr>
              <a:t>Pídales a los participantes que compartan algo de su experiencia.</a:t>
            </a:r>
          </a:p>
          <a:p>
            <a:pPr marL="285750" indent="-285750">
              <a:buFont typeface="Arial" panose="020B0604020202020204" pitchFamily="34" charset="0"/>
              <a:buChar char="•"/>
            </a:pPr>
            <a:endParaRPr lang="es-419" sz="1600" kern="1200" dirty="0">
              <a:solidFill>
                <a:schemeClr val="tx1"/>
              </a:solidFill>
              <a:effectLst/>
              <a:latin typeface="Arial" charset="0"/>
              <a:ea typeface="+mn-ea"/>
              <a:cs typeface="+mn-cs"/>
            </a:endParaRPr>
          </a:p>
          <a:p>
            <a:r>
              <a:rPr lang="es-419" sz="1600" kern="1200" dirty="0">
                <a:solidFill>
                  <a:schemeClr val="tx1"/>
                </a:solidFill>
                <a:effectLst/>
                <a:latin typeface="Arial" charset="0"/>
                <a:ea typeface="+mn-ea"/>
                <a:cs typeface="+mn-cs"/>
              </a:rPr>
              <a:t>En cada reunión:</a:t>
            </a:r>
            <a:endParaRPr lang="en-US" sz="1600" kern="1200" dirty="0">
              <a:solidFill>
                <a:schemeClr val="tx1"/>
              </a:solidFill>
              <a:effectLst/>
              <a:latin typeface="Arial" charset="0"/>
              <a:ea typeface="+mn-ea"/>
              <a:cs typeface="+mn-cs"/>
            </a:endParaRPr>
          </a:p>
          <a:p>
            <a:pPr marL="342900" lvl="0" indent="-342900">
              <a:buFont typeface="+mj-lt"/>
              <a:buAutoNum type="arabicPeriod"/>
            </a:pPr>
            <a:r>
              <a:rPr lang="es-MX" sz="1600" kern="1200" dirty="0">
                <a:solidFill>
                  <a:schemeClr val="tx1"/>
                </a:solidFill>
                <a:effectLst/>
                <a:latin typeface="Arial" charset="0"/>
                <a:ea typeface="+mn-ea"/>
                <a:cs typeface="+mn-cs"/>
              </a:rPr>
              <a:t>Compartir nuestras metas específicas y medibles</a:t>
            </a:r>
            <a:endParaRPr lang="en-US" sz="1600" kern="1200" dirty="0">
              <a:solidFill>
                <a:schemeClr val="tx1"/>
              </a:solidFill>
              <a:effectLst/>
              <a:latin typeface="Arial" charset="0"/>
              <a:ea typeface="+mn-ea"/>
              <a:cs typeface="+mn-cs"/>
            </a:endParaRPr>
          </a:p>
          <a:p>
            <a:pPr marL="342900" lvl="0" indent="-342900">
              <a:buFont typeface="+mj-lt"/>
              <a:buAutoNum type="arabicPeriod"/>
            </a:pPr>
            <a:r>
              <a:rPr lang="es-MX" sz="1600" kern="1200" dirty="0">
                <a:solidFill>
                  <a:schemeClr val="tx1"/>
                </a:solidFill>
                <a:effectLst/>
                <a:latin typeface="Arial" charset="0"/>
                <a:ea typeface="+mn-ea"/>
                <a:cs typeface="+mn-cs"/>
              </a:rPr>
              <a:t>Compartir nuestro plan para lograr nuestros metas	</a:t>
            </a:r>
            <a:endParaRPr lang="en-US" sz="1600" kern="1200" dirty="0">
              <a:solidFill>
                <a:schemeClr val="tx1"/>
              </a:solidFill>
              <a:effectLst/>
              <a:latin typeface="Arial" charset="0"/>
              <a:ea typeface="+mn-ea"/>
              <a:cs typeface="+mn-cs"/>
            </a:endParaRPr>
          </a:p>
          <a:p>
            <a:pPr marL="342900" lvl="0" indent="-342900">
              <a:buFont typeface="+mj-lt"/>
              <a:buAutoNum type="arabicPeriod"/>
            </a:pPr>
            <a:r>
              <a:rPr lang="es-MX" sz="1600" kern="1200" dirty="0">
                <a:solidFill>
                  <a:schemeClr val="tx1"/>
                </a:solidFill>
                <a:effectLst/>
                <a:latin typeface="Arial" charset="0"/>
                <a:ea typeface="+mn-ea"/>
                <a:cs typeface="+mn-cs"/>
              </a:rPr>
              <a:t>Compartir nuestro progreso para lograr nuestras metas</a:t>
            </a:r>
            <a:endParaRPr lang="en-US" sz="1600" kern="1200" dirty="0">
              <a:solidFill>
                <a:schemeClr val="tx1"/>
              </a:solidFill>
              <a:effectLst/>
              <a:latin typeface="Arial" charset="0"/>
              <a:ea typeface="+mn-ea"/>
              <a:cs typeface="+mn-cs"/>
            </a:endParaRPr>
          </a:p>
          <a:p>
            <a:pPr marL="342900" lvl="0" indent="-342900">
              <a:buFont typeface="+mj-lt"/>
              <a:buAutoNum type="arabicPeriod"/>
            </a:pPr>
            <a:r>
              <a:rPr lang="es-MX" sz="1600" kern="1200" dirty="0">
                <a:solidFill>
                  <a:schemeClr val="tx1"/>
                </a:solidFill>
                <a:effectLst/>
                <a:latin typeface="Arial" charset="0"/>
                <a:ea typeface="+mn-ea"/>
                <a:cs typeface="+mn-cs"/>
              </a:rPr>
              <a:t>Discutiremos soluciones a los problemas que nos evitan lograr nuestras metas</a:t>
            </a:r>
            <a:endParaRPr lang="en-US" sz="1600" kern="1200" dirty="0">
              <a:solidFill>
                <a:schemeClr val="tx1"/>
              </a:solidFill>
              <a:effectLst/>
              <a:latin typeface="Arial" charset="0"/>
              <a:ea typeface="+mn-ea"/>
              <a:cs typeface="+mn-cs"/>
            </a:endParaRPr>
          </a:p>
          <a:p>
            <a:pPr marL="342900" lvl="0" indent="-342900">
              <a:buFont typeface="+mj-lt"/>
              <a:buAutoNum type="arabicPeriod"/>
            </a:pPr>
            <a:r>
              <a:rPr lang="es-MX" sz="1600" kern="1200" dirty="0">
                <a:solidFill>
                  <a:schemeClr val="tx1"/>
                </a:solidFill>
                <a:effectLst/>
                <a:latin typeface="Arial" charset="0"/>
                <a:ea typeface="+mn-ea"/>
                <a:cs typeface="+mn-cs"/>
              </a:rPr>
              <a:t>Motivarnos uno al otro para lograr nuestros metas</a:t>
            </a:r>
            <a:endParaRPr lang="en-US" sz="1600" kern="1200" dirty="0">
              <a:solidFill>
                <a:schemeClr val="tx1"/>
              </a:solidFill>
              <a:effectLst/>
              <a:latin typeface="Arial" charset="0"/>
              <a:ea typeface="+mn-ea"/>
              <a:cs typeface="+mn-cs"/>
            </a:endParaRPr>
          </a:p>
          <a:p>
            <a:pPr marL="342900" lvl="0" indent="-342900">
              <a:buFont typeface="+mj-lt"/>
              <a:buAutoNum type="arabicPeriod"/>
            </a:pPr>
            <a:r>
              <a:rPr lang="es-MX" sz="1600" kern="1200" dirty="0">
                <a:solidFill>
                  <a:schemeClr val="tx1"/>
                </a:solidFill>
                <a:effectLst/>
                <a:latin typeface="Arial" charset="0"/>
                <a:ea typeface="+mn-ea"/>
                <a:cs typeface="+mn-cs"/>
              </a:rPr>
              <a:t>Orar el uno por el otro</a:t>
            </a:r>
            <a:endParaRPr lang="en-US" sz="16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44</a:t>
            </a:fld>
            <a:endParaRPr lang="en-US"/>
          </a:p>
        </p:txBody>
      </p:sp>
    </p:spTree>
    <p:extLst>
      <p:ext uri="{BB962C8B-B14F-4D97-AF65-F5344CB8AC3E}">
        <p14:creationId xmlns:p14="http://schemas.microsoft.com/office/powerpoint/2010/main" val="1612116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8300" y="0"/>
            <a:ext cx="3578225" cy="2682875"/>
          </a:xfrm>
        </p:spPr>
      </p:sp>
      <p:sp>
        <p:nvSpPr>
          <p:cNvPr id="3" name="Notes Placeholder 2"/>
          <p:cNvSpPr>
            <a:spLocks noGrp="1"/>
          </p:cNvSpPr>
          <p:nvPr>
            <p:ph type="body" idx="1"/>
          </p:nvPr>
        </p:nvSpPr>
        <p:spPr>
          <a:xfrm>
            <a:off x="0" y="2682875"/>
            <a:ext cx="6856413" cy="6459537"/>
          </a:xfrm>
        </p:spPr>
        <p:txBody>
          <a:bodyPr/>
          <a:lstStyle/>
          <a:p>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IV. Important Qualities for an Accountability Partner</a:t>
            </a:r>
            <a:endParaRPr lang="en-US" dirty="0">
              <a:latin typeface="Arial" panose="020B0604020202020204" pitchFamily="34" charset="0"/>
              <a:ea typeface="Calibri" panose="020F0502020204030204" pitchFamily="34" charset="0"/>
              <a:cs typeface="Arial" panose="020B0604020202020204" pitchFamily="34" charset="0"/>
            </a:endParaRPr>
          </a:p>
          <a:p>
            <a:pPr marL="114300" indent="-114300"/>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1. “Practice what you preach”.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We must be implementing goals and making progress toward our goals if we expect others to do this. </a:t>
            </a:r>
            <a:endParaRPr lang="en-US" dirty="0">
              <a:latin typeface="Arial" panose="020B0604020202020204" pitchFamily="34" charset="0"/>
              <a:ea typeface="Calibri" panose="020F0502020204030204" pitchFamily="34" charset="0"/>
              <a:cs typeface="Arial" panose="020B0604020202020204" pitchFamily="34" charset="0"/>
            </a:endParaRPr>
          </a:p>
          <a:p>
            <a:pPr marL="114300" indent="-114300"/>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2. Give and receive grace.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Treat your accountability partner with the same grace you receive from God.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Accomplishing goals and God’s mission can turn into legalism</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Use encouragement as a motivator, not criticism</a:t>
            </a:r>
            <a:endParaRPr lang="en-US" dirty="0">
              <a:latin typeface="Arial" panose="020B0604020202020204" pitchFamily="34" charset="0"/>
              <a:ea typeface="Calibri" panose="020F0502020204030204" pitchFamily="34" charset="0"/>
              <a:cs typeface="Arial" panose="020B0604020202020204" pitchFamily="34" charset="0"/>
            </a:endParaRPr>
          </a:p>
          <a:p>
            <a:pPr marL="114300" indent="-114300"/>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3. Balance grace with discipline.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If your accountability partner will not respond to encouragement and grace, you must hold them accountable to meet their goals.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If the person is unwilling to follow through on commitments, stop the accountability relationship until the person is willing to follow through </a:t>
            </a:r>
            <a:endParaRPr lang="en-US" dirty="0">
              <a:latin typeface="Arial" panose="020B0604020202020204" pitchFamily="34" charset="0"/>
              <a:ea typeface="Calibri" panose="020F0502020204030204" pitchFamily="34" charset="0"/>
              <a:cs typeface="Arial" panose="020B0604020202020204" pitchFamily="34" charset="0"/>
            </a:endParaRPr>
          </a:p>
          <a:p>
            <a:pPr marL="114300" indent="-114300"/>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4. Do the loving thing.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The loving thing can be to forgive something without saying anything or a stern rebuke and anything in between.</a:t>
            </a: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Symbol" panose="05050102010706020507" pitchFamily="18" charset="2"/>
              <a:buNone/>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45</a:t>
            </a:fld>
            <a:endParaRPr lang="en-US" dirty="0"/>
          </a:p>
        </p:txBody>
      </p:sp>
    </p:spTree>
    <p:extLst>
      <p:ext uri="{BB962C8B-B14F-4D97-AF65-F5344CB8AC3E}">
        <p14:creationId xmlns:p14="http://schemas.microsoft.com/office/powerpoint/2010/main" val="578631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a:xfrm>
            <a:off x="185351" y="2965622"/>
            <a:ext cx="6671062" cy="5719591"/>
          </a:xfrm>
        </p:spPr>
        <p:txBody>
          <a:bodyPr/>
          <a:lstStyle/>
          <a:p>
            <a:pPr marL="457200" indent="-457200">
              <a:spcAft>
                <a:spcPts val="1200"/>
              </a:spcAft>
              <a:buFont typeface="Arial" panose="020B0604020202020204" pitchFamily="34" charset="0"/>
              <a:buChar char="•"/>
            </a:pPr>
            <a:r>
              <a:rPr lang="en-US" dirty="0"/>
              <a:t>Write names of potential accountability partners</a:t>
            </a:r>
          </a:p>
          <a:p>
            <a:pPr marL="457200" indent="-457200">
              <a:spcAft>
                <a:spcPts val="1200"/>
              </a:spcAft>
              <a:buFont typeface="Arial" panose="020B0604020202020204" pitchFamily="34" charset="0"/>
              <a:buChar char="•"/>
            </a:pPr>
            <a:r>
              <a:rPr lang="en-US" dirty="0"/>
              <a:t>Circle one name that you will contact</a:t>
            </a:r>
          </a:p>
          <a:p>
            <a:pPr marL="457200" indent="-457200">
              <a:spcAft>
                <a:spcPts val="1200"/>
              </a:spcAft>
              <a:buFont typeface="Arial" panose="020B0604020202020204" pitchFamily="34" charset="0"/>
              <a:buChar char="•"/>
            </a:pPr>
            <a:r>
              <a:rPr lang="en-US" dirty="0"/>
              <a:t>Write in the date when you make contact </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46</a:t>
            </a:fld>
            <a:endParaRPr lang="en-US"/>
          </a:p>
        </p:txBody>
      </p:sp>
    </p:spTree>
    <p:extLst>
      <p:ext uri="{BB962C8B-B14F-4D97-AF65-F5344CB8AC3E}">
        <p14:creationId xmlns:p14="http://schemas.microsoft.com/office/powerpoint/2010/main" val="3137020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r>
              <a:rPr lang="en-US" b="1" dirty="0"/>
              <a:t>Closing Summary</a:t>
            </a:r>
          </a:p>
          <a:p>
            <a:pPr marL="342900" indent="-342900">
              <a:buAutoNum type="arabicPeriod"/>
            </a:pPr>
            <a:r>
              <a:rPr lang="en-US" dirty="0"/>
              <a:t>Own your journey</a:t>
            </a:r>
          </a:p>
          <a:p>
            <a:pPr marL="577850" lvl="1" indent="-342900">
              <a:buFont typeface="Arial" panose="020B0604020202020204" pitchFamily="34" charset="0"/>
              <a:buChar char="•"/>
            </a:pPr>
            <a:r>
              <a:rPr lang="en-US" dirty="0"/>
              <a:t>Continue to mature as a disciple of Jesus</a:t>
            </a:r>
          </a:p>
          <a:p>
            <a:pPr marL="342900" lvl="0" indent="-342900">
              <a:buFont typeface="+mj-lt"/>
              <a:buAutoNum type="arabicPeriod"/>
            </a:pPr>
            <a:r>
              <a:rPr lang="en-US" dirty="0"/>
              <a:t>Discover your calling</a:t>
            </a:r>
          </a:p>
          <a:p>
            <a:pPr marL="577850" lvl="1" indent="-342900">
              <a:buFont typeface="Arial" panose="020B0604020202020204" pitchFamily="34" charset="0"/>
              <a:buChar char="•"/>
            </a:pPr>
            <a:r>
              <a:rPr lang="en-US" dirty="0"/>
              <a:t>Make multiplying disciples</a:t>
            </a:r>
          </a:p>
          <a:p>
            <a:pPr marL="342900" lvl="0" indent="-342900">
              <a:buFont typeface="+mj-lt"/>
              <a:buAutoNum type="arabicPeriod"/>
            </a:pPr>
            <a:r>
              <a:rPr lang="en-US" dirty="0"/>
              <a:t>Impact your world by obeying the Great Commission</a:t>
            </a:r>
          </a:p>
          <a:p>
            <a:pPr marL="577850" lvl="1" indent="-342900">
              <a:buFont typeface="Arial" panose="020B0604020202020204" pitchFamily="34" charset="0"/>
              <a:buChar char="•"/>
            </a:pPr>
            <a:r>
              <a:rPr lang="en-US" dirty="0"/>
              <a:t>This is the mission of every church and every believer</a:t>
            </a:r>
          </a:p>
          <a:p>
            <a:pPr marL="577850" lvl="1" indent="-342900">
              <a:buFont typeface="Arial" panose="020B0604020202020204" pitchFamily="34" charset="0"/>
              <a:buChar char="•"/>
            </a:pPr>
            <a:r>
              <a:rPr lang="en-US" dirty="0"/>
              <a:t>Jesus gave us this mission 5 times after His death and resurrection</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47</a:t>
            </a:fld>
            <a:endParaRPr lang="en-US"/>
          </a:p>
        </p:txBody>
      </p:sp>
    </p:spTree>
    <p:extLst>
      <p:ext uri="{BB962C8B-B14F-4D97-AF65-F5344CB8AC3E}">
        <p14:creationId xmlns:p14="http://schemas.microsoft.com/office/powerpoint/2010/main" val="2704553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sz="1800" b="1" dirty="0"/>
              <a:t>Questions and Comments</a:t>
            </a:r>
          </a:p>
          <a:p>
            <a:pPr>
              <a:lnSpc>
                <a:spcPct val="115000"/>
              </a:lnSpc>
              <a:spcAft>
                <a:spcPts val="0"/>
              </a:spcAft>
            </a:pPr>
            <a:r>
              <a:rPr lang="en-US" sz="1800" dirty="0">
                <a:latin typeface="Arial" panose="020B0604020202020204" pitchFamily="34" charset="0"/>
                <a:ea typeface="Calibri" panose="020F0502020204030204" pitchFamily="34" charset="0"/>
                <a:cs typeface="Arial" panose="020B0604020202020204" pitchFamily="34" charset="0"/>
              </a:rPr>
              <a:t>What questions and comments do you have for these lessons:</a:t>
            </a:r>
          </a:p>
          <a:p>
            <a:pPr marL="514350" indent="-514350">
              <a:lnSpc>
                <a:spcPct val="115000"/>
              </a:lnSpc>
              <a:spcAft>
                <a:spcPts val="0"/>
              </a:spcAft>
              <a:buFont typeface="+mj-lt"/>
              <a:buAutoNum type="arabicPeriod"/>
            </a:pPr>
            <a:r>
              <a:rPr lang="en-US" sz="1800" dirty="0">
                <a:latin typeface="Arial" panose="020B0604020202020204" pitchFamily="34" charset="0"/>
                <a:ea typeface="Calibri" panose="020F0502020204030204" pitchFamily="34" charset="0"/>
                <a:cs typeface="Arial" panose="020B0604020202020204" pitchFamily="34" charset="0"/>
              </a:rPr>
              <a:t>Our Mission</a:t>
            </a:r>
          </a:p>
          <a:p>
            <a:pPr marL="514350" indent="-514350">
              <a:lnSpc>
                <a:spcPct val="115000"/>
              </a:lnSpc>
              <a:spcAft>
                <a:spcPts val="0"/>
              </a:spcAft>
              <a:buFont typeface="+mj-lt"/>
              <a:buAutoNum type="arabicPeriod"/>
            </a:pPr>
            <a:r>
              <a:rPr lang="en-US" sz="1800" dirty="0">
                <a:latin typeface="Arial" panose="020B0604020202020204" pitchFamily="34" charset="0"/>
                <a:ea typeface="Calibri" panose="020F0502020204030204" pitchFamily="34" charset="0"/>
                <a:cs typeface="Arial" panose="020B0604020202020204" pitchFamily="34" charset="0"/>
              </a:rPr>
              <a:t>Leading a Balanced Christian Life</a:t>
            </a:r>
          </a:p>
          <a:p>
            <a:pPr marL="514350" indent="-514350">
              <a:lnSpc>
                <a:spcPct val="115000"/>
              </a:lnSpc>
              <a:spcAft>
                <a:spcPts val="0"/>
              </a:spcAft>
              <a:buFont typeface="+mj-lt"/>
              <a:buAutoNum type="arabicPeriod"/>
            </a:pPr>
            <a:r>
              <a:rPr lang="en-US" sz="1800" dirty="0">
                <a:latin typeface="Arial" panose="020B0604020202020204" pitchFamily="34" charset="0"/>
                <a:ea typeface="Calibri" panose="020F0502020204030204" pitchFamily="34" charset="0"/>
                <a:cs typeface="Arial" panose="020B0604020202020204" pitchFamily="34" charset="0"/>
              </a:rPr>
              <a:t>Personal Challenges</a:t>
            </a:r>
          </a:p>
          <a:p>
            <a:pPr marL="514350" indent="-514350">
              <a:lnSpc>
                <a:spcPct val="115000"/>
              </a:lnSpc>
              <a:spcAft>
                <a:spcPts val="0"/>
              </a:spcAft>
              <a:buFont typeface="+mj-lt"/>
              <a:buAutoNum type="arabicPeriod"/>
            </a:pPr>
            <a:r>
              <a:rPr lang="en-US" sz="1800" dirty="0">
                <a:latin typeface="Arial" panose="020B0604020202020204" pitchFamily="34" charset="0"/>
                <a:ea typeface="Calibri" panose="020F0502020204030204" pitchFamily="34" charset="0"/>
                <a:cs typeface="Arial" panose="020B0604020202020204" pitchFamily="34" charset="0"/>
              </a:rPr>
              <a:t>Setting Goals for Personal Development</a:t>
            </a:r>
          </a:p>
          <a:p>
            <a:pPr marL="514350" indent="-514350">
              <a:lnSpc>
                <a:spcPct val="115000"/>
              </a:lnSpc>
              <a:spcAft>
                <a:spcPts val="0"/>
              </a:spcAft>
              <a:buFont typeface="+mj-lt"/>
              <a:buAutoNum type="arabicPeriod"/>
            </a:pPr>
            <a:r>
              <a:rPr lang="en-US" sz="1800" dirty="0">
                <a:latin typeface="Arial" panose="020B0604020202020204" pitchFamily="34" charset="0"/>
                <a:ea typeface="Calibri" panose="020F0502020204030204" pitchFamily="34" charset="0"/>
                <a:cs typeface="Arial" panose="020B0604020202020204" pitchFamily="34" charset="0"/>
              </a:rPr>
              <a:t>Accountability Partner</a:t>
            </a:r>
          </a:p>
          <a:p>
            <a:pPr>
              <a:spcAft>
                <a:spcPts val="1200"/>
              </a:spcAft>
            </a:pPr>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48</a:t>
            </a:fld>
            <a:endParaRPr lang="en-US"/>
          </a:p>
        </p:txBody>
      </p:sp>
    </p:spTree>
    <p:extLst>
      <p:ext uri="{BB962C8B-B14F-4D97-AF65-F5344CB8AC3E}">
        <p14:creationId xmlns:p14="http://schemas.microsoft.com/office/powerpoint/2010/main" val="3554777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9888" y="123825"/>
            <a:ext cx="3578225" cy="2682875"/>
          </a:xfrm>
        </p:spPr>
      </p:sp>
      <p:sp>
        <p:nvSpPr>
          <p:cNvPr id="3" name="Notes Placeholder 2"/>
          <p:cNvSpPr>
            <a:spLocks noGrp="1"/>
          </p:cNvSpPr>
          <p:nvPr>
            <p:ph type="body" idx="1"/>
          </p:nvPr>
        </p:nvSpPr>
        <p:spPr/>
        <p:txBody>
          <a:bodyPr/>
          <a:lstStyle/>
          <a:p>
            <a:pPr algn="ctr"/>
            <a:r>
              <a:rPr lang="en-US" b="1" dirty="0"/>
              <a:t>Implementation</a:t>
            </a:r>
          </a:p>
          <a:p>
            <a:pPr marL="514350" lvl="2" indent="-514350">
              <a:lnSpc>
                <a:spcPct val="115000"/>
              </a:lnSpc>
              <a:spcAft>
                <a:spcPts val="1200"/>
              </a:spcAft>
              <a:buAutoNum type="arabicPeriod"/>
            </a:pPr>
            <a:r>
              <a:rPr lang="en-US" dirty="0">
                <a:latin typeface="Arial"/>
                <a:ea typeface="Calibri"/>
              </a:rPr>
              <a:t>Continue making disciples with Foundations</a:t>
            </a:r>
          </a:p>
          <a:p>
            <a:pPr marL="514350" lvl="2" indent="-514350">
              <a:lnSpc>
                <a:spcPct val="115000"/>
              </a:lnSpc>
              <a:spcAft>
                <a:spcPts val="1200"/>
              </a:spcAft>
              <a:buAutoNum type="arabicPeriod"/>
            </a:pPr>
            <a:r>
              <a:rPr lang="en-US" dirty="0">
                <a:latin typeface="Arial"/>
                <a:ea typeface="Calibri"/>
              </a:rPr>
              <a:t>Identify and train Foundations apprentices</a:t>
            </a:r>
          </a:p>
          <a:p>
            <a:pPr marL="514350" lvl="2" indent="-514350">
              <a:lnSpc>
                <a:spcPct val="115000"/>
              </a:lnSpc>
              <a:spcAft>
                <a:spcPts val="1200"/>
              </a:spcAft>
              <a:buFont typeface="+mj-lt"/>
              <a:buAutoNum type="arabicPeriod" startAt="3"/>
            </a:pPr>
            <a:r>
              <a:rPr lang="en-US" dirty="0">
                <a:latin typeface="Arial"/>
                <a:ea typeface="Calibri"/>
              </a:rPr>
              <a:t>Work on your personal goal</a:t>
            </a:r>
          </a:p>
          <a:p>
            <a:pPr marL="514350" lvl="2" indent="-514350">
              <a:lnSpc>
                <a:spcPct val="115000"/>
              </a:lnSpc>
              <a:spcAft>
                <a:spcPts val="1200"/>
              </a:spcAft>
              <a:buFont typeface="+mj-lt"/>
              <a:buAutoNum type="arabicPeriod" startAt="3"/>
            </a:pPr>
            <a:r>
              <a:rPr lang="en-US" dirty="0">
                <a:latin typeface="Arial"/>
                <a:ea typeface="Calibri"/>
              </a:rPr>
              <a:t>Start meeting with your accountability partner</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49</a:t>
            </a:fld>
            <a:endParaRPr lang="en-US"/>
          </a:p>
        </p:txBody>
      </p:sp>
    </p:spTree>
    <p:extLst>
      <p:ext uri="{BB962C8B-B14F-4D97-AF65-F5344CB8AC3E}">
        <p14:creationId xmlns:p14="http://schemas.microsoft.com/office/powerpoint/2010/main" val="250472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730375" y="117475"/>
            <a:ext cx="3657600" cy="2743200"/>
          </a:xfrm>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lgn="ctr"/>
            <a:r>
              <a:rPr lang="en-US" altLang="en-US" b="1" kern="0" dirty="0">
                <a:latin typeface="Arial"/>
              </a:rPr>
              <a:t>Great Commission Timeline</a:t>
            </a:r>
            <a:endParaRPr lang="en-US" dirty="0"/>
          </a:p>
          <a:p>
            <a:pPr marL="285750" lvl="0" indent="-285750">
              <a:buFont typeface="Arial" panose="020B0604020202020204" pitchFamily="34" charset="0"/>
              <a:buChar char="•"/>
            </a:pPr>
            <a:r>
              <a:rPr lang="en-US" dirty="0"/>
              <a:t>Jesus gave the Great Commission</a:t>
            </a:r>
          </a:p>
          <a:p>
            <a:pPr marL="742950" lvl="1" indent="-285750">
              <a:buFont typeface="Courier New" panose="02070309020205020404" pitchFamily="49" charset="0"/>
              <a:buChar char="o"/>
            </a:pPr>
            <a:r>
              <a:rPr lang="en-US" dirty="0"/>
              <a:t>during the 40 day period after His Crucifixion and Resurrection </a:t>
            </a:r>
          </a:p>
          <a:p>
            <a:pPr marL="742950" lvl="0" indent="-285750">
              <a:buFont typeface="Courier New" panose="02070309020205020404" pitchFamily="49" charset="0"/>
              <a:buChar char="o"/>
            </a:pPr>
            <a:r>
              <a:rPr lang="en-US" dirty="0"/>
              <a:t>and during His Ascension into heaven. </a:t>
            </a:r>
          </a:p>
          <a:p>
            <a:pPr marL="742950" lvl="1" indent="-285750">
              <a:buFont typeface="Courier New" panose="02070309020205020404" pitchFamily="49" charset="0"/>
              <a:buChar char="o"/>
            </a:pPr>
            <a:r>
              <a:rPr lang="en-US" dirty="0"/>
              <a:t>five times </a:t>
            </a:r>
          </a:p>
          <a:p>
            <a:pPr marL="742950" lvl="1" indent="-285750">
              <a:buFont typeface="Courier New" panose="02070309020205020404" pitchFamily="49" charset="0"/>
              <a:buChar char="o"/>
            </a:pPr>
            <a:r>
              <a:rPr lang="en-US" dirty="0"/>
              <a:t>to different groups of people </a:t>
            </a:r>
          </a:p>
          <a:p>
            <a:pPr marL="742950" lvl="1" indent="-285750">
              <a:buFont typeface="Courier New" panose="02070309020205020404" pitchFamily="49" charset="0"/>
              <a:buChar char="o"/>
            </a:pPr>
            <a:r>
              <a:rPr lang="en-US" dirty="0"/>
              <a:t>at different locations </a:t>
            </a:r>
          </a:p>
          <a:p>
            <a:pPr marL="742950" lvl="1" indent="-285750">
              <a:buFont typeface="Courier New" panose="02070309020205020404" pitchFamily="49" charset="0"/>
              <a:buChar char="o"/>
            </a:pPr>
            <a:r>
              <a:rPr lang="en-US" dirty="0"/>
              <a:t>at different times</a:t>
            </a:r>
          </a:p>
          <a:p>
            <a:pPr marL="285750" lvl="0" indent="-285750">
              <a:buFont typeface="Arial" panose="020B0604020202020204" pitchFamily="34" charset="0"/>
              <a:buChar char="•"/>
            </a:pPr>
            <a:r>
              <a:rPr lang="en-US" dirty="0"/>
              <a:t>Whatever Jesus said after His death and resurrection with such repetition</a:t>
            </a:r>
          </a:p>
          <a:p>
            <a:pPr marL="742950" lvl="1" indent="-285750">
              <a:buFont typeface="Courier New" panose="02070309020205020404" pitchFamily="49" charset="0"/>
              <a:buChar char="o"/>
            </a:pPr>
            <a:r>
              <a:rPr lang="en-US" dirty="0"/>
              <a:t> must motivate us to obedience.</a:t>
            </a:r>
          </a:p>
          <a:p>
            <a:pPr>
              <a:spcBef>
                <a:spcPts val="0"/>
              </a:spcBef>
              <a:spcAft>
                <a:spcPts val="600"/>
              </a:spcAft>
            </a:pPr>
            <a:endParaRPr lang="en-US" altLang="en-US" dirty="0"/>
          </a:p>
        </p:txBody>
      </p:sp>
    </p:spTree>
    <p:extLst>
      <p:ext uri="{BB962C8B-B14F-4D97-AF65-F5344CB8AC3E}">
        <p14:creationId xmlns:p14="http://schemas.microsoft.com/office/powerpoint/2010/main" val="2409596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1639888" y="123825"/>
            <a:ext cx="3578225" cy="2682875"/>
          </a:xfrm>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lvl="0" indent="-285750">
              <a:spcAft>
                <a:spcPct val="0"/>
              </a:spcAft>
              <a:buFont typeface="Arial" panose="020B0604020202020204" pitchFamily="34" charset="0"/>
              <a:buChar char="•"/>
              <a:defRPr/>
            </a:pPr>
            <a:r>
              <a:rPr lang="en-US" altLang="en-US" dirty="0"/>
              <a:t>Thank them for their participation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730375" y="117475"/>
            <a:ext cx="3657600" cy="2743200"/>
          </a:xfrm>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Aft>
                <a:spcPts val="0"/>
              </a:spcAft>
            </a:pPr>
            <a:r>
              <a:rPr lang="en-US" altLang="en-US" b="1" dirty="0"/>
              <a:t>Workshop 3</a:t>
            </a:r>
          </a:p>
          <a:p>
            <a:pPr algn="ctr" eaLnBrk="1" hangingPunct="1">
              <a:spcAft>
                <a:spcPts val="0"/>
              </a:spcAft>
            </a:pPr>
            <a:r>
              <a:rPr lang="en-US" altLang="en-US" b="1" dirty="0"/>
              <a:t>How to Understand and Apply the Bible</a:t>
            </a:r>
          </a:p>
          <a:p>
            <a:pPr algn="ctr" eaLnBrk="1" hangingPunct="1">
              <a:spcAft>
                <a:spcPts val="0"/>
              </a:spcAft>
            </a:pPr>
            <a:r>
              <a:rPr lang="en-US" altLang="en-US" dirty="0"/>
              <a:t>How to Preach Effectively</a:t>
            </a:r>
          </a:p>
          <a:p>
            <a:pPr algn="ctr" eaLnBrk="1" hangingPunct="1"/>
            <a:endParaRPr lang="en-US" altLang="en-US" b="1" dirty="0"/>
          </a:p>
          <a:p>
            <a:pPr marL="285750" indent="-285750">
              <a:buFont typeface="Arial" panose="020B0604020202020204" pitchFamily="34" charset="0"/>
              <a:buChar char="•"/>
            </a:pPr>
            <a:r>
              <a:rPr lang="en-US" altLang="en-US" dirty="0"/>
              <a:t>Talk about when the next workshop will be</a:t>
            </a:r>
          </a:p>
          <a:p>
            <a:pPr marL="285750" indent="-285750">
              <a:buFont typeface="Arial" panose="020B0604020202020204" pitchFamily="34" charset="0"/>
              <a:buChar char="•"/>
            </a:pPr>
            <a:r>
              <a:rPr lang="en-US" altLang="en-US" dirty="0"/>
              <a:t>Ask the host to close in prayer</a:t>
            </a:r>
          </a:p>
          <a:p>
            <a:pPr marL="285750" indent="-285750">
              <a:buFont typeface="Arial" panose="020B0604020202020204" pitchFamily="34" charset="0"/>
              <a:buChar char="•"/>
            </a:pPr>
            <a:r>
              <a:rPr lang="en-US" altLang="en-US"/>
              <a:t>Take a group photo</a:t>
            </a: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988E50-0BA8-4F11-AB76-489ACFECDDBD}" type="slidenum">
              <a:rPr lang="en-US" altLang="en-US" smtClean="0"/>
              <a:pPr eaLnBrk="1" hangingPunct="1">
                <a:spcBef>
                  <a:spcPct val="0"/>
                </a:spcBef>
              </a:pPr>
              <a:t>6</a:t>
            </a:fld>
            <a:endParaRPr lang="en-US" altLang="en-US"/>
          </a:p>
        </p:txBody>
      </p:sp>
      <p:sp>
        <p:nvSpPr>
          <p:cNvPr id="131075" name="Rectangle 2"/>
          <p:cNvSpPr>
            <a:spLocks noGrp="1" noRot="1" noChangeAspect="1" noChangeArrowheads="1" noTextEdit="1"/>
          </p:cNvSpPr>
          <p:nvPr>
            <p:ph type="sldImg"/>
          </p:nvPr>
        </p:nvSpPr>
        <p:spPr>
          <a:xfrm>
            <a:off x="1682750" y="104775"/>
            <a:ext cx="3717925" cy="2787650"/>
          </a:xfrm>
          <a:ln/>
        </p:spPr>
      </p:sp>
      <p:sp>
        <p:nvSpPr>
          <p:cNvPr id="131076" name="Rectangle 3"/>
          <p:cNvSpPr>
            <a:spLocks noGrp="1" noChangeArrowheads="1"/>
          </p:cNvSpPr>
          <p:nvPr>
            <p:ph type="body" idx="1"/>
          </p:nvPr>
        </p:nvSpPr>
        <p:spPr>
          <a:xfrm>
            <a:off x="506627" y="3249827"/>
            <a:ext cx="5918887" cy="52083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Calibri" panose="020F0502020204030204" pitchFamily="34" charset="0"/>
                <a:cs typeface="Arial" panose="020B0604020202020204" pitchFamily="34" charset="0"/>
              </a:rPr>
              <a:t>After His resurrection and before his ascension Jesus told his disciples in John 20:21, </a:t>
            </a:r>
          </a:p>
          <a:p>
            <a:pPr marL="234950" lvl="1"/>
            <a:r>
              <a:rPr lang="en-US" dirty="0">
                <a:latin typeface="Arial" panose="020B0604020202020204" pitchFamily="34" charset="0"/>
                <a:ea typeface="Calibri" panose="020F0502020204030204" pitchFamily="34" charset="0"/>
                <a:cs typeface="Arial" panose="020B0604020202020204" pitchFamily="34" charset="0"/>
              </a:rPr>
              <a:t>“As the Father has sent me, I am sending you.” </a:t>
            </a:r>
          </a:p>
          <a:p>
            <a:pPr marL="342900" lvl="0" indent="-342900">
              <a:buFont typeface="Symbol" panose="05050102010706020507" pitchFamily="18" charset="2"/>
              <a:buChar char=""/>
            </a:pPr>
            <a:r>
              <a:rPr lang="en-US" dirty="0">
                <a:solidFill>
                  <a:srgbClr val="000000"/>
                </a:solidFill>
                <a:ea typeface="Calibri" panose="020F0502020204030204" pitchFamily="34" charset="0"/>
                <a:cs typeface="Arial" panose="020B0604020202020204" pitchFamily="34" charset="0"/>
              </a:rPr>
              <a:t>He told them to make disciples just as He did </a:t>
            </a:r>
            <a:endParaRPr lang="en-US" dirty="0"/>
          </a:p>
          <a:p>
            <a:pPr marL="685800" lvl="0" indent="-228600">
              <a:buFont typeface="Courier New" panose="02070309020205020404" pitchFamily="49" charset="0"/>
              <a:buChar char="o"/>
            </a:pPr>
            <a:r>
              <a:rPr lang="en-US" dirty="0">
                <a:solidFill>
                  <a:srgbClr val="000000"/>
                </a:solidFill>
                <a:ea typeface="Calibri" panose="020F0502020204030204" pitchFamily="34" charset="0"/>
                <a:cs typeface="Arial" panose="020B0604020202020204" pitchFamily="34" charset="0"/>
              </a:rPr>
              <a:t>and reach all nations</a:t>
            </a:r>
            <a:endParaRPr lang="en-US" dirty="0"/>
          </a:p>
          <a:p>
            <a:r>
              <a:rPr lang="en-US" dirty="0">
                <a:latin typeface="Arial" panose="020B0604020202020204" pitchFamily="34" charset="0"/>
                <a:ea typeface="Calibri" panose="020F0502020204030204" pitchFamily="34" charset="0"/>
                <a:cs typeface="Arial" panose="020B0604020202020204" pitchFamily="34" charset="0"/>
              </a:rPr>
              <a:t> </a:t>
            </a:r>
          </a:p>
          <a:p>
            <a:r>
              <a:rPr lang="en-US" dirty="0">
                <a:latin typeface="Arial" panose="020B0604020202020204" pitchFamily="34" charset="0"/>
                <a:ea typeface="Calibri" panose="020F0502020204030204" pitchFamily="34" charset="0"/>
                <a:cs typeface="Arial" panose="020B0604020202020204" pitchFamily="34" charset="0"/>
              </a:rPr>
              <a:t>Paul is an example of obeying the Great Commission </a:t>
            </a:r>
          </a:p>
          <a:p>
            <a:pPr marL="342900" lvl="0" indent="-342900">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as he trained Timothy </a:t>
            </a:r>
          </a:p>
          <a:p>
            <a:pPr marL="342900" lvl="0" indent="-342900">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to train faithful men </a:t>
            </a:r>
          </a:p>
          <a:p>
            <a:pPr marL="342900" lvl="0" indent="-342900">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who would teach others also </a:t>
            </a:r>
          </a:p>
          <a:p>
            <a:pPr marL="342900" lvl="0" indent="-342900">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and finish the Great Commission.</a:t>
            </a:r>
          </a:p>
          <a:p>
            <a:pPr eaLnBrk="1" hangingPunct="1"/>
            <a:endParaRPr lang="en-US" altLang="en-US" sz="16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1682750" y="104775"/>
            <a:ext cx="3717925" cy="2787650"/>
          </a:xfrm>
          <a:ln/>
        </p:spPr>
      </p:sp>
      <p:sp>
        <p:nvSpPr>
          <p:cNvPr id="209923" name="Rectangle 3"/>
          <p:cNvSpPr>
            <a:spLocks noGrp="1" noChangeArrowheads="1"/>
          </p:cNvSpPr>
          <p:nvPr>
            <p:ph type="body" idx="1"/>
          </p:nvPr>
        </p:nvSpPr>
        <p:spPr>
          <a:xfrm>
            <a:off x="148281" y="3015049"/>
            <a:ext cx="6708132" cy="54431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defRPr/>
            </a:pPr>
            <a:r>
              <a:rPr lang="en-US" dirty="0"/>
              <a:t>Ingredients of a disciple of Jesus:</a:t>
            </a:r>
          </a:p>
          <a:p>
            <a:pPr marL="520700" lvl="1"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Worship, Fellowship, God’s Word, Prayer, Service, and Outreach</a:t>
            </a:r>
          </a:p>
          <a:p>
            <a:pPr lvl="0"/>
            <a:endParaRPr lang="en-US" dirty="0">
              <a:latin typeface="Arial" panose="020B0604020202020204" pitchFamily="34" charset="0"/>
              <a:ea typeface="Calibri" panose="020F0502020204030204" pitchFamily="34" charset="0"/>
              <a:cs typeface="Arial" panose="020B0604020202020204" pitchFamily="34" charset="0"/>
            </a:endParaRPr>
          </a:p>
          <a:p>
            <a:pPr lvl="0"/>
            <a:r>
              <a:rPr lang="en-US" dirty="0"/>
              <a:t>These ingredients provide a summary of all of Jesus’ commands</a:t>
            </a:r>
            <a:endParaRPr lang="en-US" dirty="0">
              <a:latin typeface="Arial" panose="020B0604020202020204" pitchFamily="34" charset="0"/>
              <a:ea typeface="Calibri" panose="020F0502020204030204" pitchFamily="34" charset="0"/>
              <a:cs typeface="Arial" panose="020B0604020202020204" pitchFamily="34" charset="0"/>
            </a:endParaRPr>
          </a:p>
          <a:p>
            <a:pPr marL="520700" lvl="1"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Bible is not a menu that we use to choose what areas we want to obey.</a:t>
            </a:r>
          </a:p>
          <a:p>
            <a:pPr marL="520700" lvl="1"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 disciple needs to grow spiritually in all these areas</a:t>
            </a:r>
          </a:p>
          <a:p>
            <a:endParaRPr lang="en-US" b="1" dirty="0">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Foundations Discipleship Process</a:t>
            </a: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Jesus used four distinct training phases to make His disciples and we do the same thing. </a:t>
            </a:r>
            <a:endParaRPr lang="en-US" dirty="0">
              <a:latin typeface="Arial" panose="020B0604020202020204" pitchFamily="34" charset="0"/>
              <a:ea typeface="Calibri" panose="020F050202020403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We follow a process of Come-Grow-Serve-Go. </a:t>
            </a:r>
            <a:endParaRPr lang="en-US" dirty="0">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This figure shows how all of the ingredients of a disciple are included in the Foundations discipleship process.</a:t>
            </a:r>
          </a:p>
          <a:p>
            <a:pPr marL="350615" indent="-350615">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The Foundations material can be used for one-on-one discipleship </a:t>
            </a:r>
          </a:p>
          <a:p>
            <a:r>
              <a:rPr lang="en-US" dirty="0">
                <a:latin typeface="Arial" panose="020B0604020202020204" pitchFamily="34" charset="0"/>
                <a:ea typeface="Calibri" panose="020F0502020204030204" pitchFamily="34" charset="0"/>
                <a:cs typeface="Arial" panose="020B0604020202020204" pitchFamily="34" charset="0"/>
              </a:rPr>
              <a:t>         or with 2-10 other people</a:t>
            </a:r>
          </a:p>
        </p:txBody>
      </p:sp>
      <p:sp>
        <p:nvSpPr>
          <p:cNvPr id="6" name="Slide Number Placeholder 3">
            <a:extLst>
              <a:ext uri="{FF2B5EF4-FFF2-40B4-BE49-F238E27FC236}">
                <a16:creationId xmlns:a16="http://schemas.microsoft.com/office/drawing/2014/main" id="{299EC855-85C8-4636-94D1-D2021B3D7999}"/>
              </a:ext>
            </a:extLst>
          </p:cNvPr>
          <p:cNvSpPr>
            <a:spLocks noGrp="1"/>
          </p:cNvSpPr>
          <p:nvPr>
            <p:ph type="sldNum" sz="quarter" idx="5"/>
          </p:nvPr>
        </p:nvSpPr>
        <p:spPr>
          <a:xfrm>
            <a:off x="3884613" y="8685213"/>
            <a:ext cx="2971800" cy="458787"/>
          </a:xfrm>
          <a:prstGeom prst="rect">
            <a:avLst/>
          </a:prstGeom>
        </p:spPr>
        <p:txBody>
          <a:bodyPr/>
          <a:lstStyle/>
          <a:p>
            <a:fld id="{61A33481-CB89-42A7-9E43-F98DCCF2FD68}"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2750" y="104775"/>
            <a:ext cx="3717925" cy="2787650"/>
          </a:xfrm>
        </p:spPr>
      </p:sp>
      <p:sp>
        <p:nvSpPr>
          <p:cNvPr id="3" name="Notes Placeholder 2"/>
          <p:cNvSpPr>
            <a:spLocks noGrp="1"/>
          </p:cNvSpPr>
          <p:nvPr>
            <p:ph type="body" idx="1"/>
          </p:nvPr>
        </p:nvSpPr>
        <p:spPr/>
        <p:txBody>
          <a:bodyPr/>
          <a:lstStyle/>
          <a:p>
            <a:pPr marL="350615" indent="-350615">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The Foundations material can be used for one-on-one discipleship </a:t>
            </a:r>
          </a:p>
          <a:p>
            <a:r>
              <a:rPr lang="en-US" dirty="0">
                <a:latin typeface="Arial" panose="020B0604020202020204" pitchFamily="34" charset="0"/>
                <a:ea typeface="Calibri" panose="020F0502020204030204" pitchFamily="34" charset="0"/>
                <a:cs typeface="Arial" panose="020B0604020202020204" pitchFamily="34" charset="0"/>
              </a:rPr>
              <a:t>         or with 2-10 other people</a:t>
            </a:r>
          </a:p>
          <a:p>
            <a:endParaRPr lang="en-US" b="1" dirty="0">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Who can you invite to be in a Foundations Group?</a:t>
            </a:r>
            <a:endParaRPr lang="en-US" dirty="0">
              <a:latin typeface="Arial" panose="020B0604020202020204" pitchFamily="34" charset="0"/>
              <a:ea typeface="Calibri" panose="020F0502020204030204" pitchFamily="34" charset="0"/>
              <a:cs typeface="Arial" panose="020B0604020202020204" pitchFamily="34" charset="0"/>
            </a:endParaRPr>
          </a:p>
          <a:p>
            <a:pPr marL="350615" indent="-350615">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Immediate family</a:t>
            </a:r>
          </a:p>
          <a:p>
            <a:pPr marL="350615" indent="-350615">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Relatives</a:t>
            </a:r>
          </a:p>
          <a:p>
            <a:pPr marL="350615" indent="-350615">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Friends</a:t>
            </a:r>
          </a:p>
          <a:p>
            <a:pPr marL="350615" indent="-350615">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Neighbors and work associates</a:t>
            </a:r>
          </a:p>
          <a:p>
            <a:pPr marL="350615" indent="-350615">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Acquaintances</a:t>
            </a:r>
          </a:p>
          <a:p>
            <a:pPr marL="350615" indent="-350615">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Church members</a:t>
            </a:r>
          </a:p>
          <a:p>
            <a:endParaRPr lang="en-US" dirty="0"/>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8</a:t>
            </a:fld>
            <a:endParaRPr lang="en-US"/>
          </a:p>
        </p:txBody>
      </p:sp>
    </p:spTree>
    <p:extLst>
      <p:ext uri="{BB962C8B-B14F-4D97-AF65-F5344CB8AC3E}">
        <p14:creationId xmlns:p14="http://schemas.microsoft.com/office/powerpoint/2010/main" val="191497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2750" y="104775"/>
            <a:ext cx="3717925" cy="2787650"/>
          </a:xfrm>
        </p:spPr>
      </p:sp>
      <p:sp>
        <p:nvSpPr>
          <p:cNvPr id="3" name="Notes Placeholder 2"/>
          <p:cNvSpPr>
            <a:spLocks noGrp="1"/>
          </p:cNvSpPr>
          <p:nvPr>
            <p:ph type="body" idx="1"/>
          </p:nvPr>
        </p:nvSpPr>
        <p:spPr/>
        <p:txBody>
          <a:bodyPr/>
          <a:lstStyle/>
          <a:p>
            <a:r>
              <a:rPr lang="en-US" altLang="en-US" b="1" dirty="0"/>
              <a:t>Pre-Meeting Reminders</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Don’t talk too much</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Remember that God is the teacher</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Ask questions and listen</a:t>
            </a:r>
          </a:p>
          <a:p>
            <a:pPr marL="577850" lvl="1" indent="-34290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Help people self-discover</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Keep it simple for unbelievers and new believers. </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Make sure everyone participates</a:t>
            </a:r>
          </a:p>
          <a:p>
            <a:pPr marL="342900" lvl="0" indent="-342900">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Give positive feedback to every answer</a:t>
            </a:r>
          </a:p>
        </p:txBody>
      </p:sp>
      <p:sp>
        <p:nvSpPr>
          <p:cNvPr id="4" name="Slide Number Placeholder 3"/>
          <p:cNvSpPr>
            <a:spLocks noGrp="1"/>
          </p:cNvSpPr>
          <p:nvPr>
            <p:ph type="sldNum" sz="quarter" idx="5"/>
          </p:nvPr>
        </p:nvSpPr>
        <p:spPr/>
        <p:txBody>
          <a:bodyPr/>
          <a:lstStyle/>
          <a:p>
            <a:pPr>
              <a:defRPr/>
            </a:pPr>
            <a:fld id="{BF0BD165-D115-47E5-B1A1-E3C12FE467A9}" type="slidenum">
              <a:rPr lang="en-US" smtClean="0"/>
              <a:pPr>
                <a:defRPr/>
              </a:pPr>
              <a:t>9</a:t>
            </a:fld>
            <a:endParaRPr lang="en-US"/>
          </a:p>
        </p:txBody>
      </p:sp>
    </p:spTree>
    <p:extLst>
      <p:ext uri="{BB962C8B-B14F-4D97-AF65-F5344CB8AC3E}">
        <p14:creationId xmlns:p14="http://schemas.microsoft.com/office/powerpoint/2010/main" val="317811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BE39E3-2680-44CE-A119-58D3E85DDF37}" type="slidenum">
              <a:rPr lang="en-US"/>
              <a:pPr>
                <a:defRPr/>
              </a:pPr>
              <a:t>‹#›</a:t>
            </a:fld>
            <a:endParaRPr lang="en-US"/>
          </a:p>
        </p:txBody>
      </p:sp>
    </p:spTree>
    <p:extLst>
      <p:ext uri="{BB962C8B-B14F-4D97-AF65-F5344CB8AC3E}">
        <p14:creationId xmlns:p14="http://schemas.microsoft.com/office/powerpoint/2010/main" val="52828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3EB5E-731F-4F37-877D-0A035C1F79F5}" type="slidenum">
              <a:rPr lang="en-US"/>
              <a:pPr>
                <a:defRPr/>
              </a:pPr>
              <a:t>‹#›</a:t>
            </a:fld>
            <a:endParaRPr lang="en-US"/>
          </a:p>
        </p:txBody>
      </p:sp>
    </p:spTree>
    <p:extLst>
      <p:ext uri="{BB962C8B-B14F-4D97-AF65-F5344CB8AC3E}">
        <p14:creationId xmlns:p14="http://schemas.microsoft.com/office/powerpoint/2010/main" val="435005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67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2672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CA5076-8B2C-40C6-BD64-0B9A49E22E3B}" type="slidenum">
              <a:rPr lang="en-US"/>
              <a:pPr>
                <a:defRPr/>
              </a:pPr>
              <a:t>‹#›</a:t>
            </a:fld>
            <a:endParaRPr lang="en-US"/>
          </a:p>
        </p:txBody>
      </p:sp>
    </p:spTree>
    <p:extLst>
      <p:ext uri="{BB962C8B-B14F-4D97-AF65-F5344CB8AC3E}">
        <p14:creationId xmlns:p14="http://schemas.microsoft.com/office/powerpoint/2010/main" val="75715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0248301-CD1C-420C-BD1A-988C50C53B0B}" type="slidenum">
              <a:rPr lang="en-US"/>
              <a:pPr>
                <a:defRPr/>
              </a:pPr>
              <a:t>‹#›</a:t>
            </a:fld>
            <a:endParaRPr lang="en-US"/>
          </a:p>
        </p:txBody>
      </p:sp>
    </p:spTree>
    <p:extLst>
      <p:ext uri="{BB962C8B-B14F-4D97-AF65-F5344CB8AC3E}">
        <p14:creationId xmlns:p14="http://schemas.microsoft.com/office/powerpoint/2010/main" val="2795834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6849BE-4991-4E75-B1EA-08DCDEFF858C}" type="slidenum">
              <a:rPr lang="en-US"/>
              <a:pPr>
                <a:defRPr/>
              </a:pPr>
              <a:t>‹#›</a:t>
            </a:fld>
            <a:endParaRPr lang="en-US"/>
          </a:p>
        </p:txBody>
      </p:sp>
    </p:spTree>
    <p:extLst>
      <p:ext uri="{BB962C8B-B14F-4D97-AF65-F5344CB8AC3E}">
        <p14:creationId xmlns:p14="http://schemas.microsoft.com/office/powerpoint/2010/main" val="848193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B8E7B5-E8E7-44F7-AB42-C114A9D0CBDC}" type="slidenum">
              <a:rPr lang="en-US"/>
              <a:pPr>
                <a:defRPr/>
              </a:pPr>
              <a:t>‹#›</a:t>
            </a:fld>
            <a:endParaRPr lang="en-US"/>
          </a:p>
        </p:txBody>
      </p:sp>
    </p:spTree>
    <p:extLst>
      <p:ext uri="{BB962C8B-B14F-4D97-AF65-F5344CB8AC3E}">
        <p14:creationId xmlns:p14="http://schemas.microsoft.com/office/powerpoint/2010/main" val="429359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C33B93-7BAE-4CEE-B8E6-1D3E906CFC7D}" type="slidenum">
              <a:rPr lang="en-US"/>
              <a:pPr>
                <a:defRPr/>
              </a:pPr>
              <a:t>‹#›</a:t>
            </a:fld>
            <a:endParaRPr lang="en-US"/>
          </a:p>
        </p:txBody>
      </p:sp>
    </p:spTree>
    <p:extLst>
      <p:ext uri="{BB962C8B-B14F-4D97-AF65-F5344CB8AC3E}">
        <p14:creationId xmlns:p14="http://schemas.microsoft.com/office/powerpoint/2010/main" val="4270460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6C82F6-5D00-4CE6-9055-3226E271EAB6}" type="slidenum">
              <a:rPr lang="en-US"/>
              <a:pPr>
                <a:defRPr/>
              </a:pPr>
              <a:t>‹#›</a:t>
            </a:fld>
            <a:endParaRPr lang="en-US"/>
          </a:p>
        </p:txBody>
      </p:sp>
    </p:spTree>
    <p:extLst>
      <p:ext uri="{BB962C8B-B14F-4D97-AF65-F5344CB8AC3E}">
        <p14:creationId xmlns:p14="http://schemas.microsoft.com/office/powerpoint/2010/main" val="999028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4AB66E-B05F-4117-81E0-9092446BF063}" type="slidenum">
              <a:rPr lang="en-US"/>
              <a:pPr>
                <a:defRPr/>
              </a:pPr>
              <a:t>‹#›</a:t>
            </a:fld>
            <a:endParaRPr lang="en-US"/>
          </a:p>
        </p:txBody>
      </p:sp>
    </p:spTree>
    <p:extLst>
      <p:ext uri="{BB962C8B-B14F-4D97-AF65-F5344CB8AC3E}">
        <p14:creationId xmlns:p14="http://schemas.microsoft.com/office/powerpoint/2010/main" val="3711366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6400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62700" cy="640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6495DB-82F3-4860-A445-60CAB9A44920}" type="slidenum">
              <a:rPr lang="en-US"/>
              <a:pPr>
                <a:defRPr/>
              </a:pPr>
              <a:t>‹#›</a:t>
            </a:fld>
            <a:endParaRPr lang="en-US"/>
          </a:p>
        </p:txBody>
      </p:sp>
    </p:spTree>
    <p:extLst>
      <p:ext uri="{BB962C8B-B14F-4D97-AF65-F5344CB8AC3E}">
        <p14:creationId xmlns:p14="http://schemas.microsoft.com/office/powerpoint/2010/main" val="3423617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a:t>Click to edit Master title style</a:t>
            </a:r>
          </a:p>
        </p:txBody>
      </p:sp>
      <p:sp>
        <p:nvSpPr>
          <p:cNvPr id="3" name="Chart Placeholder 2"/>
          <p:cNvSpPr>
            <a:spLocks noGrp="1"/>
          </p:cNvSpPr>
          <p:nvPr>
            <p:ph type="chart" idx="1"/>
          </p:nvPr>
        </p:nvSpPr>
        <p:spPr>
          <a:xfrm>
            <a:off x="228600" y="1371600"/>
            <a:ext cx="8686800" cy="5181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66C806-5D5A-4139-B441-43734CC98CE0}" type="slidenum">
              <a:rPr lang="en-US"/>
              <a:pPr>
                <a:defRPr/>
              </a:pPr>
              <a:t>‹#›</a:t>
            </a:fld>
            <a:endParaRPr lang="en-US"/>
          </a:p>
        </p:txBody>
      </p:sp>
    </p:spTree>
    <p:extLst>
      <p:ext uri="{BB962C8B-B14F-4D97-AF65-F5344CB8AC3E}">
        <p14:creationId xmlns:p14="http://schemas.microsoft.com/office/powerpoint/2010/main" val="390844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B9CB1-A073-45C1-9019-4AEF47B2006D}" type="slidenum">
              <a:rPr lang="en-US"/>
              <a:pPr>
                <a:defRPr/>
              </a:pPr>
              <a:t>‹#›</a:t>
            </a:fld>
            <a:endParaRPr lang="en-US"/>
          </a:p>
        </p:txBody>
      </p:sp>
    </p:spTree>
    <p:extLst>
      <p:ext uri="{BB962C8B-B14F-4D97-AF65-F5344CB8AC3E}">
        <p14:creationId xmlns:p14="http://schemas.microsoft.com/office/powerpoint/2010/main" val="383523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95AAAC-2398-4CD4-8DA4-D678C1759B13}" type="slidenum">
              <a:rPr lang="en-US"/>
              <a:pPr>
                <a:defRPr/>
              </a:pPr>
              <a:t>‹#›</a:t>
            </a:fld>
            <a:endParaRPr lang="en-US"/>
          </a:p>
        </p:txBody>
      </p:sp>
    </p:spTree>
    <p:extLst>
      <p:ext uri="{BB962C8B-B14F-4D97-AF65-F5344CB8AC3E}">
        <p14:creationId xmlns:p14="http://schemas.microsoft.com/office/powerpoint/2010/main" val="62440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1D094E-DF7E-4E62-845D-4C515743B8C7}" type="slidenum">
              <a:rPr lang="en-US"/>
              <a:pPr>
                <a:defRPr/>
              </a:pPr>
              <a:t>‹#›</a:t>
            </a:fld>
            <a:endParaRPr lang="en-US"/>
          </a:p>
        </p:txBody>
      </p:sp>
    </p:spTree>
    <p:extLst>
      <p:ext uri="{BB962C8B-B14F-4D97-AF65-F5344CB8AC3E}">
        <p14:creationId xmlns:p14="http://schemas.microsoft.com/office/powerpoint/2010/main" val="1777441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AA0591-90DE-4281-B5A2-7121B35AFF05}" type="slidenum">
              <a:rPr lang="en-US"/>
              <a:pPr>
                <a:defRPr/>
              </a:pPr>
              <a:t>‹#›</a:t>
            </a:fld>
            <a:endParaRPr lang="en-US"/>
          </a:p>
        </p:txBody>
      </p:sp>
    </p:spTree>
    <p:extLst>
      <p:ext uri="{BB962C8B-B14F-4D97-AF65-F5344CB8AC3E}">
        <p14:creationId xmlns:p14="http://schemas.microsoft.com/office/powerpoint/2010/main" val="429439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C557F4-E352-47C4-A5BB-BD95FBBA0194}" type="slidenum">
              <a:rPr lang="en-US"/>
              <a:pPr>
                <a:defRPr/>
              </a:pPr>
              <a:t>‹#›</a:t>
            </a:fld>
            <a:endParaRPr lang="en-US"/>
          </a:p>
        </p:txBody>
      </p:sp>
    </p:spTree>
    <p:extLst>
      <p:ext uri="{BB962C8B-B14F-4D97-AF65-F5344CB8AC3E}">
        <p14:creationId xmlns:p14="http://schemas.microsoft.com/office/powerpoint/2010/main" val="3414038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8664B3-FE00-41FB-B3E5-F90179C8E2F8}" type="slidenum">
              <a:rPr lang="en-US"/>
              <a:pPr>
                <a:defRPr/>
              </a:pPr>
              <a:t>‹#›</a:t>
            </a:fld>
            <a:endParaRPr lang="en-US"/>
          </a:p>
        </p:txBody>
      </p:sp>
    </p:spTree>
    <p:extLst>
      <p:ext uri="{BB962C8B-B14F-4D97-AF65-F5344CB8AC3E}">
        <p14:creationId xmlns:p14="http://schemas.microsoft.com/office/powerpoint/2010/main" val="3575699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AA44DF-79FB-48C7-88EF-CAA80E1EDE41}" type="slidenum">
              <a:rPr lang="en-US"/>
              <a:pPr>
                <a:defRPr/>
              </a:pPr>
              <a:t>‹#›</a:t>
            </a:fld>
            <a:endParaRPr lang="en-US"/>
          </a:p>
        </p:txBody>
      </p:sp>
    </p:spTree>
    <p:extLst>
      <p:ext uri="{BB962C8B-B14F-4D97-AF65-F5344CB8AC3E}">
        <p14:creationId xmlns:p14="http://schemas.microsoft.com/office/powerpoint/2010/main" val="341163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98AAD-6119-4653-8245-D4A184DFC899}" type="slidenum">
              <a:rPr lang="en-US"/>
              <a:pPr>
                <a:defRPr/>
              </a:pPr>
              <a:t>‹#›</a:t>
            </a:fld>
            <a:endParaRPr lang="en-US"/>
          </a:p>
        </p:txBody>
      </p:sp>
    </p:spTree>
    <p:extLst>
      <p:ext uri="{BB962C8B-B14F-4D97-AF65-F5344CB8AC3E}">
        <p14:creationId xmlns:p14="http://schemas.microsoft.com/office/powerpoint/2010/main" val="3063658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49810ED-D539-4B20-9114-09CA5A5B56ED}" type="slidenum">
              <a:rPr lang="en-US"/>
              <a:pPr>
                <a:defRPr/>
              </a:pPr>
              <a:t>‹#›</a:t>
            </a:fld>
            <a:endParaRPr lang="en-US"/>
          </a:p>
        </p:txBody>
      </p:sp>
    </p:spTree>
    <p:extLst>
      <p:ext uri="{BB962C8B-B14F-4D97-AF65-F5344CB8AC3E}">
        <p14:creationId xmlns:p14="http://schemas.microsoft.com/office/powerpoint/2010/main" val="1993412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72BC91-BBA2-4D9C-BD0F-79317C0FEEC3}" type="slidenum">
              <a:rPr lang="en-US"/>
              <a:pPr>
                <a:defRPr/>
              </a:pPr>
              <a:t>‹#›</a:t>
            </a:fld>
            <a:endParaRPr lang="en-US"/>
          </a:p>
        </p:txBody>
      </p:sp>
    </p:spTree>
    <p:extLst>
      <p:ext uri="{BB962C8B-B14F-4D97-AF65-F5344CB8AC3E}">
        <p14:creationId xmlns:p14="http://schemas.microsoft.com/office/powerpoint/2010/main" val="3256201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9F362C-6837-4476-B963-4F745C38A552}" type="slidenum">
              <a:rPr lang="en-US"/>
              <a:pPr>
                <a:defRPr/>
              </a:pPr>
              <a:t>‹#›</a:t>
            </a:fld>
            <a:endParaRPr lang="en-US"/>
          </a:p>
        </p:txBody>
      </p:sp>
    </p:spTree>
    <p:extLst>
      <p:ext uri="{BB962C8B-B14F-4D97-AF65-F5344CB8AC3E}">
        <p14:creationId xmlns:p14="http://schemas.microsoft.com/office/powerpoint/2010/main" val="69911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D5811-BF0F-4932-9DB0-2FEFFEBD5594}" type="slidenum">
              <a:rPr lang="en-US"/>
              <a:pPr>
                <a:defRPr/>
              </a:pPr>
              <a:t>‹#›</a:t>
            </a:fld>
            <a:endParaRPr lang="en-US"/>
          </a:p>
        </p:txBody>
      </p:sp>
    </p:spTree>
    <p:extLst>
      <p:ext uri="{BB962C8B-B14F-4D97-AF65-F5344CB8AC3E}">
        <p14:creationId xmlns:p14="http://schemas.microsoft.com/office/powerpoint/2010/main" val="921649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57180C-BCB5-4D14-A7AC-0F01091BB2EB}" type="slidenum">
              <a:rPr lang="en-US"/>
              <a:pPr>
                <a:defRPr/>
              </a:pPr>
              <a:t>‹#›</a:t>
            </a:fld>
            <a:endParaRPr lang="en-US"/>
          </a:p>
        </p:txBody>
      </p:sp>
    </p:spTree>
    <p:extLst>
      <p:ext uri="{BB962C8B-B14F-4D97-AF65-F5344CB8AC3E}">
        <p14:creationId xmlns:p14="http://schemas.microsoft.com/office/powerpoint/2010/main" val="3597979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8EC9B-432A-4AC1-8B2E-08EBB72A463B}" type="slidenum">
              <a:rPr lang="en-US"/>
              <a:pPr>
                <a:defRPr/>
              </a:pPr>
              <a:t>‹#›</a:t>
            </a:fld>
            <a:endParaRPr lang="en-US"/>
          </a:p>
        </p:txBody>
      </p:sp>
    </p:spTree>
    <p:extLst>
      <p:ext uri="{BB962C8B-B14F-4D97-AF65-F5344CB8AC3E}">
        <p14:creationId xmlns:p14="http://schemas.microsoft.com/office/powerpoint/2010/main" val="3200545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B3C54B-C6A2-4287-B55A-80F8A823E46B}" type="slidenum">
              <a:rPr lang="en-US"/>
              <a:pPr>
                <a:defRPr/>
              </a:pPr>
              <a:t>‹#›</a:t>
            </a:fld>
            <a:endParaRPr lang="en-US"/>
          </a:p>
        </p:txBody>
      </p:sp>
    </p:spTree>
    <p:extLst>
      <p:ext uri="{BB962C8B-B14F-4D97-AF65-F5344CB8AC3E}">
        <p14:creationId xmlns:p14="http://schemas.microsoft.com/office/powerpoint/2010/main" val="1691978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852913-3427-4387-BF43-A3BFF62F37F5}" type="slidenum">
              <a:rPr lang="en-US"/>
              <a:pPr>
                <a:defRPr/>
              </a:pPr>
              <a:t>‹#›</a:t>
            </a:fld>
            <a:endParaRPr lang="en-US"/>
          </a:p>
        </p:txBody>
      </p:sp>
    </p:spTree>
    <p:extLst>
      <p:ext uri="{BB962C8B-B14F-4D97-AF65-F5344CB8AC3E}">
        <p14:creationId xmlns:p14="http://schemas.microsoft.com/office/powerpoint/2010/main" val="1459618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BFDA1D-B788-4FF5-93EC-6937002FEA1B}" type="slidenum">
              <a:rPr lang="en-US"/>
              <a:pPr>
                <a:defRPr/>
              </a:pPr>
              <a:t>‹#›</a:t>
            </a:fld>
            <a:endParaRPr lang="en-US"/>
          </a:p>
        </p:txBody>
      </p:sp>
    </p:spTree>
    <p:extLst>
      <p:ext uri="{BB962C8B-B14F-4D97-AF65-F5344CB8AC3E}">
        <p14:creationId xmlns:p14="http://schemas.microsoft.com/office/powerpoint/2010/main" val="2731205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70CD3F-4944-4D39-B500-99B1D4EB556C}" type="slidenum">
              <a:rPr lang="en-US"/>
              <a:pPr>
                <a:defRPr/>
              </a:pPr>
              <a:t>‹#›</a:t>
            </a:fld>
            <a:endParaRPr lang="en-US"/>
          </a:p>
        </p:txBody>
      </p:sp>
    </p:spTree>
    <p:extLst>
      <p:ext uri="{BB962C8B-B14F-4D97-AF65-F5344CB8AC3E}">
        <p14:creationId xmlns:p14="http://schemas.microsoft.com/office/powerpoint/2010/main" val="471401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A91D79-C1F9-41D7-911E-55E62ABA40C8}" type="slidenum">
              <a:rPr lang="en-US"/>
              <a:pPr>
                <a:defRPr/>
              </a:pPr>
              <a:t>‹#›</a:t>
            </a:fld>
            <a:endParaRPr lang="en-US"/>
          </a:p>
        </p:txBody>
      </p:sp>
    </p:spTree>
    <p:extLst>
      <p:ext uri="{BB962C8B-B14F-4D97-AF65-F5344CB8AC3E}">
        <p14:creationId xmlns:p14="http://schemas.microsoft.com/office/powerpoint/2010/main" val="2413499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FC3738-9EDA-417C-885C-58345F2AC010}" type="slidenum">
              <a:rPr lang="en-US"/>
              <a:pPr>
                <a:defRPr/>
              </a:pPr>
              <a:t>‹#›</a:t>
            </a:fld>
            <a:endParaRPr lang="en-US"/>
          </a:p>
        </p:txBody>
      </p:sp>
    </p:spTree>
    <p:extLst>
      <p:ext uri="{BB962C8B-B14F-4D97-AF65-F5344CB8AC3E}">
        <p14:creationId xmlns:p14="http://schemas.microsoft.com/office/powerpoint/2010/main" val="3623725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F5563F1-6517-4741-B86E-A8CB2D0DB8BE}" type="slidenum">
              <a:rPr lang="en-US"/>
              <a:pPr>
                <a:defRPr/>
              </a:pPr>
              <a:t>‹#›</a:t>
            </a:fld>
            <a:endParaRPr lang="en-US"/>
          </a:p>
        </p:txBody>
      </p:sp>
    </p:spTree>
    <p:extLst>
      <p:ext uri="{BB962C8B-B14F-4D97-AF65-F5344CB8AC3E}">
        <p14:creationId xmlns:p14="http://schemas.microsoft.com/office/powerpoint/2010/main" val="1286203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7C01ED-6A49-4284-B8D8-D9FA10F56CA9}" type="slidenum">
              <a:rPr lang="en-US"/>
              <a:pPr>
                <a:defRPr/>
              </a:pPr>
              <a:t>‹#›</a:t>
            </a:fld>
            <a:endParaRPr lang="en-US"/>
          </a:p>
        </p:txBody>
      </p:sp>
    </p:spTree>
    <p:extLst>
      <p:ext uri="{BB962C8B-B14F-4D97-AF65-F5344CB8AC3E}">
        <p14:creationId xmlns:p14="http://schemas.microsoft.com/office/powerpoint/2010/main" val="69042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53E786-615C-4D51-ACA2-730AF00230D1}" type="slidenum">
              <a:rPr lang="en-US"/>
              <a:pPr>
                <a:defRPr/>
              </a:pPr>
              <a:t>‹#›</a:t>
            </a:fld>
            <a:endParaRPr lang="en-US"/>
          </a:p>
        </p:txBody>
      </p:sp>
    </p:spTree>
    <p:extLst>
      <p:ext uri="{BB962C8B-B14F-4D97-AF65-F5344CB8AC3E}">
        <p14:creationId xmlns:p14="http://schemas.microsoft.com/office/powerpoint/2010/main" val="361431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E210C97-9A22-4FCF-8370-C4CFE3EBFD4F}" type="slidenum">
              <a:rPr lang="en-US"/>
              <a:pPr>
                <a:defRPr/>
              </a:pPr>
              <a:t>‹#›</a:t>
            </a:fld>
            <a:endParaRPr lang="en-US"/>
          </a:p>
        </p:txBody>
      </p:sp>
    </p:spTree>
    <p:extLst>
      <p:ext uri="{BB962C8B-B14F-4D97-AF65-F5344CB8AC3E}">
        <p14:creationId xmlns:p14="http://schemas.microsoft.com/office/powerpoint/2010/main" val="2163864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4F6F03-7135-4FCF-8FCB-8A27E00F17EE}" type="slidenum">
              <a:rPr lang="en-US"/>
              <a:pPr>
                <a:defRPr/>
              </a:pPr>
              <a:t>‹#›</a:t>
            </a:fld>
            <a:endParaRPr lang="en-US"/>
          </a:p>
        </p:txBody>
      </p:sp>
    </p:spTree>
    <p:extLst>
      <p:ext uri="{BB962C8B-B14F-4D97-AF65-F5344CB8AC3E}">
        <p14:creationId xmlns:p14="http://schemas.microsoft.com/office/powerpoint/2010/main" val="3358405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AF578A-3E87-4D17-B510-FC836E2E7AB6}" type="slidenum">
              <a:rPr lang="en-US"/>
              <a:pPr>
                <a:defRPr/>
              </a:pPr>
              <a:t>‹#›</a:t>
            </a:fld>
            <a:endParaRPr lang="en-US"/>
          </a:p>
        </p:txBody>
      </p:sp>
    </p:spTree>
    <p:extLst>
      <p:ext uri="{BB962C8B-B14F-4D97-AF65-F5344CB8AC3E}">
        <p14:creationId xmlns:p14="http://schemas.microsoft.com/office/powerpoint/2010/main" val="639754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D14E1F-C4FB-4A9A-9B3D-A9D7569F3623}" type="slidenum">
              <a:rPr lang="en-US"/>
              <a:pPr>
                <a:defRPr/>
              </a:pPr>
              <a:t>‹#›</a:t>
            </a:fld>
            <a:endParaRPr lang="en-US"/>
          </a:p>
        </p:txBody>
      </p:sp>
    </p:spTree>
    <p:extLst>
      <p:ext uri="{BB962C8B-B14F-4D97-AF65-F5344CB8AC3E}">
        <p14:creationId xmlns:p14="http://schemas.microsoft.com/office/powerpoint/2010/main" val="1439386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612814-49FE-45B6-A7D6-194150FD19B0}" type="slidenum">
              <a:rPr lang="en-US"/>
              <a:pPr>
                <a:defRPr/>
              </a:pPr>
              <a:t>‹#›</a:t>
            </a:fld>
            <a:endParaRPr lang="en-US"/>
          </a:p>
        </p:txBody>
      </p:sp>
    </p:spTree>
    <p:extLst>
      <p:ext uri="{BB962C8B-B14F-4D97-AF65-F5344CB8AC3E}">
        <p14:creationId xmlns:p14="http://schemas.microsoft.com/office/powerpoint/2010/main" val="62703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7C8B79-703C-41EC-80D8-E364FABF575C}" type="slidenum">
              <a:rPr lang="en-US"/>
              <a:pPr>
                <a:defRPr/>
              </a:pPr>
              <a:t>‹#›</a:t>
            </a:fld>
            <a:endParaRPr lang="en-US"/>
          </a:p>
        </p:txBody>
      </p:sp>
    </p:spTree>
    <p:extLst>
      <p:ext uri="{BB962C8B-B14F-4D97-AF65-F5344CB8AC3E}">
        <p14:creationId xmlns:p14="http://schemas.microsoft.com/office/powerpoint/2010/main" val="1762784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27471D-36DC-4476-9008-509B453218E6}" type="slidenum">
              <a:rPr lang="en-US"/>
              <a:pPr>
                <a:defRPr/>
              </a:pPr>
              <a:t>‹#›</a:t>
            </a:fld>
            <a:endParaRPr lang="en-US"/>
          </a:p>
        </p:txBody>
      </p:sp>
    </p:spTree>
    <p:extLst>
      <p:ext uri="{BB962C8B-B14F-4D97-AF65-F5344CB8AC3E}">
        <p14:creationId xmlns:p14="http://schemas.microsoft.com/office/powerpoint/2010/main" val="3508407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E3B6AF-D19C-4E72-AF45-D010D4403950}" type="slidenum">
              <a:rPr lang="en-US"/>
              <a:pPr>
                <a:defRPr/>
              </a:pPr>
              <a:t>‹#›</a:t>
            </a:fld>
            <a:endParaRPr lang="en-US"/>
          </a:p>
        </p:txBody>
      </p:sp>
    </p:spTree>
    <p:extLst>
      <p:ext uri="{BB962C8B-B14F-4D97-AF65-F5344CB8AC3E}">
        <p14:creationId xmlns:p14="http://schemas.microsoft.com/office/powerpoint/2010/main" val="1086125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941334-BBB7-4C89-87A6-94A11EC9311B}" type="slidenum">
              <a:rPr lang="en-US"/>
              <a:pPr>
                <a:defRPr/>
              </a:pPr>
              <a:t>‹#›</a:t>
            </a:fld>
            <a:endParaRPr lang="en-US"/>
          </a:p>
        </p:txBody>
      </p:sp>
    </p:spTree>
    <p:extLst>
      <p:ext uri="{BB962C8B-B14F-4D97-AF65-F5344CB8AC3E}">
        <p14:creationId xmlns:p14="http://schemas.microsoft.com/office/powerpoint/2010/main" val="3816679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CA4682-7C54-4C2B-AAA3-0AFCD876BAFE}" type="slidenum">
              <a:rPr lang="en-US"/>
              <a:pPr>
                <a:defRPr/>
              </a:pPr>
              <a:t>‹#›</a:t>
            </a:fld>
            <a:endParaRPr lang="en-US"/>
          </a:p>
        </p:txBody>
      </p:sp>
    </p:spTree>
    <p:extLst>
      <p:ext uri="{BB962C8B-B14F-4D97-AF65-F5344CB8AC3E}">
        <p14:creationId xmlns:p14="http://schemas.microsoft.com/office/powerpoint/2010/main" val="131935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053047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D28A05-BCA8-4519-9237-EBF295F55839}" type="slidenum">
              <a:rPr lang="en-US"/>
              <a:pPr>
                <a:defRPr/>
              </a:pPr>
              <a:t>‹#›</a:t>
            </a:fld>
            <a:endParaRPr lang="en-US"/>
          </a:p>
        </p:txBody>
      </p:sp>
    </p:spTree>
    <p:extLst>
      <p:ext uri="{BB962C8B-B14F-4D97-AF65-F5344CB8AC3E}">
        <p14:creationId xmlns:p14="http://schemas.microsoft.com/office/powerpoint/2010/main" val="2411048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ADBE04F-4ABE-4C1F-8CC3-AA5E04C37229}" type="slidenum">
              <a:rPr lang="en-US"/>
              <a:pPr>
                <a:defRPr/>
              </a:pPr>
              <a:t>‹#›</a:t>
            </a:fld>
            <a:endParaRPr lang="en-US"/>
          </a:p>
        </p:txBody>
      </p:sp>
    </p:spTree>
    <p:extLst>
      <p:ext uri="{BB962C8B-B14F-4D97-AF65-F5344CB8AC3E}">
        <p14:creationId xmlns:p14="http://schemas.microsoft.com/office/powerpoint/2010/main" val="3777291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360EE6-F319-4800-AB70-D2E4D3213B7D}" type="slidenum">
              <a:rPr lang="en-US"/>
              <a:pPr>
                <a:defRPr/>
              </a:pPr>
              <a:t>‹#›</a:t>
            </a:fld>
            <a:endParaRPr lang="en-US"/>
          </a:p>
        </p:txBody>
      </p:sp>
    </p:spTree>
    <p:extLst>
      <p:ext uri="{BB962C8B-B14F-4D97-AF65-F5344CB8AC3E}">
        <p14:creationId xmlns:p14="http://schemas.microsoft.com/office/powerpoint/2010/main" val="1177396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F5A102-1CC5-4EBA-AE52-5214CA5733C9}" type="slidenum">
              <a:rPr lang="en-US"/>
              <a:pPr>
                <a:defRPr/>
              </a:pPr>
              <a:t>‹#›</a:t>
            </a:fld>
            <a:endParaRPr lang="en-US"/>
          </a:p>
        </p:txBody>
      </p:sp>
    </p:spTree>
    <p:extLst>
      <p:ext uri="{BB962C8B-B14F-4D97-AF65-F5344CB8AC3E}">
        <p14:creationId xmlns:p14="http://schemas.microsoft.com/office/powerpoint/2010/main" val="2398897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6484B8-4366-4BF5-B06C-251DE83B3A17}" type="slidenum">
              <a:rPr lang="en-US"/>
              <a:pPr>
                <a:defRPr/>
              </a:pPr>
              <a:t>‹#›</a:t>
            </a:fld>
            <a:endParaRPr lang="en-US"/>
          </a:p>
        </p:txBody>
      </p:sp>
    </p:spTree>
    <p:extLst>
      <p:ext uri="{BB962C8B-B14F-4D97-AF65-F5344CB8AC3E}">
        <p14:creationId xmlns:p14="http://schemas.microsoft.com/office/powerpoint/2010/main" val="1605314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B756A0-B4B2-4C0C-978B-D9EB11CED68C}" type="slidenum">
              <a:rPr lang="en-US"/>
              <a:pPr>
                <a:defRPr/>
              </a:pPr>
              <a:t>‹#›</a:t>
            </a:fld>
            <a:endParaRPr lang="en-US"/>
          </a:p>
        </p:txBody>
      </p:sp>
    </p:spTree>
    <p:extLst>
      <p:ext uri="{BB962C8B-B14F-4D97-AF65-F5344CB8AC3E}">
        <p14:creationId xmlns:p14="http://schemas.microsoft.com/office/powerpoint/2010/main" val="3855225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C2DCE0-487F-47A1-9D43-D6D1225F8894}" type="slidenum">
              <a:rPr lang="en-US"/>
              <a:pPr>
                <a:defRPr/>
              </a:pPr>
              <a:t>‹#›</a:t>
            </a:fld>
            <a:endParaRPr lang="en-US"/>
          </a:p>
        </p:txBody>
      </p:sp>
    </p:spTree>
    <p:extLst>
      <p:ext uri="{BB962C8B-B14F-4D97-AF65-F5344CB8AC3E}">
        <p14:creationId xmlns:p14="http://schemas.microsoft.com/office/powerpoint/2010/main" val="24776333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C6D969-B96E-4E19-82A1-E20BA0D3DFA2}" type="slidenum">
              <a:rPr lang="en-US"/>
              <a:pPr>
                <a:defRPr/>
              </a:pPr>
              <a:t>‹#›</a:t>
            </a:fld>
            <a:endParaRPr lang="en-US"/>
          </a:p>
        </p:txBody>
      </p:sp>
    </p:spTree>
    <p:extLst>
      <p:ext uri="{BB962C8B-B14F-4D97-AF65-F5344CB8AC3E}">
        <p14:creationId xmlns:p14="http://schemas.microsoft.com/office/powerpoint/2010/main" val="44667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252AC-D579-450C-A759-0A54B2DF3EBE}" type="slidenum">
              <a:rPr lang="en-US"/>
              <a:pPr>
                <a:defRPr/>
              </a:pPr>
              <a:t>‹#›</a:t>
            </a:fld>
            <a:endParaRPr lang="en-US"/>
          </a:p>
        </p:txBody>
      </p:sp>
    </p:spTree>
    <p:extLst>
      <p:ext uri="{BB962C8B-B14F-4D97-AF65-F5344CB8AC3E}">
        <p14:creationId xmlns:p14="http://schemas.microsoft.com/office/powerpoint/2010/main" val="353731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7864EE-1C44-4EED-9D16-C889CD103E49}" type="slidenum">
              <a:rPr lang="en-US"/>
              <a:pPr>
                <a:defRPr/>
              </a:pPr>
              <a:t>‹#›</a:t>
            </a:fld>
            <a:endParaRPr lang="en-US"/>
          </a:p>
        </p:txBody>
      </p:sp>
    </p:spTree>
    <p:extLst>
      <p:ext uri="{BB962C8B-B14F-4D97-AF65-F5344CB8AC3E}">
        <p14:creationId xmlns:p14="http://schemas.microsoft.com/office/powerpoint/2010/main" val="550341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934099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E378F7B-04E9-4432-B047-9CBC9672D792}" type="slidenum">
              <a:rPr lang="en-US"/>
              <a:pPr>
                <a:defRPr/>
              </a:pPr>
              <a:t>‹#›</a:t>
            </a:fld>
            <a:endParaRPr lang="en-US"/>
          </a:p>
        </p:txBody>
      </p:sp>
    </p:spTree>
    <p:extLst>
      <p:ext uri="{BB962C8B-B14F-4D97-AF65-F5344CB8AC3E}">
        <p14:creationId xmlns:p14="http://schemas.microsoft.com/office/powerpoint/2010/main" val="22769147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87A39AA-9BD6-4D00-AED7-DDB9317720BA}" type="slidenum">
              <a:rPr lang="en-US"/>
              <a:pPr>
                <a:defRPr/>
              </a:pPr>
              <a:t>‹#›</a:t>
            </a:fld>
            <a:endParaRPr lang="en-US"/>
          </a:p>
        </p:txBody>
      </p:sp>
    </p:spTree>
    <p:extLst>
      <p:ext uri="{BB962C8B-B14F-4D97-AF65-F5344CB8AC3E}">
        <p14:creationId xmlns:p14="http://schemas.microsoft.com/office/powerpoint/2010/main" val="18359402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E3A84A-5B2C-4F5F-86BF-E6544DDFED0F}" type="slidenum">
              <a:rPr lang="en-US"/>
              <a:pPr>
                <a:defRPr/>
              </a:pPr>
              <a:t>‹#›</a:t>
            </a:fld>
            <a:endParaRPr lang="en-US"/>
          </a:p>
        </p:txBody>
      </p:sp>
    </p:spTree>
    <p:extLst>
      <p:ext uri="{BB962C8B-B14F-4D97-AF65-F5344CB8AC3E}">
        <p14:creationId xmlns:p14="http://schemas.microsoft.com/office/powerpoint/2010/main" val="1091295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2C7AD7-E634-4B76-AB2C-9E6CF8B057DC}" type="slidenum">
              <a:rPr lang="en-US"/>
              <a:pPr>
                <a:defRPr/>
              </a:pPr>
              <a:t>‹#›</a:t>
            </a:fld>
            <a:endParaRPr lang="en-US"/>
          </a:p>
        </p:txBody>
      </p:sp>
    </p:spTree>
    <p:extLst>
      <p:ext uri="{BB962C8B-B14F-4D97-AF65-F5344CB8AC3E}">
        <p14:creationId xmlns:p14="http://schemas.microsoft.com/office/powerpoint/2010/main" val="2549732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6908B4-E98E-49AD-B7FC-CEBF1D48418C}" type="slidenum">
              <a:rPr lang="en-US"/>
              <a:pPr>
                <a:defRPr/>
              </a:pPr>
              <a:t>‹#›</a:t>
            </a:fld>
            <a:endParaRPr lang="en-US"/>
          </a:p>
        </p:txBody>
      </p:sp>
    </p:spTree>
    <p:extLst>
      <p:ext uri="{BB962C8B-B14F-4D97-AF65-F5344CB8AC3E}">
        <p14:creationId xmlns:p14="http://schemas.microsoft.com/office/powerpoint/2010/main" val="3333646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956C0C-B2A8-44E5-952C-7995B8E74958}" type="slidenum">
              <a:rPr lang="en-US"/>
              <a:pPr>
                <a:defRPr/>
              </a:pPr>
              <a:t>‹#›</a:t>
            </a:fld>
            <a:endParaRPr lang="en-US"/>
          </a:p>
        </p:txBody>
      </p:sp>
    </p:spTree>
    <p:extLst>
      <p:ext uri="{BB962C8B-B14F-4D97-AF65-F5344CB8AC3E}">
        <p14:creationId xmlns:p14="http://schemas.microsoft.com/office/powerpoint/2010/main" val="35334192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5557BA-EC80-4CBA-890F-3900CC09629C}" type="slidenum">
              <a:rPr lang="en-US"/>
              <a:pPr>
                <a:defRPr/>
              </a:pPr>
              <a:t>‹#›</a:t>
            </a:fld>
            <a:endParaRPr lang="en-US"/>
          </a:p>
        </p:txBody>
      </p:sp>
    </p:spTree>
    <p:extLst>
      <p:ext uri="{BB962C8B-B14F-4D97-AF65-F5344CB8AC3E}">
        <p14:creationId xmlns:p14="http://schemas.microsoft.com/office/powerpoint/2010/main" val="370331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FEC800-079A-4D46-AE99-7DA7F6DEB789}" type="slidenum">
              <a:rPr lang="en-US"/>
              <a:pPr>
                <a:defRPr/>
              </a:pPr>
              <a:t>‹#›</a:t>
            </a:fld>
            <a:endParaRPr lang="en-US"/>
          </a:p>
        </p:txBody>
      </p:sp>
    </p:spTree>
    <p:extLst>
      <p:ext uri="{BB962C8B-B14F-4D97-AF65-F5344CB8AC3E}">
        <p14:creationId xmlns:p14="http://schemas.microsoft.com/office/powerpoint/2010/main" val="556182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B0D987-DD2B-4126-A7E7-E95F0787F3E5}" type="slidenum">
              <a:rPr lang="en-US"/>
              <a:pPr>
                <a:defRPr/>
              </a:pPr>
              <a:t>‹#›</a:t>
            </a:fld>
            <a:endParaRPr lang="en-US"/>
          </a:p>
        </p:txBody>
      </p:sp>
    </p:spTree>
    <p:extLst>
      <p:ext uri="{BB962C8B-B14F-4D97-AF65-F5344CB8AC3E}">
        <p14:creationId xmlns:p14="http://schemas.microsoft.com/office/powerpoint/2010/main" val="1036618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16B4F-1F73-42A1-9784-815EE03B8CCB}" type="slidenum">
              <a:rPr lang="en-US"/>
              <a:pPr>
                <a:defRPr/>
              </a:pPr>
              <a:t>‹#›</a:t>
            </a:fld>
            <a:endParaRPr lang="en-US"/>
          </a:p>
        </p:txBody>
      </p:sp>
    </p:spTree>
    <p:extLst>
      <p:ext uri="{BB962C8B-B14F-4D97-AF65-F5344CB8AC3E}">
        <p14:creationId xmlns:p14="http://schemas.microsoft.com/office/powerpoint/2010/main" val="2524086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4F04BC-5FB9-459F-AC88-0D41263C90F8}" type="slidenum">
              <a:rPr lang="en-US"/>
              <a:pPr>
                <a:defRPr/>
              </a:pPr>
              <a:t>‹#›</a:t>
            </a:fld>
            <a:endParaRPr lang="en-US"/>
          </a:p>
        </p:txBody>
      </p:sp>
    </p:spTree>
    <p:extLst>
      <p:ext uri="{BB962C8B-B14F-4D97-AF65-F5344CB8AC3E}">
        <p14:creationId xmlns:p14="http://schemas.microsoft.com/office/powerpoint/2010/main" val="3474246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D95E7A-2C63-4EF1-850A-DE7F379CCC00}" type="slidenum">
              <a:rPr lang="en-US"/>
              <a:pPr>
                <a:defRPr/>
              </a:pPr>
              <a:t>‹#›</a:t>
            </a:fld>
            <a:endParaRPr lang="en-US"/>
          </a:p>
        </p:txBody>
      </p:sp>
    </p:spTree>
    <p:extLst>
      <p:ext uri="{BB962C8B-B14F-4D97-AF65-F5344CB8AC3E}">
        <p14:creationId xmlns:p14="http://schemas.microsoft.com/office/powerpoint/2010/main" val="6682667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9105A0-FE3B-4DDF-92C8-74D08638F615}" type="slidenum">
              <a:rPr lang="en-US"/>
              <a:pPr>
                <a:defRPr/>
              </a:pPr>
              <a:t>‹#›</a:t>
            </a:fld>
            <a:endParaRPr lang="en-US"/>
          </a:p>
        </p:txBody>
      </p:sp>
    </p:spTree>
    <p:extLst>
      <p:ext uri="{BB962C8B-B14F-4D97-AF65-F5344CB8AC3E}">
        <p14:creationId xmlns:p14="http://schemas.microsoft.com/office/powerpoint/2010/main" val="35465457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BC01CD-813E-40EA-B51D-2C58A17316D5}" type="slidenum">
              <a:rPr lang="en-US"/>
              <a:pPr>
                <a:defRPr/>
              </a:pPr>
              <a:t>‹#›</a:t>
            </a:fld>
            <a:endParaRPr lang="en-US"/>
          </a:p>
        </p:txBody>
      </p:sp>
    </p:spTree>
    <p:extLst>
      <p:ext uri="{BB962C8B-B14F-4D97-AF65-F5344CB8AC3E}">
        <p14:creationId xmlns:p14="http://schemas.microsoft.com/office/powerpoint/2010/main" val="35407996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30C11EF-F848-4AF4-B07E-86977047EE74}" type="slidenum">
              <a:rPr lang="en-US"/>
              <a:pPr>
                <a:defRPr/>
              </a:pPr>
              <a:t>‹#›</a:t>
            </a:fld>
            <a:endParaRPr lang="en-US"/>
          </a:p>
        </p:txBody>
      </p:sp>
    </p:spTree>
    <p:extLst>
      <p:ext uri="{BB962C8B-B14F-4D97-AF65-F5344CB8AC3E}">
        <p14:creationId xmlns:p14="http://schemas.microsoft.com/office/powerpoint/2010/main" val="3208329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C825CE-E6EF-41E6-BB2E-FCB403351D71}" type="slidenum">
              <a:rPr lang="en-US"/>
              <a:pPr>
                <a:defRPr/>
              </a:pPr>
              <a:t>‹#›</a:t>
            </a:fld>
            <a:endParaRPr lang="en-US"/>
          </a:p>
        </p:txBody>
      </p:sp>
    </p:spTree>
    <p:extLst>
      <p:ext uri="{BB962C8B-B14F-4D97-AF65-F5344CB8AC3E}">
        <p14:creationId xmlns:p14="http://schemas.microsoft.com/office/powerpoint/2010/main" val="4294367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2B473F-9237-4A30-9E7C-AD3BF36DADE5}" type="slidenum">
              <a:rPr lang="en-US"/>
              <a:pPr>
                <a:defRPr/>
              </a:pPr>
              <a:t>‹#›</a:t>
            </a:fld>
            <a:endParaRPr lang="en-US"/>
          </a:p>
        </p:txBody>
      </p:sp>
    </p:spTree>
    <p:extLst>
      <p:ext uri="{BB962C8B-B14F-4D97-AF65-F5344CB8AC3E}">
        <p14:creationId xmlns:p14="http://schemas.microsoft.com/office/powerpoint/2010/main" val="1312849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A6CFA3-56FA-42A0-A979-45FC9AE4B5E3}" type="slidenum">
              <a:rPr lang="en-US"/>
              <a:pPr>
                <a:defRPr/>
              </a:pPr>
              <a:t>‹#›</a:t>
            </a:fld>
            <a:endParaRPr lang="en-US"/>
          </a:p>
        </p:txBody>
      </p:sp>
    </p:spTree>
    <p:extLst>
      <p:ext uri="{BB962C8B-B14F-4D97-AF65-F5344CB8AC3E}">
        <p14:creationId xmlns:p14="http://schemas.microsoft.com/office/powerpoint/2010/main" val="2421462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BFBA99-F4D7-4295-A611-0B4C6F248615}" type="slidenum">
              <a:rPr lang="en-US"/>
              <a:pPr>
                <a:defRPr/>
              </a:pPr>
              <a:t>‹#›</a:t>
            </a:fld>
            <a:endParaRPr lang="en-US"/>
          </a:p>
        </p:txBody>
      </p:sp>
    </p:spTree>
    <p:extLst>
      <p:ext uri="{BB962C8B-B14F-4D97-AF65-F5344CB8AC3E}">
        <p14:creationId xmlns:p14="http://schemas.microsoft.com/office/powerpoint/2010/main" val="31631078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7A1A98-B864-4A24-AF82-AF14FC80811B}" type="slidenum">
              <a:rPr lang="en-US"/>
              <a:pPr>
                <a:defRPr/>
              </a:pPr>
              <a:t>‹#›</a:t>
            </a:fld>
            <a:endParaRPr lang="en-US"/>
          </a:p>
        </p:txBody>
      </p:sp>
    </p:spTree>
    <p:extLst>
      <p:ext uri="{BB962C8B-B14F-4D97-AF65-F5344CB8AC3E}">
        <p14:creationId xmlns:p14="http://schemas.microsoft.com/office/powerpoint/2010/main" val="34081044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D65441-CFF1-40D3-8A28-D0D216F2F0B6}" type="slidenum">
              <a:rPr lang="en-US"/>
              <a:pPr>
                <a:defRPr/>
              </a:pPr>
              <a:t>‹#›</a:t>
            </a:fld>
            <a:endParaRPr lang="en-US"/>
          </a:p>
        </p:txBody>
      </p:sp>
    </p:spTree>
    <p:extLst>
      <p:ext uri="{BB962C8B-B14F-4D97-AF65-F5344CB8AC3E}">
        <p14:creationId xmlns:p14="http://schemas.microsoft.com/office/powerpoint/2010/main" val="403166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8CB990-D8A2-438E-BCA1-D8DCBC9884F8}" type="slidenum">
              <a:rPr lang="en-US"/>
              <a:pPr>
                <a:defRPr/>
              </a:pPr>
              <a:t>‹#›</a:t>
            </a:fld>
            <a:endParaRPr lang="en-US"/>
          </a:p>
        </p:txBody>
      </p:sp>
    </p:spTree>
    <p:extLst>
      <p:ext uri="{BB962C8B-B14F-4D97-AF65-F5344CB8AC3E}">
        <p14:creationId xmlns:p14="http://schemas.microsoft.com/office/powerpoint/2010/main" val="1995206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9FE962-3AC6-4686-A5F3-C1BAB8C573A5}" type="slidenum">
              <a:rPr lang="en-US"/>
              <a:pPr>
                <a:defRPr/>
              </a:pPr>
              <a:t>‹#›</a:t>
            </a:fld>
            <a:endParaRPr lang="en-US"/>
          </a:p>
        </p:txBody>
      </p:sp>
    </p:spTree>
    <p:extLst>
      <p:ext uri="{BB962C8B-B14F-4D97-AF65-F5344CB8AC3E}">
        <p14:creationId xmlns:p14="http://schemas.microsoft.com/office/powerpoint/2010/main" val="37008031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EB501-19BD-47A1-9860-20F03C64D268}" type="slidenum">
              <a:rPr lang="en-US"/>
              <a:pPr>
                <a:defRPr/>
              </a:pPr>
              <a:t>‹#›</a:t>
            </a:fld>
            <a:endParaRPr lang="en-US"/>
          </a:p>
        </p:txBody>
      </p:sp>
    </p:spTree>
    <p:extLst>
      <p:ext uri="{BB962C8B-B14F-4D97-AF65-F5344CB8AC3E}">
        <p14:creationId xmlns:p14="http://schemas.microsoft.com/office/powerpoint/2010/main" val="1011597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2666EF-E4C6-4E0F-8FFD-5372A1191B86}" type="slidenum">
              <a:rPr lang="en-US"/>
              <a:pPr>
                <a:defRPr/>
              </a:pPr>
              <a:t>‹#›</a:t>
            </a:fld>
            <a:endParaRPr lang="en-US"/>
          </a:p>
        </p:txBody>
      </p:sp>
    </p:spTree>
    <p:extLst>
      <p:ext uri="{BB962C8B-B14F-4D97-AF65-F5344CB8AC3E}">
        <p14:creationId xmlns:p14="http://schemas.microsoft.com/office/powerpoint/2010/main" val="29507899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D65BA2-311B-449D-8F1A-56A7F161D0FC}" type="slidenum">
              <a:rPr lang="en-US"/>
              <a:pPr>
                <a:defRPr/>
              </a:pPr>
              <a:t>‹#›</a:t>
            </a:fld>
            <a:endParaRPr lang="en-US"/>
          </a:p>
        </p:txBody>
      </p:sp>
    </p:spTree>
    <p:extLst>
      <p:ext uri="{BB962C8B-B14F-4D97-AF65-F5344CB8AC3E}">
        <p14:creationId xmlns:p14="http://schemas.microsoft.com/office/powerpoint/2010/main" val="31074233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15F23F-6DFC-4F66-9BD7-5F7719E17E5D}" type="slidenum">
              <a:rPr lang="en-US"/>
              <a:pPr>
                <a:defRPr/>
              </a:pPr>
              <a:t>‹#›</a:t>
            </a:fld>
            <a:endParaRPr lang="en-US"/>
          </a:p>
        </p:txBody>
      </p:sp>
    </p:spTree>
    <p:extLst>
      <p:ext uri="{BB962C8B-B14F-4D97-AF65-F5344CB8AC3E}">
        <p14:creationId xmlns:p14="http://schemas.microsoft.com/office/powerpoint/2010/main" val="1073366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1B1EE7A-DCA4-4B0F-A4EE-040C6231851E}" type="slidenum">
              <a:rPr lang="en-US"/>
              <a:pPr>
                <a:defRPr/>
              </a:pPr>
              <a:t>‹#›</a:t>
            </a:fld>
            <a:endParaRPr lang="en-US"/>
          </a:p>
        </p:txBody>
      </p:sp>
    </p:spTree>
    <p:extLst>
      <p:ext uri="{BB962C8B-B14F-4D97-AF65-F5344CB8AC3E}">
        <p14:creationId xmlns:p14="http://schemas.microsoft.com/office/powerpoint/2010/main" val="13364344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70114D-E2B0-48E1-9D78-C362709C8B24}" type="slidenum">
              <a:rPr lang="en-US"/>
              <a:pPr>
                <a:defRPr/>
              </a:pPr>
              <a:t>‹#›</a:t>
            </a:fld>
            <a:endParaRPr lang="en-US"/>
          </a:p>
        </p:txBody>
      </p:sp>
    </p:spTree>
    <p:extLst>
      <p:ext uri="{BB962C8B-B14F-4D97-AF65-F5344CB8AC3E}">
        <p14:creationId xmlns:p14="http://schemas.microsoft.com/office/powerpoint/2010/main" val="2905524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61C948-E8C3-45B5-A524-35A78F53F15F}" type="slidenum">
              <a:rPr lang="en-US"/>
              <a:pPr>
                <a:defRPr/>
              </a:pPr>
              <a:t>‹#›</a:t>
            </a:fld>
            <a:endParaRPr lang="en-US"/>
          </a:p>
        </p:txBody>
      </p:sp>
    </p:spTree>
    <p:extLst>
      <p:ext uri="{BB962C8B-B14F-4D97-AF65-F5344CB8AC3E}">
        <p14:creationId xmlns:p14="http://schemas.microsoft.com/office/powerpoint/2010/main" val="27497139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25508B-9A98-46C3-A1F3-66DE3D1FF435}" type="slidenum">
              <a:rPr lang="en-US"/>
              <a:pPr>
                <a:defRPr/>
              </a:pPr>
              <a:t>‹#›</a:t>
            </a:fld>
            <a:endParaRPr lang="en-US"/>
          </a:p>
        </p:txBody>
      </p:sp>
    </p:spTree>
    <p:extLst>
      <p:ext uri="{BB962C8B-B14F-4D97-AF65-F5344CB8AC3E}">
        <p14:creationId xmlns:p14="http://schemas.microsoft.com/office/powerpoint/2010/main" val="2521386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234224-0E36-4D16-BE49-B21294DB8452}" type="slidenum">
              <a:rPr lang="en-US"/>
              <a:pPr>
                <a:defRPr/>
              </a:pPr>
              <a:t>‹#›</a:t>
            </a:fld>
            <a:endParaRPr lang="en-US"/>
          </a:p>
        </p:txBody>
      </p:sp>
    </p:spTree>
    <p:extLst>
      <p:ext uri="{BB962C8B-B14F-4D97-AF65-F5344CB8AC3E}">
        <p14:creationId xmlns:p14="http://schemas.microsoft.com/office/powerpoint/2010/main" val="1389964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28600" y="1371600"/>
            <a:ext cx="868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Arial" charset="0"/>
                <a:cs typeface="+mn-cs"/>
              </a:defRPr>
            </a:lvl1pPr>
          </a:lstStyle>
          <a:p>
            <a:pPr>
              <a:defRPr/>
            </a:pPr>
            <a:fld id="{9FADCB23-E0C0-4523-8AD6-7DFD0D7DE3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261" r:id="rId5"/>
    <p:sldLayoutId id="2147486262" r:id="rId6"/>
    <p:sldLayoutId id="2147486179" r:id="rId7"/>
    <p:sldLayoutId id="2147486180" r:id="rId8"/>
    <p:sldLayoutId id="2147486181" r:id="rId9"/>
    <p:sldLayoutId id="2147486182" r:id="rId10"/>
    <p:sldLayoutId id="2147486183" r:id="rId11"/>
    <p:sldLayoutId id="2147486184" r:id="rId12"/>
    <p:sldLayoutId id="2147486185" r:id="rId13"/>
    <p:sldLayoutId id="2147486186" r:id="rId14"/>
    <p:sldLayoutId id="2147486187" r:id="rId15"/>
    <p:sldLayoutId id="2147486188" r:id="rId16"/>
    <p:sldLayoutId id="2147486189" r:id="rId17"/>
    <p:sldLayoutId id="2147486190" r:id="rId18"/>
    <p:sldLayoutId id="2147486191" r:id="rId19"/>
    <p:sldLayoutId id="2147486192" r:id="rId20"/>
    <p:sldLayoutId id="2147486193" r:id="rId21"/>
    <p:sldLayoutId id="2147486194" r:id="rId22"/>
  </p:sldLayoutIdLst>
  <p:hf hdr="0" ftr="0" dt="0"/>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defRPr>
      </a:lvl2pPr>
      <a:lvl3pPr algn="ctr" rtl="0" eaLnBrk="0" fontAlgn="base" hangingPunct="0">
        <a:spcBef>
          <a:spcPct val="0"/>
        </a:spcBef>
        <a:spcAft>
          <a:spcPct val="0"/>
        </a:spcAft>
        <a:defRPr sz="3600" b="1">
          <a:solidFill>
            <a:schemeClr val="bg1"/>
          </a:solidFill>
          <a:latin typeface="Arial" charset="0"/>
        </a:defRPr>
      </a:lvl3pPr>
      <a:lvl4pPr algn="ctr" rtl="0" eaLnBrk="0" fontAlgn="base" hangingPunct="0">
        <a:spcBef>
          <a:spcPct val="0"/>
        </a:spcBef>
        <a:spcAft>
          <a:spcPct val="0"/>
        </a:spcAft>
        <a:defRPr sz="3600" b="1">
          <a:solidFill>
            <a:schemeClr val="bg1"/>
          </a:solidFill>
          <a:latin typeface="Arial" charset="0"/>
        </a:defRPr>
      </a:lvl4pPr>
      <a:lvl5pPr algn="ctr" rtl="0" eaLnBrk="0" fontAlgn="base" hangingPunct="0">
        <a:spcBef>
          <a:spcPct val="0"/>
        </a:spcBef>
        <a:spcAft>
          <a:spcPct val="0"/>
        </a:spcAft>
        <a:defRPr sz="3600" b="1">
          <a:solidFill>
            <a:schemeClr val="bg1"/>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3200">
          <a:solidFill>
            <a:schemeClr val="bg1"/>
          </a:solidFill>
          <a:latin typeface="+mn-lt"/>
        </a:defRPr>
      </a:lvl2pPr>
      <a:lvl3pPr marL="1143000" indent="-228600" algn="l" rtl="0" eaLnBrk="0" fontAlgn="base" hangingPunct="0">
        <a:spcBef>
          <a:spcPct val="20000"/>
        </a:spcBef>
        <a:spcAft>
          <a:spcPct val="0"/>
        </a:spcAft>
        <a:buChar char="•"/>
        <a:defRPr sz="3200">
          <a:solidFill>
            <a:schemeClr val="bg1"/>
          </a:solidFill>
          <a:latin typeface="+mn-lt"/>
        </a:defRPr>
      </a:lvl3pPr>
      <a:lvl4pPr marL="1600200" indent="-228600" algn="l" rtl="0" eaLnBrk="0" fontAlgn="base" hangingPunct="0">
        <a:spcBef>
          <a:spcPct val="20000"/>
        </a:spcBef>
        <a:spcAft>
          <a:spcPct val="0"/>
        </a:spcAft>
        <a:buChar char="–"/>
        <a:defRPr sz="3200">
          <a:solidFill>
            <a:schemeClr val="bg1"/>
          </a:solidFill>
          <a:latin typeface="+mn-lt"/>
        </a:defRPr>
      </a:lvl4pPr>
      <a:lvl5pPr marL="2057400" indent="-228600" algn="l" rtl="0" eaLnBrk="0" fontAlgn="base" hangingPunct="0">
        <a:spcBef>
          <a:spcPct val="20000"/>
        </a:spcBef>
        <a:spcAft>
          <a:spcPct val="0"/>
        </a:spcAft>
        <a:buChar char="»"/>
        <a:defRPr sz="3200">
          <a:solidFill>
            <a:schemeClr val="bg1"/>
          </a:solidFill>
          <a:latin typeface="+mn-lt"/>
        </a:defRPr>
      </a:lvl5pPr>
      <a:lvl6pPr marL="2514600" indent="-228600" algn="l" rtl="0" fontAlgn="base">
        <a:spcBef>
          <a:spcPct val="20000"/>
        </a:spcBef>
        <a:spcAft>
          <a:spcPct val="0"/>
        </a:spcAft>
        <a:buChar char="»"/>
        <a:defRPr sz="2800">
          <a:solidFill>
            <a:schemeClr val="tx1"/>
          </a:solidFill>
          <a:latin typeface="+mn-lt"/>
        </a:defRPr>
      </a:lvl6pPr>
      <a:lvl7pPr marL="2971800" indent="-228600" algn="l" rtl="0" fontAlgn="base">
        <a:spcBef>
          <a:spcPct val="20000"/>
        </a:spcBef>
        <a:spcAft>
          <a:spcPct val="0"/>
        </a:spcAft>
        <a:buChar char="»"/>
        <a:defRPr sz="2800">
          <a:solidFill>
            <a:schemeClr val="tx1"/>
          </a:solidFill>
          <a:latin typeface="+mn-lt"/>
        </a:defRPr>
      </a:lvl7pPr>
      <a:lvl8pPr marL="3429000" indent="-228600" algn="l" rtl="0" fontAlgn="base">
        <a:spcBef>
          <a:spcPct val="20000"/>
        </a:spcBef>
        <a:spcAft>
          <a:spcPct val="0"/>
        </a:spcAft>
        <a:buChar char="»"/>
        <a:defRPr sz="2800">
          <a:solidFill>
            <a:schemeClr val="tx1"/>
          </a:solidFill>
          <a:latin typeface="+mn-lt"/>
        </a:defRPr>
      </a:lvl8pPr>
      <a:lvl9pPr marL="3886200" indent="-228600" algn="l" rtl="0" fontAlgn="base">
        <a:spcBef>
          <a:spcPct val="20000"/>
        </a:spcBef>
        <a:spcAft>
          <a:spcPct val="0"/>
        </a:spcAft>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D3F50CA4-8375-4F95-B9B9-3EC55BD867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95"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280F6B08-FE8A-4E7B-AA1B-10B97DEC76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6" r:id="rId1"/>
    <p:sldLayoutId id="2147486207" r:id="rId2"/>
    <p:sldLayoutId id="2147486208" r:id="rId3"/>
    <p:sldLayoutId id="2147486209" r:id="rId4"/>
    <p:sldLayoutId id="2147486210" r:id="rId5"/>
    <p:sldLayoutId id="2147486211" r:id="rId6"/>
    <p:sldLayoutId id="2147486212" r:id="rId7"/>
    <p:sldLayoutId id="2147486213" r:id="rId8"/>
    <p:sldLayoutId id="2147486214" r:id="rId9"/>
    <p:sldLayoutId id="2147486215" r:id="rId10"/>
    <p:sldLayoutId id="214748621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9E63EDFA-3EDA-43FD-B787-66E58692E9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7" r:id="rId1"/>
    <p:sldLayoutId id="2147486218" r:id="rId2"/>
    <p:sldLayoutId id="2147486219" r:id="rId3"/>
    <p:sldLayoutId id="2147486220" r:id="rId4"/>
    <p:sldLayoutId id="2147486221" r:id="rId5"/>
    <p:sldLayoutId id="2147486222" r:id="rId6"/>
    <p:sldLayoutId id="2147486223" r:id="rId7"/>
    <p:sldLayoutId id="2147486224" r:id="rId8"/>
    <p:sldLayoutId id="2147486225" r:id="rId9"/>
    <p:sldLayoutId id="2147486226" r:id="rId10"/>
    <p:sldLayoutId id="214748622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8A8E2016-D548-4EE1-B50A-697DD5007E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28" r:id="rId1"/>
    <p:sldLayoutId id="2147486229" r:id="rId2"/>
    <p:sldLayoutId id="2147486230" r:id="rId3"/>
    <p:sldLayoutId id="2147486231" r:id="rId4"/>
    <p:sldLayoutId id="2147486232" r:id="rId5"/>
    <p:sldLayoutId id="2147486233" r:id="rId6"/>
    <p:sldLayoutId id="2147486234" r:id="rId7"/>
    <p:sldLayoutId id="2147486235" r:id="rId8"/>
    <p:sldLayoutId id="2147486236" r:id="rId9"/>
    <p:sldLayoutId id="2147486237" r:id="rId10"/>
    <p:sldLayoutId id="214748623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919AE136-B74E-49CA-92E7-6985372EBA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D62E6AC1-4130-42E8-A533-A340D9BEC1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10243" name="TextBox 10"/>
          <p:cNvSpPr txBox="1">
            <a:spLocks noChangeArrowheads="1"/>
          </p:cNvSpPr>
          <p:nvPr/>
        </p:nvSpPr>
        <p:spPr bwMode="auto">
          <a:xfrm>
            <a:off x="0" y="3546253"/>
            <a:ext cx="91440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4800" dirty="0"/>
              <a:t>TALLER 2</a:t>
            </a:r>
          </a:p>
          <a:p>
            <a:pPr algn="ctr" eaLnBrk="1" hangingPunct="1">
              <a:spcBef>
                <a:spcPct val="0"/>
              </a:spcBef>
              <a:buFontTx/>
              <a:buNone/>
            </a:pPr>
            <a:r>
              <a:rPr lang="es-ES" altLang="en-US" sz="4400" dirty="0"/>
              <a:t>Cómo Equilibrar la Vida Personal</a:t>
            </a:r>
          </a:p>
          <a:p>
            <a:pPr algn="ctr" eaLnBrk="1" hangingPunct="1">
              <a:spcBef>
                <a:spcPct val="0"/>
              </a:spcBef>
              <a:buFontTx/>
              <a:buNone/>
            </a:pPr>
            <a:r>
              <a:rPr lang="es-ES" altLang="en-US" sz="4400" dirty="0"/>
              <a:t>y Ministerio</a:t>
            </a:r>
          </a:p>
        </p:txBody>
      </p:sp>
      <p:sp>
        <p:nvSpPr>
          <p:cNvPr id="8" name="TextBox 7"/>
          <p:cNvSpPr txBox="1"/>
          <p:nvPr/>
        </p:nvSpPr>
        <p:spPr>
          <a:xfrm>
            <a:off x="245327" y="6434254"/>
            <a:ext cx="1483112" cy="369332"/>
          </a:xfrm>
          <a:prstGeom prst="rect">
            <a:avLst/>
          </a:prstGeom>
          <a:noFill/>
        </p:spPr>
        <p:txBody>
          <a:bodyPr wrap="square" rtlCol="0">
            <a:spAutoFit/>
          </a:bodyPr>
          <a:lstStyle/>
          <a:p>
            <a:r>
              <a:rPr lang="en-US" b="0" dirty="0">
                <a:solidFill>
                  <a:schemeClr val="bg1"/>
                </a:solidFill>
              </a:rPr>
              <a:t>2-1-20</a:t>
            </a:r>
          </a:p>
        </p:txBody>
      </p:sp>
      <p:grpSp>
        <p:nvGrpSpPr>
          <p:cNvPr id="6" name="Group 5">
            <a:extLst>
              <a:ext uri="{FF2B5EF4-FFF2-40B4-BE49-F238E27FC236}">
                <a16:creationId xmlns:a16="http://schemas.microsoft.com/office/drawing/2014/main" id="{7153B9F1-DA13-41BE-8B20-519E43739585}"/>
              </a:ext>
            </a:extLst>
          </p:cNvPr>
          <p:cNvGrpSpPr/>
          <p:nvPr/>
        </p:nvGrpSpPr>
        <p:grpSpPr>
          <a:xfrm>
            <a:off x="1962686" y="471014"/>
            <a:ext cx="5218628" cy="2682472"/>
            <a:chOff x="1962686" y="471014"/>
            <a:chExt cx="5218628" cy="2682472"/>
          </a:xfrm>
        </p:grpSpPr>
        <p:pic>
          <p:nvPicPr>
            <p:cNvPr id="7" name="Picture 6">
              <a:extLst>
                <a:ext uri="{FF2B5EF4-FFF2-40B4-BE49-F238E27FC236}">
                  <a16:creationId xmlns:a16="http://schemas.microsoft.com/office/drawing/2014/main" id="{438947B9-0F74-46B2-B230-181A2E6235C9}"/>
                </a:ext>
              </a:extLst>
            </p:cNvPr>
            <p:cNvPicPr>
              <a:picLocks noChangeAspect="1"/>
            </p:cNvPicPr>
            <p:nvPr/>
          </p:nvPicPr>
          <p:blipFill>
            <a:blip r:embed="rId3"/>
            <a:stretch>
              <a:fillRect/>
            </a:stretch>
          </p:blipFill>
          <p:spPr>
            <a:xfrm>
              <a:off x="1962686" y="471014"/>
              <a:ext cx="5218628" cy="2682472"/>
            </a:xfrm>
            <a:prstGeom prst="rect">
              <a:avLst/>
            </a:prstGeom>
          </p:spPr>
        </p:pic>
        <p:sp>
          <p:nvSpPr>
            <p:cNvPr id="10" name="TextBox 9">
              <a:extLst>
                <a:ext uri="{FF2B5EF4-FFF2-40B4-BE49-F238E27FC236}">
                  <a16:creationId xmlns:a16="http://schemas.microsoft.com/office/drawing/2014/main" id="{1632CDA7-C28F-4244-A8F0-5E509A9D14C5}"/>
                </a:ext>
              </a:extLst>
            </p:cNvPr>
            <p:cNvSpPr txBox="1"/>
            <p:nvPr/>
          </p:nvSpPr>
          <p:spPr>
            <a:xfrm>
              <a:off x="2880360" y="2139895"/>
              <a:ext cx="3383280" cy="640080"/>
            </a:xfrm>
            <a:prstGeom prst="rect">
              <a:avLst/>
            </a:prstGeom>
            <a:solidFill>
              <a:schemeClr val="bg1"/>
            </a:solidFill>
          </p:spPr>
          <p:txBody>
            <a:bodyPr wrap="square" rtlCol="0" anchor="ctr" anchorCtr="1">
              <a:spAutoFit/>
            </a:bodyPr>
            <a:lstStyle/>
            <a:p>
              <a:pPr algn="ctr"/>
              <a:r>
                <a:rPr lang="en-US" sz="3200" b="0" dirty="0"/>
                <a:t>FOUNDATIONS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b="1"/>
              <a:t>18</a:t>
            </a:r>
          </a:p>
          <a:p>
            <a:pPr eaLnBrk="1" hangingPunct="1">
              <a:spcBef>
                <a:spcPct val="0"/>
              </a:spcBef>
              <a:buFontTx/>
              <a:buNone/>
            </a:pPr>
            <a:endParaRPr lang="en-US" altLang="en-US" sz="1800" b="1"/>
          </a:p>
        </p:txBody>
      </p:sp>
      <p:pic>
        <p:nvPicPr>
          <p:cNvPr id="8" name="Picture 7" descr="A group of people in a room&#10;&#10;Description automatically generated">
            <a:extLst>
              <a:ext uri="{FF2B5EF4-FFF2-40B4-BE49-F238E27FC236}">
                <a16:creationId xmlns:a16="http://schemas.microsoft.com/office/drawing/2014/main" id="{A2D81A4D-2F3F-483B-AC55-74C7420D7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lide Number Placeholder 3">
            <a:extLst>
              <a:ext uri="{FF2B5EF4-FFF2-40B4-BE49-F238E27FC236}">
                <a16:creationId xmlns:a16="http://schemas.microsoft.com/office/drawing/2014/main" id="{2D6EEEB0-A006-42E7-93E9-12A3853E46B5}"/>
              </a:ext>
            </a:extLst>
          </p:cNvPr>
          <p:cNvSpPr txBox="1">
            <a:spLocks/>
          </p:cNvSpPr>
          <p:nvPr/>
        </p:nvSpPr>
        <p:spPr bwMode="auto">
          <a:xfrm>
            <a:off x="7010400" y="636099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bg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defRPr/>
            </a:pPr>
            <a:r>
              <a:rPr lang="en-US" sz="1800" dirty="0"/>
              <a:t>3</a:t>
            </a:r>
          </a:p>
        </p:txBody>
      </p:sp>
      <p:sp>
        <p:nvSpPr>
          <p:cNvPr id="14" name="Rectangle 13">
            <a:extLst>
              <a:ext uri="{FF2B5EF4-FFF2-40B4-BE49-F238E27FC236}">
                <a16:creationId xmlns:a16="http://schemas.microsoft.com/office/drawing/2014/main" id="{9089A5BC-6D15-4C9D-81EC-5DE68282B5B7}"/>
              </a:ext>
            </a:extLst>
          </p:cNvPr>
          <p:cNvSpPr/>
          <p:nvPr/>
        </p:nvSpPr>
        <p:spPr>
          <a:xfrm>
            <a:off x="2655277" y="3985747"/>
            <a:ext cx="6356375" cy="2354491"/>
          </a:xfrm>
          <a:prstGeom prst="rect">
            <a:avLst/>
          </a:prstGeom>
          <a:solidFill>
            <a:schemeClr val="bg1"/>
          </a:solidFill>
        </p:spPr>
        <p:txBody>
          <a:bodyPr wrap="square">
            <a:spAutoFit/>
          </a:bodyPr>
          <a:lstStyle/>
          <a:p>
            <a:pPr marL="0" marR="0" algn="ctr">
              <a:spcBef>
                <a:spcPts val="0"/>
              </a:spcBef>
              <a:spcAft>
                <a:spcPts val="0"/>
              </a:spcAft>
            </a:pPr>
            <a:r>
              <a:rPr lang="es-MX" sz="3600" dirty="0">
                <a:latin typeface="Arial" panose="020B0604020202020204" pitchFamily="34" charset="0"/>
                <a:ea typeface="Calibri" panose="020F0502020204030204" pitchFamily="34" charset="0"/>
                <a:cs typeface="Arial" panose="020B0604020202020204" pitchFamily="34" charset="0"/>
              </a:rPr>
              <a:t>Fundamentos</a:t>
            </a:r>
          </a:p>
          <a:p>
            <a:pPr marL="0" marR="0" algn="ctr">
              <a:spcBef>
                <a:spcPts val="0"/>
              </a:spcBef>
              <a:spcAft>
                <a:spcPts val="0"/>
              </a:spcAft>
            </a:pPr>
            <a:r>
              <a:rPr lang="es-ES" sz="3600" dirty="0">
                <a:latin typeface="Arial" panose="020B0604020202020204" pitchFamily="34" charset="0"/>
                <a:ea typeface="Calibri" panose="020F0502020204030204" pitchFamily="34" charset="0"/>
                <a:cs typeface="Arial" panose="020B0604020202020204" pitchFamily="34" charset="0"/>
              </a:rPr>
              <a:t>Crecer</a:t>
            </a:r>
          </a:p>
          <a:p>
            <a:pPr marL="0" marR="0" algn="ctr">
              <a:spcBef>
                <a:spcPts val="0"/>
              </a:spcBef>
              <a:spcAft>
                <a:spcPts val="0"/>
              </a:spcAft>
            </a:pPr>
            <a:r>
              <a:rPr lang="es-ES" sz="3200" dirty="0">
                <a:latin typeface="Arial" panose="020B0604020202020204" pitchFamily="34" charset="0"/>
                <a:ea typeface="Calibri" panose="020F0502020204030204" pitchFamily="34" charset="0"/>
                <a:cs typeface="Arial" panose="020B0604020202020204" pitchFamily="34" charset="0"/>
              </a:rPr>
              <a:t>Capítulo 1. La Palabra de Dios</a:t>
            </a:r>
          </a:p>
          <a:p>
            <a:pPr algn="ctr">
              <a:spcBef>
                <a:spcPts val="0"/>
              </a:spcBef>
              <a:spcAft>
                <a:spcPts val="0"/>
              </a:spcAft>
            </a:pPr>
            <a:r>
              <a:rPr lang="es-ES" altLang="en-US" sz="3200" b="0" dirty="0"/>
              <a:t>El entrenador lidera 4 personas</a:t>
            </a:r>
            <a:endParaRPr lang="es-MX" sz="3200" dirty="0">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endParaRPr lang="en-US" sz="1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9466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ECF6A-127A-4335-814A-6AF379D84842}"/>
              </a:ext>
            </a:extLst>
          </p:cNvPr>
          <p:cNvSpPr>
            <a:spLocks noGrp="1"/>
          </p:cNvSpPr>
          <p:nvPr>
            <p:ph type="sldNum" sz="quarter" idx="12"/>
          </p:nvPr>
        </p:nvSpPr>
        <p:spPr/>
        <p:txBody>
          <a:bodyPr/>
          <a:lstStyle/>
          <a:p>
            <a:pPr>
              <a:defRPr/>
            </a:pPr>
            <a:fld id="{D6B8E7B5-E8E7-44F7-AB42-C114A9D0CBDC}" type="slidenum">
              <a:rPr lang="en-US" smtClean="0"/>
              <a:pPr>
                <a:defRPr/>
              </a:pPr>
              <a:t>11</a:t>
            </a:fld>
            <a:endParaRPr lang="en-US"/>
          </a:p>
        </p:txBody>
      </p:sp>
      <p:pic>
        <p:nvPicPr>
          <p:cNvPr id="4" name="Picture 3" descr="A group of people in a room&#10;&#10;Description automatically generated">
            <a:extLst>
              <a:ext uri="{FF2B5EF4-FFF2-40B4-BE49-F238E27FC236}">
                <a16:creationId xmlns:a16="http://schemas.microsoft.com/office/drawing/2014/main" id="{3D6E1541-EC76-4334-801A-BDEA0F81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C6D14278-A93D-4A65-A633-82C13EE81748}"/>
              </a:ext>
            </a:extLst>
          </p:cNvPr>
          <p:cNvSpPr/>
          <p:nvPr/>
        </p:nvSpPr>
        <p:spPr>
          <a:xfrm>
            <a:off x="1737429" y="4073443"/>
            <a:ext cx="7195556" cy="2139047"/>
          </a:xfrm>
          <a:prstGeom prst="rect">
            <a:avLst/>
          </a:prstGeom>
          <a:solidFill>
            <a:schemeClr val="bg1"/>
          </a:solidFill>
        </p:spPr>
        <p:txBody>
          <a:bodyPr wrap="square">
            <a:spAutoFit/>
          </a:bodyPr>
          <a:lstStyle/>
          <a:p>
            <a:pPr marL="285750" lvl="0" indent="-285750">
              <a:spcAft>
                <a:spcPts val="300"/>
              </a:spcAft>
              <a:buFont typeface="Arial" panose="020B0604020202020204" pitchFamily="34" charset="0"/>
              <a:buChar char="•"/>
            </a:pPr>
            <a:r>
              <a:rPr lang="es-ES" altLang="en-US" sz="3200" b="0" kern="0" dirty="0">
                <a:latin typeface="Arial"/>
              </a:rPr>
              <a:t>Formar grupos de 2-5 personas</a:t>
            </a:r>
          </a:p>
          <a:p>
            <a:pPr marL="285750" lvl="0" indent="-285750">
              <a:spcAft>
                <a:spcPts val="300"/>
              </a:spcAft>
              <a:buFont typeface="Arial" panose="020B0604020202020204" pitchFamily="34" charset="0"/>
              <a:buChar char="•"/>
            </a:pPr>
            <a:r>
              <a:rPr lang="es-ES" altLang="en-US" sz="3200" b="0" kern="0" dirty="0">
                <a:latin typeface="Arial"/>
              </a:rPr>
              <a:t>Cada grupo elige un líder</a:t>
            </a:r>
          </a:p>
          <a:p>
            <a:pPr marL="285750" lvl="0" indent="-285750">
              <a:spcAft>
                <a:spcPts val="300"/>
              </a:spcAft>
              <a:buFont typeface="Arial" panose="020B0604020202020204" pitchFamily="34" charset="0"/>
              <a:buChar char="•"/>
            </a:pPr>
            <a:r>
              <a:rPr lang="es-ES" altLang="en-US" sz="3200" b="0" kern="0" dirty="0">
                <a:latin typeface="Arial"/>
              </a:rPr>
              <a:t>Discuta "Jesús y la Palabra de Dios" preguntas 4-5 </a:t>
            </a:r>
            <a:endParaRPr lang="en-US" altLang="en-US" sz="3200" b="0" kern="0" dirty="0">
              <a:latin typeface="Arial"/>
            </a:endParaRPr>
          </a:p>
        </p:txBody>
      </p:sp>
      <p:sp>
        <p:nvSpPr>
          <p:cNvPr id="7" name="Slide Number Placeholder 3">
            <a:extLst>
              <a:ext uri="{FF2B5EF4-FFF2-40B4-BE49-F238E27FC236}">
                <a16:creationId xmlns:a16="http://schemas.microsoft.com/office/drawing/2014/main" id="{74106B76-BB79-4B21-9ADC-DB04C1EA634B}"/>
              </a:ext>
            </a:extLst>
          </p:cNvPr>
          <p:cNvSpPr txBox="1">
            <a:spLocks/>
          </p:cNvSpPr>
          <p:nvPr/>
        </p:nvSpPr>
        <p:spPr bwMode="auto">
          <a:xfrm>
            <a:off x="7010400" y="636099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bg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defRPr/>
            </a:pPr>
            <a:r>
              <a:rPr lang="en-US" sz="1800" dirty="0"/>
              <a:t>3-4</a:t>
            </a:r>
          </a:p>
        </p:txBody>
      </p:sp>
    </p:spTree>
    <p:extLst>
      <p:ext uri="{BB962C8B-B14F-4D97-AF65-F5344CB8AC3E}">
        <p14:creationId xmlns:p14="http://schemas.microsoft.com/office/powerpoint/2010/main" val="2878421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BECF6A-127A-4335-814A-6AF379D84842}"/>
              </a:ext>
            </a:extLst>
          </p:cNvPr>
          <p:cNvSpPr>
            <a:spLocks noGrp="1"/>
          </p:cNvSpPr>
          <p:nvPr>
            <p:ph type="sldNum" sz="quarter" idx="12"/>
          </p:nvPr>
        </p:nvSpPr>
        <p:spPr/>
        <p:txBody>
          <a:bodyPr/>
          <a:lstStyle/>
          <a:p>
            <a:pPr>
              <a:defRPr/>
            </a:pPr>
            <a:fld id="{D6B8E7B5-E8E7-44F7-AB42-C114A9D0CBDC}" type="slidenum">
              <a:rPr lang="en-US" smtClean="0"/>
              <a:pPr>
                <a:defRPr/>
              </a:pPr>
              <a:t>12</a:t>
            </a:fld>
            <a:endParaRPr lang="en-US"/>
          </a:p>
        </p:txBody>
      </p:sp>
      <p:pic>
        <p:nvPicPr>
          <p:cNvPr id="4" name="Picture 3" descr="A group of people in a room&#10;&#10;Description automatically generated">
            <a:extLst>
              <a:ext uri="{FF2B5EF4-FFF2-40B4-BE49-F238E27FC236}">
                <a16:creationId xmlns:a16="http://schemas.microsoft.com/office/drawing/2014/main" id="{3D6E1541-EC76-4334-801A-BDEA0F81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a:extLst>
              <a:ext uri="{FF2B5EF4-FFF2-40B4-BE49-F238E27FC236}">
                <a16:creationId xmlns:a16="http://schemas.microsoft.com/office/drawing/2014/main" id="{C6D14278-A93D-4A65-A633-82C13EE81748}"/>
              </a:ext>
            </a:extLst>
          </p:cNvPr>
          <p:cNvSpPr/>
          <p:nvPr/>
        </p:nvSpPr>
        <p:spPr>
          <a:xfrm>
            <a:off x="1195754" y="3004381"/>
            <a:ext cx="7772398" cy="3162404"/>
          </a:xfrm>
          <a:prstGeom prst="rect">
            <a:avLst/>
          </a:prstGeom>
          <a:solidFill>
            <a:schemeClr val="bg1"/>
          </a:solidFill>
        </p:spPr>
        <p:txBody>
          <a:bodyPr wrap="square">
            <a:spAutoFit/>
          </a:bodyPr>
          <a:lstStyle/>
          <a:p>
            <a:pPr marL="285750" lvl="0" indent="-285750">
              <a:spcAft>
                <a:spcPts val="300"/>
              </a:spcAft>
              <a:buFont typeface="Arial" panose="020B0604020202020204" pitchFamily="34" charset="0"/>
              <a:buChar char="•"/>
            </a:pPr>
            <a:r>
              <a:rPr lang="es-ES" altLang="en-US" sz="3200" b="0" kern="0" dirty="0">
                <a:latin typeface="Arial"/>
              </a:rPr>
              <a:t>Los grupos eligen un nuevo líder</a:t>
            </a:r>
          </a:p>
          <a:p>
            <a:pPr marL="285750" lvl="0" indent="-285750">
              <a:spcAft>
                <a:spcPts val="300"/>
              </a:spcAft>
              <a:buFont typeface="Arial" panose="020B0604020202020204" pitchFamily="34" charset="0"/>
              <a:buChar char="•"/>
            </a:pPr>
            <a:r>
              <a:rPr lang="es-ES" altLang="en-US" sz="3200" b="0" kern="0" dirty="0">
                <a:latin typeface="Arial"/>
              </a:rPr>
              <a:t>Discuta "Podemos confiar en la Palabra de Dios" </a:t>
            </a:r>
          </a:p>
          <a:p>
            <a:pPr marL="285750" lvl="0" indent="-285750">
              <a:spcAft>
                <a:spcPts val="300"/>
              </a:spcAft>
              <a:buFont typeface="Arial" panose="020B0604020202020204" pitchFamily="34" charset="0"/>
              <a:buChar char="•"/>
            </a:pPr>
            <a:r>
              <a:rPr lang="es-ES" altLang="en-US" sz="3200" b="0" kern="0" dirty="0">
                <a:latin typeface="Arial"/>
              </a:rPr>
              <a:t>y "De qué manera le ayuda la Palabra de Dios“ </a:t>
            </a:r>
          </a:p>
          <a:p>
            <a:pPr marL="280988" lvl="0">
              <a:spcAft>
                <a:spcPts val="300"/>
              </a:spcAft>
            </a:pPr>
            <a:r>
              <a:rPr lang="es-ES" altLang="en-US" sz="3200" b="0" kern="0" dirty="0">
                <a:latin typeface="Arial"/>
              </a:rPr>
              <a:t>preguntas 6-11</a:t>
            </a:r>
            <a:endParaRPr lang="en-US" altLang="en-US" sz="3200" b="0" kern="0" dirty="0">
              <a:latin typeface="Arial"/>
            </a:endParaRPr>
          </a:p>
        </p:txBody>
      </p:sp>
      <p:sp>
        <p:nvSpPr>
          <p:cNvPr id="7" name="Slide Number Placeholder 3">
            <a:extLst>
              <a:ext uri="{FF2B5EF4-FFF2-40B4-BE49-F238E27FC236}">
                <a16:creationId xmlns:a16="http://schemas.microsoft.com/office/drawing/2014/main" id="{74106B76-BB79-4B21-9ADC-DB04C1EA634B}"/>
              </a:ext>
            </a:extLst>
          </p:cNvPr>
          <p:cNvSpPr txBox="1">
            <a:spLocks/>
          </p:cNvSpPr>
          <p:nvPr/>
        </p:nvSpPr>
        <p:spPr bwMode="auto">
          <a:xfrm>
            <a:off x="7010400" y="6360994"/>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bg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defRPr/>
            </a:pPr>
            <a:r>
              <a:rPr lang="en-US" sz="1800" dirty="0"/>
              <a:t>5</a:t>
            </a:r>
          </a:p>
        </p:txBody>
      </p:sp>
    </p:spTree>
    <p:extLst>
      <p:ext uri="{BB962C8B-B14F-4D97-AF65-F5344CB8AC3E}">
        <p14:creationId xmlns:p14="http://schemas.microsoft.com/office/powerpoint/2010/main" val="2224264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C3B6CF-EFD7-4FCB-92B6-17F37FB3979D}"/>
              </a:ext>
            </a:extLst>
          </p:cNvPr>
          <p:cNvSpPr/>
          <p:nvPr/>
        </p:nvSpPr>
        <p:spPr>
          <a:xfrm>
            <a:off x="252663" y="1163252"/>
            <a:ext cx="8891337" cy="5209118"/>
          </a:xfrm>
          <a:prstGeom prst="rect">
            <a:avLst/>
          </a:prstGeom>
        </p:spPr>
        <p:txBody>
          <a:bodyPr wrap="square">
            <a:spAutoFit/>
          </a:bodyPr>
          <a:lstStyle/>
          <a:p>
            <a:pPr marL="342900" marR="0" lvl="0" indent="-342900">
              <a:spcBef>
                <a:spcPts val="0"/>
              </a:spcBef>
              <a:spcAft>
                <a:spcPts val="900"/>
              </a:spcAft>
              <a:buFont typeface="+mj-lt"/>
              <a:buAutoNum type="arabicPeriod"/>
            </a:pPr>
            <a:r>
              <a:rPr lang="es-US" sz="2800" b="0" dirty="0">
                <a:solidFill>
                  <a:schemeClr val="bg1"/>
                </a:solidFill>
                <a:latin typeface="Arial" panose="020B0604020202020204" pitchFamily="34" charset="0"/>
                <a:ea typeface="Calibri" panose="020F0502020204030204" pitchFamily="34" charset="0"/>
                <a:cs typeface="Arial" panose="020B0604020202020204" pitchFamily="34" charset="0"/>
              </a:rPr>
              <a:t>¿Cuáles fueron algunas de las experiencias positivas durante el tiempo del grupo?</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n-US" sz="2800" b="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800" b="0" dirty="0" err="1">
                <a:solidFill>
                  <a:schemeClr val="bg1"/>
                </a:solidFill>
                <a:latin typeface="Arial" panose="020B0604020202020204" pitchFamily="34" charset="0"/>
                <a:ea typeface="Calibri" panose="020F0502020204030204" pitchFamily="34" charset="0"/>
                <a:cs typeface="Arial" panose="020B0604020202020204" pitchFamily="34" charset="0"/>
              </a:rPr>
              <a:t>Participaron</a:t>
            </a:r>
            <a:r>
              <a:rPr lang="en-US" sz="28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0" dirty="0" err="1">
                <a:solidFill>
                  <a:schemeClr val="bg1"/>
                </a:solidFill>
                <a:latin typeface="Arial" panose="020B0604020202020204" pitchFamily="34" charset="0"/>
                <a:ea typeface="Calibri" panose="020F0502020204030204" pitchFamily="34" charset="0"/>
                <a:cs typeface="Arial" panose="020B0604020202020204" pitchFamily="34" charset="0"/>
              </a:rPr>
              <a:t>todos</a:t>
            </a:r>
            <a:r>
              <a:rPr lang="en-US" sz="2800" b="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s-US" sz="2800" b="0" dirty="0">
                <a:solidFill>
                  <a:schemeClr val="bg1"/>
                </a:solidFill>
                <a:latin typeface="Arial" panose="020B0604020202020204" pitchFamily="34" charset="0"/>
                <a:ea typeface="Calibri" panose="020F0502020204030204" pitchFamily="34" charset="0"/>
                <a:cs typeface="Arial" panose="020B0604020202020204" pitchFamily="34" charset="0"/>
              </a:rPr>
              <a:t>¿Fueron mis reacciones positivas a las respuestas?</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s-US" sz="2800" b="0" dirty="0">
                <a:solidFill>
                  <a:schemeClr val="bg1"/>
                </a:solidFill>
                <a:latin typeface="Arial" panose="020B0604020202020204" pitchFamily="34" charset="0"/>
                <a:ea typeface="Calibri" panose="020F0502020204030204" pitchFamily="34" charset="0"/>
                <a:cs typeface="Arial" panose="020B0604020202020204" pitchFamily="34" charset="0"/>
              </a:rPr>
              <a:t>¿Hablé demasiado?</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s-US" sz="2800" b="0" dirty="0">
                <a:solidFill>
                  <a:schemeClr val="bg1"/>
                </a:solidFill>
                <a:latin typeface="Arial" panose="020B0604020202020204" pitchFamily="34" charset="0"/>
                <a:ea typeface="Calibri" panose="020F0502020204030204" pitchFamily="34" charset="0"/>
                <a:cs typeface="Arial" panose="020B0604020202020204" pitchFamily="34" charset="0"/>
              </a:rPr>
              <a:t>¿Alguien más habló demasiado?</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s-US" sz="2800" b="0" dirty="0">
                <a:solidFill>
                  <a:schemeClr val="bg1"/>
                </a:solidFill>
                <a:latin typeface="Arial" panose="020B0604020202020204" pitchFamily="34" charset="0"/>
                <a:ea typeface="Calibri" panose="020F0502020204030204" pitchFamily="34" charset="0"/>
                <a:cs typeface="Arial" panose="020B0604020202020204" pitchFamily="34" charset="0"/>
              </a:rPr>
              <a:t>¿Nos desviamos Del tema?</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s-US" sz="2800" b="0" dirty="0">
                <a:solidFill>
                  <a:schemeClr val="bg1"/>
                </a:solidFill>
                <a:latin typeface="Arial" panose="020B0604020202020204" pitchFamily="34" charset="0"/>
                <a:ea typeface="Calibri" panose="020F0502020204030204" pitchFamily="34" charset="0"/>
                <a:cs typeface="Arial" panose="020B0604020202020204" pitchFamily="34" charset="0"/>
              </a:rPr>
              <a:t>¿Lo mantuve simple para los no creyentes y los nuevos creyentes?</a:t>
            </a:r>
            <a:endParaRPr lang="en-US" sz="2800" b="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900"/>
              </a:spcAft>
              <a:buFont typeface="+mj-lt"/>
              <a:buAutoNum type="arabicPeriod"/>
            </a:pPr>
            <a:r>
              <a:rPr lang="en-US" sz="2800" b="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800" b="0" dirty="0" err="1">
                <a:solidFill>
                  <a:schemeClr val="bg1"/>
                </a:solidFill>
                <a:latin typeface="Arial" panose="020B0604020202020204" pitchFamily="34" charset="0"/>
                <a:ea typeface="Calibri" panose="020F0502020204030204" pitchFamily="34" charset="0"/>
                <a:cs typeface="Arial" panose="020B0604020202020204" pitchFamily="34" charset="0"/>
              </a:rPr>
              <a:t>Otras</a:t>
            </a:r>
            <a:r>
              <a:rPr lang="en-US" sz="28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800" b="0" dirty="0" err="1">
                <a:solidFill>
                  <a:schemeClr val="bg1"/>
                </a:solidFill>
                <a:latin typeface="Arial" panose="020B0604020202020204" pitchFamily="34" charset="0"/>
                <a:ea typeface="Calibri" panose="020F0502020204030204" pitchFamily="34" charset="0"/>
                <a:cs typeface="Arial" panose="020B0604020202020204" pitchFamily="34" charset="0"/>
              </a:rPr>
              <a:t>observaciones</a:t>
            </a:r>
            <a:r>
              <a:rPr lang="en-US" sz="2800" b="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800" b="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7441CE5-DFDC-497C-88F1-45E24A032A61}"/>
              </a:ext>
            </a:extLst>
          </p:cNvPr>
          <p:cNvSpPr/>
          <p:nvPr/>
        </p:nvSpPr>
        <p:spPr>
          <a:xfrm>
            <a:off x="96252" y="295257"/>
            <a:ext cx="7616311" cy="622222"/>
          </a:xfrm>
          <a:prstGeom prst="rect">
            <a:avLst/>
          </a:prstGeom>
        </p:spPr>
        <p:txBody>
          <a:bodyPr wrap="square">
            <a:spAutoFit/>
          </a:bodyPr>
          <a:lstStyle/>
          <a:p>
            <a:pPr marL="114300" marR="0">
              <a:lnSpc>
                <a:spcPct val="115000"/>
              </a:lnSpc>
              <a:spcBef>
                <a:spcPts val="0"/>
              </a:spcBef>
              <a:spcAft>
                <a:spcPts val="0"/>
              </a:spcAft>
            </a:pPr>
            <a:r>
              <a:rPr lang="es-US" sz="3200">
                <a:solidFill>
                  <a:schemeClr val="bg1"/>
                </a:solidFill>
                <a:latin typeface="Arial" panose="020B0604020202020204" pitchFamily="34" charset="0"/>
                <a:ea typeface="Calibri" panose="020F0502020204030204" pitchFamily="34" charset="0"/>
                <a:cs typeface="Arial" panose="020B0604020202020204" pitchFamily="34" charset="0"/>
              </a:rPr>
              <a:t>La Evaluación Después de la Reunión</a:t>
            </a:r>
            <a:endParaRPr lang="en-US" sz="240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2" descr="Image result for checklist clipart">
            <a:extLst>
              <a:ext uri="{FF2B5EF4-FFF2-40B4-BE49-F238E27FC236}">
                <a16:creationId xmlns:a16="http://schemas.microsoft.com/office/drawing/2014/main" id="{BAC3B254-CD57-48D8-8ED9-AFBAD2F73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563" y="61496"/>
            <a:ext cx="1297231" cy="189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05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193430" y="1516535"/>
            <a:ext cx="8950569" cy="3824930"/>
          </a:xfrm>
          <a:ln>
            <a:noFill/>
          </a:ln>
        </p:spPr>
        <p:txBody>
          <a:bodyPr/>
          <a:lstStyle/>
          <a:p>
            <a:pPr marL="228600" indent="-228600">
              <a:spcBef>
                <a:spcPts val="0"/>
              </a:spcBef>
              <a:spcAft>
                <a:spcPts val="1200"/>
              </a:spcAft>
            </a:pPr>
            <a:r>
              <a:rPr lang="es-ES" dirty="0"/>
              <a:t>¿Progreso del discipulado con Fundamentos?</a:t>
            </a:r>
          </a:p>
          <a:p>
            <a:pPr>
              <a:spcBef>
                <a:spcPts val="0"/>
              </a:spcBef>
              <a:spcAft>
                <a:spcPts val="1200"/>
              </a:spcAft>
            </a:pPr>
            <a:r>
              <a:rPr lang="es-ES" dirty="0"/>
              <a:t>¿Progreso haciendo aprendices?</a:t>
            </a:r>
          </a:p>
          <a:p>
            <a:pPr>
              <a:spcBef>
                <a:spcPts val="0"/>
              </a:spcBef>
              <a:spcAft>
                <a:spcPts val="1200"/>
              </a:spcAft>
            </a:pPr>
            <a:r>
              <a:rPr lang="es-ES" dirty="0"/>
              <a:t>¿Comentarios o preguntas sobre el Taller 1?</a:t>
            </a:r>
            <a:endParaRPr lang="en-US" dirty="0">
              <a:ln w="6350">
                <a:noFill/>
              </a:ln>
              <a:effectLst/>
            </a:endParaRPr>
          </a:p>
        </p:txBody>
      </p:sp>
    </p:spTree>
    <p:extLst>
      <p:ext uri="{BB962C8B-B14F-4D97-AF65-F5344CB8AC3E}">
        <p14:creationId xmlns:p14="http://schemas.microsoft.com/office/powerpoint/2010/main" val="3854161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A038B7-C1C4-4FAF-9069-E3206409F42C}"/>
              </a:ext>
            </a:extLst>
          </p:cNvPr>
          <p:cNvSpPr>
            <a:spLocks noGrp="1"/>
          </p:cNvSpPr>
          <p:nvPr>
            <p:ph type="sldNum" sz="quarter" idx="12"/>
          </p:nvPr>
        </p:nvSpPr>
        <p:spPr/>
        <p:txBody>
          <a:bodyPr/>
          <a:lstStyle/>
          <a:p>
            <a:pPr>
              <a:defRPr/>
            </a:pPr>
            <a:r>
              <a:rPr lang="en-US" sz="1800" dirty="0"/>
              <a:t>7</a:t>
            </a:r>
          </a:p>
        </p:txBody>
      </p:sp>
      <p:sp>
        <p:nvSpPr>
          <p:cNvPr id="2" name="Rectangle 1">
            <a:extLst>
              <a:ext uri="{FF2B5EF4-FFF2-40B4-BE49-F238E27FC236}">
                <a16:creationId xmlns:a16="http://schemas.microsoft.com/office/drawing/2014/main" id="{DB037929-5D1B-4B0F-BE84-D1A8B19C44EF}"/>
              </a:ext>
            </a:extLst>
          </p:cNvPr>
          <p:cNvSpPr/>
          <p:nvPr/>
        </p:nvSpPr>
        <p:spPr>
          <a:xfrm>
            <a:off x="0" y="213832"/>
            <a:ext cx="9144000" cy="1182824"/>
          </a:xfrm>
          <a:prstGeom prst="rect">
            <a:avLst/>
          </a:prstGeom>
        </p:spPr>
        <p:txBody>
          <a:bodyPr wrap="square">
            <a:spAutoFit/>
          </a:bodyPr>
          <a:lstStyle/>
          <a:p>
            <a:pPr marL="0" marR="0" algn="ctr">
              <a:lnSpc>
                <a:spcPct val="115000"/>
              </a:lnSpc>
              <a:spcBef>
                <a:spcPts val="0"/>
              </a:spcBef>
              <a:spcAft>
                <a:spcPts val="0"/>
              </a:spcAft>
            </a:pPr>
            <a:r>
              <a:rPr lang="es-419" sz="3600" dirty="0">
                <a:solidFill>
                  <a:schemeClr val="bg1"/>
                </a:solidFill>
                <a:latin typeface="Arial" panose="020B0604020202020204" pitchFamily="34" charset="0"/>
                <a:ea typeface="Calibri" panose="020F0502020204030204" pitchFamily="34" charset="0"/>
                <a:cs typeface="Arial" panose="020B0604020202020204" pitchFamily="34" charset="0"/>
              </a:rPr>
              <a:t>Nuestra Misión</a:t>
            </a:r>
            <a:endParaRPr lang="en-US" sz="3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419" sz="2800" dirty="0">
                <a:solidFill>
                  <a:schemeClr val="bg1"/>
                </a:solidFill>
                <a:latin typeface="Arial" panose="020B0604020202020204" pitchFamily="34" charset="0"/>
                <a:ea typeface="Calibri" panose="020F0502020204030204" pitchFamily="34" charset="0"/>
                <a:cs typeface="Arial" panose="020B0604020202020204" pitchFamily="34" charset="0"/>
              </a:rPr>
              <a:t>Lección 1</a:t>
            </a:r>
            <a:endParaRPr lang="en-US" sz="2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A102A83-4504-4F10-A177-A64F4E681ED7}"/>
              </a:ext>
            </a:extLst>
          </p:cNvPr>
          <p:cNvSpPr/>
          <p:nvPr/>
        </p:nvSpPr>
        <p:spPr>
          <a:xfrm>
            <a:off x="204395" y="1900730"/>
            <a:ext cx="8939605" cy="2274469"/>
          </a:xfrm>
          <a:prstGeom prst="rect">
            <a:avLst/>
          </a:prstGeom>
        </p:spPr>
        <p:txBody>
          <a:bodyPr wrap="square">
            <a:spAutoFit/>
          </a:bodyPr>
          <a:lstStyle/>
          <a:p>
            <a:pPr marL="0" marR="0" algn="ctr">
              <a:lnSpc>
                <a:spcPct val="115000"/>
              </a:lnSpc>
              <a:spcBef>
                <a:spcPts val="0"/>
              </a:spcBef>
              <a:spcAft>
                <a:spcPts val="0"/>
              </a:spcAft>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La misión de cada creyente y cada iglesia</a:t>
            </a:r>
          </a:p>
          <a:p>
            <a:pPr marL="0" marR="0" algn="ctr">
              <a:lnSpc>
                <a:spcPct val="115000"/>
              </a:lnSpc>
              <a:spcBef>
                <a:spcPts val="0"/>
              </a:spcBef>
              <a:spcAft>
                <a:spcPts val="0"/>
              </a:spcAft>
            </a:pPr>
            <a:endParaRPr lang="es-ES" sz="2400" b="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algn="ctr">
              <a:lnSpc>
                <a:spcPct val="115000"/>
              </a:lnSpc>
              <a:spcBef>
                <a:spcPts val="0"/>
              </a:spcBef>
              <a:spcAft>
                <a:spcPts val="0"/>
              </a:spcAft>
            </a:pPr>
            <a:r>
              <a:rPr lang="es-419" sz="3600" dirty="0">
                <a:solidFill>
                  <a:schemeClr val="bg1"/>
                </a:solidFill>
                <a:latin typeface="Arial" panose="020B0604020202020204" pitchFamily="34" charset="0"/>
                <a:ea typeface="Calibri" panose="020F0502020204030204" pitchFamily="34" charset="0"/>
              </a:rPr>
              <a:t>La Gran Comisión: </a:t>
            </a:r>
          </a:p>
          <a:p>
            <a:pPr marL="0" lvl="1" algn="ctr">
              <a:spcBef>
                <a:spcPts val="0"/>
              </a:spcBef>
              <a:spcAft>
                <a:spcPts val="1200"/>
              </a:spcAft>
            </a:pP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Hacer multiplicandos discípulos </a:t>
            </a:r>
            <a:endParaRPr lang="es-ES" sz="2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6287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6C51CD-DAD9-4780-99BC-3A881AE8041B}"/>
              </a:ext>
            </a:extLst>
          </p:cNvPr>
          <p:cNvSpPr>
            <a:spLocks noGrp="1"/>
          </p:cNvSpPr>
          <p:nvPr>
            <p:ph type="sldNum" sz="quarter" idx="12"/>
          </p:nvPr>
        </p:nvSpPr>
        <p:spPr/>
        <p:txBody>
          <a:bodyPr/>
          <a:lstStyle/>
          <a:p>
            <a:pPr>
              <a:defRPr/>
            </a:pPr>
            <a:r>
              <a:rPr lang="en-US" sz="1800" dirty="0"/>
              <a:t>7</a:t>
            </a:r>
          </a:p>
        </p:txBody>
      </p:sp>
      <p:sp>
        <p:nvSpPr>
          <p:cNvPr id="3" name="TextBox 2">
            <a:extLst>
              <a:ext uri="{FF2B5EF4-FFF2-40B4-BE49-F238E27FC236}">
                <a16:creationId xmlns:a16="http://schemas.microsoft.com/office/drawing/2014/main" id="{153B8D27-46C3-4D2A-AA70-31F1C3EA0021}"/>
              </a:ext>
            </a:extLst>
          </p:cNvPr>
          <p:cNvSpPr txBox="1"/>
          <p:nvPr/>
        </p:nvSpPr>
        <p:spPr>
          <a:xfrm>
            <a:off x="286871" y="1320484"/>
            <a:ext cx="8857129" cy="3847207"/>
          </a:xfrm>
          <a:prstGeom prst="rect">
            <a:avLst/>
          </a:prstGeom>
          <a:noFill/>
        </p:spPr>
        <p:txBody>
          <a:bodyPr wrap="square" rtlCol="0">
            <a:spAutoFit/>
          </a:bodyPr>
          <a:lstStyle/>
          <a:p>
            <a:pPr algn="ctr">
              <a:spcAft>
                <a:spcPts val="1200"/>
              </a:spcAft>
            </a:pPr>
            <a:r>
              <a:rPr lang="es-ES" sz="3600" dirty="0">
                <a:solidFill>
                  <a:schemeClr val="bg1"/>
                </a:solidFill>
              </a:rPr>
              <a:t>El Papel de los Pastores y Líderes </a:t>
            </a:r>
            <a:r>
              <a:rPr lang="en-US" sz="1050" dirty="0">
                <a:solidFill>
                  <a:schemeClr val="bg1"/>
                </a:solidFill>
              </a:rPr>
              <a:t> </a:t>
            </a:r>
          </a:p>
          <a:p>
            <a:pPr algn="ctr">
              <a:spcAft>
                <a:spcPts val="1200"/>
              </a:spcAft>
            </a:pPr>
            <a:endParaRPr lang="en-US" sz="800" dirty="0">
              <a:solidFill>
                <a:schemeClr val="bg1"/>
              </a:solidFill>
            </a:endParaRPr>
          </a:p>
          <a:p>
            <a:pPr marL="457200" indent="-457200">
              <a:spcAft>
                <a:spcPts val="1200"/>
              </a:spcAft>
              <a:buFont typeface="Arial" panose="020B0604020202020204" pitchFamily="34" charset="0"/>
              <a:buChar char="•"/>
            </a:pPr>
            <a:r>
              <a:rPr lang="es-ES" sz="3200" u="sng" dirty="0">
                <a:solidFill>
                  <a:schemeClr val="bg1"/>
                </a:solidFill>
              </a:rPr>
              <a:t>Entrenar a los creyentes</a:t>
            </a:r>
            <a:r>
              <a:rPr lang="es-ES" sz="3200" b="0" dirty="0">
                <a:solidFill>
                  <a:schemeClr val="bg1"/>
                </a:solidFill>
              </a:rPr>
              <a:t> para el ministerio.</a:t>
            </a:r>
          </a:p>
          <a:p>
            <a:pPr marL="457200" indent="-457200">
              <a:spcAft>
                <a:spcPts val="1200"/>
              </a:spcAft>
              <a:buFont typeface="Arial" panose="020B0604020202020204" pitchFamily="34" charset="0"/>
              <a:buChar char="•"/>
            </a:pPr>
            <a:r>
              <a:rPr lang="es-ES" sz="3200" b="0" dirty="0">
                <a:solidFill>
                  <a:schemeClr val="bg1"/>
                </a:solidFill>
              </a:rPr>
              <a:t>Mantener </a:t>
            </a:r>
            <a:r>
              <a:rPr lang="es-ES" sz="3200" u="sng" dirty="0">
                <a:solidFill>
                  <a:schemeClr val="bg1"/>
                </a:solidFill>
              </a:rPr>
              <a:t>cada ministerio enfocado</a:t>
            </a:r>
            <a:r>
              <a:rPr lang="es-ES" sz="3200" dirty="0">
                <a:solidFill>
                  <a:schemeClr val="bg1"/>
                </a:solidFill>
              </a:rPr>
              <a:t> </a:t>
            </a:r>
            <a:r>
              <a:rPr lang="es-ES" sz="3200" b="0" dirty="0">
                <a:solidFill>
                  <a:schemeClr val="bg1"/>
                </a:solidFill>
              </a:rPr>
              <a:t>en la misión </a:t>
            </a:r>
          </a:p>
          <a:p>
            <a:pPr marL="457200" indent="-457200">
              <a:spcAft>
                <a:spcPts val="1200"/>
              </a:spcAft>
              <a:buFont typeface="Arial" panose="020B0604020202020204" pitchFamily="34" charset="0"/>
              <a:buChar char="•"/>
            </a:pPr>
            <a:r>
              <a:rPr lang="en-US" sz="3200" b="0" dirty="0" err="1">
                <a:solidFill>
                  <a:schemeClr val="bg1"/>
                </a:solidFill>
              </a:rPr>
              <a:t>Mantener</a:t>
            </a:r>
            <a:r>
              <a:rPr lang="en-US" sz="3200" b="0" dirty="0">
                <a:solidFill>
                  <a:schemeClr val="bg1"/>
                </a:solidFill>
              </a:rPr>
              <a:t> </a:t>
            </a:r>
            <a:r>
              <a:rPr lang="en-US" sz="3200" b="0" dirty="0" err="1">
                <a:solidFill>
                  <a:schemeClr val="bg1"/>
                </a:solidFill>
              </a:rPr>
              <a:t>cada</a:t>
            </a:r>
            <a:r>
              <a:rPr lang="en-US" sz="3200" b="0" dirty="0">
                <a:solidFill>
                  <a:schemeClr val="bg1"/>
                </a:solidFill>
              </a:rPr>
              <a:t> </a:t>
            </a:r>
            <a:r>
              <a:rPr lang="en-US" sz="3200" b="0" dirty="0" err="1">
                <a:solidFill>
                  <a:schemeClr val="bg1"/>
                </a:solidFill>
              </a:rPr>
              <a:t>ministerio</a:t>
            </a:r>
            <a:r>
              <a:rPr lang="en-US" sz="3200" b="0" dirty="0">
                <a:solidFill>
                  <a:schemeClr val="bg1"/>
                </a:solidFill>
              </a:rPr>
              <a:t> </a:t>
            </a:r>
            <a:r>
              <a:rPr lang="en-US" sz="3200" u="sng" dirty="0" err="1">
                <a:solidFill>
                  <a:schemeClr val="bg1"/>
                </a:solidFill>
              </a:rPr>
              <a:t>funcionando</a:t>
            </a:r>
            <a:r>
              <a:rPr lang="en-US" sz="3200" u="sng" dirty="0">
                <a:solidFill>
                  <a:schemeClr val="bg1"/>
                </a:solidFill>
              </a:rPr>
              <a:t> </a:t>
            </a:r>
            <a:r>
              <a:rPr lang="en-US" sz="3200" u="sng" dirty="0" err="1">
                <a:solidFill>
                  <a:schemeClr val="bg1"/>
                </a:solidFill>
              </a:rPr>
              <a:t>correctamente</a:t>
            </a:r>
            <a:r>
              <a:rPr lang="en-US" sz="3200" u="sng" dirty="0">
                <a:solidFill>
                  <a:schemeClr val="bg1"/>
                </a:solidFill>
              </a:rPr>
              <a:t> </a:t>
            </a:r>
          </a:p>
        </p:txBody>
      </p:sp>
    </p:spTree>
    <p:extLst>
      <p:ext uri="{BB962C8B-B14F-4D97-AF65-F5344CB8AC3E}">
        <p14:creationId xmlns:p14="http://schemas.microsoft.com/office/powerpoint/2010/main" val="2448187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6C51CD-DAD9-4780-99BC-3A881AE8041B}"/>
              </a:ext>
            </a:extLst>
          </p:cNvPr>
          <p:cNvSpPr>
            <a:spLocks noGrp="1"/>
          </p:cNvSpPr>
          <p:nvPr>
            <p:ph type="sldNum" sz="quarter" idx="12"/>
          </p:nvPr>
        </p:nvSpPr>
        <p:spPr/>
        <p:txBody>
          <a:bodyPr/>
          <a:lstStyle/>
          <a:p>
            <a:pPr>
              <a:defRPr/>
            </a:pPr>
            <a:r>
              <a:rPr lang="en-US" sz="1800" dirty="0"/>
              <a:t>7</a:t>
            </a:r>
          </a:p>
        </p:txBody>
      </p:sp>
      <p:sp>
        <p:nvSpPr>
          <p:cNvPr id="3" name="TextBox 2">
            <a:extLst>
              <a:ext uri="{FF2B5EF4-FFF2-40B4-BE49-F238E27FC236}">
                <a16:creationId xmlns:a16="http://schemas.microsoft.com/office/drawing/2014/main" id="{153B8D27-46C3-4D2A-AA70-31F1C3EA0021}"/>
              </a:ext>
            </a:extLst>
          </p:cNvPr>
          <p:cNvSpPr txBox="1"/>
          <p:nvPr/>
        </p:nvSpPr>
        <p:spPr>
          <a:xfrm>
            <a:off x="286871" y="868456"/>
            <a:ext cx="8857129" cy="1354217"/>
          </a:xfrm>
          <a:prstGeom prst="rect">
            <a:avLst/>
          </a:prstGeom>
          <a:noFill/>
        </p:spPr>
        <p:txBody>
          <a:bodyPr wrap="square" rtlCol="0">
            <a:spAutoFit/>
          </a:bodyPr>
          <a:lstStyle/>
          <a:p>
            <a:pPr algn="ctr">
              <a:spcAft>
                <a:spcPts val="1200"/>
              </a:spcAft>
            </a:pPr>
            <a:r>
              <a:rPr lang="es-ES" sz="3600" dirty="0">
                <a:solidFill>
                  <a:schemeClr val="bg1"/>
                </a:solidFill>
              </a:rPr>
              <a:t>El Papel de los Creyentes </a:t>
            </a:r>
          </a:p>
          <a:p>
            <a:pPr algn="ctr">
              <a:spcAft>
                <a:spcPts val="1200"/>
              </a:spcAft>
            </a:pPr>
            <a:r>
              <a:rPr lang="es-ES" sz="3600" b="0" dirty="0">
                <a:solidFill>
                  <a:schemeClr val="bg1"/>
                </a:solidFill>
              </a:rPr>
              <a:t>Hacer el trabajo del ministerio</a:t>
            </a:r>
            <a:endParaRPr lang="en-US" sz="2800" b="0" dirty="0">
              <a:solidFill>
                <a:schemeClr val="bg1"/>
              </a:solidFill>
            </a:endParaRPr>
          </a:p>
        </p:txBody>
      </p:sp>
      <p:sp>
        <p:nvSpPr>
          <p:cNvPr id="4" name="Rectangle 3">
            <a:extLst>
              <a:ext uri="{FF2B5EF4-FFF2-40B4-BE49-F238E27FC236}">
                <a16:creationId xmlns:a16="http://schemas.microsoft.com/office/drawing/2014/main" id="{FEB3F459-E24F-41D1-A3BA-5B2B32BFD011}"/>
              </a:ext>
            </a:extLst>
          </p:cNvPr>
          <p:cNvSpPr/>
          <p:nvPr/>
        </p:nvSpPr>
        <p:spPr>
          <a:xfrm>
            <a:off x="1072661" y="2819446"/>
            <a:ext cx="8071339" cy="3508653"/>
          </a:xfrm>
          <a:prstGeom prst="rect">
            <a:avLst/>
          </a:prstGeom>
        </p:spPr>
        <p:txBody>
          <a:bodyPr wrap="square">
            <a:spAutoFit/>
          </a:bodyPr>
          <a:lstStyle/>
          <a:p>
            <a:pPr marL="0" marR="0">
              <a:spcBef>
                <a:spcPts val="0"/>
              </a:spcBef>
              <a:spcAft>
                <a:spcPts val="1200"/>
              </a:spcAft>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Aprendemos en la sección "Servir" de Fundamentos:</a:t>
            </a:r>
          </a:p>
          <a:p>
            <a:pPr marL="914400" lvl="1" indent="-457200">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Cada Cristiano es un ministro</a:t>
            </a:r>
          </a:p>
          <a:p>
            <a:pPr marL="914400" lvl="1" indent="-457200">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La importancia de su ministerio</a:t>
            </a:r>
          </a:p>
          <a:p>
            <a:pPr marL="914400" lvl="1" indent="-457200">
              <a:spcBef>
                <a:spcPts val="0"/>
              </a:spcBef>
              <a:spcAft>
                <a:spcPts val="1200"/>
              </a:spcAft>
              <a:buFont typeface="Arial" panose="020B0604020202020204" pitchFamily="34" charset="0"/>
              <a:buChar char="•"/>
            </a:pPr>
            <a:r>
              <a:rPr lang="en-US" sz="3200" b="0" dirty="0" err="1">
                <a:solidFill>
                  <a:schemeClr val="bg1"/>
                </a:solidFill>
                <a:latin typeface="Arial" panose="020B0604020202020204" pitchFamily="34" charset="0"/>
                <a:ea typeface="Calibri" panose="020F0502020204030204" pitchFamily="34" charset="0"/>
                <a:cs typeface="Arial" panose="020B0604020202020204" pitchFamily="34" charset="0"/>
              </a:rPr>
              <a:t>Cómo</a:t>
            </a: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chemeClr val="bg1"/>
                </a:solidFill>
                <a:latin typeface="Arial" panose="020B0604020202020204" pitchFamily="34" charset="0"/>
                <a:ea typeface="Calibri" panose="020F0502020204030204" pitchFamily="34" charset="0"/>
                <a:cs typeface="Arial" panose="020B0604020202020204" pitchFamily="34" charset="0"/>
              </a:rPr>
              <a:t>encontrar</a:t>
            </a: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chemeClr val="bg1"/>
                </a:solidFill>
                <a:latin typeface="Arial" panose="020B0604020202020204" pitchFamily="34" charset="0"/>
                <a:ea typeface="Calibri" panose="020F0502020204030204" pitchFamily="34" charset="0"/>
                <a:cs typeface="Arial" panose="020B0604020202020204" pitchFamily="34" charset="0"/>
              </a:rPr>
              <a:t>tu</a:t>
            </a: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chemeClr val="bg1"/>
                </a:solidFill>
                <a:latin typeface="Arial" panose="020B0604020202020204" pitchFamily="34" charset="0"/>
                <a:ea typeface="Calibri" panose="020F0502020204030204" pitchFamily="34" charset="0"/>
                <a:cs typeface="Arial" panose="020B0604020202020204" pitchFamily="34" charset="0"/>
              </a:rPr>
              <a:t>lugar</a:t>
            </a: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3200" b="0" dirty="0" err="1">
                <a:solidFill>
                  <a:schemeClr val="bg1"/>
                </a:solidFill>
                <a:latin typeface="Arial" panose="020B0604020202020204" pitchFamily="34" charset="0"/>
                <a:ea typeface="Calibri" panose="020F0502020204030204" pitchFamily="34" charset="0"/>
                <a:cs typeface="Arial" panose="020B0604020202020204" pitchFamily="34" charset="0"/>
              </a:rPr>
              <a:t>alegre</a:t>
            </a:r>
            <a:r>
              <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rPr>
              <a:t> de </a:t>
            </a:r>
            <a:r>
              <a:rPr lang="en-US" sz="3200" b="0" dirty="0" err="1">
                <a:solidFill>
                  <a:schemeClr val="bg1"/>
                </a:solidFill>
                <a:latin typeface="Arial" panose="020B0604020202020204" pitchFamily="34" charset="0"/>
                <a:ea typeface="Calibri" panose="020F0502020204030204" pitchFamily="34" charset="0"/>
                <a:cs typeface="Arial" panose="020B0604020202020204" pitchFamily="34" charset="0"/>
              </a:rPr>
              <a:t>ministerio</a:t>
            </a:r>
            <a:endPar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78580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B600E-37CE-4EB6-AC4F-00882907DED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6</a:t>
            </a:r>
          </a:p>
        </p:txBody>
      </p:sp>
      <p:sp>
        <p:nvSpPr>
          <p:cNvPr id="19" name="Text Box 2824">
            <a:extLst>
              <a:ext uri="{FF2B5EF4-FFF2-40B4-BE49-F238E27FC236}">
                <a16:creationId xmlns:a16="http://schemas.microsoft.com/office/drawing/2014/main" id="{8BD42A90-5261-4546-B1E1-CB87C118B9F7}"/>
              </a:ext>
            </a:extLst>
          </p:cNvPr>
          <p:cNvSpPr txBox="1">
            <a:spLocks noChangeArrowheads="1"/>
          </p:cNvSpPr>
          <p:nvPr/>
        </p:nvSpPr>
        <p:spPr bwMode="auto">
          <a:xfrm>
            <a:off x="55507" y="568357"/>
            <a:ext cx="9088494" cy="574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lvl="0" algn="ctr" defTabSz="914400" fontAlgn="base"/>
            <a:r>
              <a:rPr lang="es-ES" sz="3600" b="1" dirty="0">
                <a:solidFill>
                  <a:srgbClr val="FFFFFF"/>
                </a:solidFill>
                <a:ea typeface="Calibri"/>
                <a:cs typeface="Arial" charset="0"/>
              </a:rPr>
              <a:t>Multiplicar Discípulos</a:t>
            </a:r>
            <a:endParaRPr kumimoji="0" lang="en-US" sz="3600" b="1" i="0" u="none" strike="noStrike" kern="1200" cap="none" spc="0" normalizeH="0" baseline="0" noProof="0" dirty="0">
              <a:ln>
                <a:noFill/>
              </a:ln>
              <a:solidFill>
                <a:srgbClr val="FFFFFF"/>
              </a:solidFill>
              <a:effectLst/>
              <a:uLnTx/>
              <a:uFillTx/>
              <a:latin typeface="Times New Roman"/>
              <a:ea typeface="Times New Roman"/>
              <a:cs typeface="Arial" charset="0"/>
            </a:endParaRPr>
          </a:p>
        </p:txBody>
      </p:sp>
      <p:sp>
        <p:nvSpPr>
          <p:cNvPr id="20" name="Text Box 17">
            <a:extLst>
              <a:ext uri="{FF2B5EF4-FFF2-40B4-BE49-F238E27FC236}">
                <a16:creationId xmlns:a16="http://schemas.microsoft.com/office/drawing/2014/main" id="{0648C42E-5000-4575-8EEB-B5C0B1988912}"/>
              </a:ext>
            </a:extLst>
          </p:cNvPr>
          <p:cNvSpPr txBox="1">
            <a:spLocks noChangeArrowheads="1"/>
          </p:cNvSpPr>
          <p:nvPr/>
        </p:nvSpPr>
        <p:spPr bwMode="auto">
          <a:xfrm>
            <a:off x="3852172" y="1654482"/>
            <a:ext cx="2377440" cy="561373"/>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lvl="0" algn="ctr" defTabSz="914400" fontAlgn="base"/>
            <a:r>
              <a:rPr lang="en-US" sz="2800" b="0" dirty="0" err="1">
                <a:solidFill>
                  <a:srgbClr val="FFFFFF"/>
                </a:solidFill>
                <a:ea typeface="Calibri"/>
                <a:cs typeface="Arial" charset="0"/>
              </a:rPr>
              <a:t>Fundamentos</a:t>
            </a:r>
            <a:r>
              <a:rPr lang="en-US" sz="2800" b="0" dirty="0">
                <a:solidFill>
                  <a:srgbClr val="FFFFFF"/>
                </a:solidFill>
                <a:ea typeface="Calibri"/>
                <a:cs typeface="Arial" charset="0"/>
              </a:rPr>
              <a:t> </a:t>
            </a:r>
            <a:r>
              <a:rPr lang="en-US" sz="2800" b="0" dirty="0" err="1">
                <a:solidFill>
                  <a:srgbClr val="FFFFFF"/>
                </a:solidFill>
                <a:ea typeface="Calibri"/>
                <a:cs typeface="Arial" charset="0"/>
              </a:rPr>
              <a:t>Líderes</a:t>
            </a:r>
            <a:endParaRPr kumimoji="0" lang="en-US" sz="2800" b="0" i="0" u="none" strike="noStrike" kern="1200" cap="none" spc="0" normalizeH="0" baseline="0" noProof="0" dirty="0">
              <a:ln>
                <a:noFill/>
              </a:ln>
              <a:solidFill>
                <a:srgbClr val="FFFFFF"/>
              </a:solidFill>
              <a:effectLst/>
              <a:uLnTx/>
              <a:uFillTx/>
              <a:latin typeface="Arial"/>
              <a:ea typeface="Calibri"/>
              <a:cs typeface="Arial" charset="0"/>
            </a:endParaRPr>
          </a:p>
        </p:txBody>
      </p:sp>
      <p:sp>
        <p:nvSpPr>
          <p:cNvPr id="21" name="Text Box 19">
            <a:extLst>
              <a:ext uri="{FF2B5EF4-FFF2-40B4-BE49-F238E27FC236}">
                <a16:creationId xmlns:a16="http://schemas.microsoft.com/office/drawing/2014/main" id="{E3E53CE4-A7B7-43E8-8A3C-8EE70FA9156C}"/>
              </a:ext>
            </a:extLst>
          </p:cNvPr>
          <p:cNvSpPr txBox="1">
            <a:spLocks noChangeArrowheads="1"/>
          </p:cNvSpPr>
          <p:nvPr/>
        </p:nvSpPr>
        <p:spPr bwMode="auto">
          <a:xfrm>
            <a:off x="7158486" y="3882316"/>
            <a:ext cx="1909190" cy="123384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lvl="0" algn="ctr" defTabSz="914400" fontAlgn="base"/>
            <a:r>
              <a:rPr lang="en-US" sz="2800" b="0" dirty="0" err="1">
                <a:solidFill>
                  <a:srgbClr val="FFFFFF"/>
                </a:solidFill>
                <a:ea typeface="Calibri"/>
                <a:cs typeface="Arial" charset="0"/>
              </a:rPr>
              <a:t>Ministerios</a:t>
            </a:r>
            <a:endParaRPr kumimoji="0" lang="en-US" sz="2800" b="0" i="0" u="none" strike="noStrike" kern="1200" cap="none" spc="0" normalizeH="0" baseline="0" noProof="0" dirty="0">
              <a:ln>
                <a:noFill/>
              </a:ln>
              <a:solidFill>
                <a:srgbClr val="FFFFFF"/>
              </a:solidFill>
              <a:effectLst/>
              <a:uLnTx/>
              <a:uFillTx/>
              <a:latin typeface="Times New Roman"/>
              <a:ea typeface="Times New Roman"/>
              <a:cs typeface="Arial" charset="0"/>
            </a:endParaRPr>
          </a:p>
        </p:txBody>
      </p:sp>
      <p:sp>
        <p:nvSpPr>
          <p:cNvPr id="22" name="TextBox 30">
            <a:extLst>
              <a:ext uri="{FF2B5EF4-FFF2-40B4-BE49-F238E27FC236}">
                <a16:creationId xmlns:a16="http://schemas.microsoft.com/office/drawing/2014/main" id="{0321C0CC-1D85-4867-90BA-61F7F5D36924}"/>
              </a:ext>
            </a:extLst>
          </p:cNvPr>
          <p:cNvSpPr txBox="1"/>
          <p:nvPr/>
        </p:nvSpPr>
        <p:spPr>
          <a:xfrm>
            <a:off x="4572000" y="3869941"/>
            <a:ext cx="1921425" cy="509531"/>
          </a:xfrm>
          <a:prstGeom prst="rect">
            <a:avLst/>
          </a:prstGeom>
          <a:noFill/>
          <a:ln>
            <a:noFill/>
          </a:ln>
        </p:spPr>
        <p:txBody>
          <a:bodyPr wrap="square" rtlCol="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Calibri"/>
                <a:cs typeface="Arial" charset="0"/>
              </a:rPr>
              <a:t>Discipulos</a:t>
            </a:r>
            <a:endParaRPr kumimoji="0" lang="en-US" sz="4000" b="0" i="0" u="none" strike="noStrike" kern="1200" cap="none" spc="0" normalizeH="0" baseline="0" noProof="0" dirty="0">
              <a:ln>
                <a:noFill/>
              </a:ln>
              <a:solidFill>
                <a:srgbClr val="FFFFFF"/>
              </a:solidFill>
              <a:effectLst/>
              <a:uLnTx/>
              <a:uFillTx/>
              <a:latin typeface="Times New Roman"/>
              <a:ea typeface="Times New Roman"/>
              <a:cs typeface="Arial" charset="0"/>
            </a:endParaRPr>
          </a:p>
        </p:txBody>
      </p:sp>
      <p:sp>
        <p:nvSpPr>
          <p:cNvPr id="29" name="Oval 28">
            <a:extLst>
              <a:ext uri="{FF2B5EF4-FFF2-40B4-BE49-F238E27FC236}">
                <a16:creationId xmlns:a16="http://schemas.microsoft.com/office/drawing/2014/main" id="{9ECE0B57-1779-4024-8063-2F5053C1D44C}"/>
              </a:ext>
            </a:extLst>
          </p:cNvPr>
          <p:cNvSpPr>
            <a:spLocks/>
          </p:cNvSpPr>
          <p:nvPr/>
        </p:nvSpPr>
        <p:spPr>
          <a:xfrm>
            <a:off x="2284808" y="3310519"/>
            <a:ext cx="2377440" cy="2377440"/>
          </a:xfrm>
          <a:prstGeom prst="ellipse">
            <a:avLst/>
          </a:prstGeom>
          <a:noFill/>
          <a:ln w="57150" cap="flat" cmpd="sng" algn="ctr">
            <a:solidFill>
              <a:schemeClr val="bg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Times New Roman"/>
                <a:cs typeface="Arial" charset="0"/>
              </a:rPr>
              <a:t> </a:t>
            </a:r>
            <a:endParaRPr kumimoji="0" lang="en-US" sz="2400" b="0" i="0" u="none" strike="noStrike" kern="1200" cap="none" spc="0" normalizeH="0" baseline="0" noProof="0" dirty="0">
              <a:ln>
                <a:noFill/>
              </a:ln>
              <a:solidFill>
                <a:srgbClr val="FFFFFF"/>
              </a:solidFill>
              <a:effectLst/>
              <a:uLnTx/>
              <a:uFillTx/>
              <a:latin typeface="Times New Roman"/>
              <a:ea typeface="Times New Roman"/>
              <a:cs typeface="Arial" charset="0"/>
            </a:endParaRPr>
          </a:p>
        </p:txBody>
      </p:sp>
      <p:sp>
        <p:nvSpPr>
          <p:cNvPr id="30" name="Rectangle 29">
            <a:extLst>
              <a:ext uri="{FF2B5EF4-FFF2-40B4-BE49-F238E27FC236}">
                <a16:creationId xmlns:a16="http://schemas.microsoft.com/office/drawing/2014/main" id="{DA7B5E0E-4301-46D9-87E4-E737B32086AA}"/>
              </a:ext>
            </a:extLst>
          </p:cNvPr>
          <p:cNvSpPr/>
          <p:nvPr/>
        </p:nvSpPr>
        <p:spPr>
          <a:xfrm>
            <a:off x="2157616" y="4259705"/>
            <a:ext cx="2623430" cy="508312"/>
          </a:xfrm>
          <a:prstGeom prst="rect">
            <a:avLst/>
          </a:prstGeom>
          <a:ln>
            <a:noFill/>
          </a:ln>
        </p:spPr>
        <p:txBody>
          <a:bodyPr wrap="square" anchor="ctr">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Calibri"/>
                <a:cs typeface="Arial" charset="0"/>
              </a:rPr>
              <a:t>Fundamentos</a:t>
            </a:r>
            <a:r>
              <a:rPr kumimoji="0" lang="en-US" sz="2800" b="0" i="0" u="none" strike="noStrike" kern="1200" cap="none" spc="0" normalizeH="0" baseline="0" noProof="0" dirty="0">
                <a:ln>
                  <a:noFill/>
                </a:ln>
                <a:solidFill>
                  <a:srgbClr val="FFFFFF"/>
                </a:solidFill>
                <a:effectLst/>
                <a:uLnTx/>
                <a:uFillTx/>
                <a:latin typeface="Arial"/>
                <a:ea typeface="Calibri"/>
                <a:cs typeface="Arial" charset="0"/>
              </a:rPr>
              <a:t> </a:t>
            </a:r>
            <a:endParaRPr kumimoji="0" lang="en-US" sz="4000" b="0" i="0" u="none" strike="noStrike" kern="1200" cap="none" spc="0" normalizeH="0" baseline="0" noProof="0" dirty="0">
              <a:ln>
                <a:noFill/>
              </a:ln>
              <a:solidFill>
                <a:srgbClr val="FFFFFF"/>
              </a:solidFill>
              <a:effectLst/>
              <a:uLnTx/>
              <a:uFillTx/>
              <a:latin typeface="Times New Roman"/>
              <a:ea typeface="Times New Roman"/>
              <a:cs typeface="Arial" charset="0"/>
            </a:endParaRPr>
          </a:p>
        </p:txBody>
      </p:sp>
      <p:sp>
        <p:nvSpPr>
          <p:cNvPr id="24" name="Rectangle 23">
            <a:extLst>
              <a:ext uri="{FF2B5EF4-FFF2-40B4-BE49-F238E27FC236}">
                <a16:creationId xmlns:a16="http://schemas.microsoft.com/office/drawing/2014/main" id="{FC31DA42-C3E3-44B5-90E7-F45C3476794A}"/>
              </a:ext>
            </a:extLst>
          </p:cNvPr>
          <p:cNvSpPr/>
          <p:nvPr/>
        </p:nvSpPr>
        <p:spPr>
          <a:xfrm>
            <a:off x="0" y="0"/>
            <a:ext cx="9088493" cy="5176228"/>
          </a:xfrm>
          <a:prstGeom prst="rect">
            <a:avLst/>
          </a:prstGeom>
          <a:noFill/>
          <a:ln w="190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Times New Roman"/>
                <a:cs typeface="Arial" charset="0"/>
              </a:rPr>
              <a:t> </a:t>
            </a:r>
            <a:endParaRPr kumimoji="0" lang="en-US" sz="2400" b="0" i="0" u="none" strike="noStrike" kern="1200" cap="none" spc="0" normalizeH="0" baseline="0" noProof="0">
              <a:ln>
                <a:noFill/>
              </a:ln>
              <a:solidFill>
                <a:srgbClr val="FFFFFF"/>
              </a:solidFill>
              <a:effectLst/>
              <a:uLnTx/>
              <a:uFillTx/>
              <a:latin typeface="Times New Roman"/>
              <a:ea typeface="Times New Roman"/>
              <a:cs typeface="Arial" charset="0"/>
            </a:endParaRPr>
          </a:p>
        </p:txBody>
      </p:sp>
      <p:cxnSp>
        <p:nvCxnSpPr>
          <p:cNvPr id="25" name="Straight Arrow Connector 24">
            <a:extLst>
              <a:ext uri="{FF2B5EF4-FFF2-40B4-BE49-F238E27FC236}">
                <a16:creationId xmlns:a16="http://schemas.microsoft.com/office/drawing/2014/main" id="{0E1FD9F2-E4B9-4F12-AE76-36D9D46B6525}"/>
              </a:ext>
            </a:extLst>
          </p:cNvPr>
          <p:cNvCxnSpPr>
            <a:cxnSpLocks/>
            <a:stCxn id="29" idx="6"/>
            <a:endCxn id="21" idx="1"/>
          </p:cNvCxnSpPr>
          <p:nvPr/>
        </p:nvCxnSpPr>
        <p:spPr>
          <a:xfrm>
            <a:off x="4662248" y="4499239"/>
            <a:ext cx="2496238" cy="0"/>
          </a:xfrm>
          <a:prstGeom prst="straightConnector1">
            <a:avLst/>
          </a:prstGeom>
          <a:noFill/>
          <a:ln w="152400" cap="flat" cmpd="sng" algn="ctr">
            <a:solidFill>
              <a:schemeClr val="bg1"/>
            </a:solidFill>
            <a:prstDash val="solid"/>
            <a:headEnd type="none" w="med" len="med"/>
            <a:tailEnd type="triangle" w="sm" len="med"/>
          </a:ln>
          <a:effectLst/>
        </p:spPr>
      </p:cxnSp>
      <p:cxnSp>
        <p:nvCxnSpPr>
          <p:cNvPr id="26" name="Elbow Connector 16">
            <a:extLst>
              <a:ext uri="{FF2B5EF4-FFF2-40B4-BE49-F238E27FC236}">
                <a16:creationId xmlns:a16="http://schemas.microsoft.com/office/drawing/2014/main" id="{7B3B74C5-2837-4B5D-BA92-4E50C3D1EDAB}"/>
              </a:ext>
            </a:extLst>
          </p:cNvPr>
          <p:cNvCxnSpPr>
            <a:cxnSpLocks/>
            <a:endCxn id="29" idx="0"/>
          </p:cNvCxnSpPr>
          <p:nvPr/>
        </p:nvCxnSpPr>
        <p:spPr>
          <a:xfrm rot="10800000">
            <a:off x="3473529" y="3310520"/>
            <a:ext cx="3040947" cy="1188719"/>
          </a:xfrm>
          <a:prstGeom prst="bentConnector4">
            <a:avLst>
              <a:gd name="adj1" fmla="val -1004"/>
              <a:gd name="adj2" fmla="val 153922"/>
            </a:avLst>
          </a:prstGeom>
          <a:noFill/>
          <a:ln w="57150" cap="flat" cmpd="sng" algn="ctr">
            <a:solidFill>
              <a:schemeClr val="bg1"/>
            </a:solidFill>
            <a:prstDash val="solid"/>
            <a:headEnd type="none" w="med" len="med"/>
            <a:tailEnd type="triangle" w="lg" len="lg"/>
          </a:ln>
          <a:effectLst/>
        </p:spPr>
      </p:cxnSp>
      <p:cxnSp>
        <p:nvCxnSpPr>
          <p:cNvPr id="27" name="Straight Arrow Connector 26">
            <a:extLst>
              <a:ext uri="{FF2B5EF4-FFF2-40B4-BE49-F238E27FC236}">
                <a16:creationId xmlns:a16="http://schemas.microsoft.com/office/drawing/2014/main" id="{C97B924C-C9C9-45AC-8078-BAA4D583E1C0}"/>
              </a:ext>
            </a:extLst>
          </p:cNvPr>
          <p:cNvCxnSpPr>
            <a:cxnSpLocks/>
          </p:cNvCxnSpPr>
          <p:nvPr/>
        </p:nvCxnSpPr>
        <p:spPr>
          <a:xfrm>
            <a:off x="215153" y="4582081"/>
            <a:ext cx="2069655" cy="0"/>
          </a:xfrm>
          <a:prstGeom prst="straightConnector1">
            <a:avLst/>
          </a:prstGeom>
          <a:noFill/>
          <a:ln w="152400" cap="flat" cmpd="sng" algn="ctr">
            <a:solidFill>
              <a:schemeClr val="bg1"/>
            </a:solidFill>
            <a:prstDash val="solid"/>
            <a:headEnd type="none" w="med" len="med"/>
            <a:tailEnd type="triangle" w="sm" len="med"/>
          </a:ln>
          <a:effectLst/>
        </p:spPr>
      </p:cxnSp>
      <p:sp>
        <p:nvSpPr>
          <p:cNvPr id="28" name="Text Box 3524">
            <a:extLst>
              <a:ext uri="{FF2B5EF4-FFF2-40B4-BE49-F238E27FC236}">
                <a16:creationId xmlns:a16="http://schemas.microsoft.com/office/drawing/2014/main" id="{FE5C9697-7800-41EC-B89B-8796F6063980}"/>
              </a:ext>
            </a:extLst>
          </p:cNvPr>
          <p:cNvSpPr txBox="1">
            <a:spLocks noChangeArrowheads="1"/>
          </p:cNvSpPr>
          <p:nvPr/>
        </p:nvSpPr>
        <p:spPr bwMode="auto">
          <a:xfrm>
            <a:off x="76324" y="3509457"/>
            <a:ext cx="2173792" cy="509531"/>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lvl="0" algn="ctr" defTabSz="914400" fontAlgn="base"/>
            <a:r>
              <a:rPr lang="en-US" sz="2800" b="0" dirty="0">
                <a:solidFill>
                  <a:srgbClr val="FFFFFF"/>
                </a:solidFill>
                <a:ea typeface="Calibri"/>
                <a:cs typeface="Arial" charset="0"/>
              </a:rPr>
              <a:t>No </a:t>
            </a:r>
            <a:r>
              <a:rPr lang="en-US" sz="2800" b="0" dirty="0" err="1">
                <a:solidFill>
                  <a:srgbClr val="FFFFFF"/>
                </a:solidFill>
                <a:ea typeface="Calibri"/>
                <a:cs typeface="Arial" charset="0"/>
              </a:rPr>
              <a:t>Creyentes</a:t>
            </a:r>
            <a:endParaRPr kumimoji="0" lang="en-US" sz="4000" b="0" i="0" u="none" strike="noStrike" kern="1200" cap="none" spc="0" normalizeH="0" baseline="0" noProof="0" dirty="0">
              <a:ln>
                <a:noFill/>
              </a:ln>
              <a:solidFill>
                <a:srgbClr val="FFFFFF"/>
              </a:solidFill>
              <a:effectLst/>
              <a:uLnTx/>
              <a:uFillTx/>
              <a:latin typeface="Times New Roman"/>
              <a:ea typeface="Times New Roman"/>
              <a:cs typeface="Arial" charset="0"/>
            </a:endParaRPr>
          </a:p>
        </p:txBody>
      </p:sp>
    </p:spTree>
    <p:extLst>
      <p:ext uri="{BB962C8B-B14F-4D97-AF65-F5344CB8AC3E}">
        <p14:creationId xmlns:p14="http://schemas.microsoft.com/office/powerpoint/2010/main" val="334681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8</a:t>
            </a:r>
          </a:p>
        </p:txBody>
      </p:sp>
      <p:sp>
        <p:nvSpPr>
          <p:cNvPr id="2" name="Rectangle 1"/>
          <p:cNvSpPr/>
          <p:nvPr/>
        </p:nvSpPr>
        <p:spPr>
          <a:xfrm>
            <a:off x="545123" y="1325325"/>
            <a:ext cx="8598877" cy="2617191"/>
          </a:xfrm>
          <a:prstGeom prst="rect">
            <a:avLst/>
          </a:prstGeom>
        </p:spPr>
        <p:txBody>
          <a:bodyPr wrap="square">
            <a:spAutoFit/>
          </a:bodyPr>
          <a:lstStyle/>
          <a:p>
            <a:pPr marL="398463" lvl="1" indent="-398463">
              <a:lnSpc>
                <a:spcPct val="115000"/>
              </a:lnSpc>
              <a:spcBef>
                <a:spcPts val="0"/>
              </a:spcBef>
              <a:spcAft>
                <a:spcPts val="1200"/>
              </a:spcAft>
            </a:pPr>
            <a:r>
              <a:rPr lang="es-ES" sz="3200" b="0" dirty="0">
                <a:solidFill>
                  <a:schemeClr val="bg1"/>
                </a:solidFill>
                <a:latin typeface="Arial"/>
                <a:ea typeface="Calibri"/>
              </a:rPr>
              <a:t>Muchas cosas nos distraen de nuestra misión</a:t>
            </a:r>
            <a:r>
              <a:rPr lang="en-US" sz="3200" b="0" dirty="0">
                <a:solidFill>
                  <a:schemeClr val="bg1"/>
                </a:solidFill>
                <a:latin typeface="Arial"/>
                <a:ea typeface="Calibri"/>
              </a:rPr>
              <a:t>: </a:t>
            </a:r>
          </a:p>
          <a:p>
            <a:pPr marL="514350" lvl="1" indent="-514350">
              <a:lnSpc>
                <a:spcPct val="115000"/>
              </a:lnSpc>
              <a:spcBef>
                <a:spcPts val="0"/>
              </a:spcBef>
              <a:spcAft>
                <a:spcPts val="1200"/>
              </a:spcAft>
              <a:buFont typeface="Arial" panose="020B0604020202020204" pitchFamily="34" charset="0"/>
              <a:buChar char="•"/>
            </a:pPr>
            <a:r>
              <a:rPr lang="en-US" sz="3200" b="0" dirty="0" err="1">
                <a:solidFill>
                  <a:schemeClr val="bg1"/>
                </a:solidFill>
                <a:latin typeface="Arial"/>
                <a:ea typeface="Calibri"/>
              </a:rPr>
              <a:t>Nuestros</a:t>
            </a:r>
            <a:r>
              <a:rPr lang="en-US" sz="3200" b="0" dirty="0">
                <a:solidFill>
                  <a:schemeClr val="bg1"/>
                </a:solidFill>
                <a:latin typeface="Arial"/>
                <a:ea typeface="Calibri"/>
              </a:rPr>
              <a:t> </a:t>
            </a:r>
            <a:r>
              <a:rPr lang="en-US" sz="3200" b="0" dirty="0" err="1">
                <a:solidFill>
                  <a:schemeClr val="bg1"/>
                </a:solidFill>
                <a:latin typeface="Arial"/>
                <a:ea typeface="Calibri"/>
              </a:rPr>
              <a:t>deseos</a:t>
            </a:r>
            <a:r>
              <a:rPr lang="en-US" sz="3200" b="0" dirty="0">
                <a:solidFill>
                  <a:schemeClr val="bg1"/>
                </a:solidFill>
                <a:latin typeface="Arial"/>
                <a:ea typeface="Calibri"/>
              </a:rPr>
              <a:t> </a:t>
            </a:r>
            <a:r>
              <a:rPr lang="en-US" sz="3200" b="0" dirty="0" err="1">
                <a:solidFill>
                  <a:schemeClr val="bg1"/>
                </a:solidFill>
                <a:latin typeface="Arial"/>
                <a:ea typeface="Calibri"/>
              </a:rPr>
              <a:t>pecaminosos</a:t>
            </a:r>
            <a:endParaRPr lang="en-US" sz="3200" b="0" dirty="0">
              <a:solidFill>
                <a:schemeClr val="bg1"/>
              </a:solidFill>
              <a:latin typeface="Arial"/>
              <a:ea typeface="Calibri"/>
            </a:endParaRPr>
          </a:p>
          <a:p>
            <a:pPr marL="514350" lvl="1" indent="-51435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Buenas cosas que dejan nuestra misión principal sin hacer</a:t>
            </a:r>
            <a:endParaRPr lang="en-US" sz="1600" b="0" dirty="0">
              <a:solidFill>
                <a:schemeClr val="bg1"/>
              </a:solidFill>
              <a:latin typeface="Arial"/>
              <a:ea typeface="Calibri"/>
            </a:endParaRPr>
          </a:p>
        </p:txBody>
      </p:sp>
      <p:sp>
        <p:nvSpPr>
          <p:cNvPr id="3" name="Rectangle 2">
            <a:extLst>
              <a:ext uri="{FF2B5EF4-FFF2-40B4-BE49-F238E27FC236}">
                <a16:creationId xmlns:a16="http://schemas.microsoft.com/office/drawing/2014/main" id="{1EE604CB-B2D1-4E5B-89A0-A77B64410F8A}"/>
              </a:ext>
            </a:extLst>
          </p:cNvPr>
          <p:cNvSpPr/>
          <p:nvPr/>
        </p:nvSpPr>
        <p:spPr>
          <a:xfrm>
            <a:off x="1" y="4515801"/>
            <a:ext cx="9144000" cy="646331"/>
          </a:xfrm>
          <a:prstGeom prst="rect">
            <a:avLst/>
          </a:prstGeom>
        </p:spPr>
        <p:txBody>
          <a:bodyPr wrap="square">
            <a:spAutoFit/>
          </a:bodyPr>
          <a:lstStyle/>
          <a:p>
            <a:pPr algn="ctr"/>
            <a:r>
              <a:rPr lang="es-ES" sz="3600" dirty="0">
                <a:solidFill>
                  <a:schemeClr val="bg1"/>
                </a:solidFill>
              </a:rPr>
              <a:t>“Lo bueno es enemigo de lo mejor”</a:t>
            </a:r>
            <a:endParaRPr lang="en-US" sz="3600" dirty="0">
              <a:solidFill>
                <a:schemeClr val="bg1"/>
              </a:solidFill>
            </a:endParaRPr>
          </a:p>
        </p:txBody>
      </p:sp>
    </p:spTree>
    <p:extLst>
      <p:ext uri="{BB962C8B-B14F-4D97-AF65-F5344CB8AC3E}">
        <p14:creationId xmlns:p14="http://schemas.microsoft.com/office/powerpoint/2010/main" val="424420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2" name="TextBox 1">
            <a:extLst>
              <a:ext uri="{FF2B5EF4-FFF2-40B4-BE49-F238E27FC236}">
                <a16:creationId xmlns:a16="http://schemas.microsoft.com/office/drawing/2014/main" id="{CC26583F-1805-474D-8CEA-8EC0112D9622}"/>
              </a:ext>
            </a:extLst>
          </p:cNvPr>
          <p:cNvSpPr txBox="1"/>
          <p:nvPr/>
        </p:nvSpPr>
        <p:spPr>
          <a:xfrm>
            <a:off x="0" y="1626361"/>
            <a:ext cx="9143999" cy="2739211"/>
          </a:xfrm>
          <a:prstGeom prst="rect">
            <a:avLst/>
          </a:prstGeom>
          <a:noFill/>
        </p:spPr>
        <p:txBody>
          <a:bodyPr wrap="square" rtlCol="0">
            <a:spAutoFit/>
          </a:bodyPr>
          <a:lstStyle/>
          <a:p>
            <a:pPr algn="ctr">
              <a:spcAft>
                <a:spcPts val="1200"/>
              </a:spcAft>
            </a:pPr>
            <a:r>
              <a:rPr lang="en-US" altLang="en-US" sz="6000" dirty="0">
                <a:solidFill>
                  <a:schemeClr val="bg1"/>
                </a:solidFill>
              </a:rPr>
              <a:t>Taller 1 </a:t>
            </a:r>
            <a:r>
              <a:rPr lang="en-US" altLang="en-US" sz="5400" u="sng" dirty="0">
                <a:solidFill>
                  <a:schemeClr val="bg1"/>
                </a:solidFill>
              </a:rPr>
              <a:t>Repaso</a:t>
            </a:r>
            <a:endParaRPr lang="en-US" altLang="en-US" sz="6000" u="sng" dirty="0">
              <a:solidFill>
                <a:schemeClr val="bg1"/>
              </a:solidFill>
            </a:endParaRPr>
          </a:p>
          <a:p>
            <a:pPr algn="ctr">
              <a:spcAft>
                <a:spcPts val="1200"/>
              </a:spcAft>
            </a:pPr>
            <a:r>
              <a:rPr lang="es-ES" sz="4800" dirty="0">
                <a:solidFill>
                  <a:schemeClr val="bg1"/>
                </a:solidFill>
              </a:rPr>
              <a:t>Cómo hacer Crecer su Iglesia</a:t>
            </a:r>
          </a:p>
          <a:p>
            <a:pPr algn="ctr">
              <a:spcAft>
                <a:spcPts val="1200"/>
              </a:spcAft>
            </a:pPr>
            <a:r>
              <a:rPr lang="en-US" sz="4400" b="0" dirty="0" err="1">
                <a:solidFill>
                  <a:schemeClr val="bg1"/>
                </a:solidFill>
              </a:rPr>
              <a:t>Multiplicar</a:t>
            </a:r>
            <a:r>
              <a:rPr lang="en-US" sz="4400" b="0" dirty="0">
                <a:solidFill>
                  <a:schemeClr val="bg1"/>
                </a:solidFill>
              </a:rPr>
              <a:t> </a:t>
            </a:r>
            <a:r>
              <a:rPr lang="en-US" sz="4400" b="0" dirty="0" err="1">
                <a:solidFill>
                  <a:schemeClr val="bg1"/>
                </a:solidFill>
              </a:rPr>
              <a:t>Discípulos</a:t>
            </a:r>
            <a:endParaRPr lang="en-US" sz="4400" b="0" dirty="0">
              <a:solidFill>
                <a:schemeClr val="bg1"/>
              </a:solidFill>
            </a:endParaRPr>
          </a:p>
        </p:txBody>
      </p:sp>
    </p:spTree>
    <p:extLst>
      <p:ext uri="{BB962C8B-B14F-4D97-AF65-F5344CB8AC3E}">
        <p14:creationId xmlns:p14="http://schemas.microsoft.com/office/powerpoint/2010/main" val="1801349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861" y="1456021"/>
            <a:ext cx="8757138" cy="3687163"/>
          </a:xfrm>
          <a:prstGeom prst="rect">
            <a:avLst/>
          </a:prstGeom>
        </p:spPr>
        <p:txBody>
          <a:bodyPr wrap="square">
            <a:spAutoFit/>
          </a:bodyPr>
          <a:lstStyle/>
          <a:p>
            <a:pPr lvl="0"/>
            <a:r>
              <a:rPr lang="es-ES" sz="3200" b="0" dirty="0">
                <a:solidFill>
                  <a:schemeClr val="bg1"/>
                </a:solidFill>
              </a:rPr>
              <a:t>El Apóstol Pablo:</a:t>
            </a:r>
          </a:p>
          <a:p>
            <a:pPr lvl="0"/>
            <a:r>
              <a:rPr lang="es-ES" sz="3200" b="0" dirty="0">
                <a:solidFill>
                  <a:schemeClr val="bg1"/>
                </a:solidFill>
              </a:rPr>
              <a:t>Corro con una </a:t>
            </a:r>
            <a:r>
              <a:rPr lang="es-ES" sz="3200" u="sng" dirty="0">
                <a:solidFill>
                  <a:schemeClr val="bg1"/>
                </a:solidFill>
              </a:rPr>
              <a:t>meta clara</a:t>
            </a:r>
            <a:r>
              <a:rPr lang="es-ES" sz="3200" dirty="0">
                <a:solidFill>
                  <a:schemeClr val="bg1"/>
                </a:solidFill>
              </a:rPr>
              <a:t> </a:t>
            </a:r>
            <a:r>
              <a:rPr lang="es-ES" sz="3200" b="0" dirty="0">
                <a:solidFill>
                  <a:schemeClr val="bg1"/>
                </a:solidFill>
              </a:rPr>
              <a:t>en mente</a:t>
            </a:r>
            <a:endParaRPr lang="en-US" sz="3200" b="0" dirty="0">
              <a:solidFill>
                <a:schemeClr val="bg1"/>
              </a:solidFill>
            </a:endParaRPr>
          </a:p>
          <a:p>
            <a:endParaRPr lang="en-US" sz="3200" b="0" dirty="0">
              <a:solidFill>
                <a:schemeClr val="bg1"/>
              </a:solidFill>
            </a:endParaRPr>
          </a:p>
          <a:p>
            <a:endParaRPr lang="en-US" sz="3200" b="0" dirty="0">
              <a:solidFill>
                <a:schemeClr val="bg1"/>
              </a:solidFill>
            </a:endParaRPr>
          </a:p>
          <a:p>
            <a:pPr marL="0" lvl="1">
              <a:lnSpc>
                <a:spcPct val="115000"/>
              </a:lnSpc>
              <a:spcBef>
                <a:spcPts val="0"/>
              </a:spcBef>
              <a:spcAft>
                <a:spcPts val="0"/>
              </a:spcAft>
            </a:pPr>
            <a:r>
              <a:rPr lang="en-US" sz="3200" b="0" dirty="0">
                <a:solidFill>
                  <a:schemeClr val="bg1"/>
                </a:solidFill>
                <a:latin typeface="Arial"/>
                <a:ea typeface="Calibri"/>
              </a:rPr>
              <a:t>Jesús:</a:t>
            </a:r>
          </a:p>
          <a:p>
            <a:pPr marL="0" lvl="1">
              <a:lnSpc>
                <a:spcPct val="115000"/>
              </a:lnSpc>
              <a:spcBef>
                <a:spcPts val="0"/>
              </a:spcBef>
              <a:spcAft>
                <a:spcPts val="0"/>
              </a:spcAft>
            </a:pPr>
            <a:r>
              <a:rPr lang="es-ES" sz="3200" b="0" dirty="0">
                <a:solidFill>
                  <a:schemeClr val="bg1"/>
                </a:solidFill>
                <a:latin typeface="Arial"/>
                <a:ea typeface="Calibri"/>
              </a:rPr>
              <a:t>Ustedes dan </a:t>
            </a:r>
            <a:r>
              <a:rPr lang="es-ES" sz="3200" u="sng" dirty="0">
                <a:solidFill>
                  <a:schemeClr val="bg1"/>
                </a:solidFill>
                <a:latin typeface="Arial"/>
                <a:ea typeface="Calibri"/>
              </a:rPr>
              <a:t>mucho fruto</a:t>
            </a:r>
            <a:r>
              <a:rPr lang="es-ES" sz="3200" dirty="0">
                <a:solidFill>
                  <a:schemeClr val="bg1"/>
                </a:solidFill>
                <a:latin typeface="Arial"/>
                <a:ea typeface="Calibri"/>
              </a:rPr>
              <a:t> </a:t>
            </a:r>
          </a:p>
          <a:p>
            <a:pPr marL="0" lvl="1">
              <a:lnSpc>
                <a:spcPct val="115000"/>
              </a:lnSpc>
              <a:spcBef>
                <a:spcPts val="0"/>
              </a:spcBef>
              <a:spcAft>
                <a:spcPts val="0"/>
              </a:spcAft>
            </a:pPr>
            <a:r>
              <a:rPr lang="es-ES" sz="3200" b="0" dirty="0">
                <a:solidFill>
                  <a:schemeClr val="bg1"/>
                </a:solidFill>
                <a:latin typeface="Arial"/>
                <a:ea typeface="Calibri"/>
              </a:rPr>
              <a:t>y muestran así que son mis discípulos</a:t>
            </a:r>
            <a:endParaRPr lang="en-US" sz="3200" b="0" dirty="0">
              <a:solidFill>
                <a:schemeClr val="bg1"/>
              </a:solidFill>
            </a:endParaRPr>
          </a:p>
        </p:txBody>
      </p:sp>
      <p:sp>
        <p:nvSpPr>
          <p:cNvPr id="16388" name="Slide Number Placeholder 3"/>
          <p:cNvSpPr>
            <a:spLocks noGrp="1"/>
          </p:cNvSpPr>
          <p:nvPr>
            <p:ph type="sldNum" sz="quarter" idx="12"/>
          </p:nvPr>
        </p:nvSpPr>
        <p:spPr>
          <a:xfrm>
            <a:off x="7010400" y="6435539"/>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8</a:t>
            </a:r>
          </a:p>
        </p:txBody>
      </p:sp>
      <p:grpSp>
        <p:nvGrpSpPr>
          <p:cNvPr id="3" name="Group 2">
            <a:extLst>
              <a:ext uri="{FF2B5EF4-FFF2-40B4-BE49-F238E27FC236}">
                <a16:creationId xmlns:a16="http://schemas.microsoft.com/office/drawing/2014/main" id="{CC0E8EE6-EB17-485E-BBDC-CD6003BE1823}"/>
              </a:ext>
            </a:extLst>
          </p:cNvPr>
          <p:cNvGrpSpPr>
            <a:grpSpLocks noChangeAspect="1"/>
          </p:cNvGrpSpPr>
          <p:nvPr/>
        </p:nvGrpSpPr>
        <p:grpSpPr>
          <a:xfrm>
            <a:off x="3657601" y="2152924"/>
            <a:ext cx="5486399" cy="2047176"/>
            <a:chOff x="1584077" y="607323"/>
            <a:chExt cx="6549614" cy="2443900"/>
          </a:xfrm>
        </p:grpSpPr>
        <p:pic>
          <p:nvPicPr>
            <p:cNvPr id="1030" name="Picture 6" descr="Image result for target">
              <a:extLst>
                <a:ext uri="{FF2B5EF4-FFF2-40B4-BE49-F238E27FC236}">
                  <a16:creationId xmlns:a16="http://schemas.microsoft.com/office/drawing/2014/main" id="{CA50281D-DFDA-42D7-BA2B-552B598DF0C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220" t="7662" r="10616" b="6221"/>
            <a:stretch/>
          </p:blipFill>
          <p:spPr bwMode="auto">
            <a:xfrm>
              <a:off x="5887109" y="607323"/>
              <a:ext cx="2246582" cy="24439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70984FB0-FA28-4CA6-AB25-09C7AB517C80}"/>
                </a:ext>
              </a:extLst>
            </p:cNvPr>
            <p:cNvSpPr/>
            <p:nvPr/>
          </p:nvSpPr>
          <p:spPr bwMode="auto">
            <a:xfrm>
              <a:off x="1584077" y="1364817"/>
              <a:ext cx="5426324" cy="928911"/>
            </a:xfrm>
            <a:prstGeom prst="rightArrow">
              <a:avLst>
                <a:gd name="adj1" fmla="val 61598"/>
                <a:gd name="adj2" fmla="val 151790"/>
              </a:avLst>
            </a:prstGeom>
            <a:solidFill>
              <a:srgbClr val="FFCC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Arial" charset="0"/>
                </a:rPr>
                <a:t>Great Commission</a:t>
              </a:r>
            </a:p>
          </p:txBody>
        </p:sp>
      </p:grpSp>
      <p:sp>
        <p:nvSpPr>
          <p:cNvPr id="4" name="Rectangle 3">
            <a:extLst>
              <a:ext uri="{FF2B5EF4-FFF2-40B4-BE49-F238E27FC236}">
                <a16:creationId xmlns:a16="http://schemas.microsoft.com/office/drawing/2014/main" id="{2F8FCC47-8E91-4E5A-982D-FAB89EF9D59D}"/>
              </a:ext>
            </a:extLst>
          </p:cNvPr>
          <p:cNvSpPr/>
          <p:nvPr/>
        </p:nvSpPr>
        <p:spPr>
          <a:xfrm>
            <a:off x="0" y="230435"/>
            <a:ext cx="9143999" cy="646331"/>
          </a:xfrm>
          <a:prstGeom prst="rect">
            <a:avLst/>
          </a:prstGeom>
        </p:spPr>
        <p:txBody>
          <a:bodyPr wrap="square">
            <a:spAutoFit/>
          </a:bodyPr>
          <a:lstStyle/>
          <a:p>
            <a:pPr algn="ctr"/>
            <a:r>
              <a:rPr lang="es-ES" sz="3600" dirty="0">
                <a:solidFill>
                  <a:schemeClr val="bg1"/>
                </a:solidFill>
              </a:rPr>
              <a:t>Sepamos la misión y mantente en curso</a:t>
            </a:r>
          </a:p>
        </p:txBody>
      </p:sp>
    </p:spTree>
    <p:extLst>
      <p:ext uri="{BB962C8B-B14F-4D97-AF65-F5344CB8AC3E}">
        <p14:creationId xmlns:p14="http://schemas.microsoft.com/office/powerpoint/2010/main" val="3952270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4FD7FF-B26A-4F5C-AC1F-7EC83FF49DAE}"/>
              </a:ext>
            </a:extLst>
          </p:cNvPr>
          <p:cNvSpPr/>
          <p:nvPr/>
        </p:nvSpPr>
        <p:spPr>
          <a:xfrm>
            <a:off x="351692" y="1441055"/>
            <a:ext cx="8792307" cy="3491277"/>
          </a:xfrm>
          <a:prstGeom prst="rect">
            <a:avLst/>
          </a:prstGeom>
          <a:ln>
            <a:noFill/>
          </a:ln>
        </p:spPr>
        <p:txBody>
          <a:bodyPr wrap="square">
            <a:spAutoFit/>
          </a:bodyPr>
          <a:lstStyle/>
          <a:p>
            <a:pPr marR="0" lvl="0">
              <a:lnSpc>
                <a:spcPct val="115000"/>
              </a:lnSpc>
              <a:spcBef>
                <a:spcPts val="0"/>
              </a:spcBef>
              <a:spcAft>
                <a:spcPts val="1200"/>
              </a:spcAft>
            </a:pPr>
            <a:r>
              <a:rPr lang="es-ES" sz="3200" dirty="0">
                <a:solidFill>
                  <a:schemeClr val="bg1"/>
                </a:solidFill>
                <a:latin typeface="Arial" panose="020B0604020202020204" pitchFamily="34" charset="0"/>
                <a:ea typeface="Calibri" panose="020F0502020204030204" pitchFamily="34" charset="0"/>
                <a:cs typeface="Arial" panose="020B0604020202020204" pitchFamily="34" charset="0"/>
              </a:rPr>
              <a:t>En grupos de 2-5 hablen sobre:</a:t>
            </a:r>
          </a:p>
          <a:p>
            <a:pPr marR="0" lvl="0">
              <a:lnSpc>
                <a:spcPct val="115000"/>
              </a:lnSpc>
              <a:spcBef>
                <a:spcPts val="0"/>
              </a:spcBef>
              <a:spcAft>
                <a:spcPts val="1200"/>
              </a:spcAft>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Por qué la Gran Comisión es la misión de Dios</a:t>
            </a:r>
          </a:p>
          <a:p>
            <a:pPr marL="1828800" lvl="3"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para cada creyente</a:t>
            </a:r>
          </a:p>
          <a:p>
            <a:pPr marL="1828800" lvl="3"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cada iglesia</a:t>
            </a:r>
          </a:p>
          <a:p>
            <a:pPr marL="1828800" lvl="3"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y para ti</a:t>
            </a:r>
            <a:endPar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302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26085"/>
            <a:ext cx="9144000" cy="1172584"/>
          </a:xfrm>
        </p:spPr>
        <p:txBody>
          <a:bodyPr/>
          <a:lstStyle/>
          <a:p>
            <a:pPr>
              <a:lnSpc>
                <a:spcPct val="115000"/>
              </a:lnSpc>
              <a:spcBef>
                <a:spcPts val="0"/>
              </a:spcBef>
              <a:spcAft>
                <a:spcPts val="0"/>
              </a:spcAft>
            </a:pPr>
            <a:r>
              <a:rPr lang="es-ES" dirty="0"/>
              <a:t>Viviendo una Vida Cristiana Equilibrada</a:t>
            </a:r>
            <a:br>
              <a:rPr lang="es-ES" dirty="0"/>
            </a:br>
            <a:r>
              <a:rPr lang="es-ES" sz="3200" b="0" dirty="0"/>
              <a:t>Lección 2</a:t>
            </a:r>
            <a:endParaRPr lang="en-US" b="0"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9</a:t>
            </a:r>
          </a:p>
        </p:txBody>
      </p:sp>
      <p:pic>
        <p:nvPicPr>
          <p:cNvPr id="2" name="Picture 1">
            <a:extLst>
              <a:ext uri="{FF2B5EF4-FFF2-40B4-BE49-F238E27FC236}">
                <a16:creationId xmlns:a16="http://schemas.microsoft.com/office/drawing/2014/main" id="{97FD151F-521F-4F67-A753-42BA54634557}"/>
              </a:ext>
            </a:extLst>
          </p:cNvPr>
          <p:cNvPicPr>
            <a:picLocks noChangeAspect="1"/>
          </p:cNvPicPr>
          <p:nvPr/>
        </p:nvPicPr>
        <p:blipFill>
          <a:blip r:embed="rId3"/>
          <a:stretch>
            <a:fillRect/>
          </a:stretch>
        </p:blipFill>
        <p:spPr>
          <a:xfrm>
            <a:off x="1484333" y="1941507"/>
            <a:ext cx="6175333" cy="3525432"/>
          </a:xfrm>
          <a:prstGeom prst="rect">
            <a:avLst/>
          </a:prstGeom>
        </p:spPr>
      </p:pic>
    </p:spTree>
    <p:extLst>
      <p:ext uri="{BB962C8B-B14F-4D97-AF65-F5344CB8AC3E}">
        <p14:creationId xmlns:p14="http://schemas.microsoft.com/office/powerpoint/2010/main" val="320354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762675"/>
          </a:xfrm>
        </p:spPr>
        <p:txBody>
          <a:bodyPr/>
          <a:lstStyle/>
          <a:p>
            <a:r>
              <a:rPr lang="es-ES" sz="3200" dirty="0"/>
              <a:t>Áreas de la Vida para Mantener en Balance</a:t>
            </a:r>
            <a:endParaRPr lang="en-US" sz="3200"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fontAlgn="base" hangingPunct="1">
              <a:spcBef>
                <a:spcPct val="0"/>
              </a:spcBef>
              <a:spcAft>
                <a:spcPct val="0"/>
              </a:spcAft>
              <a:buNone/>
            </a:pPr>
            <a:r>
              <a:rPr lang="en-US" altLang="en-US" sz="1800" dirty="0">
                <a:solidFill>
                  <a:srgbClr val="FFFFFF"/>
                </a:solidFill>
              </a:rPr>
              <a:t>9</a:t>
            </a:r>
          </a:p>
        </p:txBody>
      </p:sp>
      <p:grpSp>
        <p:nvGrpSpPr>
          <p:cNvPr id="16404" name="Group 16403">
            <a:extLst>
              <a:ext uri="{FF2B5EF4-FFF2-40B4-BE49-F238E27FC236}">
                <a16:creationId xmlns:a16="http://schemas.microsoft.com/office/drawing/2014/main" id="{962F9002-898C-48A7-9811-B2E9A645C44E}"/>
              </a:ext>
            </a:extLst>
          </p:cNvPr>
          <p:cNvGrpSpPr>
            <a:grpSpLocks noChangeAspect="1"/>
          </p:cNvGrpSpPr>
          <p:nvPr/>
        </p:nvGrpSpPr>
        <p:grpSpPr>
          <a:xfrm>
            <a:off x="1627095" y="740777"/>
            <a:ext cx="5942862" cy="5942411"/>
            <a:chOff x="3299012" y="888682"/>
            <a:chExt cx="5550946" cy="5550525"/>
          </a:xfrm>
        </p:grpSpPr>
        <p:sp>
          <p:nvSpPr>
            <p:cNvPr id="21" name="Oval 20"/>
            <p:cNvSpPr/>
            <p:nvPr/>
          </p:nvSpPr>
          <p:spPr>
            <a:xfrm>
              <a:off x="3299012" y="888682"/>
              <a:ext cx="5550946" cy="5550525"/>
            </a:xfrm>
            <a:prstGeom prst="ellipse">
              <a:avLst/>
            </a:prstGeom>
            <a:solidFill>
              <a:srgbClr val="CCFFFF"/>
            </a:solidFill>
            <a:ln w="254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fontAlgn="base">
                <a:lnSpc>
                  <a:spcPct val="115000"/>
                </a:lnSpc>
              </a:pPr>
              <a:r>
                <a:rPr lang="en-US" sz="1100" b="1">
                  <a:solidFill>
                    <a:srgbClr val="000000"/>
                  </a:solidFill>
                  <a:latin typeface="Arial"/>
                  <a:ea typeface="Times New Roman"/>
                  <a:cs typeface="Arial"/>
                </a:rPr>
                <a:t> </a:t>
              </a:r>
              <a:endParaRPr lang="en-US" sz="1100" b="1">
                <a:solidFill>
                  <a:srgbClr val="000000"/>
                </a:solidFill>
                <a:latin typeface="Arial"/>
                <a:ea typeface="Calibri"/>
                <a:cs typeface="Arial"/>
              </a:endParaRPr>
            </a:p>
          </p:txBody>
        </p:sp>
        <p:sp>
          <p:nvSpPr>
            <p:cNvPr id="8" name="Text Box 91"/>
            <p:cNvSpPr txBox="1">
              <a:spLocks noChangeAspect="1" noChangeArrowheads="1"/>
            </p:cNvSpPr>
            <p:nvPr/>
          </p:nvSpPr>
          <p:spPr bwMode="auto">
            <a:xfrm>
              <a:off x="5155650" y="1563902"/>
              <a:ext cx="1964901" cy="7314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r>
                <a:rPr lang="en-US" sz="2800" dirty="0" err="1">
                  <a:solidFill>
                    <a:srgbClr val="000000"/>
                  </a:solidFill>
                  <a:ea typeface="Calibri"/>
                </a:rPr>
                <a:t>Ministerio</a:t>
              </a:r>
              <a:r>
                <a:rPr lang="en-US" sz="2800" dirty="0">
                  <a:solidFill>
                    <a:srgbClr val="000000"/>
                  </a:solidFill>
                  <a:ea typeface="Calibri"/>
                </a:rPr>
                <a:t>/</a:t>
              </a:r>
              <a:endParaRPr lang="en-US" sz="2800" dirty="0">
                <a:ea typeface="Calibri"/>
              </a:endParaRPr>
            </a:p>
            <a:p>
              <a:pPr algn="ctr"/>
              <a:r>
                <a:rPr lang="en-US" sz="2800" dirty="0">
                  <a:solidFill>
                    <a:srgbClr val="000000"/>
                  </a:solidFill>
                  <a:ea typeface="Calibri"/>
                </a:rPr>
                <a:t>Carrera</a:t>
              </a:r>
              <a:endParaRPr lang="en-US" sz="2800" dirty="0">
                <a:ea typeface="Calibri"/>
              </a:endParaRPr>
            </a:p>
          </p:txBody>
        </p:sp>
        <p:sp>
          <p:nvSpPr>
            <p:cNvPr id="9" name="Text Box 92"/>
            <p:cNvSpPr txBox="1">
              <a:spLocks noChangeAspect="1" noChangeArrowheads="1"/>
            </p:cNvSpPr>
            <p:nvPr/>
          </p:nvSpPr>
          <p:spPr bwMode="auto">
            <a:xfrm>
              <a:off x="3460708" y="2580730"/>
              <a:ext cx="1964901" cy="8615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r>
                <a:rPr lang="en-US" sz="2800" dirty="0" err="1">
                  <a:solidFill>
                    <a:srgbClr val="000000"/>
                  </a:solidFill>
                  <a:ea typeface="Calibri"/>
                </a:rPr>
                <a:t>Matrimonio</a:t>
              </a:r>
              <a:r>
                <a:rPr lang="en-US" sz="2800" dirty="0">
                  <a:solidFill>
                    <a:srgbClr val="000000"/>
                  </a:solidFill>
                  <a:ea typeface="Calibri"/>
                </a:rPr>
                <a:t> y Familia</a:t>
              </a:r>
              <a:endParaRPr lang="en-US" sz="2800" dirty="0">
                <a:ea typeface="Calibri"/>
              </a:endParaRPr>
            </a:p>
          </p:txBody>
        </p:sp>
        <p:sp>
          <p:nvSpPr>
            <p:cNvPr id="10" name="Text Box 93"/>
            <p:cNvSpPr txBox="1">
              <a:spLocks noChangeAspect="1" noChangeArrowheads="1"/>
            </p:cNvSpPr>
            <p:nvPr/>
          </p:nvSpPr>
          <p:spPr bwMode="auto">
            <a:xfrm>
              <a:off x="6866615" y="4052343"/>
              <a:ext cx="1828855" cy="7250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r>
                <a:rPr lang="en-US" sz="2800" dirty="0" err="1">
                  <a:solidFill>
                    <a:srgbClr val="000000"/>
                  </a:solidFill>
                  <a:ea typeface="Calibri"/>
                </a:rPr>
                <a:t>Ejercicio</a:t>
              </a:r>
              <a:r>
                <a:rPr lang="en-US" sz="2800" dirty="0">
                  <a:solidFill>
                    <a:srgbClr val="000000"/>
                  </a:solidFill>
                  <a:ea typeface="Calibri"/>
                </a:rPr>
                <a:t>/</a:t>
              </a:r>
              <a:endParaRPr lang="en-US" sz="2800" dirty="0">
                <a:ea typeface="Calibri"/>
              </a:endParaRPr>
            </a:p>
            <a:p>
              <a:pPr algn="ctr"/>
              <a:r>
                <a:rPr lang="en-US" sz="2800" dirty="0" err="1">
                  <a:solidFill>
                    <a:srgbClr val="000000"/>
                  </a:solidFill>
                  <a:ea typeface="Calibri"/>
                </a:rPr>
                <a:t>salud</a:t>
              </a:r>
              <a:endParaRPr lang="en-US" sz="2800" dirty="0">
                <a:ea typeface="Calibri"/>
              </a:endParaRPr>
            </a:p>
          </p:txBody>
        </p:sp>
        <p:sp>
          <p:nvSpPr>
            <p:cNvPr id="11" name="Text Box 94"/>
            <p:cNvSpPr txBox="1">
              <a:spLocks noChangeAspect="1" noChangeArrowheads="1"/>
            </p:cNvSpPr>
            <p:nvPr/>
          </p:nvSpPr>
          <p:spPr bwMode="auto">
            <a:xfrm>
              <a:off x="6798591" y="2549786"/>
              <a:ext cx="1964901" cy="9323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r>
                <a:rPr lang="en-US" sz="2800" dirty="0">
                  <a:solidFill>
                    <a:srgbClr val="000000"/>
                  </a:solidFill>
                  <a:ea typeface="Calibri"/>
                </a:rPr>
                <a:t>Vida</a:t>
              </a:r>
            </a:p>
            <a:p>
              <a:pPr algn="ctr"/>
              <a:r>
                <a:rPr lang="en-US" sz="2800" dirty="0">
                  <a:solidFill>
                    <a:srgbClr val="000000"/>
                  </a:solidFill>
                  <a:ea typeface="Calibri"/>
                </a:rPr>
                <a:t> Social</a:t>
              </a:r>
              <a:endParaRPr lang="en-US" sz="2800" dirty="0">
                <a:ea typeface="Calibri"/>
              </a:endParaRPr>
            </a:p>
          </p:txBody>
        </p:sp>
        <p:sp>
          <p:nvSpPr>
            <p:cNvPr id="12" name="Text Box 97"/>
            <p:cNvSpPr txBox="1">
              <a:spLocks noChangeAspect="1" noChangeArrowheads="1"/>
            </p:cNvSpPr>
            <p:nvPr/>
          </p:nvSpPr>
          <p:spPr bwMode="auto">
            <a:xfrm>
              <a:off x="5076079" y="5029763"/>
              <a:ext cx="2265790" cy="7755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r>
                <a:rPr lang="en-US" sz="2800" dirty="0" err="1">
                  <a:solidFill>
                    <a:srgbClr val="000000"/>
                  </a:solidFill>
                  <a:ea typeface="Calibri"/>
                </a:rPr>
                <a:t>Crecimiento</a:t>
              </a:r>
              <a:r>
                <a:rPr lang="en-US" sz="2800" dirty="0">
                  <a:solidFill>
                    <a:srgbClr val="000000"/>
                  </a:solidFill>
                  <a:ea typeface="Calibri"/>
                </a:rPr>
                <a:t> </a:t>
              </a:r>
              <a:r>
                <a:rPr lang="en-US" sz="2800" dirty="0" err="1">
                  <a:solidFill>
                    <a:srgbClr val="000000"/>
                  </a:solidFill>
                  <a:ea typeface="Calibri"/>
                </a:rPr>
                <a:t>Espiritual</a:t>
              </a:r>
              <a:endParaRPr lang="en-US" sz="2800" dirty="0">
                <a:ea typeface="Calibri"/>
              </a:endParaRPr>
            </a:p>
          </p:txBody>
        </p:sp>
        <p:sp>
          <p:nvSpPr>
            <p:cNvPr id="13" name="Text Box 98"/>
            <p:cNvSpPr txBox="1">
              <a:spLocks noChangeAspect="1" noChangeArrowheads="1"/>
            </p:cNvSpPr>
            <p:nvPr/>
          </p:nvSpPr>
          <p:spPr bwMode="auto">
            <a:xfrm>
              <a:off x="3340052" y="4010211"/>
              <a:ext cx="2099673" cy="7672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a:r>
                <a:rPr lang="en-US" sz="2800" dirty="0" err="1">
                  <a:solidFill>
                    <a:srgbClr val="000000"/>
                  </a:solidFill>
                  <a:ea typeface="Calibri"/>
                </a:rPr>
                <a:t>Crecimiento</a:t>
              </a:r>
              <a:r>
                <a:rPr lang="en-US" sz="2800" dirty="0">
                  <a:solidFill>
                    <a:srgbClr val="000000"/>
                  </a:solidFill>
                  <a:ea typeface="Calibri"/>
                </a:rPr>
                <a:t> Personal</a:t>
              </a:r>
              <a:endParaRPr lang="en-US" sz="2800" dirty="0">
                <a:ea typeface="Calibri"/>
              </a:endParaRPr>
            </a:p>
          </p:txBody>
        </p:sp>
        <p:cxnSp>
          <p:nvCxnSpPr>
            <p:cNvPr id="5" name="Straight Connector 4">
              <a:extLst>
                <a:ext uri="{FF2B5EF4-FFF2-40B4-BE49-F238E27FC236}">
                  <a16:creationId xmlns:a16="http://schemas.microsoft.com/office/drawing/2014/main" id="{5B8E941F-2D54-4905-92D6-3BC0BF2DA0DC}"/>
                </a:ext>
              </a:extLst>
            </p:cNvPr>
            <p:cNvCxnSpPr>
              <a:cxnSpLocks/>
            </p:cNvCxnSpPr>
            <p:nvPr/>
          </p:nvCxnSpPr>
          <p:spPr bwMode="auto">
            <a:xfrm flipH="1">
              <a:off x="4409326" y="1444540"/>
              <a:ext cx="3330319" cy="444125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F31AE302-41E1-44E5-89CE-2D5B1492E004}"/>
                </a:ext>
              </a:extLst>
            </p:cNvPr>
            <p:cNvCxnSpPr>
              <a:cxnSpLocks/>
            </p:cNvCxnSpPr>
            <p:nvPr/>
          </p:nvCxnSpPr>
          <p:spPr bwMode="auto">
            <a:xfrm>
              <a:off x="4409326" y="1444540"/>
              <a:ext cx="3330319" cy="444125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19DAC8A-88BD-4657-BF05-54E974DE8E8B}"/>
                </a:ext>
              </a:extLst>
            </p:cNvPr>
            <p:cNvCxnSpPr>
              <a:cxnSpLocks/>
            </p:cNvCxnSpPr>
            <p:nvPr/>
          </p:nvCxnSpPr>
          <p:spPr bwMode="auto">
            <a:xfrm>
              <a:off x="3299012" y="3665166"/>
              <a:ext cx="555094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2" name="Oval 21"/>
            <p:cNvSpPr>
              <a:spLocks noChangeAspect="1" noChangeArrowheads="1"/>
            </p:cNvSpPr>
            <p:nvPr/>
          </p:nvSpPr>
          <p:spPr bwMode="auto">
            <a:xfrm>
              <a:off x="5155650" y="2656404"/>
              <a:ext cx="1879069" cy="1879015"/>
            </a:xfrm>
            <a:prstGeom prst="ellipse">
              <a:avLst/>
            </a:prstGeom>
            <a:solidFill>
              <a:srgbClr val="FFFF00"/>
            </a:solidFill>
            <a:ln w="38100">
              <a:solidFill>
                <a:schemeClr val="tx1"/>
              </a:solidFill>
              <a:round/>
              <a:headEnd/>
              <a:tailEnd/>
            </a:ln>
          </p:spPr>
          <p:txBody>
            <a:bodyPr rot="0" vert="horz" wrap="square" lIns="91440" tIns="45720" rIns="91440" bIns="45720" anchor="t" anchorCtr="0" upright="1">
              <a:noAutofit/>
            </a:bodyPr>
            <a:lstStyle/>
            <a:p>
              <a:pPr fontAlgn="base">
                <a:lnSpc>
                  <a:spcPct val="115000"/>
                </a:lnSpc>
              </a:pPr>
              <a:r>
                <a:rPr lang="en-US" sz="1100" b="1">
                  <a:solidFill>
                    <a:srgbClr val="FFFFFF"/>
                  </a:solidFill>
                  <a:latin typeface="Arial"/>
                  <a:ea typeface="Times New Roman"/>
                  <a:cs typeface="Arial"/>
                </a:rPr>
                <a:t> </a:t>
              </a:r>
              <a:endParaRPr lang="en-US" sz="1100" b="1">
                <a:solidFill>
                  <a:srgbClr val="FFFFFF"/>
                </a:solidFill>
                <a:latin typeface="Arial"/>
                <a:ea typeface="Calibri"/>
                <a:cs typeface="Arial"/>
              </a:endParaRPr>
            </a:p>
          </p:txBody>
        </p:sp>
        <p:sp>
          <p:nvSpPr>
            <p:cNvPr id="23" name="Text Box 96"/>
            <p:cNvSpPr txBox="1">
              <a:spLocks noChangeAspect="1" noChangeArrowheads="1"/>
            </p:cNvSpPr>
            <p:nvPr/>
          </p:nvSpPr>
          <p:spPr bwMode="auto">
            <a:xfrm>
              <a:off x="5155650" y="3150747"/>
              <a:ext cx="1879069" cy="10263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ctr" fontAlgn="base"/>
              <a:r>
                <a:rPr lang="en-US" sz="2800" b="1" dirty="0">
                  <a:solidFill>
                    <a:srgbClr val="000000"/>
                  </a:solidFill>
                  <a:ea typeface="Calibri"/>
                  <a:cs typeface="Arial" charset="0"/>
                </a:rPr>
                <a:t>Gran </a:t>
              </a:r>
              <a:r>
                <a:rPr lang="en-US" sz="2800" b="1" dirty="0" err="1">
                  <a:solidFill>
                    <a:srgbClr val="000000"/>
                  </a:solidFill>
                  <a:ea typeface="Calibri"/>
                  <a:cs typeface="Arial" charset="0"/>
                </a:rPr>
                <a:t>Comisión</a:t>
              </a:r>
              <a:endParaRPr lang="en-US" sz="2400" b="1" dirty="0">
                <a:solidFill>
                  <a:srgbClr val="000000"/>
                </a:solidFill>
                <a:latin typeface="Times New Roman"/>
                <a:ea typeface="Calibri"/>
                <a:cs typeface="Arial" charset="0"/>
              </a:endParaRPr>
            </a:p>
          </p:txBody>
        </p:sp>
      </p:grpSp>
    </p:spTree>
    <p:extLst>
      <p:ext uri="{BB962C8B-B14F-4D97-AF65-F5344CB8AC3E}">
        <p14:creationId xmlns:p14="http://schemas.microsoft.com/office/powerpoint/2010/main" val="2103545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09C21-D79F-4753-8948-F9DE3BE615BB}"/>
              </a:ext>
            </a:extLst>
          </p:cNvPr>
          <p:cNvSpPr>
            <a:spLocks noGrp="1"/>
          </p:cNvSpPr>
          <p:nvPr>
            <p:ph type="sldNum" sz="quarter" idx="12"/>
          </p:nvPr>
        </p:nvSpPr>
        <p:spPr/>
        <p:txBody>
          <a:bodyPr/>
          <a:lstStyle/>
          <a:p>
            <a:pPr>
              <a:defRPr/>
            </a:pPr>
            <a:r>
              <a:rPr lang="en-US" sz="1800" dirty="0"/>
              <a:t>9</a:t>
            </a:r>
          </a:p>
          <a:p>
            <a:pPr>
              <a:defRPr/>
            </a:pPr>
            <a:endParaRPr lang="en-US" dirty="0"/>
          </a:p>
        </p:txBody>
      </p:sp>
      <p:sp>
        <p:nvSpPr>
          <p:cNvPr id="3" name="Rectangle 2">
            <a:extLst>
              <a:ext uri="{FF2B5EF4-FFF2-40B4-BE49-F238E27FC236}">
                <a16:creationId xmlns:a16="http://schemas.microsoft.com/office/drawing/2014/main" id="{29BA7494-9A7D-49EC-924D-985B8E65C1F9}"/>
              </a:ext>
            </a:extLst>
          </p:cNvPr>
          <p:cNvSpPr/>
          <p:nvPr/>
        </p:nvSpPr>
        <p:spPr>
          <a:xfrm>
            <a:off x="717176" y="1289223"/>
            <a:ext cx="7996518" cy="3272884"/>
          </a:xfrm>
          <a:prstGeom prst="rect">
            <a:avLst/>
          </a:prstGeom>
        </p:spPr>
        <p:txBody>
          <a:bodyPr wrap="square">
            <a:spAutoFit/>
          </a:bodyPr>
          <a:lstStyle/>
          <a:p>
            <a:pPr algn="ctr">
              <a:spcBef>
                <a:spcPts val="0"/>
              </a:spcBef>
              <a:spcAft>
                <a:spcPts val="0"/>
              </a:spcAft>
            </a:pPr>
            <a:r>
              <a:rPr lang="es-ES" sz="4000" dirty="0">
                <a:solidFill>
                  <a:schemeClr val="bg1"/>
                </a:solidFill>
                <a:latin typeface="Arial" panose="020B0604020202020204" pitchFamily="34" charset="0"/>
                <a:ea typeface="Calibri" panose="020F0502020204030204" pitchFamily="34" charset="0"/>
              </a:rPr>
              <a:t>Seguir el Ejemplo de Jesús</a:t>
            </a:r>
          </a:p>
          <a:p>
            <a:pPr algn="ctr">
              <a:spcBef>
                <a:spcPts val="0"/>
              </a:spcBef>
              <a:spcAft>
                <a:spcPts val="0"/>
              </a:spcAft>
            </a:pPr>
            <a:endParaRPr lang="en-US" sz="3600" dirty="0">
              <a:solidFill>
                <a:schemeClr val="bg1"/>
              </a:solidFill>
              <a:latin typeface="Arial" panose="020B0604020202020204" pitchFamily="34" charset="0"/>
              <a:ea typeface="Calibri" panose="020F0502020204030204" pitchFamily="34" charset="0"/>
            </a:endParaRPr>
          </a:p>
          <a:p>
            <a:pPr marL="466725" indent="-466725">
              <a:lnSpc>
                <a:spcPct val="115000"/>
              </a:lnSpc>
              <a:spcBef>
                <a:spcPts val="0"/>
              </a:spcBef>
              <a:spcAft>
                <a:spcPts val="1200"/>
              </a:spcAft>
              <a:buFont typeface="Symbol" panose="05050102010706020507" pitchFamily="18" charset="2"/>
              <a:buChar char=""/>
            </a:pPr>
            <a:r>
              <a:rPr lang="es-ES" sz="3600" b="0" dirty="0">
                <a:solidFill>
                  <a:schemeClr val="bg1"/>
                </a:solidFill>
                <a:latin typeface="Arial" panose="020B0604020202020204" pitchFamily="34" charset="0"/>
                <a:ea typeface="Calibri" panose="020F0502020204030204" pitchFamily="34" charset="0"/>
                <a:cs typeface="Arial" panose="020B0604020202020204" pitchFamily="34" charset="0"/>
              </a:rPr>
              <a:t>Jesús sabía cuál era su misión </a:t>
            </a:r>
          </a:p>
          <a:p>
            <a:pPr marL="466725" indent="-466725">
              <a:lnSpc>
                <a:spcPct val="115000"/>
              </a:lnSpc>
              <a:spcBef>
                <a:spcPts val="0"/>
              </a:spcBef>
              <a:spcAft>
                <a:spcPts val="1200"/>
              </a:spcAft>
              <a:buFont typeface="Symbol" panose="05050102010706020507" pitchFamily="18" charset="2"/>
              <a:buChar char=""/>
            </a:pPr>
            <a:r>
              <a:rPr lang="es-ES" sz="3600" b="0" dirty="0">
                <a:solidFill>
                  <a:schemeClr val="bg1"/>
                </a:solidFill>
                <a:latin typeface="Arial" panose="020B0604020202020204" pitchFamily="34" charset="0"/>
                <a:ea typeface="Calibri" panose="020F0502020204030204" pitchFamily="34" charset="0"/>
                <a:cs typeface="Arial" panose="020B0604020202020204" pitchFamily="34" charset="0"/>
              </a:rPr>
              <a:t>No permitió que otras personas lo distrajeran de Su misión</a:t>
            </a:r>
            <a:endParaRPr lang="en-US" sz="3600" b="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61033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09C21-D79F-4753-8948-F9DE3BE615BB}"/>
              </a:ext>
            </a:extLst>
          </p:cNvPr>
          <p:cNvSpPr>
            <a:spLocks noGrp="1"/>
          </p:cNvSpPr>
          <p:nvPr>
            <p:ph type="sldNum" sz="quarter" idx="12"/>
          </p:nvPr>
        </p:nvSpPr>
        <p:spPr/>
        <p:txBody>
          <a:bodyPr/>
          <a:lstStyle/>
          <a:p>
            <a:pPr>
              <a:defRPr/>
            </a:pPr>
            <a:r>
              <a:rPr lang="en-US" sz="1800" dirty="0"/>
              <a:t>9</a:t>
            </a:r>
          </a:p>
          <a:p>
            <a:pPr>
              <a:defRPr/>
            </a:pPr>
            <a:endParaRPr lang="en-US" sz="1800" dirty="0"/>
          </a:p>
          <a:p>
            <a:pPr>
              <a:defRPr/>
            </a:pPr>
            <a:endParaRPr lang="en-US" dirty="0"/>
          </a:p>
        </p:txBody>
      </p:sp>
      <p:sp>
        <p:nvSpPr>
          <p:cNvPr id="5" name="Rectangle 4">
            <a:extLst>
              <a:ext uri="{FF2B5EF4-FFF2-40B4-BE49-F238E27FC236}">
                <a16:creationId xmlns:a16="http://schemas.microsoft.com/office/drawing/2014/main" id="{C4367644-0643-4B4B-BCD8-9AD12E8CA7F7}"/>
              </a:ext>
            </a:extLst>
          </p:cNvPr>
          <p:cNvSpPr/>
          <p:nvPr/>
        </p:nvSpPr>
        <p:spPr>
          <a:xfrm>
            <a:off x="0" y="2011840"/>
            <a:ext cx="9144000" cy="2103333"/>
          </a:xfrm>
          <a:prstGeom prst="rect">
            <a:avLst/>
          </a:prstGeom>
        </p:spPr>
        <p:txBody>
          <a:bodyPr wrap="square">
            <a:spAutoFit/>
          </a:bodyPr>
          <a:lstStyle/>
          <a:p>
            <a:pPr marL="0" marR="0" algn="ctr">
              <a:lnSpc>
                <a:spcPct val="115000"/>
              </a:lnSpc>
              <a:spcBef>
                <a:spcPts val="0"/>
              </a:spcBef>
              <a:spcAft>
                <a:spcPts val="600"/>
              </a:spcAft>
            </a:pP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Si queremos lograr la misión de Dios,</a:t>
            </a:r>
          </a:p>
          <a:p>
            <a:pPr marL="0" marR="0" algn="ctr">
              <a:lnSpc>
                <a:spcPct val="115000"/>
              </a:lnSpc>
              <a:spcBef>
                <a:spcPts val="0"/>
              </a:spcBef>
              <a:spcAft>
                <a:spcPts val="600"/>
              </a:spcAft>
            </a:pP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entonces debemos seguir </a:t>
            </a:r>
          </a:p>
          <a:p>
            <a:pPr marL="0" marR="0" algn="ctr">
              <a:lnSpc>
                <a:spcPct val="115000"/>
              </a:lnSpc>
              <a:spcBef>
                <a:spcPts val="0"/>
              </a:spcBef>
              <a:spcAft>
                <a:spcPts val="600"/>
              </a:spcAft>
            </a:pP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las prioridades de Dios</a:t>
            </a:r>
          </a:p>
        </p:txBody>
      </p:sp>
    </p:spTree>
    <p:extLst>
      <p:ext uri="{BB962C8B-B14F-4D97-AF65-F5344CB8AC3E}">
        <p14:creationId xmlns:p14="http://schemas.microsoft.com/office/powerpoint/2010/main" val="415262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 y="238125"/>
            <a:ext cx="9144000" cy="903642"/>
          </a:xfrm>
        </p:spPr>
        <p:txBody>
          <a:bodyPr/>
          <a:lstStyle/>
          <a:p>
            <a:r>
              <a:rPr lang="en-US" dirty="0" err="1"/>
              <a:t>Obstáculos</a:t>
            </a:r>
            <a:r>
              <a:rPr lang="en-US" dirty="0"/>
              <a:t> a una Vida Cristiana </a:t>
            </a:r>
            <a:r>
              <a:rPr lang="en-US" dirty="0" err="1"/>
              <a:t>Balanceada</a:t>
            </a:r>
            <a:endParaRPr lang="en-US" sz="3200"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10</a:t>
            </a:r>
          </a:p>
        </p:txBody>
      </p:sp>
      <p:sp>
        <p:nvSpPr>
          <p:cNvPr id="2" name="Rectangle 1"/>
          <p:cNvSpPr/>
          <p:nvPr/>
        </p:nvSpPr>
        <p:spPr>
          <a:xfrm>
            <a:off x="933060" y="1450079"/>
            <a:ext cx="8210939" cy="4931671"/>
          </a:xfrm>
          <a:prstGeom prst="rect">
            <a:avLst/>
          </a:prstGeom>
        </p:spPr>
        <p:txBody>
          <a:bodyPr wrap="square">
            <a:spAutoFit/>
          </a:bodyPr>
          <a:lstStyle/>
          <a:p>
            <a:pPr lvl="1"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Nuestros deseos pecaminosos</a:t>
            </a:r>
          </a:p>
          <a:p>
            <a:pPr lvl="1"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Complacer a otras personas en lugar de a Dios</a:t>
            </a:r>
          </a:p>
          <a:p>
            <a:pPr lvl="1"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Las expectativas de</a:t>
            </a:r>
          </a:p>
          <a:p>
            <a:pPr lvl="2"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líderes y miembros de la iglesia</a:t>
            </a:r>
          </a:p>
          <a:p>
            <a:pPr lvl="2"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familia</a:t>
            </a:r>
          </a:p>
          <a:p>
            <a:pPr lvl="2"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cultura</a:t>
            </a:r>
            <a:endParaRPr lang="en-US" sz="3200" b="0" dirty="0">
              <a:solidFill>
                <a:schemeClr val="bg1"/>
              </a:solidFill>
              <a:latin typeface="Arial"/>
              <a:ea typeface="Calibri"/>
            </a:endParaRPr>
          </a:p>
        </p:txBody>
      </p:sp>
    </p:spTree>
    <p:extLst>
      <p:ext uri="{BB962C8B-B14F-4D97-AF65-F5344CB8AC3E}">
        <p14:creationId xmlns:p14="http://schemas.microsoft.com/office/powerpoint/2010/main" val="1126164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410C2-C621-4E12-AF6C-9714667D7E28}"/>
              </a:ext>
            </a:extLst>
          </p:cNvPr>
          <p:cNvSpPr/>
          <p:nvPr/>
        </p:nvSpPr>
        <p:spPr>
          <a:xfrm>
            <a:off x="633046" y="1707983"/>
            <a:ext cx="8510954" cy="2369880"/>
          </a:xfrm>
          <a:prstGeom prst="rect">
            <a:avLst/>
          </a:prstGeom>
        </p:spPr>
        <p:txBody>
          <a:bodyPr wrap="square">
            <a:spAutoFit/>
          </a:bodyPr>
          <a:lstStyle/>
          <a:p>
            <a:pPr marR="0" lvl="0">
              <a:spcBef>
                <a:spcPts val="0"/>
              </a:spcBef>
              <a:spcAft>
                <a:spcPts val="1200"/>
              </a:spcAft>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En sus grupos hablen sobre:</a:t>
            </a:r>
          </a:p>
          <a:p>
            <a:pPr marL="457200" marR="0" lvl="0" indent="-457200">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Obstáculos para cumplir la Gran Comisión</a:t>
            </a:r>
          </a:p>
          <a:p>
            <a:pPr marL="457200" marR="0" lvl="0" indent="-457200">
              <a:spcBef>
                <a:spcPts val="0"/>
              </a:spcBef>
              <a:spcAft>
                <a:spcPts val="1200"/>
              </a:spcAft>
              <a:buFont typeface="Arial" panose="020B0604020202020204" pitchFamily="34" charset="0"/>
              <a:buChar char="•"/>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Obstáculos para una vida Cristiana equilibrada</a:t>
            </a:r>
            <a:endParaRPr lang="en-US" sz="3200" b="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3812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349487"/>
            <a:ext cx="9144000" cy="1118795"/>
          </a:xfrm>
        </p:spPr>
        <p:txBody>
          <a:bodyPr/>
          <a:lstStyle/>
          <a:p>
            <a:r>
              <a:rPr lang="es-MX" dirty="0"/>
              <a:t>Cómo Vencer los Obstáculos a una Vida Cristiana Balanceada</a:t>
            </a:r>
            <a:endParaRPr lang="en-US"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10</a:t>
            </a:r>
          </a:p>
        </p:txBody>
      </p:sp>
      <p:sp>
        <p:nvSpPr>
          <p:cNvPr id="2" name="Rectangle 1"/>
          <p:cNvSpPr/>
          <p:nvPr/>
        </p:nvSpPr>
        <p:spPr>
          <a:xfrm>
            <a:off x="1308847" y="2480503"/>
            <a:ext cx="7574444" cy="1330685"/>
          </a:xfrm>
          <a:prstGeom prst="rect">
            <a:avLst/>
          </a:prstGeom>
        </p:spPr>
        <p:txBody>
          <a:bodyPr wrap="square">
            <a:spAutoFit/>
          </a:bodyPr>
          <a:lstStyle/>
          <a:p>
            <a:pPr marL="0" lvl="1">
              <a:lnSpc>
                <a:spcPct val="115000"/>
              </a:lnSpc>
              <a:spcBef>
                <a:spcPts val="0"/>
              </a:spcBef>
              <a:spcAft>
                <a:spcPts val="1200"/>
              </a:spcAft>
            </a:pPr>
            <a:r>
              <a:rPr lang="en-US" sz="3200" b="0" dirty="0">
                <a:solidFill>
                  <a:schemeClr val="bg1"/>
                </a:solidFill>
                <a:latin typeface="Arial"/>
                <a:ea typeface="Calibri"/>
              </a:rPr>
              <a:t>1. </a:t>
            </a:r>
            <a:r>
              <a:rPr lang="es-ES" sz="3200" b="0" dirty="0">
                <a:solidFill>
                  <a:schemeClr val="bg1"/>
                </a:solidFill>
                <a:latin typeface="Arial"/>
                <a:ea typeface="Calibri"/>
              </a:rPr>
              <a:t>Jesús es nuestro único maestro</a:t>
            </a:r>
            <a:endParaRPr lang="en-US" sz="3200" b="0" dirty="0">
              <a:solidFill>
                <a:schemeClr val="bg1"/>
              </a:solidFill>
              <a:latin typeface="Arial"/>
              <a:ea typeface="Calibri"/>
            </a:endParaRPr>
          </a:p>
          <a:p>
            <a:pPr marL="520700" indent="-466725">
              <a:lnSpc>
                <a:spcPct val="115000"/>
              </a:lnSpc>
              <a:spcBef>
                <a:spcPts val="0"/>
              </a:spcBef>
              <a:spcAft>
                <a:spcPts val="1200"/>
              </a:spcAft>
            </a:pPr>
            <a:r>
              <a:rPr lang="en-US" sz="3200" b="0" dirty="0">
                <a:solidFill>
                  <a:schemeClr val="bg1"/>
                </a:solidFill>
                <a:latin typeface="Arial"/>
                <a:ea typeface="Calibri"/>
              </a:rPr>
              <a:t>2. </a:t>
            </a:r>
            <a:r>
              <a:rPr lang="es-ES" sz="3200" b="0" dirty="0">
                <a:solidFill>
                  <a:schemeClr val="bg1"/>
                </a:solidFill>
                <a:latin typeface="Arial"/>
                <a:ea typeface="Calibri"/>
              </a:rPr>
              <a:t>El meta es el equilibrio</a:t>
            </a:r>
            <a:endParaRPr lang="en-US" sz="3200" b="0" dirty="0">
              <a:solidFill>
                <a:schemeClr val="bg1"/>
              </a:solidFill>
              <a:latin typeface="Arial"/>
              <a:ea typeface="Calibri"/>
            </a:endParaRPr>
          </a:p>
        </p:txBody>
      </p:sp>
    </p:spTree>
    <p:extLst>
      <p:ext uri="{BB962C8B-B14F-4D97-AF65-F5344CB8AC3E}">
        <p14:creationId xmlns:p14="http://schemas.microsoft.com/office/powerpoint/2010/main" val="2595079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10</a:t>
            </a:r>
          </a:p>
          <a:p>
            <a:pPr eaLnBrk="1" hangingPunct="1">
              <a:spcBef>
                <a:spcPct val="0"/>
              </a:spcBef>
              <a:buFontTx/>
              <a:buNone/>
            </a:pPr>
            <a:endParaRPr lang="en-US" altLang="en-US" sz="1800" dirty="0"/>
          </a:p>
          <a:p>
            <a:pPr eaLnBrk="1" hangingPunct="1">
              <a:spcBef>
                <a:spcPct val="0"/>
              </a:spcBef>
              <a:buFontTx/>
              <a:buNone/>
            </a:pPr>
            <a:endParaRPr lang="en-US" altLang="en-US" sz="1800" dirty="0"/>
          </a:p>
        </p:txBody>
      </p:sp>
      <p:sp>
        <p:nvSpPr>
          <p:cNvPr id="3" name="TextBox 2"/>
          <p:cNvSpPr txBox="1"/>
          <p:nvPr/>
        </p:nvSpPr>
        <p:spPr>
          <a:xfrm>
            <a:off x="0" y="2089847"/>
            <a:ext cx="3455894" cy="1323439"/>
          </a:xfrm>
          <a:prstGeom prst="rect">
            <a:avLst/>
          </a:prstGeom>
          <a:noFill/>
        </p:spPr>
        <p:txBody>
          <a:bodyPr wrap="square" rtlCol="0">
            <a:spAutoFit/>
          </a:bodyPr>
          <a:lstStyle/>
          <a:p>
            <a:pPr algn="ctr">
              <a:spcAft>
                <a:spcPts val="1200"/>
              </a:spcAft>
            </a:pPr>
            <a:r>
              <a:rPr lang="en-US" sz="4000" b="0" dirty="0">
                <a:solidFill>
                  <a:schemeClr val="bg1"/>
                </a:solidFill>
              </a:rPr>
              <a:t>Un </a:t>
            </a:r>
            <a:r>
              <a:rPr lang="en-US" sz="4000" b="0" dirty="0" err="1">
                <a:solidFill>
                  <a:schemeClr val="bg1"/>
                </a:solidFill>
              </a:rPr>
              <a:t>calendario</a:t>
            </a:r>
            <a:r>
              <a:rPr lang="en-US" sz="4000" b="0" dirty="0">
                <a:solidFill>
                  <a:schemeClr val="bg1"/>
                </a:solidFill>
              </a:rPr>
              <a:t> </a:t>
            </a:r>
            <a:r>
              <a:rPr lang="en-US" sz="4000" b="0" dirty="0" err="1">
                <a:solidFill>
                  <a:schemeClr val="bg1"/>
                </a:solidFill>
              </a:rPr>
              <a:t>semanal</a:t>
            </a:r>
            <a:r>
              <a:rPr lang="en-US" sz="4000" b="0" dirty="0">
                <a:solidFill>
                  <a:schemeClr val="bg1"/>
                </a:solidFill>
              </a:rPr>
              <a:t> </a:t>
            </a:r>
          </a:p>
        </p:txBody>
      </p:sp>
      <p:pic>
        <p:nvPicPr>
          <p:cNvPr id="5" name="Picture 4">
            <a:extLst>
              <a:ext uri="{FF2B5EF4-FFF2-40B4-BE49-F238E27FC236}">
                <a16:creationId xmlns:a16="http://schemas.microsoft.com/office/drawing/2014/main" id="{BC55E5A5-97E8-4257-B7C8-217AD3752AE7}"/>
              </a:ext>
            </a:extLst>
          </p:cNvPr>
          <p:cNvPicPr>
            <a:picLocks noChangeAspect="1"/>
          </p:cNvPicPr>
          <p:nvPr/>
        </p:nvPicPr>
        <p:blipFill rotWithShape="1">
          <a:blip r:embed="rId3"/>
          <a:srcRect b="4148"/>
          <a:stretch/>
        </p:blipFill>
        <p:spPr>
          <a:xfrm>
            <a:off x="3623155" y="1248382"/>
            <a:ext cx="5368395" cy="3991255"/>
          </a:xfrm>
          <a:prstGeom prst="rect">
            <a:avLst/>
          </a:prstGeom>
        </p:spPr>
      </p:pic>
    </p:spTree>
    <p:extLst>
      <p:ext uri="{BB962C8B-B14F-4D97-AF65-F5344CB8AC3E}">
        <p14:creationId xmlns:p14="http://schemas.microsoft.com/office/powerpoint/2010/main" val="3869775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A47B2A7E-D916-400E-8139-321405F45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247" y="3381249"/>
            <a:ext cx="6171747" cy="3476751"/>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title"/>
          </p:nvPr>
        </p:nvSpPr>
        <p:spPr>
          <a:xfrm>
            <a:off x="28121" y="84759"/>
            <a:ext cx="9144000" cy="1028424"/>
          </a:xfrm>
          <a:ln>
            <a:noFill/>
          </a:ln>
        </p:spPr>
        <p:txBody>
          <a:bodyPr/>
          <a:lstStyle/>
          <a:p>
            <a:r>
              <a:rPr lang="en-US" altLang="en-US" dirty="0">
                <a:ln w="6350">
                  <a:noFill/>
                </a:ln>
                <a:effectLst>
                  <a:glow rad="63500">
                    <a:schemeClr val="accent4">
                      <a:satMod val="175000"/>
                      <a:alpha val="40000"/>
                    </a:schemeClr>
                  </a:glow>
                </a:effectLst>
              </a:rPr>
              <a:t> </a:t>
            </a:r>
            <a:r>
              <a:rPr lang="en-US" altLang="en-US" sz="2800" dirty="0"/>
              <a:t> </a:t>
            </a:r>
            <a:r>
              <a:rPr lang="en-US" altLang="en-US" dirty="0"/>
              <a:t>La Gran </a:t>
            </a:r>
            <a:r>
              <a:rPr lang="en-US" altLang="en-US" dirty="0" err="1"/>
              <a:t>Comisión</a:t>
            </a:r>
            <a:br>
              <a:rPr lang="en-US" altLang="en-US" dirty="0"/>
            </a:br>
            <a:r>
              <a:rPr lang="en-US" altLang="en-US" sz="3200" dirty="0"/>
              <a:t> </a:t>
            </a:r>
            <a:r>
              <a:rPr lang="en-US" altLang="en-US" sz="2800" b="0" dirty="0"/>
              <a:t>Mateo 28:19-20</a:t>
            </a:r>
            <a:endParaRPr lang="en-US" altLang="en-US" sz="2000" b="0" dirty="0">
              <a:ln w="6350">
                <a:noFill/>
              </a:ln>
              <a:effectLst>
                <a:glow rad="101600">
                  <a:schemeClr val="accent4">
                    <a:satMod val="175000"/>
                    <a:alpha val="40000"/>
                  </a:schemeClr>
                </a:glow>
              </a:effectLst>
            </a:endParaRPr>
          </a:p>
        </p:txBody>
      </p:sp>
      <p:sp>
        <p:nvSpPr>
          <p:cNvPr id="5" name="Rectangle 4">
            <a:extLst>
              <a:ext uri="{FF2B5EF4-FFF2-40B4-BE49-F238E27FC236}">
                <a16:creationId xmlns:a16="http://schemas.microsoft.com/office/drawing/2014/main" id="{53DE4517-3184-4C3E-9A84-AB05936B2F93}"/>
              </a:ext>
            </a:extLst>
          </p:cNvPr>
          <p:cNvSpPr/>
          <p:nvPr/>
        </p:nvSpPr>
        <p:spPr>
          <a:xfrm>
            <a:off x="14060" y="1113183"/>
            <a:ext cx="9115879" cy="2246769"/>
          </a:xfrm>
          <a:prstGeom prst="rect">
            <a:avLst/>
          </a:prstGeom>
        </p:spPr>
        <p:txBody>
          <a:bodyPr wrap="square">
            <a:spAutoFit/>
          </a:bodyPr>
          <a:lstStyle/>
          <a:p>
            <a:pPr marL="457200" lvl="0" indent="-457200" eaLnBrk="0" hangingPunct="0">
              <a:spcBef>
                <a:spcPts val="0"/>
              </a:spcBef>
              <a:spcAft>
                <a:spcPts val="1200"/>
              </a:spcAft>
              <a:buFont typeface="Arial" panose="020B0604020202020204" pitchFamily="34" charset="0"/>
              <a:buChar char="•"/>
            </a:pPr>
            <a:r>
              <a:rPr lang="es-ES" sz="3000" b="0" kern="0" dirty="0">
                <a:solidFill>
                  <a:srgbClr val="FFFFFF"/>
                </a:solidFill>
                <a:latin typeface="Arial"/>
                <a:cs typeface="+mn-cs"/>
              </a:rPr>
              <a:t>Jesús predicó a las multitudes y sanó a muchos </a:t>
            </a:r>
          </a:p>
          <a:p>
            <a:pPr marL="457200" lvl="0" indent="-457200" eaLnBrk="0" hangingPunct="0">
              <a:spcBef>
                <a:spcPts val="0"/>
              </a:spcBef>
              <a:spcAft>
                <a:spcPts val="0"/>
              </a:spcAft>
              <a:buFontTx/>
              <a:buChar char="•"/>
            </a:pPr>
            <a:r>
              <a:rPr lang="es-ES" sz="3000" b="0" kern="0" dirty="0">
                <a:solidFill>
                  <a:srgbClr val="FFFFFF"/>
                </a:solidFill>
                <a:latin typeface="Arial"/>
                <a:cs typeface="+mn-cs"/>
              </a:rPr>
              <a:t>Pero el entrenó a doce hombres ordinarios </a:t>
            </a:r>
          </a:p>
          <a:p>
            <a:pPr lvl="1" eaLnBrk="0" hangingPunct="0">
              <a:spcBef>
                <a:spcPts val="0"/>
              </a:spcBef>
              <a:spcAft>
                <a:spcPts val="1200"/>
              </a:spcAft>
            </a:pPr>
            <a:r>
              <a:rPr lang="es-ES" sz="3000" b="0" kern="0" dirty="0">
                <a:solidFill>
                  <a:srgbClr val="FFFFFF"/>
                </a:solidFill>
                <a:latin typeface="Arial"/>
              </a:rPr>
              <a:t>por tres años para que fuesen sus discípulos </a:t>
            </a:r>
          </a:p>
          <a:p>
            <a:pPr marL="457200" lvl="0" indent="-457200" eaLnBrk="0" hangingPunct="0">
              <a:spcBef>
                <a:spcPts val="0"/>
              </a:spcBef>
              <a:spcAft>
                <a:spcPts val="1200"/>
              </a:spcAft>
              <a:buFontTx/>
              <a:buChar char="•"/>
            </a:pPr>
            <a:r>
              <a:rPr lang="es-ES" sz="3000" b="0" kern="0" dirty="0">
                <a:solidFill>
                  <a:srgbClr val="FFFFFF"/>
                </a:solidFill>
                <a:latin typeface="Arial"/>
                <a:cs typeface="+mn-cs"/>
              </a:rPr>
              <a:t>Sus discípulos debían entrenar a otros discípulos </a:t>
            </a:r>
            <a:endParaRPr lang="en-US" sz="3000" b="0" kern="0" dirty="0">
              <a:solidFill>
                <a:srgbClr val="FFFFFF"/>
              </a:solidFill>
              <a:latin typeface="Arial"/>
              <a:cs typeface="+mn-cs"/>
            </a:endParaRPr>
          </a:p>
        </p:txBody>
      </p:sp>
    </p:spTree>
    <p:extLst>
      <p:ext uri="{BB962C8B-B14F-4D97-AF65-F5344CB8AC3E}">
        <p14:creationId xmlns:p14="http://schemas.microsoft.com/office/powerpoint/2010/main" val="2790936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10;&#10;Description automatically generated">
            <a:extLst>
              <a:ext uri="{FF2B5EF4-FFF2-40B4-BE49-F238E27FC236}">
                <a16:creationId xmlns:a16="http://schemas.microsoft.com/office/drawing/2014/main" id="{A47FA4F1-32C6-45D3-BF9F-F1EB717F4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23" y="1916903"/>
            <a:ext cx="8177154" cy="4941097"/>
          </a:xfrm>
          <a:prstGeom prst="rect">
            <a:avLst/>
          </a:prstGeom>
        </p:spPr>
      </p:pic>
      <p:sp>
        <p:nvSpPr>
          <p:cNvPr id="7" name="TextBox 6">
            <a:extLst>
              <a:ext uri="{FF2B5EF4-FFF2-40B4-BE49-F238E27FC236}">
                <a16:creationId xmlns:a16="http://schemas.microsoft.com/office/drawing/2014/main" id="{13D85E17-4F44-4F09-8FE4-7041E5A39300}"/>
              </a:ext>
            </a:extLst>
          </p:cNvPr>
          <p:cNvSpPr txBox="1"/>
          <p:nvPr/>
        </p:nvSpPr>
        <p:spPr>
          <a:xfrm>
            <a:off x="2022231" y="185878"/>
            <a:ext cx="7121768" cy="1569660"/>
          </a:xfrm>
          <a:prstGeom prst="rect">
            <a:avLst/>
          </a:prstGeom>
          <a:noFill/>
        </p:spPr>
        <p:txBody>
          <a:bodyPr wrap="square" rtlCol="0">
            <a:spAutoFit/>
          </a:bodyPr>
          <a:lstStyle/>
          <a:p>
            <a:pPr marL="514350" indent="-514350">
              <a:spcAft>
                <a:spcPts val="0"/>
              </a:spcAft>
              <a:buFont typeface="+mj-lt"/>
              <a:buAutoNum type="arabicPeriod"/>
            </a:pPr>
            <a:r>
              <a:rPr lang="es-ES" sz="3200" b="0" dirty="0">
                <a:solidFill>
                  <a:schemeClr val="bg1"/>
                </a:solidFill>
              </a:rPr>
              <a:t>Ir a foundationsglobal.com</a:t>
            </a:r>
          </a:p>
          <a:p>
            <a:pPr marL="514350" indent="-514350">
              <a:spcAft>
                <a:spcPts val="0"/>
              </a:spcAft>
              <a:buFont typeface="+mj-lt"/>
              <a:buAutoNum type="arabicPeriod"/>
            </a:pPr>
            <a:r>
              <a:rPr lang="es-ES" sz="3200" b="0" dirty="0">
                <a:solidFill>
                  <a:schemeClr val="bg1"/>
                </a:solidFill>
              </a:rPr>
              <a:t>Seleccione el idioma</a:t>
            </a:r>
          </a:p>
          <a:p>
            <a:pPr marL="514350" indent="-514350">
              <a:spcAft>
                <a:spcPts val="0"/>
              </a:spcAft>
              <a:buFont typeface="+mj-lt"/>
              <a:buAutoNum type="arabicPeriod"/>
            </a:pPr>
            <a:r>
              <a:rPr lang="es-ES" sz="3200" b="0" dirty="0">
                <a:solidFill>
                  <a:schemeClr val="bg1"/>
                </a:solidFill>
              </a:rPr>
              <a:t>Seleccione Descargar</a:t>
            </a:r>
          </a:p>
        </p:txBody>
      </p:sp>
    </p:spTree>
    <p:extLst>
      <p:ext uri="{BB962C8B-B14F-4D97-AF65-F5344CB8AC3E}">
        <p14:creationId xmlns:p14="http://schemas.microsoft.com/office/powerpoint/2010/main" val="4024350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xfrm>
            <a:off x="7010400" y="6435539"/>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11</a:t>
            </a:r>
          </a:p>
        </p:txBody>
      </p:sp>
      <p:sp>
        <p:nvSpPr>
          <p:cNvPr id="2" name="Rectangle 1">
            <a:extLst>
              <a:ext uri="{FF2B5EF4-FFF2-40B4-BE49-F238E27FC236}">
                <a16:creationId xmlns:a16="http://schemas.microsoft.com/office/drawing/2014/main" id="{EFC364AF-BF93-4999-B74E-C6DE2DD0F55B}"/>
              </a:ext>
            </a:extLst>
          </p:cNvPr>
          <p:cNvSpPr/>
          <p:nvPr/>
        </p:nvSpPr>
        <p:spPr>
          <a:xfrm>
            <a:off x="2076131" y="2105561"/>
            <a:ext cx="4403770" cy="1631216"/>
          </a:xfrm>
          <a:prstGeom prst="rect">
            <a:avLst/>
          </a:prstGeom>
        </p:spPr>
        <p:txBody>
          <a:bodyPr wrap="none">
            <a:spAutoFit/>
          </a:bodyPr>
          <a:lstStyle/>
          <a:p>
            <a:r>
              <a:rPr lang="es-ES" sz="4000" dirty="0">
                <a:solidFill>
                  <a:schemeClr val="bg1"/>
                </a:solidFill>
              </a:rPr>
              <a:t>Aprender a decir </a:t>
            </a:r>
          </a:p>
          <a:p>
            <a:pPr algn="ctr"/>
            <a:r>
              <a:rPr lang="es-ES" sz="6000" dirty="0">
                <a:solidFill>
                  <a:srgbClr val="FF0000"/>
                </a:solidFill>
              </a:rPr>
              <a:t>“No” </a:t>
            </a:r>
            <a:endParaRPr lang="en-US" sz="6000" dirty="0">
              <a:solidFill>
                <a:srgbClr val="FF0000"/>
              </a:solidFill>
            </a:endParaRPr>
          </a:p>
        </p:txBody>
      </p:sp>
    </p:spTree>
    <p:extLst>
      <p:ext uri="{BB962C8B-B14F-4D97-AF65-F5344CB8AC3E}">
        <p14:creationId xmlns:p14="http://schemas.microsoft.com/office/powerpoint/2010/main" val="4036454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11</a:t>
            </a:r>
          </a:p>
        </p:txBody>
      </p:sp>
      <p:sp>
        <p:nvSpPr>
          <p:cNvPr id="2" name="Rectangle 1"/>
          <p:cNvSpPr/>
          <p:nvPr/>
        </p:nvSpPr>
        <p:spPr>
          <a:xfrm>
            <a:off x="281354" y="351234"/>
            <a:ext cx="8862646" cy="6155531"/>
          </a:xfrm>
          <a:prstGeom prst="rect">
            <a:avLst/>
          </a:prstGeom>
          <a:ln>
            <a:noFill/>
          </a:ln>
        </p:spPr>
        <p:txBody>
          <a:bodyPr wrap="square">
            <a:spAutoFit/>
          </a:bodyPr>
          <a:lstStyle/>
          <a:p>
            <a:pPr marL="0" lvl="1">
              <a:spcBef>
                <a:spcPts val="0"/>
              </a:spcBef>
              <a:spcAft>
                <a:spcPts val="1200"/>
              </a:spcAft>
            </a:pPr>
            <a:r>
              <a:rPr lang="es-ES" sz="3200" b="0" dirty="0">
                <a:solidFill>
                  <a:schemeClr val="bg1"/>
                </a:solidFill>
                <a:latin typeface="Arial"/>
                <a:ea typeface="Calibri"/>
              </a:rPr>
              <a:t>En su grupo, practique lidiar con este problema:</a:t>
            </a:r>
          </a:p>
          <a:p>
            <a:pPr lvl="1" indent="-457200">
              <a:spcBef>
                <a:spcPts val="0"/>
              </a:spcBef>
              <a:spcAft>
                <a:spcPts val="1200"/>
              </a:spcAft>
              <a:buFont typeface="Arial" panose="020B0604020202020204" pitchFamily="34" charset="0"/>
              <a:buChar char="•"/>
            </a:pPr>
            <a:r>
              <a:rPr lang="es-ES" sz="3200" b="0" dirty="0">
                <a:solidFill>
                  <a:schemeClr val="bg1"/>
                </a:solidFill>
              </a:rPr>
              <a:t>Está teniendo un tiempo de calidad con su familia </a:t>
            </a:r>
          </a:p>
          <a:p>
            <a:pPr lvl="2" indent="-457200">
              <a:spcBef>
                <a:spcPts val="0"/>
              </a:spcBef>
              <a:spcAft>
                <a:spcPts val="1200"/>
              </a:spcAft>
              <a:buFont typeface="Arial" panose="020B0604020202020204" pitchFamily="34" charset="0"/>
              <a:buChar char="•"/>
            </a:pPr>
            <a:r>
              <a:rPr lang="es-ES" sz="3200" b="0" dirty="0">
                <a:solidFill>
                  <a:schemeClr val="bg1"/>
                </a:solidFill>
              </a:rPr>
              <a:t>y un miembro de la iglesia llama </a:t>
            </a:r>
          </a:p>
          <a:p>
            <a:pPr lvl="2" indent="-457200">
              <a:spcBef>
                <a:spcPts val="0"/>
              </a:spcBef>
              <a:spcAft>
                <a:spcPts val="1200"/>
              </a:spcAft>
              <a:buFont typeface="Arial" panose="020B0604020202020204" pitchFamily="34" charset="0"/>
              <a:buChar char="•"/>
            </a:pPr>
            <a:r>
              <a:rPr lang="es-ES" sz="3200" b="0" dirty="0">
                <a:solidFill>
                  <a:schemeClr val="bg1"/>
                </a:solidFill>
              </a:rPr>
              <a:t>y quiere hablar con usted sobre un problema con otro miembro de la iglesia</a:t>
            </a:r>
          </a:p>
          <a:p>
            <a:pPr lvl="2" indent="-457200">
              <a:spcBef>
                <a:spcPts val="0"/>
              </a:spcBef>
              <a:spcAft>
                <a:spcPts val="1200"/>
              </a:spcAft>
              <a:buFont typeface="Arial" panose="020B0604020202020204" pitchFamily="34" charset="0"/>
              <a:buChar char="•"/>
            </a:pPr>
            <a:endParaRPr lang="es-ES" sz="1050" b="0" dirty="0">
              <a:solidFill>
                <a:schemeClr val="bg1"/>
              </a:solidFill>
            </a:endParaRPr>
          </a:p>
          <a:p>
            <a:pPr lvl="1" indent="-457200">
              <a:spcBef>
                <a:spcPts val="0"/>
              </a:spcBef>
              <a:spcAft>
                <a:spcPts val="1200"/>
              </a:spcAft>
              <a:buFont typeface="Arial" panose="020B0604020202020204" pitchFamily="34" charset="0"/>
              <a:buChar char="•"/>
            </a:pPr>
            <a:r>
              <a:rPr lang="es-ES" sz="3200" b="0" dirty="0">
                <a:solidFill>
                  <a:schemeClr val="bg1"/>
                </a:solidFill>
              </a:rPr>
              <a:t>Piense en un tema actual con el que está lidiando </a:t>
            </a:r>
          </a:p>
          <a:p>
            <a:pPr lvl="2" indent="-457200">
              <a:spcBef>
                <a:spcPts val="0"/>
              </a:spcBef>
              <a:spcAft>
                <a:spcPts val="1200"/>
              </a:spcAft>
              <a:buFont typeface="Arial" panose="020B0604020202020204" pitchFamily="34" charset="0"/>
              <a:buChar char="•"/>
            </a:pPr>
            <a:r>
              <a:rPr lang="es-ES" sz="3200" b="0" dirty="0">
                <a:solidFill>
                  <a:schemeClr val="bg1"/>
                </a:solidFill>
              </a:rPr>
              <a:t>y usando este enfoque practique cómo manejarlo</a:t>
            </a:r>
          </a:p>
        </p:txBody>
      </p:sp>
    </p:spTree>
    <p:extLst>
      <p:ext uri="{BB962C8B-B14F-4D97-AF65-F5344CB8AC3E}">
        <p14:creationId xmlns:p14="http://schemas.microsoft.com/office/powerpoint/2010/main" val="2880939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64566"/>
            <a:ext cx="9144000" cy="1118795"/>
          </a:xfrm>
        </p:spPr>
        <p:txBody>
          <a:bodyPr/>
          <a:lstStyle/>
          <a:p>
            <a:r>
              <a:rPr lang="en-US" dirty="0" err="1"/>
              <a:t>Desafíos</a:t>
            </a:r>
            <a:r>
              <a:rPr lang="en-US" dirty="0"/>
              <a:t> </a:t>
            </a:r>
            <a:r>
              <a:rPr lang="en-US" dirty="0" err="1"/>
              <a:t>Personales</a:t>
            </a:r>
            <a:br>
              <a:rPr lang="en-US" dirty="0"/>
            </a:br>
            <a:r>
              <a:rPr lang="en-US" sz="3200" dirty="0" err="1"/>
              <a:t>Lección</a:t>
            </a:r>
            <a:r>
              <a:rPr lang="en-US" sz="3200" dirty="0"/>
              <a:t> 3</a:t>
            </a:r>
            <a:endParaRPr lang="en-US"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12</a:t>
            </a:r>
          </a:p>
        </p:txBody>
      </p:sp>
      <p:sp>
        <p:nvSpPr>
          <p:cNvPr id="2" name="Rectangle 1"/>
          <p:cNvSpPr/>
          <p:nvPr/>
        </p:nvSpPr>
        <p:spPr>
          <a:xfrm>
            <a:off x="125506" y="2176217"/>
            <a:ext cx="5009298" cy="2062103"/>
          </a:xfrm>
          <a:prstGeom prst="rect">
            <a:avLst/>
          </a:prstGeom>
        </p:spPr>
        <p:txBody>
          <a:bodyPr wrap="square">
            <a:spAutoFit/>
          </a:bodyPr>
          <a:lstStyle/>
          <a:p>
            <a:pPr lvl="1" indent="-457200">
              <a:spcBef>
                <a:spcPts val="0"/>
              </a:spcBef>
              <a:spcAft>
                <a:spcPts val="1200"/>
              </a:spcAft>
              <a:buFont typeface="Arial" panose="020B0604020202020204" pitchFamily="34" charset="0"/>
              <a:buChar char="•"/>
            </a:pPr>
            <a:r>
              <a:rPr lang="en-US" sz="3600" b="0" dirty="0" err="1">
                <a:solidFill>
                  <a:schemeClr val="bg1"/>
                </a:solidFill>
                <a:latin typeface="Arial"/>
                <a:ea typeface="Calibri"/>
              </a:rPr>
              <a:t>Cansancio</a:t>
            </a:r>
            <a:r>
              <a:rPr lang="en-US" sz="3600" b="0" dirty="0">
                <a:solidFill>
                  <a:schemeClr val="bg1"/>
                </a:solidFill>
                <a:latin typeface="Arial"/>
                <a:ea typeface="Calibri"/>
              </a:rPr>
              <a:t>/</a:t>
            </a:r>
            <a:r>
              <a:rPr lang="en-US" sz="3600" b="0" dirty="0" err="1">
                <a:solidFill>
                  <a:schemeClr val="bg1"/>
                </a:solidFill>
                <a:latin typeface="Arial"/>
                <a:ea typeface="Calibri"/>
              </a:rPr>
              <a:t>Depresión</a:t>
            </a:r>
            <a:endParaRPr lang="en-US" sz="3600" b="0" dirty="0">
              <a:solidFill>
                <a:schemeClr val="bg1"/>
              </a:solidFill>
              <a:latin typeface="Arial"/>
              <a:ea typeface="Calibri"/>
            </a:endParaRPr>
          </a:p>
          <a:p>
            <a:pPr lvl="1" indent="-457200">
              <a:spcBef>
                <a:spcPts val="0"/>
              </a:spcBef>
              <a:spcAft>
                <a:spcPts val="1200"/>
              </a:spcAft>
              <a:buFont typeface="Arial" panose="020B0604020202020204" pitchFamily="34" charset="0"/>
              <a:buChar char="•"/>
            </a:pPr>
            <a:r>
              <a:rPr lang="en-US" sz="3600" b="0" dirty="0" err="1">
                <a:solidFill>
                  <a:schemeClr val="bg1"/>
                </a:solidFill>
                <a:latin typeface="Arial"/>
                <a:ea typeface="Calibri"/>
              </a:rPr>
              <a:t>Expectativas</a:t>
            </a:r>
            <a:endParaRPr lang="en-US" sz="3600" b="0" dirty="0">
              <a:solidFill>
                <a:schemeClr val="bg1"/>
              </a:solidFill>
              <a:latin typeface="Arial"/>
              <a:ea typeface="Calibri"/>
            </a:endParaRPr>
          </a:p>
          <a:p>
            <a:pPr lvl="1" indent="-457200">
              <a:spcBef>
                <a:spcPts val="0"/>
              </a:spcBef>
              <a:spcAft>
                <a:spcPts val="1200"/>
              </a:spcAft>
              <a:buFont typeface="Arial" panose="020B0604020202020204" pitchFamily="34" charset="0"/>
              <a:buChar char="•"/>
            </a:pPr>
            <a:r>
              <a:rPr lang="en-US" sz="3600" b="0" dirty="0" err="1">
                <a:solidFill>
                  <a:schemeClr val="bg1"/>
                </a:solidFill>
                <a:latin typeface="Arial"/>
                <a:ea typeface="Calibri"/>
              </a:rPr>
              <a:t>Matrimonio</a:t>
            </a:r>
            <a:endParaRPr lang="en-US" sz="3600" b="0" dirty="0">
              <a:solidFill>
                <a:schemeClr val="bg1"/>
              </a:solidFill>
              <a:latin typeface="Arial"/>
              <a:ea typeface="Calibri"/>
            </a:endParaRPr>
          </a:p>
        </p:txBody>
      </p:sp>
      <p:pic>
        <p:nvPicPr>
          <p:cNvPr id="3" name="Picture 2">
            <a:extLst>
              <a:ext uri="{FF2B5EF4-FFF2-40B4-BE49-F238E27FC236}">
                <a16:creationId xmlns:a16="http://schemas.microsoft.com/office/drawing/2014/main" id="{449A72EB-26A2-4884-B947-F65EAA8A50B6}"/>
              </a:ext>
            </a:extLst>
          </p:cNvPr>
          <p:cNvPicPr>
            <a:picLocks noChangeAspect="1"/>
          </p:cNvPicPr>
          <p:nvPr/>
        </p:nvPicPr>
        <p:blipFill>
          <a:blip r:embed="rId3"/>
          <a:stretch>
            <a:fillRect/>
          </a:stretch>
        </p:blipFill>
        <p:spPr>
          <a:xfrm>
            <a:off x="5134804" y="1288869"/>
            <a:ext cx="4009196" cy="4951373"/>
          </a:xfrm>
          <a:prstGeom prst="rect">
            <a:avLst/>
          </a:prstGeom>
        </p:spPr>
      </p:pic>
    </p:spTree>
    <p:extLst>
      <p:ext uri="{BB962C8B-B14F-4D97-AF65-F5344CB8AC3E}">
        <p14:creationId xmlns:p14="http://schemas.microsoft.com/office/powerpoint/2010/main" val="3097754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12</a:t>
            </a:r>
          </a:p>
          <a:p>
            <a:pPr eaLnBrk="1" hangingPunct="1">
              <a:spcBef>
                <a:spcPct val="0"/>
              </a:spcBef>
              <a:buFontTx/>
              <a:buNone/>
            </a:pPr>
            <a:endParaRPr lang="en-US" altLang="en-US" sz="1800" dirty="0"/>
          </a:p>
        </p:txBody>
      </p:sp>
      <p:sp>
        <p:nvSpPr>
          <p:cNvPr id="2" name="Rectangle 1">
            <a:extLst>
              <a:ext uri="{FF2B5EF4-FFF2-40B4-BE49-F238E27FC236}">
                <a16:creationId xmlns:a16="http://schemas.microsoft.com/office/drawing/2014/main" id="{37CFA4A4-B52D-46E7-9F25-685E483CCE89}"/>
              </a:ext>
            </a:extLst>
          </p:cNvPr>
          <p:cNvSpPr/>
          <p:nvPr/>
        </p:nvSpPr>
        <p:spPr>
          <a:xfrm>
            <a:off x="0" y="470776"/>
            <a:ext cx="9144000" cy="769441"/>
          </a:xfrm>
          <a:prstGeom prst="rect">
            <a:avLst/>
          </a:prstGeom>
        </p:spPr>
        <p:txBody>
          <a:bodyPr wrap="square">
            <a:spAutoFit/>
          </a:bodyPr>
          <a:lstStyle/>
          <a:p>
            <a:pPr algn="ctr">
              <a:spcAft>
                <a:spcPts val="1200"/>
              </a:spcAft>
            </a:pPr>
            <a:r>
              <a:rPr lang="en-US" sz="4400" kern="0" dirty="0" err="1">
                <a:solidFill>
                  <a:srgbClr val="FFFFFF"/>
                </a:solidFill>
                <a:latin typeface="Arial"/>
                <a:ea typeface="+mj-ea"/>
                <a:cs typeface="+mj-cs"/>
              </a:rPr>
              <a:t>Cansancio</a:t>
            </a:r>
            <a:r>
              <a:rPr lang="en-US" sz="4400" kern="0" dirty="0">
                <a:solidFill>
                  <a:srgbClr val="FFFFFF"/>
                </a:solidFill>
                <a:latin typeface="Arial"/>
                <a:ea typeface="+mj-ea"/>
                <a:cs typeface="+mj-cs"/>
              </a:rPr>
              <a:t>/</a:t>
            </a:r>
            <a:r>
              <a:rPr lang="en-US" sz="4400" kern="0" dirty="0" err="1">
                <a:solidFill>
                  <a:srgbClr val="FFFFFF"/>
                </a:solidFill>
                <a:latin typeface="Arial"/>
                <a:ea typeface="+mj-ea"/>
                <a:cs typeface="+mj-cs"/>
              </a:rPr>
              <a:t>Depresión</a:t>
            </a:r>
            <a:endParaRPr lang="en-US" sz="4400" kern="0" dirty="0">
              <a:solidFill>
                <a:srgbClr val="FFFFFF"/>
              </a:solidFill>
              <a:latin typeface="Arial"/>
              <a:ea typeface="+mj-ea"/>
              <a:cs typeface="+mj-cs"/>
            </a:endParaRPr>
          </a:p>
        </p:txBody>
      </p:sp>
      <p:pic>
        <p:nvPicPr>
          <p:cNvPr id="3" name="Picture 2">
            <a:extLst>
              <a:ext uri="{FF2B5EF4-FFF2-40B4-BE49-F238E27FC236}">
                <a16:creationId xmlns:a16="http://schemas.microsoft.com/office/drawing/2014/main" id="{E9583C41-D09E-48B3-AF79-2E3FB7B74327}"/>
              </a:ext>
            </a:extLst>
          </p:cNvPr>
          <p:cNvPicPr>
            <a:picLocks noChangeAspect="1"/>
          </p:cNvPicPr>
          <p:nvPr/>
        </p:nvPicPr>
        <p:blipFill>
          <a:blip r:embed="rId3"/>
          <a:stretch>
            <a:fillRect/>
          </a:stretch>
        </p:blipFill>
        <p:spPr>
          <a:xfrm>
            <a:off x="1663373" y="1739614"/>
            <a:ext cx="5817253" cy="3878169"/>
          </a:xfrm>
          <a:prstGeom prst="rect">
            <a:avLst/>
          </a:prstGeom>
        </p:spPr>
      </p:pic>
    </p:spTree>
    <p:extLst>
      <p:ext uri="{BB962C8B-B14F-4D97-AF65-F5344CB8AC3E}">
        <p14:creationId xmlns:p14="http://schemas.microsoft.com/office/powerpoint/2010/main" val="3289604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13</a:t>
            </a:r>
          </a:p>
        </p:txBody>
      </p:sp>
      <p:sp>
        <p:nvSpPr>
          <p:cNvPr id="2" name="Rectangle 1">
            <a:extLst>
              <a:ext uri="{FF2B5EF4-FFF2-40B4-BE49-F238E27FC236}">
                <a16:creationId xmlns:a16="http://schemas.microsoft.com/office/drawing/2014/main" id="{3D7BBC04-D4B9-4140-9F12-F0FEAF41EE40}"/>
              </a:ext>
            </a:extLst>
          </p:cNvPr>
          <p:cNvSpPr/>
          <p:nvPr/>
        </p:nvSpPr>
        <p:spPr>
          <a:xfrm>
            <a:off x="0" y="523875"/>
            <a:ext cx="9144000" cy="769441"/>
          </a:xfrm>
          <a:prstGeom prst="rect">
            <a:avLst/>
          </a:prstGeom>
        </p:spPr>
        <p:txBody>
          <a:bodyPr wrap="square">
            <a:spAutoFit/>
          </a:bodyPr>
          <a:lstStyle/>
          <a:p>
            <a:pPr algn="ctr">
              <a:spcAft>
                <a:spcPts val="1200"/>
              </a:spcAft>
            </a:pPr>
            <a:r>
              <a:rPr lang="en-US" sz="4400" dirty="0" err="1">
                <a:solidFill>
                  <a:schemeClr val="bg1"/>
                </a:solidFill>
              </a:rPr>
              <a:t>Expectativas</a:t>
            </a:r>
            <a:endParaRPr lang="en-US" sz="4400" b="0" kern="0" dirty="0">
              <a:solidFill>
                <a:schemeClr val="bg1"/>
              </a:solidFill>
              <a:latin typeface="Arial"/>
              <a:ea typeface="+mj-ea"/>
              <a:cs typeface="+mj-cs"/>
            </a:endParaRPr>
          </a:p>
        </p:txBody>
      </p:sp>
      <p:pic>
        <p:nvPicPr>
          <p:cNvPr id="1028" name="Picture 4" descr="Image result for man holding the weight of the world">
            <a:extLst>
              <a:ext uri="{FF2B5EF4-FFF2-40B4-BE49-F238E27FC236}">
                <a16:creationId xmlns:a16="http://schemas.microsoft.com/office/drawing/2014/main" id="{0C173CE9-003E-41D2-AE91-BA5D0AE25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75" y="1640042"/>
            <a:ext cx="5353050" cy="408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4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14</a:t>
            </a:r>
          </a:p>
          <a:p>
            <a:pPr eaLnBrk="1" hangingPunct="1">
              <a:spcBef>
                <a:spcPct val="0"/>
              </a:spcBef>
              <a:buFontTx/>
              <a:buNone/>
            </a:pPr>
            <a:endParaRPr lang="en-US" altLang="en-US" sz="1800" dirty="0"/>
          </a:p>
        </p:txBody>
      </p:sp>
      <p:sp>
        <p:nvSpPr>
          <p:cNvPr id="2" name="TextBox 1">
            <a:extLst>
              <a:ext uri="{FF2B5EF4-FFF2-40B4-BE49-F238E27FC236}">
                <a16:creationId xmlns:a16="http://schemas.microsoft.com/office/drawing/2014/main" id="{EE72F47C-E1E4-4F31-B500-2F019E355550}"/>
              </a:ext>
            </a:extLst>
          </p:cNvPr>
          <p:cNvSpPr txBox="1"/>
          <p:nvPr/>
        </p:nvSpPr>
        <p:spPr>
          <a:xfrm>
            <a:off x="0" y="502023"/>
            <a:ext cx="9144000" cy="769441"/>
          </a:xfrm>
          <a:prstGeom prst="rect">
            <a:avLst/>
          </a:prstGeom>
          <a:noFill/>
        </p:spPr>
        <p:txBody>
          <a:bodyPr wrap="square" rtlCol="0">
            <a:spAutoFit/>
          </a:bodyPr>
          <a:lstStyle/>
          <a:p>
            <a:pPr algn="ctr">
              <a:spcAft>
                <a:spcPts val="1200"/>
              </a:spcAft>
            </a:pPr>
            <a:r>
              <a:rPr lang="en-US" sz="4400" dirty="0" err="1">
                <a:solidFill>
                  <a:schemeClr val="bg1"/>
                </a:solidFill>
              </a:rPr>
              <a:t>Matrimonio</a:t>
            </a:r>
            <a:endParaRPr lang="en-US" sz="4400" dirty="0">
              <a:solidFill>
                <a:schemeClr val="bg1"/>
              </a:solidFill>
            </a:endParaRPr>
          </a:p>
        </p:txBody>
      </p:sp>
      <p:pic>
        <p:nvPicPr>
          <p:cNvPr id="2056" name="Picture 8" descr="Image result for hands with wedding rings pictures">
            <a:extLst>
              <a:ext uri="{FF2B5EF4-FFF2-40B4-BE49-F238E27FC236}">
                <a16:creationId xmlns:a16="http://schemas.microsoft.com/office/drawing/2014/main" id="{8C38F68F-AAFA-4CE0-831C-C326D3076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0" b="23399"/>
          <a:stretch/>
        </p:blipFill>
        <p:spPr bwMode="auto">
          <a:xfrm>
            <a:off x="2811061" y="1599640"/>
            <a:ext cx="3521877" cy="365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323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BDF8F6-24D8-4419-A260-FBE6F77BBBC6}"/>
              </a:ext>
            </a:extLst>
          </p:cNvPr>
          <p:cNvSpPr txBox="1"/>
          <p:nvPr/>
        </p:nvSpPr>
        <p:spPr>
          <a:xfrm>
            <a:off x="591671" y="1351508"/>
            <a:ext cx="8552329" cy="4154984"/>
          </a:xfrm>
          <a:prstGeom prst="rect">
            <a:avLst/>
          </a:prstGeom>
          <a:noFill/>
          <a:ln>
            <a:noFill/>
          </a:ln>
        </p:spPr>
        <p:txBody>
          <a:bodyPr wrap="square" rtlCol="0">
            <a:spAutoFit/>
          </a:bodyPr>
          <a:lstStyle/>
          <a:p>
            <a:pPr>
              <a:spcAft>
                <a:spcPts val="1200"/>
              </a:spcAft>
            </a:pPr>
            <a:r>
              <a:rPr lang="es-ES" sz="3200" dirty="0">
                <a:solidFill>
                  <a:schemeClr val="bg1"/>
                </a:solidFill>
              </a:rPr>
              <a:t>En sus grupos:</a:t>
            </a:r>
          </a:p>
          <a:p>
            <a:pPr>
              <a:spcAft>
                <a:spcPts val="1200"/>
              </a:spcAft>
            </a:pPr>
            <a:r>
              <a:rPr lang="es-ES" sz="3200" b="0" dirty="0">
                <a:solidFill>
                  <a:schemeClr val="bg1"/>
                </a:solidFill>
              </a:rPr>
              <a:t>Hable acerca de cómo cada una de estas áreas es una lucha para muchos pastores, líderes Cristianos y creyentes.</a:t>
            </a:r>
          </a:p>
          <a:p>
            <a:pPr marL="914400" lvl="1" indent="-457200">
              <a:spcAft>
                <a:spcPts val="1200"/>
              </a:spcAft>
              <a:buFont typeface="Arial" panose="020B0604020202020204" pitchFamily="34" charset="0"/>
              <a:buChar char="•"/>
            </a:pPr>
            <a:r>
              <a:rPr lang="en-US" sz="3200" b="0" dirty="0" err="1">
                <a:solidFill>
                  <a:schemeClr val="bg1"/>
                </a:solidFill>
              </a:rPr>
              <a:t>Cansancio</a:t>
            </a:r>
            <a:r>
              <a:rPr lang="en-US" sz="3200" b="0" dirty="0">
                <a:solidFill>
                  <a:schemeClr val="bg1"/>
                </a:solidFill>
              </a:rPr>
              <a:t>/</a:t>
            </a:r>
            <a:r>
              <a:rPr lang="en-US" sz="3200" b="0" dirty="0" err="1">
                <a:solidFill>
                  <a:schemeClr val="bg1"/>
                </a:solidFill>
              </a:rPr>
              <a:t>Depresión</a:t>
            </a:r>
            <a:endParaRPr lang="en-US" sz="3200" b="0" dirty="0">
              <a:solidFill>
                <a:schemeClr val="bg1"/>
              </a:solidFill>
            </a:endParaRPr>
          </a:p>
          <a:p>
            <a:pPr marL="914400" lvl="1" indent="-457200">
              <a:spcAft>
                <a:spcPts val="1200"/>
              </a:spcAft>
              <a:buFont typeface="Arial" panose="020B0604020202020204" pitchFamily="34" charset="0"/>
              <a:buChar char="•"/>
            </a:pPr>
            <a:r>
              <a:rPr lang="en-US" sz="3200" b="0" dirty="0" err="1">
                <a:solidFill>
                  <a:schemeClr val="bg1"/>
                </a:solidFill>
              </a:rPr>
              <a:t>Expectativas</a:t>
            </a:r>
            <a:endParaRPr lang="en-US" sz="3200" b="0" dirty="0">
              <a:solidFill>
                <a:schemeClr val="bg1"/>
              </a:solidFill>
            </a:endParaRPr>
          </a:p>
          <a:p>
            <a:pPr marL="914400" lvl="1" indent="-457200">
              <a:spcAft>
                <a:spcPts val="1200"/>
              </a:spcAft>
              <a:buFont typeface="Arial" panose="020B0604020202020204" pitchFamily="34" charset="0"/>
              <a:buChar char="•"/>
            </a:pPr>
            <a:r>
              <a:rPr lang="en-US" sz="3200" b="0" dirty="0" err="1">
                <a:solidFill>
                  <a:schemeClr val="bg1"/>
                </a:solidFill>
              </a:rPr>
              <a:t>Matrimonio</a:t>
            </a:r>
            <a:endParaRPr lang="en-US" sz="3200" b="0" dirty="0">
              <a:solidFill>
                <a:schemeClr val="bg1"/>
              </a:solidFill>
            </a:endParaRPr>
          </a:p>
        </p:txBody>
      </p:sp>
    </p:spTree>
    <p:extLst>
      <p:ext uri="{BB962C8B-B14F-4D97-AF65-F5344CB8AC3E}">
        <p14:creationId xmlns:p14="http://schemas.microsoft.com/office/powerpoint/2010/main" val="2578329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3543" y="422030"/>
            <a:ext cx="9144000" cy="1118795"/>
          </a:xfrm>
        </p:spPr>
        <p:txBody>
          <a:bodyPr/>
          <a:lstStyle/>
          <a:p>
            <a:r>
              <a:rPr lang="es-ES" dirty="0"/>
              <a:t>Estableciendo Metas </a:t>
            </a:r>
            <a:br>
              <a:rPr lang="es-ES" dirty="0"/>
            </a:br>
            <a:r>
              <a:rPr lang="es-ES" dirty="0"/>
              <a:t>para Desarrollo Personal</a:t>
            </a:r>
            <a:br>
              <a:rPr lang="es-ES" dirty="0"/>
            </a:br>
            <a:r>
              <a:rPr lang="es-ES" sz="2800" dirty="0"/>
              <a:t>Lección 4</a:t>
            </a:r>
            <a:endParaRPr lang="es-ES"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15</a:t>
            </a:r>
          </a:p>
        </p:txBody>
      </p:sp>
      <p:sp>
        <p:nvSpPr>
          <p:cNvPr id="2" name="Rectangle 1"/>
          <p:cNvSpPr/>
          <p:nvPr/>
        </p:nvSpPr>
        <p:spPr>
          <a:xfrm>
            <a:off x="5292970" y="2364732"/>
            <a:ext cx="3894574" cy="2771080"/>
          </a:xfrm>
          <a:prstGeom prst="rect">
            <a:avLst/>
          </a:prstGeom>
        </p:spPr>
        <p:txBody>
          <a:bodyPr wrap="square">
            <a:spAutoFit/>
          </a:bodyPr>
          <a:lstStyle/>
          <a:p>
            <a:pPr marL="0" lvl="1">
              <a:lnSpc>
                <a:spcPct val="115000"/>
              </a:lnSpc>
              <a:spcBef>
                <a:spcPts val="0"/>
              </a:spcBef>
              <a:spcAft>
                <a:spcPts val="1200"/>
              </a:spcAft>
            </a:pPr>
            <a:r>
              <a:rPr lang="es-ES" sz="3200" dirty="0">
                <a:solidFill>
                  <a:schemeClr val="bg1"/>
                </a:solidFill>
                <a:latin typeface="Arial"/>
                <a:ea typeface="Calibri"/>
              </a:rPr>
              <a:t>Buenos metas son</a:t>
            </a:r>
          </a:p>
          <a:p>
            <a:pPr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Específico</a:t>
            </a:r>
          </a:p>
          <a:p>
            <a:pPr lvl="1"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Medibles</a:t>
            </a:r>
          </a:p>
          <a:p>
            <a:pPr lvl="1" indent="-457200">
              <a:lnSpc>
                <a:spcPct val="115000"/>
              </a:lnSpc>
              <a:spcBef>
                <a:spcPts val="0"/>
              </a:spcBef>
              <a:spcAft>
                <a:spcPts val="1200"/>
              </a:spcAft>
              <a:buFont typeface="Arial" panose="020B0604020202020204" pitchFamily="34" charset="0"/>
              <a:buChar char="•"/>
            </a:pPr>
            <a:r>
              <a:rPr lang="es-ES" sz="3200" b="0" dirty="0">
                <a:solidFill>
                  <a:schemeClr val="bg1"/>
                </a:solidFill>
                <a:latin typeface="Arial"/>
                <a:ea typeface="Calibri"/>
              </a:rPr>
              <a:t>Realizable</a:t>
            </a:r>
            <a:endParaRPr lang="en-US" sz="3200" b="0" dirty="0">
              <a:solidFill>
                <a:schemeClr val="bg1"/>
              </a:solidFill>
              <a:latin typeface="Arial"/>
              <a:ea typeface="Calibri"/>
            </a:endParaRPr>
          </a:p>
        </p:txBody>
      </p:sp>
      <p:pic>
        <p:nvPicPr>
          <p:cNvPr id="3" name="Picture 2">
            <a:extLst>
              <a:ext uri="{FF2B5EF4-FFF2-40B4-BE49-F238E27FC236}">
                <a16:creationId xmlns:a16="http://schemas.microsoft.com/office/drawing/2014/main" id="{CF859851-648D-464B-9F54-4508B39B9439}"/>
              </a:ext>
            </a:extLst>
          </p:cNvPr>
          <p:cNvPicPr>
            <a:picLocks noChangeAspect="1"/>
          </p:cNvPicPr>
          <p:nvPr/>
        </p:nvPicPr>
        <p:blipFill>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harpenSoften amount="78000"/>
                    </a14:imgEffect>
                    <a14:imgEffect>
                      <a14:colorTemperature colorTemp="11500"/>
                    </a14:imgEffect>
                    <a14:imgEffect>
                      <a14:brightnessContrast bright="86000" contrast="77000"/>
                    </a14:imgEffect>
                  </a14:imgLayer>
                </a14:imgProps>
              </a:ext>
            </a:extLst>
          </a:blip>
          <a:stretch>
            <a:fillRect/>
          </a:stretch>
        </p:blipFill>
        <p:spPr>
          <a:xfrm>
            <a:off x="433552" y="2220023"/>
            <a:ext cx="4517528" cy="3517697"/>
          </a:xfrm>
          <a:prstGeom prst="rect">
            <a:avLst/>
          </a:prstGeom>
          <a:noFill/>
        </p:spPr>
      </p:pic>
    </p:spTree>
    <p:extLst>
      <p:ext uri="{BB962C8B-B14F-4D97-AF65-F5344CB8AC3E}">
        <p14:creationId xmlns:p14="http://schemas.microsoft.com/office/powerpoint/2010/main" val="305326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
            <a:ext cx="9144000" cy="978533"/>
          </a:xfrm>
        </p:spPr>
        <p:txBody>
          <a:bodyPr/>
          <a:lstStyle/>
          <a:p>
            <a:r>
              <a:rPr lang="es-MX" dirty="0"/>
              <a:t>Como Priorizar Metas</a:t>
            </a:r>
            <a:endParaRPr lang="en-US"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13</a:t>
            </a:r>
          </a:p>
        </p:txBody>
      </p:sp>
      <p:sp>
        <p:nvSpPr>
          <p:cNvPr id="2" name="Rectangle 1"/>
          <p:cNvSpPr/>
          <p:nvPr/>
        </p:nvSpPr>
        <p:spPr>
          <a:xfrm>
            <a:off x="1764323" y="1392037"/>
            <a:ext cx="5615353" cy="1077218"/>
          </a:xfrm>
          <a:prstGeom prst="rect">
            <a:avLst/>
          </a:prstGeom>
        </p:spPr>
        <p:txBody>
          <a:bodyPr wrap="square">
            <a:spAutoFit/>
          </a:bodyPr>
          <a:lstStyle/>
          <a:p>
            <a:pPr marL="0" lvl="1" algn="ctr">
              <a:spcBef>
                <a:spcPts val="0"/>
              </a:spcBef>
              <a:spcAft>
                <a:spcPts val="600"/>
              </a:spcAft>
            </a:pPr>
            <a:r>
              <a:rPr lang="es-ES" sz="3200" b="0" dirty="0">
                <a:solidFill>
                  <a:schemeClr val="bg1"/>
                </a:solidFill>
                <a:latin typeface="Arial"/>
                <a:ea typeface="Calibri"/>
              </a:rPr>
              <a:t>Encierra en un círculo el área más débil de tu vida</a:t>
            </a:r>
            <a:endParaRPr lang="en-US" sz="3200" b="0" dirty="0">
              <a:solidFill>
                <a:schemeClr val="bg1"/>
              </a:solidFill>
              <a:latin typeface="Arial"/>
              <a:ea typeface="Calibri"/>
            </a:endParaRPr>
          </a:p>
        </p:txBody>
      </p:sp>
      <p:sp>
        <p:nvSpPr>
          <p:cNvPr id="3" name="Rectangle 2">
            <a:extLst>
              <a:ext uri="{FF2B5EF4-FFF2-40B4-BE49-F238E27FC236}">
                <a16:creationId xmlns:a16="http://schemas.microsoft.com/office/drawing/2014/main" id="{02361FDC-29DB-4776-8F3F-18162053FCE4}"/>
              </a:ext>
            </a:extLst>
          </p:cNvPr>
          <p:cNvSpPr/>
          <p:nvPr/>
        </p:nvSpPr>
        <p:spPr>
          <a:xfrm>
            <a:off x="0" y="2882761"/>
            <a:ext cx="4629237" cy="1877437"/>
          </a:xfrm>
          <a:prstGeom prst="rect">
            <a:avLst/>
          </a:prstGeom>
        </p:spPr>
        <p:txBody>
          <a:bodyPr wrap="square">
            <a:spAutoFit/>
          </a:bodyPr>
          <a:lstStyle/>
          <a:p>
            <a:pPr marL="0" lvl="4">
              <a:spcBef>
                <a:spcPts val="0"/>
              </a:spcBef>
              <a:spcAft>
                <a:spcPts val="1200"/>
              </a:spcAft>
            </a:pPr>
            <a:r>
              <a:rPr lang="es-ES" sz="3200" b="0" dirty="0">
                <a:solidFill>
                  <a:schemeClr val="bg1"/>
                </a:solidFill>
                <a:latin typeface="Arial"/>
                <a:ea typeface="Calibri"/>
              </a:rPr>
              <a:t>a. Ministerio/Carrera</a:t>
            </a:r>
          </a:p>
          <a:p>
            <a:pPr marL="0" lvl="4">
              <a:spcBef>
                <a:spcPts val="0"/>
              </a:spcBef>
              <a:spcAft>
                <a:spcPts val="1200"/>
              </a:spcAft>
            </a:pPr>
            <a:r>
              <a:rPr lang="es-ES" sz="3200" b="0" dirty="0">
                <a:solidFill>
                  <a:schemeClr val="bg1"/>
                </a:solidFill>
                <a:latin typeface="Arial"/>
                <a:ea typeface="Calibri"/>
              </a:rPr>
              <a:t>b. Matrimonio y Familia</a:t>
            </a:r>
          </a:p>
          <a:p>
            <a:pPr marL="0" lvl="4">
              <a:spcBef>
                <a:spcPts val="0"/>
              </a:spcBef>
              <a:spcAft>
                <a:spcPts val="1200"/>
              </a:spcAft>
            </a:pPr>
            <a:r>
              <a:rPr lang="es-ES" sz="3200" b="0" dirty="0">
                <a:solidFill>
                  <a:schemeClr val="bg1"/>
                </a:solidFill>
                <a:latin typeface="Arial"/>
                <a:ea typeface="Calibri"/>
              </a:rPr>
              <a:t>c. Crecimiento Espiritual</a:t>
            </a:r>
          </a:p>
        </p:txBody>
      </p:sp>
      <p:sp>
        <p:nvSpPr>
          <p:cNvPr id="4" name="Rectangle 3">
            <a:extLst>
              <a:ext uri="{FF2B5EF4-FFF2-40B4-BE49-F238E27FC236}">
                <a16:creationId xmlns:a16="http://schemas.microsoft.com/office/drawing/2014/main" id="{5382CA32-A411-4241-A6D5-4CD3F6F348A7}"/>
              </a:ext>
            </a:extLst>
          </p:cNvPr>
          <p:cNvSpPr/>
          <p:nvPr/>
        </p:nvSpPr>
        <p:spPr>
          <a:xfrm>
            <a:off x="4629237" y="2882761"/>
            <a:ext cx="4514763" cy="1877437"/>
          </a:xfrm>
          <a:prstGeom prst="rect">
            <a:avLst/>
          </a:prstGeom>
        </p:spPr>
        <p:txBody>
          <a:bodyPr wrap="square">
            <a:spAutoFit/>
          </a:bodyPr>
          <a:lstStyle/>
          <a:p>
            <a:pPr marL="0" lvl="4">
              <a:spcBef>
                <a:spcPts val="0"/>
              </a:spcBef>
              <a:spcAft>
                <a:spcPts val="1200"/>
              </a:spcAft>
            </a:pPr>
            <a:r>
              <a:rPr lang="es-ES" sz="3200" b="0" dirty="0">
                <a:solidFill>
                  <a:schemeClr val="bg1"/>
                </a:solidFill>
                <a:latin typeface="Arial"/>
                <a:ea typeface="Calibri"/>
              </a:rPr>
              <a:t>d. Vida Social</a:t>
            </a:r>
          </a:p>
          <a:p>
            <a:pPr marL="0" lvl="4">
              <a:spcBef>
                <a:spcPts val="0"/>
              </a:spcBef>
              <a:spcAft>
                <a:spcPts val="1200"/>
              </a:spcAft>
            </a:pPr>
            <a:r>
              <a:rPr lang="es-ES" sz="3200" b="0" dirty="0">
                <a:solidFill>
                  <a:schemeClr val="bg1"/>
                </a:solidFill>
                <a:latin typeface="Arial"/>
                <a:ea typeface="Calibri"/>
              </a:rPr>
              <a:t>e. Ejercicio/Salud</a:t>
            </a:r>
          </a:p>
          <a:p>
            <a:pPr marL="0" lvl="4">
              <a:spcBef>
                <a:spcPts val="0"/>
              </a:spcBef>
              <a:spcAft>
                <a:spcPts val="1200"/>
              </a:spcAft>
            </a:pPr>
            <a:r>
              <a:rPr lang="es-ES" sz="3200" b="0" dirty="0">
                <a:solidFill>
                  <a:schemeClr val="bg1"/>
                </a:solidFill>
                <a:latin typeface="Arial"/>
                <a:ea typeface="Calibri"/>
              </a:rPr>
              <a:t>f. Crecimiento Personal</a:t>
            </a:r>
          </a:p>
        </p:txBody>
      </p:sp>
    </p:spTree>
    <p:extLst>
      <p:ext uri="{BB962C8B-B14F-4D97-AF65-F5344CB8AC3E}">
        <p14:creationId xmlns:p14="http://schemas.microsoft.com/office/powerpoint/2010/main" val="3203161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idx="1"/>
          </p:nvPr>
        </p:nvSpPr>
        <p:spPr>
          <a:xfrm>
            <a:off x="1603424" y="1495565"/>
            <a:ext cx="6252280" cy="1181374"/>
          </a:xfrm>
        </p:spPr>
        <p:txBody>
          <a:bodyPr/>
          <a:lstStyle/>
          <a:p>
            <a:pPr marL="0" indent="0" algn="ctr">
              <a:buNone/>
            </a:pPr>
            <a:r>
              <a:rPr lang="es-ES" altLang="en-US" dirty="0"/>
              <a:t>Un discípulo es una persona que se está volviendo como Jesús.</a:t>
            </a:r>
            <a:endParaRPr lang="en-US" altLang="en-US" dirty="0"/>
          </a:p>
        </p:txBody>
      </p:sp>
      <p:sp>
        <p:nvSpPr>
          <p:cNvPr id="6" name="TextBox 5">
            <a:extLst>
              <a:ext uri="{FF2B5EF4-FFF2-40B4-BE49-F238E27FC236}">
                <a16:creationId xmlns:a16="http://schemas.microsoft.com/office/drawing/2014/main" id="{16C4602C-A50E-44AD-A92D-23D437063E72}"/>
              </a:ext>
            </a:extLst>
          </p:cNvPr>
          <p:cNvSpPr txBox="1"/>
          <p:nvPr/>
        </p:nvSpPr>
        <p:spPr>
          <a:xfrm>
            <a:off x="2243319" y="2875721"/>
            <a:ext cx="4972489" cy="2292935"/>
          </a:xfrm>
          <a:prstGeom prst="rect">
            <a:avLst/>
          </a:prstGeom>
          <a:noFill/>
          <a:ln>
            <a:noFill/>
          </a:ln>
        </p:spPr>
        <p:txBody>
          <a:bodyPr wrap="square" rtlCol="0">
            <a:spAutoFit/>
          </a:bodyPr>
          <a:lstStyle/>
          <a:p>
            <a:pPr>
              <a:spcBef>
                <a:spcPts val="600"/>
              </a:spcBef>
            </a:pPr>
            <a:r>
              <a:rPr lang="es-ES" sz="3200" b="0" dirty="0">
                <a:solidFill>
                  <a:schemeClr val="bg1"/>
                </a:solidFill>
              </a:rPr>
              <a:t>El discipulado solo ocurre: </a:t>
            </a:r>
          </a:p>
          <a:p>
            <a:pPr marL="1371600" lvl="2" indent="-457200">
              <a:spcBef>
                <a:spcPts val="600"/>
              </a:spcBef>
              <a:buFont typeface="Arial" panose="020B0604020202020204" pitchFamily="34" charset="0"/>
              <a:buChar char="•"/>
            </a:pPr>
            <a:r>
              <a:rPr lang="es-ES" sz="3200" b="0" dirty="0">
                <a:solidFill>
                  <a:schemeClr val="bg1"/>
                </a:solidFill>
              </a:rPr>
              <a:t>De cerca</a:t>
            </a:r>
          </a:p>
          <a:p>
            <a:pPr marL="1371600" lvl="2" indent="-457200">
              <a:spcBef>
                <a:spcPts val="600"/>
              </a:spcBef>
              <a:buFont typeface="Arial" panose="020B0604020202020204" pitchFamily="34" charset="0"/>
              <a:buChar char="•"/>
            </a:pPr>
            <a:r>
              <a:rPr lang="es-ES" sz="3200" b="0" dirty="0">
                <a:solidFill>
                  <a:schemeClr val="bg1"/>
                </a:solidFill>
              </a:rPr>
              <a:t>En persona</a:t>
            </a:r>
          </a:p>
          <a:p>
            <a:pPr marL="1371600" lvl="2" indent="-457200">
              <a:spcBef>
                <a:spcPts val="600"/>
              </a:spcBef>
              <a:buFont typeface="Arial" panose="020B0604020202020204" pitchFamily="34" charset="0"/>
              <a:buChar char="•"/>
            </a:pPr>
            <a:r>
              <a:rPr lang="es-ES" sz="3200" b="0" dirty="0">
                <a:solidFill>
                  <a:schemeClr val="bg1"/>
                </a:solidFill>
              </a:rPr>
              <a:t>Con el tiempo</a:t>
            </a:r>
            <a:endParaRPr lang="en-US" sz="3200" b="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5F87D-8582-4B6F-8B27-B8BA28331B15}"/>
              </a:ext>
            </a:extLst>
          </p:cNvPr>
          <p:cNvSpPr>
            <a:spLocks noGrp="1"/>
          </p:cNvSpPr>
          <p:nvPr>
            <p:ph type="sldNum" sz="quarter" idx="12"/>
          </p:nvPr>
        </p:nvSpPr>
        <p:spPr/>
        <p:txBody>
          <a:bodyPr/>
          <a:lstStyle/>
          <a:p>
            <a:pPr>
              <a:defRPr/>
            </a:pPr>
            <a:r>
              <a:rPr lang="en-US" sz="1800" dirty="0"/>
              <a:t>15</a:t>
            </a:r>
          </a:p>
        </p:txBody>
      </p:sp>
      <p:graphicFrame>
        <p:nvGraphicFramePr>
          <p:cNvPr id="3" name="Table 2">
            <a:extLst>
              <a:ext uri="{FF2B5EF4-FFF2-40B4-BE49-F238E27FC236}">
                <a16:creationId xmlns:a16="http://schemas.microsoft.com/office/drawing/2014/main" id="{226FFEE9-F55E-4ACF-838B-BBDFEEF946BC}"/>
              </a:ext>
            </a:extLst>
          </p:cNvPr>
          <p:cNvGraphicFramePr>
            <a:graphicFrameLocks noGrp="1"/>
          </p:cNvGraphicFramePr>
          <p:nvPr>
            <p:extLst>
              <p:ext uri="{D42A27DB-BD31-4B8C-83A1-F6EECF244321}">
                <p14:modId xmlns:p14="http://schemas.microsoft.com/office/powerpoint/2010/main" val="3897093451"/>
              </p:ext>
            </p:extLst>
          </p:nvPr>
        </p:nvGraphicFramePr>
        <p:xfrm>
          <a:off x="161366" y="269409"/>
          <a:ext cx="8839200" cy="4796483"/>
        </p:xfrm>
        <a:graphic>
          <a:graphicData uri="http://schemas.openxmlformats.org/drawingml/2006/table">
            <a:tbl>
              <a:tblPr firstRow="1" bandRow="1">
                <a:tableStyleId>{FABFCF23-3B69-468F-B69F-88F6DE6A72F2}</a:tableStyleId>
              </a:tblPr>
              <a:tblGrid>
                <a:gridCol w="8839200">
                  <a:extLst>
                    <a:ext uri="{9D8B030D-6E8A-4147-A177-3AD203B41FA5}">
                      <a16:colId xmlns:a16="http://schemas.microsoft.com/office/drawing/2014/main" val="1246722173"/>
                    </a:ext>
                  </a:extLst>
                </a:gridCol>
              </a:tblGrid>
              <a:tr h="1278037">
                <a:tc>
                  <a:txBody>
                    <a:bodyPr/>
                    <a:lstStyle/>
                    <a:p>
                      <a:pPr marL="0" indent="0" algn="ctr">
                        <a:buFont typeface="Arial" panose="020B0604020202020204" pitchFamily="34" charset="0"/>
                        <a:buNone/>
                      </a:pPr>
                      <a:r>
                        <a:rPr lang="es-ES" sz="3200" b="1" u="sng" dirty="0">
                          <a:solidFill>
                            <a:schemeClr val="tx1"/>
                          </a:solidFill>
                        </a:rPr>
                        <a:t>Área que Necesita Mejorar</a:t>
                      </a:r>
                      <a:r>
                        <a:rPr lang="es-ES" sz="3200" b="0" u="none" dirty="0">
                          <a:solidFill>
                            <a:schemeClr val="tx1"/>
                          </a:solidFill>
                        </a:rPr>
                        <a:t> </a:t>
                      </a:r>
                      <a:r>
                        <a:rPr lang="es-ES" sz="3200" b="0" u="none" dirty="0">
                          <a:solidFill>
                            <a:srgbClr val="C00000"/>
                          </a:solidFill>
                        </a:rPr>
                        <a:t>(</a:t>
                      </a:r>
                      <a:r>
                        <a:rPr lang="es-ES" sz="3200" b="1" u="none" dirty="0">
                          <a:solidFill>
                            <a:srgbClr val="C00000"/>
                          </a:solidFill>
                        </a:rPr>
                        <a:t>Ejemplo)</a:t>
                      </a:r>
                    </a:p>
                    <a:p>
                      <a:pPr marL="0" indent="0" algn="ctr">
                        <a:buFont typeface="Arial" panose="020B0604020202020204" pitchFamily="34" charset="0"/>
                        <a:buNone/>
                      </a:pPr>
                      <a:r>
                        <a:rPr lang="es-ES" sz="3200" b="0" u="none" dirty="0">
                          <a:solidFill>
                            <a:schemeClr val="tx1"/>
                          </a:solidFill>
                        </a:rPr>
                        <a:t>Matrimonio y Familia</a:t>
                      </a:r>
                      <a:endParaRPr lang="en-US" sz="3200" b="0" u="none" dirty="0">
                        <a:solidFill>
                          <a:schemeClr val="tx1"/>
                        </a:solidFill>
                      </a:endParaRPr>
                    </a:p>
                  </a:txBody>
                  <a:tcPr>
                    <a:lnB w="12700" cap="flat" cmpd="sng" algn="ctr">
                      <a:solidFill>
                        <a:schemeClr val="tx1"/>
                      </a:solidFill>
                      <a:prstDash val="solid"/>
                      <a:round/>
                      <a:headEnd type="none" w="med" len="med"/>
                      <a:tailEnd type="none" w="med" len="med"/>
                    </a:lnB>
                    <a:solidFill>
                      <a:srgbClr val="FCFEFE"/>
                    </a:solidFill>
                  </a:tcPr>
                </a:tc>
                <a:extLst>
                  <a:ext uri="{0D108BD9-81ED-4DB2-BD59-A6C34878D82A}">
                    <a16:rowId xmlns:a16="http://schemas.microsoft.com/office/drawing/2014/main" val="1820560596"/>
                  </a:ext>
                </a:extLst>
              </a:tr>
              <a:tr h="1788815">
                <a:tc>
                  <a:txBody>
                    <a:bodyPr/>
                    <a:lstStyle/>
                    <a:p>
                      <a:pPr algn="ctr"/>
                      <a:r>
                        <a:rPr lang="en-US" sz="3200" b="1" u="sng" dirty="0" err="1"/>
                        <a:t>Tema</a:t>
                      </a:r>
                      <a:endParaRPr lang="en-US" sz="3200" b="1" u="sng"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dirty="0">
                          <a:solidFill>
                            <a:srgbClr val="000000"/>
                          </a:solidFill>
                          <a:effectLst/>
                        </a:rPr>
                        <a:t>Necesito pasar tiempo de calidad con mi esposa regularmente</a:t>
                      </a:r>
                      <a:endParaRPr lang="en-US" sz="3200" b="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7418621"/>
                  </a:ext>
                </a:extLst>
              </a:tr>
              <a:tr h="1729631">
                <a:tc>
                  <a:txBody>
                    <a:bodyPr/>
                    <a:lstStyle/>
                    <a:p>
                      <a:pPr algn="ctr"/>
                      <a:r>
                        <a:rPr lang="en-US" sz="3200" b="1" u="sng" dirty="0"/>
                        <a:t>Meta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Tendré una cita con mi esposa todos los jueves por la noche empezando este jueves.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9015480"/>
                  </a:ext>
                </a:extLst>
              </a:tr>
            </a:tbl>
          </a:graphicData>
        </a:graphic>
      </p:graphicFrame>
      <p:sp>
        <p:nvSpPr>
          <p:cNvPr id="4" name="Rectangle 3">
            <a:extLst>
              <a:ext uri="{FF2B5EF4-FFF2-40B4-BE49-F238E27FC236}">
                <a16:creationId xmlns:a16="http://schemas.microsoft.com/office/drawing/2014/main" id="{C155A22C-DA54-4B6A-BB6B-39CAA9F77E57}"/>
              </a:ext>
            </a:extLst>
          </p:cNvPr>
          <p:cNvSpPr/>
          <p:nvPr/>
        </p:nvSpPr>
        <p:spPr>
          <a:xfrm>
            <a:off x="161366" y="5352310"/>
            <a:ext cx="8839200" cy="1176797"/>
          </a:xfrm>
          <a:prstGeom prst="rect">
            <a:avLst/>
          </a:prstGeom>
        </p:spPr>
        <p:txBody>
          <a:bodyPr wrap="square">
            <a:spAutoFit/>
          </a:bodyPr>
          <a:lstStyle/>
          <a:p>
            <a:pPr marL="0" lvl="4" algn="ctr">
              <a:lnSpc>
                <a:spcPct val="115000"/>
              </a:lnSpc>
              <a:spcBef>
                <a:spcPts val="0"/>
              </a:spcBef>
              <a:spcAft>
                <a:spcPts val="0"/>
              </a:spcAft>
            </a:pPr>
            <a:r>
              <a:rPr lang="es-ES" sz="3200" b="0" dirty="0">
                <a:solidFill>
                  <a:srgbClr val="FFFFFF"/>
                </a:solidFill>
                <a:latin typeface="Arial"/>
                <a:ea typeface="Calibri"/>
              </a:rPr>
              <a:t>Asegúrese de que su meta sea </a:t>
            </a:r>
          </a:p>
          <a:p>
            <a:pPr marL="0" lvl="4" algn="ctr">
              <a:lnSpc>
                <a:spcPct val="115000"/>
              </a:lnSpc>
              <a:spcBef>
                <a:spcPts val="0"/>
              </a:spcBef>
              <a:spcAft>
                <a:spcPts val="0"/>
              </a:spcAft>
            </a:pPr>
            <a:r>
              <a:rPr lang="es-ES" sz="3200" b="0" dirty="0">
                <a:solidFill>
                  <a:srgbClr val="FFFFFF"/>
                </a:solidFill>
                <a:latin typeface="Arial"/>
                <a:ea typeface="Calibri"/>
              </a:rPr>
              <a:t>específico, medible y realizable</a:t>
            </a:r>
            <a:endParaRPr lang="en-US" sz="3200" b="0" dirty="0">
              <a:solidFill>
                <a:srgbClr val="FFFFFF"/>
              </a:solidFill>
              <a:latin typeface="Arial"/>
              <a:ea typeface="Calibri"/>
            </a:endParaRPr>
          </a:p>
        </p:txBody>
      </p:sp>
    </p:spTree>
    <p:extLst>
      <p:ext uri="{BB962C8B-B14F-4D97-AF65-F5344CB8AC3E}">
        <p14:creationId xmlns:p14="http://schemas.microsoft.com/office/powerpoint/2010/main" val="2446516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5F87D-8582-4B6F-8B27-B8BA28331B15}"/>
              </a:ext>
            </a:extLst>
          </p:cNvPr>
          <p:cNvSpPr>
            <a:spLocks noGrp="1"/>
          </p:cNvSpPr>
          <p:nvPr>
            <p:ph type="sldNum" sz="quarter" idx="12"/>
          </p:nvPr>
        </p:nvSpPr>
        <p:spPr/>
        <p:txBody>
          <a:bodyPr/>
          <a:lstStyle/>
          <a:p>
            <a:pPr>
              <a:defRPr/>
            </a:pPr>
            <a:r>
              <a:rPr lang="en-US" sz="1800" dirty="0"/>
              <a:t>15</a:t>
            </a:r>
          </a:p>
        </p:txBody>
      </p:sp>
      <p:graphicFrame>
        <p:nvGraphicFramePr>
          <p:cNvPr id="3" name="Table 2">
            <a:extLst>
              <a:ext uri="{FF2B5EF4-FFF2-40B4-BE49-F238E27FC236}">
                <a16:creationId xmlns:a16="http://schemas.microsoft.com/office/drawing/2014/main" id="{226FFEE9-F55E-4ACF-838B-BBDFEEF946BC}"/>
              </a:ext>
            </a:extLst>
          </p:cNvPr>
          <p:cNvGraphicFramePr>
            <a:graphicFrameLocks noGrp="1"/>
          </p:cNvGraphicFramePr>
          <p:nvPr>
            <p:extLst>
              <p:ext uri="{D42A27DB-BD31-4B8C-83A1-F6EECF244321}">
                <p14:modId xmlns:p14="http://schemas.microsoft.com/office/powerpoint/2010/main" val="1175489961"/>
              </p:ext>
            </p:extLst>
          </p:nvPr>
        </p:nvGraphicFramePr>
        <p:xfrm>
          <a:off x="-57237" y="331054"/>
          <a:ext cx="9201237" cy="4840984"/>
        </p:xfrm>
        <a:graphic>
          <a:graphicData uri="http://schemas.openxmlformats.org/drawingml/2006/table">
            <a:tbl>
              <a:tblPr firstRow="1" bandRow="1">
                <a:tableStyleId>{FABFCF23-3B69-468F-B69F-88F6DE6A72F2}</a:tableStyleId>
              </a:tblPr>
              <a:tblGrid>
                <a:gridCol w="9201237">
                  <a:extLst>
                    <a:ext uri="{9D8B030D-6E8A-4147-A177-3AD203B41FA5}">
                      <a16:colId xmlns:a16="http://schemas.microsoft.com/office/drawing/2014/main" val="1246722173"/>
                    </a:ext>
                  </a:extLst>
                </a:gridCol>
              </a:tblGrid>
              <a:tr h="2501747">
                <a:tc>
                  <a:txBody>
                    <a:bodyPr/>
                    <a:lstStyle/>
                    <a:p>
                      <a:pPr marL="0" indent="0" algn="ctr">
                        <a:buFont typeface="Arial" panose="020B0604020202020204" pitchFamily="34" charset="0"/>
                        <a:buNone/>
                      </a:pPr>
                      <a:r>
                        <a:rPr lang="es-ES" sz="3200" b="1" u="sng" dirty="0">
                          <a:solidFill>
                            <a:schemeClr val="tx1"/>
                          </a:solidFill>
                        </a:rPr>
                        <a:t>Área que Necesita Mejorar</a:t>
                      </a:r>
                      <a:r>
                        <a:rPr lang="es-ES" sz="3200" b="0" u="none" dirty="0">
                          <a:solidFill>
                            <a:schemeClr val="tx1"/>
                          </a:solidFill>
                        </a:rPr>
                        <a:t> </a:t>
                      </a:r>
                    </a:p>
                    <a:p>
                      <a:pPr marL="0" indent="0" algn="ctr">
                        <a:buFont typeface="Arial" panose="020B0604020202020204" pitchFamily="34" charset="0"/>
                        <a:buNone/>
                      </a:pPr>
                      <a:endParaRPr lang="es-ES" sz="3200" b="1" u="none" dirty="0">
                        <a:solidFill>
                          <a:srgbClr val="C00000"/>
                        </a:solidFill>
                      </a:endParaRPr>
                    </a:p>
                  </a:txBody>
                  <a:tcPr>
                    <a:lnB w="12700" cap="flat" cmpd="sng" algn="ctr">
                      <a:solidFill>
                        <a:schemeClr val="tx1"/>
                      </a:solidFill>
                      <a:prstDash val="solid"/>
                      <a:round/>
                      <a:headEnd type="none" w="med" len="med"/>
                      <a:tailEnd type="none" w="med" len="med"/>
                    </a:lnB>
                    <a:solidFill>
                      <a:srgbClr val="FCFEFE"/>
                    </a:solidFill>
                  </a:tcPr>
                </a:tc>
                <a:extLst>
                  <a:ext uri="{0D108BD9-81ED-4DB2-BD59-A6C34878D82A}">
                    <a16:rowId xmlns:a16="http://schemas.microsoft.com/office/drawing/2014/main" val="1820560596"/>
                  </a:ext>
                </a:extLst>
              </a:tr>
              <a:tr h="1049372">
                <a:tc>
                  <a:txBody>
                    <a:bodyPr/>
                    <a:lstStyle/>
                    <a:p>
                      <a:pPr algn="ctr"/>
                      <a:r>
                        <a:rPr lang="en-US" sz="3200" b="1" u="sng" dirty="0" err="1"/>
                        <a:t>Tema</a:t>
                      </a:r>
                      <a:endParaRPr lang="en-US" sz="32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7418621"/>
                  </a:ext>
                </a:extLst>
              </a:tr>
              <a:tr h="1289865">
                <a:tc>
                  <a:txBody>
                    <a:bodyPr/>
                    <a:lstStyle/>
                    <a:p>
                      <a:pPr algn="ctr"/>
                      <a:r>
                        <a:rPr lang="en-US" sz="3200" b="1" u="sng" dirty="0"/>
                        <a:t>Meta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9015480"/>
                  </a:ext>
                </a:extLst>
              </a:tr>
            </a:tbl>
          </a:graphicData>
        </a:graphic>
      </p:graphicFrame>
      <p:sp>
        <p:nvSpPr>
          <p:cNvPr id="4" name="Rectangle 3">
            <a:extLst>
              <a:ext uri="{FF2B5EF4-FFF2-40B4-BE49-F238E27FC236}">
                <a16:creationId xmlns:a16="http://schemas.microsoft.com/office/drawing/2014/main" id="{C155A22C-DA54-4B6A-BB6B-39CAA9F77E57}"/>
              </a:ext>
            </a:extLst>
          </p:cNvPr>
          <p:cNvSpPr/>
          <p:nvPr/>
        </p:nvSpPr>
        <p:spPr>
          <a:xfrm>
            <a:off x="161366" y="5352310"/>
            <a:ext cx="8839200" cy="1176797"/>
          </a:xfrm>
          <a:prstGeom prst="rect">
            <a:avLst/>
          </a:prstGeom>
        </p:spPr>
        <p:txBody>
          <a:bodyPr wrap="square">
            <a:spAutoFit/>
          </a:bodyPr>
          <a:lstStyle/>
          <a:p>
            <a:pPr marL="0" lvl="4" algn="ctr">
              <a:lnSpc>
                <a:spcPct val="115000"/>
              </a:lnSpc>
              <a:spcBef>
                <a:spcPts val="0"/>
              </a:spcBef>
              <a:spcAft>
                <a:spcPts val="0"/>
              </a:spcAft>
            </a:pPr>
            <a:r>
              <a:rPr lang="es-ES" sz="3200" b="0" dirty="0">
                <a:solidFill>
                  <a:srgbClr val="FFFFFF"/>
                </a:solidFill>
                <a:latin typeface="Arial"/>
                <a:ea typeface="Calibri"/>
              </a:rPr>
              <a:t>Asegúrese de que su meta sea </a:t>
            </a:r>
          </a:p>
          <a:p>
            <a:pPr marL="0" lvl="4" algn="ctr">
              <a:lnSpc>
                <a:spcPct val="115000"/>
              </a:lnSpc>
              <a:spcBef>
                <a:spcPts val="0"/>
              </a:spcBef>
              <a:spcAft>
                <a:spcPts val="0"/>
              </a:spcAft>
            </a:pPr>
            <a:r>
              <a:rPr lang="es-ES" sz="3200" b="0" dirty="0">
                <a:solidFill>
                  <a:srgbClr val="FFFFFF"/>
                </a:solidFill>
                <a:latin typeface="Arial"/>
                <a:ea typeface="Calibri"/>
              </a:rPr>
              <a:t>específico, medible y realizable</a:t>
            </a:r>
            <a:endParaRPr lang="en-US" sz="3200" b="0" dirty="0">
              <a:solidFill>
                <a:srgbClr val="FFFFFF"/>
              </a:solidFill>
              <a:latin typeface="Arial"/>
              <a:ea typeface="Calibri"/>
            </a:endParaRPr>
          </a:p>
        </p:txBody>
      </p:sp>
      <p:grpSp>
        <p:nvGrpSpPr>
          <p:cNvPr id="7" name="Group 6">
            <a:extLst>
              <a:ext uri="{FF2B5EF4-FFF2-40B4-BE49-F238E27FC236}">
                <a16:creationId xmlns:a16="http://schemas.microsoft.com/office/drawing/2014/main" id="{DC21EC5C-9AE7-401E-83ED-9ECB4035D457}"/>
              </a:ext>
            </a:extLst>
          </p:cNvPr>
          <p:cNvGrpSpPr/>
          <p:nvPr/>
        </p:nvGrpSpPr>
        <p:grpSpPr>
          <a:xfrm>
            <a:off x="161366" y="874109"/>
            <a:ext cx="9144000" cy="1877437"/>
            <a:chOff x="-57237" y="913284"/>
            <a:chExt cx="9144000" cy="1877437"/>
          </a:xfrm>
        </p:grpSpPr>
        <p:sp>
          <p:nvSpPr>
            <p:cNvPr id="5" name="Rectangle 4">
              <a:extLst>
                <a:ext uri="{FF2B5EF4-FFF2-40B4-BE49-F238E27FC236}">
                  <a16:creationId xmlns:a16="http://schemas.microsoft.com/office/drawing/2014/main" id="{486B79C1-F776-4C6B-AC9A-665766C5A48D}"/>
                </a:ext>
              </a:extLst>
            </p:cNvPr>
            <p:cNvSpPr/>
            <p:nvPr/>
          </p:nvSpPr>
          <p:spPr>
            <a:xfrm>
              <a:off x="-57237" y="913284"/>
              <a:ext cx="4629237" cy="1877437"/>
            </a:xfrm>
            <a:prstGeom prst="rect">
              <a:avLst/>
            </a:prstGeom>
          </p:spPr>
          <p:txBody>
            <a:bodyPr wrap="square">
              <a:spAutoFit/>
            </a:bodyPr>
            <a:lstStyle/>
            <a:p>
              <a:pPr marL="0" lvl="4">
                <a:spcBef>
                  <a:spcPts val="0"/>
                </a:spcBef>
                <a:spcAft>
                  <a:spcPts val="1200"/>
                </a:spcAft>
              </a:pPr>
              <a:r>
                <a:rPr lang="es-ES" sz="3200" b="0" dirty="0">
                  <a:latin typeface="Arial"/>
                  <a:ea typeface="Calibri"/>
                </a:rPr>
                <a:t>a. Ministerio/Carrera</a:t>
              </a:r>
            </a:p>
            <a:p>
              <a:pPr marL="0" lvl="4">
                <a:spcBef>
                  <a:spcPts val="0"/>
                </a:spcBef>
                <a:spcAft>
                  <a:spcPts val="1200"/>
                </a:spcAft>
              </a:pPr>
              <a:r>
                <a:rPr lang="es-ES" sz="3200" b="0" dirty="0">
                  <a:latin typeface="Arial"/>
                  <a:ea typeface="Calibri"/>
                </a:rPr>
                <a:t>b. Matrimonio y Familia</a:t>
              </a:r>
            </a:p>
            <a:p>
              <a:pPr marL="0" lvl="4">
                <a:spcBef>
                  <a:spcPts val="0"/>
                </a:spcBef>
                <a:spcAft>
                  <a:spcPts val="1200"/>
                </a:spcAft>
              </a:pPr>
              <a:r>
                <a:rPr lang="es-ES" sz="3200" b="0" dirty="0">
                  <a:latin typeface="Arial"/>
                  <a:ea typeface="Calibri"/>
                </a:rPr>
                <a:t>c. Crecimiento Espiritual</a:t>
              </a:r>
            </a:p>
          </p:txBody>
        </p:sp>
        <p:sp>
          <p:nvSpPr>
            <p:cNvPr id="6" name="Rectangle 5">
              <a:extLst>
                <a:ext uri="{FF2B5EF4-FFF2-40B4-BE49-F238E27FC236}">
                  <a16:creationId xmlns:a16="http://schemas.microsoft.com/office/drawing/2014/main" id="{D51D1B11-5DBB-47C8-80F8-41C85F8E2D75}"/>
                </a:ext>
              </a:extLst>
            </p:cNvPr>
            <p:cNvSpPr/>
            <p:nvPr/>
          </p:nvSpPr>
          <p:spPr>
            <a:xfrm>
              <a:off x="4572000" y="913284"/>
              <a:ext cx="4514763" cy="1877437"/>
            </a:xfrm>
            <a:prstGeom prst="rect">
              <a:avLst/>
            </a:prstGeom>
          </p:spPr>
          <p:txBody>
            <a:bodyPr wrap="square">
              <a:spAutoFit/>
            </a:bodyPr>
            <a:lstStyle/>
            <a:p>
              <a:pPr marL="0" lvl="4">
                <a:spcBef>
                  <a:spcPts val="0"/>
                </a:spcBef>
                <a:spcAft>
                  <a:spcPts val="1200"/>
                </a:spcAft>
              </a:pPr>
              <a:r>
                <a:rPr lang="es-ES" sz="3200" b="0" dirty="0">
                  <a:latin typeface="Arial"/>
                  <a:ea typeface="Calibri"/>
                </a:rPr>
                <a:t>d. Vida Social</a:t>
              </a:r>
            </a:p>
            <a:p>
              <a:pPr marL="0" lvl="4">
                <a:spcBef>
                  <a:spcPts val="0"/>
                </a:spcBef>
                <a:spcAft>
                  <a:spcPts val="1200"/>
                </a:spcAft>
              </a:pPr>
              <a:r>
                <a:rPr lang="es-ES" sz="3200" b="0" dirty="0">
                  <a:latin typeface="Arial"/>
                  <a:ea typeface="Calibri"/>
                </a:rPr>
                <a:t>e. Ejercicio/Salud</a:t>
              </a:r>
            </a:p>
            <a:p>
              <a:pPr marL="0" lvl="4">
                <a:spcBef>
                  <a:spcPts val="0"/>
                </a:spcBef>
                <a:spcAft>
                  <a:spcPts val="1200"/>
                </a:spcAft>
              </a:pPr>
              <a:r>
                <a:rPr lang="es-ES" sz="3200" b="0" dirty="0">
                  <a:latin typeface="Arial"/>
                  <a:ea typeface="Calibri"/>
                </a:rPr>
                <a:t>f. Crecimiento Personal</a:t>
              </a:r>
            </a:p>
          </p:txBody>
        </p:sp>
      </p:grpSp>
    </p:spTree>
    <p:extLst>
      <p:ext uri="{BB962C8B-B14F-4D97-AF65-F5344CB8AC3E}">
        <p14:creationId xmlns:p14="http://schemas.microsoft.com/office/powerpoint/2010/main" val="3274170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16</a:t>
            </a:r>
          </a:p>
        </p:txBody>
      </p:sp>
      <p:pic>
        <p:nvPicPr>
          <p:cNvPr id="6" name="freely-24928.jpeg" descr="freely-24928.jpeg">
            <a:extLst>
              <a:ext uri="{FF2B5EF4-FFF2-40B4-BE49-F238E27FC236}">
                <a16:creationId xmlns:a16="http://schemas.microsoft.com/office/drawing/2014/main" id="{32CBE764-618B-42BF-AF9E-B7AC06D45EA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2636" t="25064" r="22636" b="3588"/>
          <a:stretch/>
        </p:blipFill>
        <p:spPr>
          <a:xfrm>
            <a:off x="2655404" y="3192207"/>
            <a:ext cx="3833191" cy="3331552"/>
          </a:xfrm>
          <a:prstGeom prst="rect">
            <a:avLst/>
          </a:prstGeom>
        </p:spPr>
      </p:pic>
      <p:sp>
        <p:nvSpPr>
          <p:cNvPr id="2" name="Rectangle 1"/>
          <p:cNvSpPr/>
          <p:nvPr/>
        </p:nvSpPr>
        <p:spPr>
          <a:xfrm>
            <a:off x="143435" y="1182001"/>
            <a:ext cx="9000565" cy="1569660"/>
          </a:xfrm>
          <a:prstGeom prst="rect">
            <a:avLst/>
          </a:prstGeom>
        </p:spPr>
        <p:txBody>
          <a:bodyPr wrap="square">
            <a:spAutoFit/>
          </a:bodyPr>
          <a:lstStyle/>
          <a:p>
            <a:pPr marL="0" lvl="1">
              <a:spcBef>
                <a:spcPts val="0"/>
              </a:spcBef>
              <a:spcAft>
                <a:spcPts val="0"/>
              </a:spcAft>
            </a:pPr>
            <a:r>
              <a:rPr lang="es-ES" sz="3200" b="0" dirty="0">
                <a:ln w="3175">
                  <a:noFill/>
                </a:ln>
                <a:solidFill>
                  <a:schemeClr val="bg1"/>
                </a:solidFill>
                <a:latin typeface="Arial"/>
                <a:ea typeface="Calibri"/>
              </a:rPr>
              <a:t>“Por eso, confiésense unos a otros sus pecados, y oren unos por otros, para que sean sanados.” </a:t>
            </a:r>
          </a:p>
          <a:p>
            <a:pPr marL="0" lvl="1">
              <a:spcBef>
                <a:spcPts val="0"/>
              </a:spcBef>
              <a:spcAft>
                <a:spcPts val="0"/>
              </a:spcAft>
            </a:pPr>
            <a:r>
              <a:rPr lang="es-ES" sz="3200" b="0" dirty="0">
                <a:ln w="3175">
                  <a:noFill/>
                </a:ln>
                <a:solidFill>
                  <a:schemeClr val="bg1"/>
                </a:solidFill>
                <a:latin typeface="Arial"/>
                <a:ea typeface="Calibri"/>
              </a:rPr>
              <a:t>(Santiago 5:16)</a:t>
            </a:r>
          </a:p>
        </p:txBody>
      </p:sp>
      <p:sp>
        <p:nvSpPr>
          <p:cNvPr id="16386" name="Title 1"/>
          <p:cNvSpPr>
            <a:spLocks noGrp="1"/>
          </p:cNvSpPr>
          <p:nvPr>
            <p:ph type="title"/>
          </p:nvPr>
        </p:nvSpPr>
        <p:spPr>
          <a:xfrm>
            <a:off x="0" y="84880"/>
            <a:ext cx="9144000" cy="1097121"/>
          </a:xfrm>
        </p:spPr>
        <p:txBody>
          <a:bodyPr/>
          <a:lstStyle/>
          <a:p>
            <a:r>
              <a:rPr lang="es-ES" dirty="0">
                <a:ln w="3175">
                  <a:noFill/>
                </a:ln>
              </a:rPr>
              <a:t>Compañero de Rendición de Cuentas</a:t>
            </a:r>
            <a:br>
              <a:rPr lang="es-ES" dirty="0">
                <a:ln w="3175">
                  <a:noFill/>
                </a:ln>
              </a:rPr>
            </a:br>
            <a:r>
              <a:rPr lang="es-ES" sz="2800" dirty="0">
                <a:ln w="3175">
                  <a:noFill/>
                </a:ln>
              </a:rPr>
              <a:t>Lección 5</a:t>
            </a:r>
            <a:endParaRPr lang="es-ES" dirty="0">
              <a:ln w="3175">
                <a:noFill/>
              </a:ln>
            </a:endParaRPr>
          </a:p>
        </p:txBody>
      </p:sp>
    </p:spTree>
    <p:extLst>
      <p:ext uri="{BB962C8B-B14F-4D97-AF65-F5344CB8AC3E}">
        <p14:creationId xmlns:p14="http://schemas.microsoft.com/office/powerpoint/2010/main" val="224635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10345"/>
            <a:ext cx="9144000" cy="1043493"/>
          </a:xfrm>
        </p:spPr>
        <p:txBody>
          <a:bodyPr/>
          <a:lstStyle/>
          <a:p>
            <a:r>
              <a:rPr lang="es-ES" dirty="0"/>
              <a:t>Directrices de Rendición de Cuentas</a:t>
            </a:r>
            <a:endParaRPr lang="en-US" sz="3200"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16</a:t>
            </a:r>
          </a:p>
          <a:p>
            <a:pPr eaLnBrk="1" hangingPunct="1">
              <a:spcBef>
                <a:spcPct val="0"/>
              </a:spcBef>
              <a:buFontTx/>
              <a:buNone/>
            </a:pPr>
            <a:endParaRPr lang="en-US" altLang="en-US" sz="1800" dirty="0"/>
          </a:p>
        </p:txBody>
      </p:sp>
      <p:sp>
        <p:nvSpPr>
          <p:cNvPr id="2" name="Rectangle 1"/>
          <p:cNvSpPr/>
          <p:nvPr/>
        </p:nvSpPr>
        <p:spPr>
          <a:xfrm>
            <a:off x="527538" y="1053838"/>
            <a:ext cx="8616462" cy="5447645"/>
          </a:xfrm>
          <a:prstGeom prst="rect">
            <a:avLst/>
          </a:prstGeom>
        </p:spPr>
        <p:txBody>
          <a:bodyPr wrap="square">
            <a:spAutoFit/>
          </a:bodyPr>
          <a:lstStyle/>
          <a:p>
            <a:pPr marL="688975" lvl="1" indent="-461963">
              <a:spcBef>
                <a:spcPts val="0"/>
              </a:spcBef>
              <a:spcAft>
                <a:spcPts val="1200"/>
              </a:spcAft>
            </a:pPr>
            <a:r>
              <a:rPr lang="es-ES" sz="3200" b="0" dirty="0">
                <a:solidFill>
                  <a:schemeClr val="bg1"/>
                </a:solidFill>
                <a:latin typeface="Arial"/>
                <a:ea typeface="Calibri"/>
              </a:rPr>
              <a:t>1. Nos pediremos rendición de cuentas </a:t>
            </a:r>
          </a:p>
          <a:p>
            <a:pPr marL="688975" lvl="1" indent="-461963">
              <a:spcBef>
                <a:spcPts val="0"/>
              </a:spcBef>
              <a:spcAft>
                <a:spcPts val="1200"/>
              </a:spcAft>
            </a:pPr>
            <a:r>
              <a:rPr lang="es-ES" sz="3200" b="0" dirty="0">
                <a:solidFill>
                  <a:schemeClr val="bg1"/>
                </a:solidFill>
                <a:latin typeface="Arial"/>
                <a:ea typeface="Calibri"/>
              </a:rPr>
              <a:t>2.	Reunirnos cada dos semanas</a:t>
            </a:r>
          </a:p>
          <a:p>
            <a:pPr marL="688975" lvl="1" indent="-461963">
              <a:spcBef>
                <a:spcPts val="0"/>
              </a:spcBef>
              <a:spcAft>
                <a:spcPts val="1200"/>
              </a:spcAft>
            </a:pPr>
            <a:r>
              <a:rPr lang="es-ES" sz="3200" b="0" dirty="0">
                <a:solidFill>
                  <a:schemeClr val="bg1"/>
                </a:solidFill>
                <a:latin typeface="Arial"/>
                <a:ea typeface="Calibri"/>
              </a:rPr>
              <a:t>3.	Hacer nuestras reuniones una prioridad</a:t>
            </a:r>
          </a:p>
          <a:p>
            <a:pPr marL="688975" lvl="1" indent="-461963">
              <a:spcBef>
                <a:spcPts val="0"/>
              </a:spcBef>
              <a:spcAft>
                <a:spcPts val="1200"/>
              </a:spcAft>
            </a:pPr>
            <a:r>
              <a:rPr lang="es-ES" sz="3200" b="0" dirty="0">
                <a:solidFill>
                  <a:schemeClr val="bg1"/>
                </a:solidFill>
                <a:latin typeface="Arial"/>
                <a:ea typeface="Calibri"/>
              </a:rPr>
              <a:t>4.	Mantener estricta confidencialidad</a:t>
            </a:r>
          </a:p>
          <a:p>
            <a:pPr marL="741362" lvl="1" indent="-514350">
              <a:spcBef>
                <a:spcPts val="0"/>
              </a:spcBef>
              <a:spcAft>
                <a:spcPts val="1200"/>
              </a:spcAft>
              <a:buAutoNum type="arabicPeriod" startAt="5"/>
            </a:pPr>
            <a:r>
              <a:rPr lang="es-ES" sz="3200" b="0" dirty="0">
                <a:solidFill>
                  <a:schemeClr val="bg1"/>
                </a:solidFill>
                <a:latin typeface="Arial"/>
                <a:ea typeface="Calibri"/>
              </a:rPr>
              <a:t>Ayude a su compañero a hallar puntos ciegos</a:t>
            </a:r>
          </a:p>
          <a:p>
            <a:pPr marL="741362" lvl="1" indent="-514350">
              <a:spcBef>
                <a:spcPts val="0"/>
              </a:spcBef>
              <a:spcAft>
                <a:spcPts val="1200"/>
              </a:spcAft>
              <a:buAutoNum type="arabicPeriod" startAt="5"/>
            </a:pPr>
            <a:r>
              <a:rPr lang="en-US" sz="3200" b="0" dirty="0">
                <a:solidFill>
                  <a:schemeClr val="bg1"/>
                </a:solidFill>
                <a:latin typeface="Arial"/>
                <a:ea typeface="Calibri"/>
              </a:rPr>
              <a:t>Rete a </a:t>
            </a:r>
            <a:r>
              <a:rPr lang="en-US" sz="3200" b="0" dirty="0" err="1">
                <a:solidFill>
                  <a:schemeClr val="bg1"/>
                </a:solidFill>
                <a:latin typeface="Arial"/>
                <a:ea typeface="Calibri"/>
              </a:rPr>
              <a:t>su</a:t>
            </a:r>
            <a:r>
              <a:rPr lang="en-US" sz="3200" b="0" dirty="0">
                <a:solidFill>
                  <a:schemeClr val="bg1"/>
                </a:solidFill>
                <a:latin typeface="Arial"/>
                <a:ea typeface="Calibri"/>
              </a:rPr>
              <a:t> </a:t>
            </a:r>
            <a:r>
              <a:rPr lang="en-US" sz="3200" b="0" dirty="0" err="1">
                <a:solidFill>
                  <a:schemeClr val="bg1"/>
                </a:solidFill>
                <a:latin typeface="Arial"/>
                <a:ea typeface="Calibri"/>
              </a:rPr>
              <a:t>compañero</a:t>
            </a:r>
            <a:endParaRPr lang="en-US" sz="3200" b="0" dirty="0">
              <a:solidFill>
                <a:schemeClr val="bg1"/>
              </a:solidFill>
              <a:latin typeface="Arial"/>
              <a:ea typeface="Calibri"/>
            </a:endParaRPr>
          </a:p>
          <a:p>
            <a:pPr marL="741362" lvl="1" indent="-514350">
              <a:spcBef>
                <a:spcPts val="0"/>
              </a:spcBef>
              <a:spcAft>
                <a:spcPts val="1200"/>
              </a:spcAft>
              <a:buAutoNum type="arabicPeriod" startAt="5"/>
            </a:pPr>
            <a:r>
              <a:rPr lang="es-ES" sz="3200" b="0" dirty="0">
                <a:solidFill>
                  <a:schemeClr val="bg1"/>
                </a:solidFill>
                <a:latin typeface="Arial"/>
                <a:ea typeface="Calibri"/>
              </a:rPr>
              <a:t>Evaluaremos periódicamente el compañerismo de rendición de cuentas </a:t>
            </a:r>
            <a:endParaRPr lang="en-US" sz="3200" b="0" dirty="0">
              <a:solidFill>
                <a:schemeClr val="bg1"/>
              </a:solidFill>
              <a:latin typeface="Arial"/>
              <a:ea typeface="Calibri"/>
            </a:endParaRPr>
          </a:p>
        </p:txBody>
      </p:sp>
    </p:spTree>
    <p:extLst>
      <p:ext uri="{BB962C8B-B14F-4D97-AF65-F5344CB8AC3E}">
        <p14:creationId xmlns:p14="http://schemas.microsoft.com/office/powerpoint/2010/main" val="3394330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1519" y="137309"/>
            <a:ext cx="9144000" cy="891392"/>
          </a:xfrm>
        </p:spPr>
        <p:txBody>
          <a:bodyPr/>
          <a:lstStyle/>
          <a:p>
            <a:r>
              <a:rPr lang="es-ES" dirty="0"/>
              <a:t>Reuniones de Rendición de Cuentas</a:t>
            </a:r>
            <a:endParaRPr lang="en-US" sz="3200" dirty="0"/>
          </a:p>
        </p:txBody>
      </p:sp>
      <p:sp>
        <p:nvSpPr>
          <p:cNvPr id="2" name="Rectangle 1"/>
          <p:cNvSpPr/>
          <p:nvPr/>
        </p:nvSpPr>
        <p:spPr>
          <a:xfrm>
            <a:off x="490330" y="1316334"/>
            <a:ext cx="8632151" cy="4777783"/>
          </a:xfrm>
          <a:prstGeom prst="rect">
            <a:avLst/>
          </a:prstGeom>
        </p:spPr>
        <p:txBody>
          <a:bodyPr wrap="square">
            <a:spAutoFit/>
          </a:bodyPr>
          <a:lstStyle/>
          <a:p>
            <a:pPr marL="466725" lvl="1" indent="-466725">
              <a:lnSpc>
                <a:spcPct val="115000"/>
              </a:lnSpc>
              <a:spcBef>
                <a:spcPts val="0"/>
              </a:spcBef>
              <a:spcAft>
                <a:spcPts val="1200"/>
              </a:spcAft>
              <a:buFont typeface="+mj-lt"/>
              <a:buAutoNum type="arabicPeriod"/>
            </a:pPr>
            <a:r>
              <a:rPr lang="es-ES" sz="3200" b="0" dirty="0">
                <a:solidFill>
                  <a:schemeClr val="bg1"/>
                </a:solidFill>
                <a:latin typeface="Arial"/>
                <a:ea typeface="Calibri"/>
              </a:rPr>
              <a:t>Comparte nuestro objetivo</a:t>
            </a:r>
          </a:p>
          <a:p>
            <a:pPr marL="466725" lvl="1" indent="-466725">
              <a:lnSpc>
                <a:spcPct val="115000"/>
              </a:lnSpc>
              <a:spcBef>
                <a:spcPts val="0"/>
              </a:spcBef>
              <a:spcAft>
                <a:spcPts val="1200"/>
              </a:spcAft>
              <a:buFont typeface="+mj-lt"/>
              <a:buAutoNum type="arabicPeriod"/>
            </a:pPr>
            <a:r>
              <a:rPr lang="es-ES" sz="3200" b="0" dirty="0">
                <a:solidFill>
                  <a:schemeClr val="bg1"/>
                </a:solidFill>
                <a:latin typeface="Arial"/>
                <a:ea typeface="Calibri"/>
              </a:rPr>
              <a:t>Comparte nuestro plan</a:t>
            </a:r>
          </a:p>
          <a:p>
            <a:pPr marL="466725" lvl="1" indent="-466725">
              <a:lnSpc>
                <a:spcPct val="115000"/>
              </a:lnSpc>
              <a:spcBef>
                <a:spcPts val="0"/>
              </a:spcBef>
              <a:spcAft>
                <a:spcPts val="1200"/>
              </a:spcAft>
              <a:buFont typeface="+mj-lt"/>
              <a:buAutoNum type="arabicPeriod"/>
            </a:pPr>
            <a:r>
              <a:rPr lang="es-ES" sz="3200" b="0" dirty="0">
                <a:solidFill>
                  <a:schemeClr val="bg1"/>
                </a:solidFill>
                <a:latin typeface="Arial"/>
                <a:ea typeface="Calibri"/>
              </a:rPr>
              <a:t>Comparte nuestro progreso</a:t>
            </a:r>
          </a:p>
          <a:p>
            <a:pPr marL="466725" lvl="1" indent="-466725">
              <a:lnSpc>
                <a:spcPct val="115000"/>
              </a:lnSpc>
              <a:spcBef>
                <a:spcPts val="0"/>
              </a:spcBef>
              <a:spcAft>
                <a:spcPts val="1200"/>
              </a:spcAft>
              <a:buFont typeface="+mj-lt"/>
              <a:buAutoNum type="arabicPeriod"/>
            </a:pPr>
            <a:r>
              <a:rPr lang="es-ES" sz="3200" b="0" dirty="0">
                <a:solidFill>
                  <a:schemeClr val="bg1"/>
                </a:solidFill>
                <a:latin typeface="Arial"/>
                <a:ea typeface="Calibri"/>
              </a:rPr>
              <a:t>Discutiremos soluciones a los problemas</a:t>
            </a:r>
          </a:p>
          <a:p>
            <a:pPr marL="466725" lvl="1" indent="-466725">
              <a:lnSpc>
                <a:spcPct val="115000"/>
              </a:lnSpc>
              <a:spcBef>
                <a:spcPts val="0"/>
              </a:spcBef>
              <a:spcAft>
                <a:spcPts val="1200"/>
              </a:spcAft>
              <a:buFont typeface="+mj-lt"/>
              <a:buAutoNum type="arabicPeriod"/>
            </a:pPr>
            <a:r>
              <a:rPr lang="es-ES" sz="3200" b="0" dirty="0">
                <a:solidFill>
                  <a:schemeClr val="bg1"/>
                </a:solidFill>
                <a:latin typeface="Arial"/>
                <a:ea typeface="Calibri"/>
              </a:rPr>
              <a:t>Motivarnos uno al otro para </a:t>
            </a:r>
            <a:r>
              <a:rPr lang="es-ES" sz="3200" b="0">
                <a:solidFill>
                  <a:schemeClr val="bg1"/>
                </a:solidFill>
                <a:latin typeface="Arial"/>
                <a:ea typeface="Calibri"/>
              </a:rPr>
              <a:t>lograr nuestros metas</a:t>
            </a:r>
            <a:endParaRPr lang="es-ES" sz="3200" b="0" dirty="0">
              <a:solidFill>
                <a:schemeClr val="bg1"/>
              </a:solidFill>
              <a:latin typeface="Arial"/>
              <a:ea typeface="Calibri"/>
            </a:endParaRPr>
          </a:p>
          <a:p>
            <a:pPr marL="466725" lvl="1" indent="-466725">
              <a:lnSpc>
                <a:spcPct val="115000"/>
              </a:lnSpc>
              <a:spcBef>
                <a:spcPts val="0"/>
              </a:spcBef>
              <a:spcAft>
                <a:spcPts val="1200"/>
              </a:spcAft>
              <a:buFont typeface="+mj-lt"/>
              <a:buAutoNum type="arabicPeriod"/>
            </a:pPr>
            <a:r>
              <a:rPr lang="es-ES" sz="3200" b="0" dirty="0">
                <a:solidFill>
                  <a:schemeClr val="bg1"/>
                </a:solidFill>
                <a:latin typeface="Arial"/>
                <a:ea typeface="Calibri"/>
              </a:rPr>
              <a:t>Orar el uno por el otro</a:t>
            </a:r>
          </a:p>
        </p:txBody>
      </p:sp>
      <p:sp>
        <p:nvSpPr>
          <p:cNvPr id="6" name="Slide Number Placeholder 3">
            <a:extLst>
              <a:ext uri="{FF2B5EF4-FFF2-40B4-BE49-F238E27FC236}">
                <a16:creationId xmlns:a16="http://schemas.microsoft.com/office/drawing/2014/main" id="{5D7AF453-F606-4A2F-8312-78380427C596}"/>
              </a:ext>
            </a:extLst>
          </p:cNvPr>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17</a:t>
            </a:r>
          </a:p>
        </p:txBody>
      </p:sp>
    </p:spTree>
    <p:extLst>
      <p:ext uri="{BB962C8B-B14F-4D97-AF65-F5344CB8AC3E}">
        <p14:creationId xmlns:p14="http://schemas.microsoft.com/office/powerpoint/2010/main" val="776463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304799"/>
            <a:ext cx="9144000" cy="860613"/>
          </a:xfrm>
        </p:spPr>
        <p:txBody>
          <a:bodyPr/>
          <a:lstStyle/>
          <a:p>
            <a:r>
              <a:rPr lang="es-ES" dirty="0"/>
              <a:t>Cualidades Importantes para un Compañero de Rendición de Cuentas</a:t>
            </a:r>
            <a:endParaRPr lang="en-US" sz="3200"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17</a:t>
            </a:r>
          </a:p>
        </p:txBody>
      </p:sp>
      <p:sp>
        <p:nvSpPr>
          <p:cNvPr id="2" name="Rectangle 1"/>
          <p:cNvSpPr/>
          <p:nvPr/>
        </p:nvSpPr>
        <p:spPr>
          <a:xfrm>
            <a:off x="1688614" y="1648493"/>
            <a:ext cx="7146758" cy="2771080"/>
          </a:xfrm>
          <a:prstGeom prst="rect">
            <a:avLst/>
          </a:prstGeom>
        </p:spPr>
        <p:txBody>
          <a:bodyPr wrap="square">
            <a:spAutoFit/>
          </a:bodyPr>
          <a:lstStyle/>
          <a:p>
            <a:pPr marL="514350" lvl="1" indent="-514350">
              <a:lnSpc>
                <a:spcPct val="115000"/>
              </a:lnSpc>
              <a:spcBef>
                <a:spcPts val="0"/>
              </a:spcBef>
              <a:spcAft>
                <a:spcPts val="1200"/>
              </a:spcAft>
              <a:buAutoNum type="arabicPeriod"/>
            </a:pPr>
            <a:r>
              <a:rPr lang="en-US" sz="3200" b="0" dirty="0">
                <a:solidFill>
                  <a:schemeClr val="bg1"/>
                </a:solidFill>
                <a:latin typeface="Arial"/>
                <a:ea typeface="Calibri"/>
              </a:rPr>
              <a:t>“Practique lo que </a:t>
            </a:r>
            <a:r>
              <a:rPr lang="en-US" sz="3200" b="0" dirty="0" err="1">
                <a:solidFill>
                  <a:schemeClr val="bg1"/>
                </a:solidFill>
                <a:latin typeface="Arial"/>
                <a:ea typeface="Calibri"/>
              </a:rPr>
              <a:t>predica</a:t>
            </a:r>
            <a:r>
              <a:rPr lang="en-US" sz="3200" b="0" dirty="0">
                <a:solidFill>
                  <a:schemeClr val="bg1"/>
                </a:solidFill>
                <a:latin typeface="Arial"/>
                <a:ea typeface="Calibri"/>
              </a:rPr>
              <a:t>” </a:t>
            </a:r>
          </a:p>
          <a:p>
            <a:pPr marL="514350" lvl="1" indent="-514350">
              <a:lnSpc>
                <a:spcPct val="115000"/>
              </a:lnSpc>
              <a:spcBef>
                <a:spcPts val="0"/>
              </a:spcBef>
              <a:spcAft>
                <a:spcPts val="1200"/>
              </a:spcAft>
              <a:buFontTx/>
              <a:buAutoNum type="arabicPeriod"/>
            </a:pPr>
            <a:r>
              <a:rPr lang="es-ES" sz="3200" b="0" dirty="0">
                <a:solidFill>
                  <a:schemeClr val="bg1"/>
                </a:solidFill>
              </a:rPr>
              <a:t>Dé y reciba gracia</a:t>
            </a:r>
          </a:p>
          <a:p>
            <a:pPr marL="514350" lvl="1" indent="-514350">
              <a:lnSpc>
                <a:spcPct val="115000"/>
              </a:lnSpc>
              <a:spcBef>
                <a:spcPts val="0"/>
              </a:spcBef>
              <a:spcAft>
                <a:spcPts val="1200"/>
              </a:spcAft>
              <a:buFontTx/>
              <a:buAutoNum type="arabicPeriod"/>
            </a:pPr>
            <a:r>
              <a:rPr lang="en-US" sz="3200" b="0" dirty="0" err="1">
                <a:solidFill>
                  <a:schemeClr val="bg1"/>
                </a:solidFill>
              </a:rPr>
              <a:t>Balancee</a:t>
            </a:r>
            <a:r>
              <a:rPr lang="en-US" sz="3200" b="0" dirty="0">
                <a:solidFill>
                  <a:schemeClr val="bg1"/>
                </a:solidFill>
              </a:rPr>
              <a:t> la </a:t>
            </a:r>
            <a:r>
              <a:rPr lang="en-US" sz="3200" b="0" dirty="0" err="1">
                <a:solidFill>
                  <a:schemeClr val="bg1"/>
                </a:solidFill>
              </a:rPr>
              <a:t>gracia</a:t>
            </a:r>
            <a:r>
              <a:rPr lang="en-US" sz="3200" b="0" dirty="0">
                <a:solidFill>
                  <a:schemeClr val="bg1"/>
                </a:solidFill>
              </a:rPr>
              <a:t> con </a:t>
            </a:r>
            <a:r>
              <a:rPr lang="en-US" sz="3200" b="0" dirty="0" err="1">
                <a:solidFill>
                  <a:schemeClr val="bg1"/>
                </a:solidFill>
              </a:rPr>
              <a:t>disciplina</a:t>
            </a:r>
            <a:endParaRPr lang="en-US" sz="3200" b="0" dirty="0">
              <a:solidFill>
                <a:schemeClr val="bg1"/>
              </a:solidFill>
            </a:endParaRPr>
          </a:p>
          <a:p>
            <a:pPr marL="514350" lvl="1" indent="-514350">
              <a:lnSpc>
                <a:spcPct val="115000"/>
              </a:lnSpc>
              <a:spcBef>
                <a:spcPts val="0"/>
              </a:spcBef>
              <a:spcAft>
                <a:spcPts val="1200"/>
              </a:spcAft>
              <a:buFontTx/>
              <a:buAutoNum type="arabicPeriod"/>
            </a:pPr>
            <a:r>
              <a:rPr lang="en-US" sz="3200" b="0" dirty="0" err="1">
                <a:solidFill>
                  <a:schemeClr val="bg1"/>
                </a:solidFill>
              </a:rPr>
              <a:t>Hacer</a:t>
            </a:r>
            <a:r>
              <a:rPr lang="en-US" sz="3200" b="0" dirty="0">
                <a:solidFill>
                  <a:schemeClr val="bg1"/>
                </a:solidFill>
              </a:rPr>
              <a:t> lo amoroso</a:t>
            </a:r>
          </a:p>
        </p:txBody>
      </p:sp>
      <p:grpSp>
        <p:nvGrpSpPr>
          <p:cNvPr id="17" name="Group 16">
            <a:extLst>
              <a:ext uri="{FF2B5EF4-FFF2-40B4-BE49-F238E27FC236}">
                <a16:creationId xmlns:a16="http://schemas.microsoft.com/office/drawing/2014/main" id="{433CE51F-670B-4AD3-B631-EDA686B4EDED}"/>
              </a:ext>
            </a:extLst>
          </p:cNvPr>
          <p:cNvGrpSpPr/>
          <p:nvPr/>
        </p:nvGrpSpPr>
        <p:grpSpPr>
          <a:xfrm>
            <a:off x="180710" y="4723217"/>
            <a:ext cx="8822613" cy="1295166"/>
            <a:chOff x="180710" y="4723217"/>
            <a:chExt cx="8963290" cy="1295166"/>
          </a:xfrm>
        </p:grpSpPr>
        <p:grpSp>
          <p:nvGrpSpPr>
            <p:cNvPr id="16" name="Group 15">
              <a:extLst>
                <a:ext uri="{FF2B5EF4-FFF2-40B4-BE49-F238E27FC236}">
                  <a16:creationId xmlns:a16="http://schemas.microsoft.com/office/drawing/2014/main" id="{65CDF0D0-3C91-4C14-A381-75679351EC53}"/>
                </a:ext>
              </a:extLst>
            </p:cNvPr>
            <p:cNvGrpSpPr/>
            <p:nvPr/>
          </p:nvGrpSpPr>
          <p:grpSpPr>
            <a:xfrm>
              <a:off x="180710" y="4937723"/>
              <a:ext cx="8963290" cy="1080660"/>
              <a:chOff x="180710" y="5129573"/>
              <a:chExt cx="8963290" cy="1080660"/>
            </a:xfrm>
          </p:grpSpPr>
          <p:sp>
            <p:nvSpPr>
              <p:cNvPr id="3" name="TextBox 2">
                <a:extLst>
                  <a:ext uri="{FF2B5EF4-FFF2-40B4-BE49-F238E27FC236}">
                    <a16:creationId xmlns:a16="http://schemas.microsoft.com/office/drawing/2014/main" id="{68C0C387-B5A5-4695-8C6A-8C9CA50ED3A6}"/>
                  </a:ext>
                </a:extLst>
              </p:cNvPr>
              <p:cNvSpPr txBox="1"/>
              <p:nvPr/>
            </p:nvSpPr>
            <p:spPr>
              <a:xfrm>
                <a:off x="180710" y="5129573"/>
                <a:ext cx="2492188" cy="1077218"/>
              </a:xfrm>
              <a:prstGeom prst="rect">
                <a:avLst/>
              </a:prstGeom>
              <a:noFill/>
            </p:spPr>
            <p:txBody>
              <a:bodyPr wrap="square" rtlCol="0">
                <a:spAutoFit/>
              </a:bodyPr>
              <a:lstStyle/>
              <a:p>
                <a:pPr algn="ctr"/>
                <a:r>
                  <a:rPr lang="en-US" sz="3200" b="0" dirty="0" err="1">
                    <a:solidFill>
                      <a:schemeClr val="bg1"/>
                    </a:solidFill>
                  </a:rPr>
                  <a:t>Gracia</a:t>
                </a:r>
                <a:endParaRPr lang="en-US" sz="3200" b="0" dirty="0">
                  <a:solidFill>
                    <a:schemeClr val="bg1"/>
                  </a:solidFill>
                </a:endParaRPr>
              </a:p>
              <a:p>
                <a:pPr algn="ctr"/>
                <a:r>
                  <a:rPr lang="en-US" sz="3200" b="0" dirty="0" err="1">
                    <a:solidFill>
                      <a:schemeClr val="bg1"/>
                    </a:solidFill>
                  </a:rPr>
                  <a:t>Perdón</a:t>
                </a:r>
                <a:endParaRPr lang="en-US" sz="3200" b="0" dirty="0">
                  <a:solidFill>
                    <a:schemeClr val="bg1"/>
                  </a:solidFill>
                </a:endParaRPr>
              </a:p>
            </p:txBody>
          </p:sp>
          <p:sp>
            <p:nvSpPr>
              <p:cNvPr id="6" name="TextBox 5">
                <a:extLst>
                  <a:ext uri="{FF2B5EF4-FFF2-40B4-BE49-F238E27FC236}">
                    <a16:creationId xmlns:a16="http://schemas.microsoft.com/office/drawing/2014/main" id="{3CD5C184-F755-483D-AE3F-56FB02BC2127}"/>
                  </a:ext>
                </a:extLst>
              </p:cNvPr>
              <p:cNvSpPr txBox="1"/>
              <p:nvPr/>
            </p:nvSpPr>
            <p:spPr>
              <a:xfrm>
                <a:off x="6761746" y="5133015"/>
                <a:ext cx="2382254" cy="1077218"/>
              </a:xfrm>
              <a:prstGeom prst="rect">
                <a:avLst/>
              </a:prstGeom>
              <a:noFill/>
            </p:spPr>
            <p:txBody>
              <a:bodyPr wrap="square" rtlCol="0">
                <a:spAutoFit/>
              </a:bodyPr>
              <a:lstStyle/>
              <a:p>
                <a:pPr algn="ctr"/>
                <a:r>
                  <a:rPr lang="en-US" sz="3200" b="0" dirty="0" err="1">
                    <a:solidFill>
                      <a:schemeClr val="bg1"/>
                    </a:solidFill>
                  </a:rPr>
                  <a:t>Disciplina</a:t>
                </a:r>
                <a:endParaRPr lang="en-US" sz="3200" b="0" dirty="0">
                  <a:solidFill>
                    <a:schemeClr val="bg1"/>
                  </a:solidFill>
                </a:endParaRPr>
              </a:p>
              <a:p>
                <a:pPr algn="ctr"/>
                <a:r>
                  <a:rPr lang="en-US" sz="3200" b="0" dirty="0" err="1">
                    <a:solidFill>
                      <a:schemeClr val="bg1"/>
                    </a:solidFill>
                  </a:rPr>
                  <a:t>Reprensión</a:t>
                </a:r>
                <a:endParaRPr lang="en-US" sz="3200" b="0" dirty="0">
                  <a:solidFill>
                    <a:schemeClr val="bg1"/>
                  </a:solidFill>
                </a:endParaRPr>
              </a:p>
            </p:txBody>
          </p:sp>
          <p:cxnSp>
            <p:nvCxnSpPr>
              <p:cNvPr id="5" name="Straight Arrow Connector 4">
                <a:extLst>
                  <a:ext uri="{FF2B5EF4-FFF2-40B4-BE49-F238E27FC236}">
                    <a16:creationId xmlns:a16="http://schemas.microsoft.com/office/drawing/2014/main" id="{7D12F3F5-6FEA-423C-9559-85FB9DFE8516}"/>
                  </a:ext>
                </a:extLst>
              </p:cNvPr>
              <p:cNvCxnSpPr>
                <a:cxnSpLocks/>
              </p:cNvCxnSpPr>
              <p:nvPr/>
            </p:nvCxnSpPr>
            <p:spPr bwMode="auto">
              <a:xfrm>
                <a:off x="2386886" y="5686912"/>
                <a:ext cx="4255843" cy="0"/>
              </a:xfrm>
              <a:prstGeom prst="straightConnector1">
                <a:avLst/>
              </a:prstGeom>
              <a:solidFill>
                <a:schemeClr val="accent1"/>
              </a:solidFill>
              <a:ln w="152400" cap="flat" cmpd="sng" algn="ctr">
                <a:solidFill>
                  <a:schemeClr val="bg1"/>
                </a:solidFill>
                <a:prstDash val="solid"/>
                <a:round/>
                <a:headEnd type="triangle"/>
                <a:tailEnd type="triangle"/>
              </a:ln>
              <a:effectLst/>
            </p:spPr>
          </p:cxnSp>
        </p:grpSp>
        <p:sp>
          <p:nvSpPr>
            <p:cNvPr id="19" name="TextBox 18">
              <a:extLst>
                <a:ext uri="{FF2B5EF4-FFF2-40B4-BE49-F238E27FC236}">
                  <a16:creationId xmlns:a16="http://schemas.microsoft.com/office/drawing/2014/main" id="{852012A3-B808-4560-9417-F2DC2EE294BE}"/>
                </a:ext>
              </a:extLst>
            </p:cNvPr>
            <p:cNvSpPr txBox="1"/>
            <p:nvPr/>
          </p:nvSpPr>
          <p:spPr>
            <a:xfrm>
              <a:off x="3465798" y="4723217"/>
              <a:ext cx="2201544" cy="646331"/>
            </a:xfrm>
            <a:prstGeom prst="rect">
              <a:avLst/>
            </a:prstGeom>
            <a:noFill/>
          </p:spPr>
          <p:txBody>
            <a:bodyPr wrap="square" rtlCol="0">
              <a:spAutoFit/>
            </a:bodyPr>
            <a:lstStyle/>
            <a:p>
              <a:pPr algn="ctr"/>
              <a:r>
                <a:rPr lang="en-US" sz="3600" dirty="0">
                  <a:solidFill>
                    <a:schemeClr val="bg1"/>
                  </a:solidFill>
                </a:rPr>
                <a:t>Love</a:t>
              </a:r>
            </a:p>
          </p:txBody>
        </p:sp>
      </p:grpSp>
    </p:spTree>
    <p:extLst>
      <p:ext uri="{BB962C8B-B14F-4D97-AF65-F5344CB8AC3E}">
        <p14:creationId xmlns:p14="http://schemas.microsoft.com/office/powerpoint/2010/main" val="467004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60C65F-D920-4B1D-98E0-ED46CAC1C6C5}"/>
              </a:ext>
            </a:extLst>
          </p:cNvPr>
          <p:cNvSpPr txBox="1"/>
          <p:nvPr/>
        </p:nvSpPr>
        <p:spPr>
          <a:xfrm>
            <a:off x="717178" y="1920895"/>
            <a:ext cx="8426822" cy="2862322"/>
          </a:xfrm>
          <a:prstGeom prst="rect">
            <a:avLst/>
          </a:prstGeom>
          <a:noFill/>
          <a:ln>
            <a:noFill/>
          </a:ln>
        </p:spPr>
        <p:txBody>
          <a:bodyPr wrap="square" rtlCol="0">
            <a:spAutoFit/>
          </a:bodyPr>
          <a:lstStyle/>
          <a:p>
            <a:pPr marL="457200" indent="-457200">
              <a:spcAft>
                <a:spcPts val="1200"/>
              </a:spcAft>
              <a:buFont typeface="Arial" panose="020B0604020202020204" pitchFamily="34" charset="0"/>
              <a:buChar char="•"/>
            </a:pPr>
            <a:r>
              <a:rPr lang="es-ES" sz="3200" b="0" dirty="0">
                <a:solidFill>
                  <a:schemeClr val="bg1"/>
                </a:solidFill>
              </a:rPr>
              <a:t>Escriba los nombres de compañeros de rendición de cuentas</a:t>
            </a:r>
          </a:p>
          <a:p>
            <a:pPr marL="457200" indent="-457200">
              <a:spcAft>
                <a:spcPts val="1200"/>
              </a:spcAft>
              <a:buFont typeface="Arial" panose="020B0604020202020204" pitchFamily="34" charset="0"/>
              <a:buChar char="•"/>
            </a:pPr>
            <a:r>
              <a:rPr lang="es-ES" sz="3200" b="0" dirty="0">
                <a:solidFill>
                  <a:schemeClr val="bg1"/>
                </a:solidFill>
              </a:rPr>
              <a:t>Encierra en un círculo un nombre que contactarás</a:t>
            </a:r>
          </a:p>
          <a:p>
            <a:pPr marL="457200" indent="-457200">
              <a:spcAft>
                <a:spcPts val="1200"/>
              </a:spcAft>
              <a:buFont typeface="Arial" panose="020B0604020202020204" pitchFamily="34" charset="0"/>
              <a:buChar char="•"/>
            </a:pPr>
            <a:r>
              <a:rPr lang="es-ES" sz="3200" b="0" dirty="0">
                <a:solidFill>
                  <a:schemeClr val="bg1"/>
                </a:solidFill>
              </a:rPr>
              <a:t>Escriba la fecha en que hace contacto</a:t>
            </a:r>
            <a:endParaRPr lang="en-US" sz="3200" b="0" dirty="0">
              <a:solidFill>
                <a:schemeClr val="bg1"/>
              </a:solidFill>
            </a:endParaRPr>
          </a:p>
        </p:txBody>
      </p:sp>
    </p:spTree>
    <p:extLst>
      <p:ext uri="{BB962C8B-B14F-4D97-AF65-F5344CB8AC3E}">
        <p14:creationId xmlns:p14="http://schemas.microsoft.com/office/powerpoint/2010/main" val="3818091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41DBFB3-6DA8-4A7C-A550-84F9DE3B9386}"/>
              </a:ext>
            </a:extLst>
          </p:cNvPr>
          <p:cNvGrpSpPr>
            <a:grpSpLocks noChangeAspect="1"/>
          </p:cNvGrpSpPr>
          <p:nvPr/>
        </p:nvGrpSpPr>
        <p:grpSpPr>
          <a:xfrm>
            <a:off x="3372617" y="1553929"/>
            <a:ext cx="2398765" cy="2388002"/>
            <a:chOff x="3015535" y="1636331"/>
            <a:chExt cx="3112929" cy="3098961"/>
          </a:xfrm>
        </p:grpSpPr>
        <p:sp>
          <p:nvSpPr>
            <p:cNvPr id="8" name="Arc 7">
              <a:extLst>
                <a:ext uri="{FF2B5EF4-FFF2-40B4-BE49-F238E27FC236}">
                  <a16:creationId xmlns:a16="http://schemas.microsoft.com/office/drawing/2014/main" id="{6E4E6FF1-85EB-4A89-A470-9AEE3729E409}"/>
                </a:ext>
              </a:extLst>
            </p:cNvPr>
            <p:cNvSpPr/>
            <p:nvPr/>
          </p:nvSpPr>
          <p:spPr bwMode="auto">
            <a:xfrm>
              <a:off x="3015535" y="1647713"/>
              <a:ext cx="3087579" cy="3087579"/>
            </a:xfrm>
            <a:prstGeom prst="arc">
              <a:avLst>
                <a:gd name="adj1" fmla="val 16249565"/>
                <a:gd name="adj2" fmla="val 1194995"/>
              </a:avLst>
            </a:prstGeom>
            <a:noFill/>
            <a:ln w="152400" cap="flat" cmpd="sng" algn="ctr">
              <a:solidFill>
                <a:schemeClr val="bg1"/>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6" name="Arc 25">
              <a:extLst>
                <a:ext uri="{FF2B5EF4-FFF2-40B4-BE49-F238E27FC236}">
                  <a16:creationId xmlns:a16="http://schemas.microsoft.com/office/drawing/2014/main" id="{4AA0BE10-0787-4840-9588-147203F51F91}"/>
                </a:ext>
              </a:extLst>
            </p:cNvPr>
            <p:cNvSpPr/>
            <p:nvPr/>
          </p:nvSpPr>
          <p:spPr bwMode="auto">
            <a:xfrm>
              <a:off x="3040885" y="1636331"/>
              <a:ext cx="3087579" cy="3087579"/>
            </a:xfrm>
            <a:prstGeom prst="arc">
              <a:avLst>
                <a:gd name="adj1" fmla="val 1209073"/>
                <a:gd name="adj2" fmla="val 9730540"/>
              </a:avLst>
            </a:prstGeom>
            <a:noFill/>
            <a:ln w="152400" cap="flat" cmpd="sng" algn="ctr">
              <a:solidFill>
                <a:schemeClr val="bg1"/>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7" name="Arc 26">
              <a:extLst>
                <a:ext uri="{FF2B5EF4-FFF2-40B4-BE49-F238E27FC236}">
                  <a16:creationId xmlns:a16="http://schemas.microsoft.com/office/drawing/2014/main" id="{EF7D9492-F370-4320-95D0-9336B6D3C3DC}"/>
                </a:ext>
              </a:extLst>
            </p:cNvPr>
            <p:cNvSpPr/>
            <p:nvPr/>
          </p:nvSpPr>
          <p:spPr bwMode="auto">
            <a:xfrm>
              <a:off x="3015535" y="1647713"/>
              <a:ext cx="3052530" cy="3076197"/>
            </a:xfrm>
            <a:prstGeom prst="arc">
              <a:avLst>
                <a:gd name="adj1" fmla="val 9683062"/>
                <a:gd name="adj2" fmla="val 16274217"/>
              </a:avLst>
            </a:prstGeom>
            <a:noFill/>
            <a:ln w="152400" cap="flat" cmpd="sng" algn="ctr">
              <a:solidFill>
                <a:schemeClr val="bg1"/>
              </a:solidFill>
              <a:prstDash val="solid"/>
              <a:round/>
              <a:headEnd type="none" w="med" len="med"/>
              <a:tailEnd type="triangle" w="sm"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17" name="Slide Number Placeholder 3">
            <a:extLst>
              <a:ext uri="{FF2B5EF4-FFF2-40B4-BE49-F238E27FC236}">
                <a16:creationId xmlns:a16="http://schemas.microsoft.com/office/drawing/2014/main" id="{726F2B7B-1F24-47A0-9A30-2C264EFEAF06}"/>
              </a:ext>
            </a:extLst>
          </p:cNvPr>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17</a:t>
            </a:r>
          </a:p>
        </p:txBody>
      </p:sp>
      <p:sp>
        <p:nvSpPr>
          <p:cNvPr id="2" name="Rectangle 1">
            <a:extLst>
              <a:ext uri="{FF2B5EF4-FFF2-40B4-BE49-F238E27FC236}">
                <a16:creationId xmlns:a16="http://schemas.microsoft.com/office/drawing/2014/main" id="{73C54060-EC6F-4AF1-9406-ECBE9A300001}"/>
              </a:ext>
            </a:extLst>
          </p:cNvPr>
          <p:cNvSpPr/>
          <p:nvPr/>
        </p:nvSpPr>
        <p:spPr>
          <a:xfrm>
            <a:off x="170856" y="915658"/>
            <a:ext cx="3406112" cy="1536767"/>
          </a:xfrm>
          <a:prstGeom prst="rect">
            <a:avLst/>
          </a:prstGeom>
        </p:spPr>
        <p:txBody>
          <a:bodyPr wrap="square">
            <a:spAutoFit/>
          </a:bodyPr>
          <a:lstStyle/>
          <a:p>
            <a:pPr marL="342900" marR="0" lvl="0" indent="-342900" algn="ctr">
              <a:lnSpc>
                <a:spcPct val="115000"/>
              </a:lnSpc>
              <a:spcBef>
                <a:spcPts val="0"/>
              </a:spcBef>
              <a:spcAft>
                <a:spcPts val="0"/>
              </a:spcAft>
              <a:buFont typeface="+mj-lt"/>
              <a:buAutoNum type="arabicPeriod"/>
            </a:pPr>
            <a:r>
              <a:rPr lang="es-MX" sz="2800" dirty="0">
                <a:solidFill>
                  <a:schemeClr val="bg1"/>
                </a:solidFill>
                <a:latin typeface="Arial" panose="020B0604020202020204" pitchFamily="34" charset="0"/>
                <a:ea typeface="Calibri" panose="020F0502020204030204" pitchFamily="34" charset="0"/>
                <a:cs typeface="Arial" panose="020B0604020202020204" pitchFamily="34" charset="0"/>
              </a:rPr>
              <a:t> Sé dueño </a:t>
            </a:r>
          </a:p>
          <a:p>
            <a:pPr marR="0" lvl="0" algn="ctr">
              <a:lnSpc>
                <a:spcPct val="115000"/>
              </a:lnSpc>
              <a:spcBef>
                <a:spcPts val="0"/>
              </a:spcBef>
              <a:spcAft>
                <a:spcPts val="0"/>
              </a:spcAft>
            </a:pPr>
            <a:r>
              <a:rPr lang="es-MX" sz="2800" dirty="0">
                <a:solidFill>
                  <a:schemeClr val="bg1"/>
                </a:solidFill>
                <a:latin typeface="Arial" panose="020B0604020202020204" pitchFamily="34" charset="0"/>
                <a:ea typeface="Calibri" panose="020F0502020204030204" pitchFamily="34" charset="0"/>
                <a:cs typeface="Arial" panose="020B0604020202020204" pitchFamily="34" charset="0"/>
              </a:rPr>
              <a:t>de tu historia</a:t>
            </a:r>
          </a:p>
          <a:p>
            <a:pPr marR="0" lvl="0" algn="ctr">
              <a:lnSpc>
                <a:spcPct val="115000"/>
              </a:lnSpc>
              <a:spcBef>
                <a:spcPts val="0"/>
              </a:spcBef>
              <a:spcAft>
                <a:spcPts val="0"/>
              </a:spcAft>
            </a:pPr>
            <a:r>
              <a:rPr lang="es-MX" sz="2800" b="0" dirty="0">
                <a:solidFill>
                  <a:srgbClr val="FFFF00"/>
                </a:solidFill>
                <a:latin typeface="Arial" panose="020B0604020202020204" pitchFamily="34" charset="0"/>
                <a:ea typeface="Calibri" panose="020F0502020204030204" pitchFamily="34" charset="0"/>
                <a:cs typeface="Arial" panose="020B0604020202020204" pitchFamily="34" charset="0"/>
              </a:rPr>
              <a:t>(Ser discípulo)</a:t>
            </a:r>
          </a:p>
        </p:txBody>
      </p:sp>
      <p:sp>
        <p:nvSpPr>
          <p:cNvPr id="9" name="Rectangle 8">
            <a:extLst>
              <a:ext uri="{FF2B5EF4-FFF2-40B4-BE49-F238E27FC236}">
                <a16:creationId xmlns:a16="http://schemas.microsoft.com/office/drawing/2014/main" id="{2EFFDE0A-B2D5-427D-BB7F-477B8FB1DE0E}"/>
              </a:ext>
            </a:extLst>
          </p:cNvPr>
          <p:cNvSpPr/>
          <p:nvPr/>
        </p:nvSpPr>
        <p:spPr>
          <a:xfrm>
            <a:off x="5888645" y="915659"/>
            <a:ext cx="3084499" cy="1536767"/>
          </a:xfrm>
          <a:prstGeom prst="rect">
            <a:avLst/>
          </a:prstGeom>
        </p:spPr>
        <p:txBody>
          <a:bodyPr wrap="none">
            <a:spAutoFit/>
          </a:bodyPr>
          <a:lstStyle/>
          <a:p>
            <a:pPr marR="0" lvl="0" algn="ctr">
              <a:lnSpc>
                <a:spcPct val="115000"/>
              </a:lnSpc>
              <a:spcBef>
                <a:spcPts val="0"/>
              </a:spcBef>
              <a:spcAft>
                <a:spcPts val="0"/>
              </a:spcAft>
            </a:pPr>
            <a:r>
              <a:rPr lang="es-MX" sz="2800" dirty="0">
                <a:solidFill>
                  <a:schemeClr val="bg1"/>
                </a:solidFill>
                <a:latin typeface="Arial" panose="020B0604020202020204" pitchFamily="34" charset="0"/>
                <a:ea typeface="Calibri" panose="020F0502020204030204" pitchFamily="34" charset="0"/>
                <a:cs typeface="Arial" panose="020B0604020202020204" pitchFamily="34" charset="0"/>
              </a:rPr>
              <a:t>2. Descubre </a:t>
            </a:r>
          </a:p>
          <a:p>
            <a:pPr marR="0" lvl="0" algn="ctr">
              <a:lnSpc>
                <a:spcPct val="115000"/>
              </a:lnSpc>
              <a:spcBef>
                <a:spcPts val="0"/>
              </a:spcBef>
              <a:spcAft>
                <a:spcPts val="0"/>
              </a:spcAft>
            </a:pPr>
            <a:r>
              <a:rPr lang="es-MX" sz="2800" dirty="0">
                <a:solidFill>
                  <a:schemeClr val="bg1"/>
                </a:solidFill>
                <a:latin typeface="Arial" panose="020B0604020202020204" pitchFamily="34" charset="0"/>
                <a:ea typeface="Calibri" panose="020F0502020204030204" pitchFamily="34" charset="0"/>
                <a:cs typeface="Arial" panose="020B0604020202020204" pitchFamily="34" charset="0"/>
              </a:rPr>
              <a:t>tu llamado</a:t>
            </a:r>
          </a:p>
          <a:p>
            <a:pPr marR="0" lvl="0" algn="ctr">
              <a:lnSpc>
                <a:spcPct val="115000"/>
              </a:lnSpc>
              <a:spcBef>
                <a:spcPts val="0"/>
              </a:spcBef>
              <a:spcAft>
                <a:spcPts val="0"/>
              </a:spcAft>
            </a:pPr>
            <a:r>
              <a:rPr lang="en-US" sz="2800" b="0" dirty="0">
                <a:solidFill>
                  <a:srgbClr val="FFFF00"/>
                </a:solidFill>
                <a:latin typeface="Arial" panose="020B0604020202020204" pitchFamily="34" charset="0"/>
                <a:ea typeface="Calibri" panose="020F0502020204030204" pitchFamily="34" charset="0"/>
                <a:cs typeface="Arial" panose="020B0604020202020204" pitchFamily="34" charset="0"/>
              </a:rPr>
              <a:t>(</a:t>
            </a:r>
            <a:r>
              <a:rPr lang="en-US" sz="2800" b="0" dirty="0" err="1">
                <a:solidFill>
                  <a:srgbClr val="FFFF00"/>
                </a:solidFill>
                <a:latin typeface="Arial" panose="020B0604020202020204" pitchFamily="34" charset="0"/>
                <a:ea typeface="Calibri" panose="020F0502020204030204" pitchFamily="34" charset="0"/>
                <a:cs typeface="Arial" panose="020B0604020202020204" pitchFamily="34" charset="0"/>
              </a:rPr>
              <a:t>Hacer</a:t>
            </a:r>
            <a:r>
              <a:rPr lang="en-US" sz="2800" b="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800" b="0" dirty="0" err="1">
                <a:solidFill>
                  <a:srgbClr val="FFFF00"/>
                </a:solidFill>
                <a:latin typeface="Arial" panose="020B0604020202020204" pitchFamily="34" charset="0"/>
                <a:ea typeface="Calibri" panose="020F0502020204030204" pitchFamily="34" charset="0"/>
                <a:cs typeface="Arial" panose="020B0604020202020204" pitchFamily="34" charset="0"/>
              </a:rPr>
              <a:t>discípulos</a:t>
            </a:r>
            <a:r>
              <a:rPr lang="en-US" sz="2800" b="0" dirty="0">
                <a:solidFill>
                  <a:srgbClr val="FFFF00"/>
                </a:solidFill>
                <a:latin typeface="Arial" panose="020B0604020202020204" pitchFamily="34" charset="0"/>
                <a:ea typeface="Calibri" panose="020F0502020204030204" pitchFamily="34" charset="0"/>
                <a:cs typeface="Arial" panose="020B0604020202020204" pitchFamily="34" charset="0"/>
              </a:rPr>
              <a:t>)</a:t>
            </a:r>
            <a:endParaRPr lang="en-US" sz="2800" b="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3635486-E579-4707-9091-420A1B26FE79}"/>
              </a:ext>
            </a:extLst>
          </p:cNvPr>
          <p:cNvSpPr/>
          <p:nvPr/>
        </p:nvSpPr>
        <p:spPr>
          <a:xfrm>
            <a:off x="3169360" y="4231498"/>
            <a:ext cx="2824811" cy="1384995"/>
          </a:xfrm>
          <a:prstGeom prst="rect">
            <a:avLst/>
          </a:prstGeom>
        </p:spPr>
        <p:txBody>
          <a:bodyPr wrap="none">
            <a:spAutoFit/>
          </a:bodyPr>
          <a:lstStyle/>
          <a:p>
            <a:pPr algn="ctr"/>
            <a:r>
              <a:rPr lang="es-MX" sz="2800" dirty="0">
                <a:solidFill>
                  <a:schemeClr val="bg1"/>
                </a:solidFill>
                <a:latin typeface="Arial" panose="020B0604020202020204" pitchFamily="34" charset="0"/>
                <a:ea typeface="Calibri" panose="020F0502020204030204" pitchFamily="34" charset="0"/>
              </a:rPr>
              <a:t>3. Impacta </a:t>
            </a:r>
          </a:p>
          <a:p>
            <a:pPr algn="ctr"/>
            <a:r>
              <a:rPr lang="es-MX" sz="2800" dirty="0">
                <a:solidFill>
                  <a:schemeClr val="bg1"/>
                </a:solidFill>
                <a:latin typeface="Arial" panose="020B0604020202020204" pitchFamily="34" charset="0"/>
                <a:ea typeface="Calibri" panose="020F0502020204030204" pitchFamily="34" charset="0"/>
              </a:rPr>
              <a:t>tu mundo </a:t>
            </a:r>
          </a:p>
          <a:p>
            <a:pPr algn="ctr"/>
            <a:r>
              <a:rPr lang="en-US" sz="2800" b="0" dirty="0">
                <a:solidFill>
                  <a:srgbClr val="FFFF00"/>
                </a:solidFill>
              </a:rPr>
              <a:t>(Gran </a:t>
            </a:r>
            <a:r>
              <a:rPr lang="en-US" sz="2800" b="0" dirty="0" err="1">
                <a:solidFill>
                  <a:srgbClr val="FFFF00"/>
                </a:solidFill>
              </a:rPr>
              <a:t>Comisión</a:t>
            </a:r>
            <a:r>
              <a:rPr lang="en-US" sz="2800" b="0" dirty="0">
                <a:solidFill>
                  <a:srgbClr val="FFFF00"/>
                </a:solidFill>
              </a:rPr>
              <a:t>)</a:t>
            </a:r>
          </a:p>
        </p:txBody>
      </p:sp>
    </p:spTree>
    <p:extLst>
      <p:ext uri="{BB962C8B-B14F-4D97-AF65-F5344CB8AC3E}">
        <p14:creationId xmlns:p14="http://schemas.microsoft.com/office/powerpoint/2010/main" val="1966507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3778608" y="3968979"/>
            <a:ext cx="1157974" cy="1131119"/>
            <a:chOff x="4128797" y="3465509"/>
            <a:chExt cx="1158037" cy="1131175"/>
          </a:xfrm>
          <a:noFill/>
        </p:grpSpPr>
        <p:sp>
          <p:nvSpPr>
            <p:cNvPr id="59" name="Rectangle 58"/>
            <p:cNvSpPr/>
            <p:nvPr/>
          </p:nvSpPr>
          <p:spPr>
            <a:xfrm>
              <a:off x="4518022" y="3840104"/>
              <a:ext cx="365760" cy="36576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NC1</a:t>
              </a:r>
              <a:endParaRPr lang="en-US" sz="1200">
                <a:effectLst/>
                <a:latin typeface="Times New Roman"/>
                <a:ea typeface="Calibri"/>
              </a:endParaRPr>
            </a:p>
          </p:txBody>
        </p:sp>
        <p:sp>
          <p:nvSpPr>
            <p:cNvPr id="60" name="Rectangle 59"/>
            <p:cNvSpPr/>
            <p:nvPr/>
          </p:nvSpPr>
          <p:spPr>
            <a:xfrm>
              <a:off x="4563742" y="3465509"/>
              <a:ext cx="274320" cy="27432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DT</a:t>
              </a:r>
              <a:endParaRPr lang="en-US" sz="1200">
                <a:effectLst/>
                <a:latin typeface="Times New Roman"/>
                <a:ea typeface="Calibri"/>
              </a:endParaRPr>
            </a:p>
          </p:txBody>
        </p:sp>
        <p:cxnSp>
          <p:nvCxnSpPr>
            <p:cNvPr id="61" name="Straight Connector 60"/>
            <p:cNvCxnSpPr>
              <a:stCxn id="60" idx="2"/>
              <a:endCxn id="59" idx="0"/>
            </p:cNvCxnSpPr>
            <p:nvPr/>
          </p:nvCxnSpPr>
          <p:spPr>
            <a:xfrm>
              <a:off x="4700902" y="3739829"/>
              <a:ext cx="0" cy="10027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9" idx="1"/>
              <a:endCxn id="63" idx="6"/>
            </p:cNvCxnSpPr>
            <p:nvPr/>
          </p:nvCxnSpPr>
          <p:spPr>
            <a:xfrm flipH="1" flipV="1">
              <a:off x="4403117" y="4019225"/>
              <a:ext cx="114905" cy="3759"/>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128797" y="3882065"/>
              <a:ext cx="274320" cy="27432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FG</a:t>
              </a:r>
              <a:endParaRPr lang="en-US" sz="1200">
                <a:effectLst/>
                <a:latin typeface="Times New Roman"/>
                <a:ea typeface="Calibri"/>
              </a:endParaRPr>
            </a:p>
          </p:txBody>
        </p:sp>
        <p:sp>
          <p:nvSpPr>
            <p:cNvPr id="64" name="Oval 63"/>
            <p:cNvSpPr/>
            <p:nvPr/>
          </p:nvSpPr>
          <p:spPr>
            <a:xfrm>
              <a:off x="5012514" y="3883944"/>
              <a:ext cx="274320" cy="27432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FG</a:t>
              </a:r>
              <a:endParaRPr lang="en-US" sz="1200">
                <a:effectLst/>
                <a:latin typeface="Times New Roman"/>
                <a:ea typeface="Calibri"/>
              </a:endParaRPr>
            </a:p>
          </p:txBody>
        </p:sp>
        <p:cxnSp>
          <p:nvCxnSpPr>
            <p:cNvPr id="65" name="Straight Connector 64"/>
            <p:cNvCxnSpPr>
              <a:stCxn id="64" idx="2"/>
              <a:endCxn id="59" idx="3"/>
            </p:cNvCxnSpPr>
            <p:nvPr/>
          </p:nvCxnSpPr>
          <p:spPr>
            <a:xfrm flipH="1">
              <a:off x="4883782" y="4021104"/>
              <a:ext cx="128732" cy="188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9" idx="2"/>
              <a:endCxn id="67" idx="0"/>
            </p:cNvCxnSpPr>
            <p:nvPr/>
          </p:nvCxnSpPr>
          <p:spPr>
            <a:xfrm flipH="1">
              <a:off x="4698947" y="4205864"/>
              <a:ext cx="1955" cy="11650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4561787" y="4322364"/>
              <a:ext cx="274320" cy="27432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algn="ctr">
                <a:lnSpc>
                  <a:spcPct val="115000"/>
                </a:lnSpc>
                <a:spcBef>
                  <a:spcPts val="0"/>
                </a:spcBef>
                <a:spcAft>
                  <a:spcPts val="0"/>
                </a:spcAft>
              </a:pPr>
              <a:r>
                <a:rPr lang="en-US" sz="1000" kern="1200">
                  <a:solidFill>
                    <a:srgbClr val="000000"/>
                  </a:solidFill>
                  <a:effectLst/>
                  <a:ea typeface="Calibri"/>
                  <a:cs typeface="Arial"/>
                </a:rPr>
                <a:t>FG</a:t>
              </a:r>
              <a:endParaRPr lang="en-US" sz="1200">
                <a:effectLst/>
                <a:latin typeface="Times New Roman"/>
                <a:ea typeface="Calibri"/>
              </a:endParaRPr>
            </a:p>
          </p:txBody>
        </p:sp>
      </p:grpSp>
      <p:graphicFrame>
        <p:nvGraphicFramePr>
          <p:cNvPr id="4" name="Table 3">
            <a:extLst>
              <a:ext uri="{FF2B5EF4-FFF2-40B4-BE49-F238E27FC236}">
                <a16:creationId xmlns:a16="http://schemas.microsoft.com/office/drawing/2014/main" id="{75D54BAF-FC26-4FEC-940B-60A0834E268A}"/>
              </a:ext>
            </a:extLst>
          </p:cNvPr>
          <p:cNvGraphicFramePr>
            <a:graphicFrameLocks noGrp="1"/>
          </p:cNvGraphicFramePr>
          <p:nvPr>
            <p:extLst>
              <p:ext uri="{D42A27DB-BD31-4B8C-83A1-F6EECF244321}">
                <p14:modId xmlns:p14="http://schemas.microsoft.com/office/powerpoint/2010/main" val="3021862571"/>
              </p:ext>
            </p:extLst>
          </p:nvPr>
        </p:nvGraphicFramePr>
        <p:xfrm>
          <a:off x="56700" y="432149"/>
          <a:ext cx="5886080" cy="5831904"/>
        </p:xfrm>
        <a:graphic>
          <a:graphicData uri="http://schemas.openxmlformats.org/drawingml/2006/table">
            <a:tbl>
              <a:tblPr/>
              <a:tblGrid>
                <a:gridCol w="5886080">
                  <a:extLst>
                    <a:ext uri="{9D8B030D-6E8A-4147-A177-3AD203B41FA5}">
                      <a16:colId xmlns:a16="http://schemas.microsoft.com/office/drawing/2014/main" val="3474027609"/>
                    </a:ext>
                  </a:extLst>
                </a:gridCol>
              </a:tblGrid>
              <a:tr h="5724395">
                <a:tc>
                  <a:txBody>
                    <a:bodyPr/>
                    <a:lstStyle/>
                    <a:p>
                      <a:pPr marL="0" marR="0" indent="0" algn="ctr">
                        <a:lnSpc>
                          <a:spcPct val="115000"/>
                        </a:lnSpc>
                        <a:spcBef>
                          <a:spcPts val="0"/>
                        </a:spcBef>
                        <a:spcAft>
                          <a:spcPts val="1200"/>
                        </a:spcAft>
                        <a:buFont typeface="+mj-lt"/>
                        <a:buNone/>
                      </a:pPr>
                      <a:r>
                        <a:rPr lang="es-ES"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Preguntas y Comentarios</a:t>
                      </a:r>
                    </a:p>
                    <a:p>
                      <a:pPr marL="514350" marR="0" indent="-514350" algn="l">
                        <a:lnSpc>
                          <a:spcPct val="115000"/>
                        </a:lnSpc>
                        <a:spcBef>
                          <a:spcPts val="0"/>
                        </a:spcBef>
                        <a:spcAft>
                          <a:spcPts val="1200"/>
                        </a:spcAft>
                        <a:buFont typeface="+mj-lt"/>
                        <a:buAutoNum type="arabicPeriod"/>
                      </a:pPr>
                      <a:r>
                        <a:rPr lang="es-ES" sz="3200" b="0" dirty="0">
                          <a:solidFill>
                            <a:schemeClr val="bg1"/>
                          </a:solidFill>
                          <a:effectLst/>
                          <a:latin typeface="Arial" panose="020B0604020202020204" pitchFamily="34" charset="0"/>
                          <a:ea typeface="Calibri" panose="020F0502020204030204" pitchFamily="34" charset="0"/>
                          <a:cs typeface="Arial" panose="020B0604020202020204" pitchFamily="34" charset="0"/>
                        </a:rPr>
                        <a:t>Nuestra Misión</a:t>
                      </a:r>
                    </a:p>
                    <a:p>
                      <a:pPr marL="514350" marR="0" indent="-514350" algn="l">
                        <a:lnSpc>
                          <a:spcPct val="115000"/>
                        </a:lnSpc>
                        <a:spcBef>
                          <a:spcPts val="0"/>
                        </a:spcBef>
                        <a:spcAft>
                          <a:spcPts val="1200"/>
                        </a:spcAft>
                        <a:buFont typeface="+mj-lt"/>
                        <a:buAutoNum type="arabicPeriod"/>
                      </a:pPr>
                      <a:r>
                        <a:rPr lang="es-ES" sz="3200" b="0" dirty="0">
                          <a:solidFill>
                            <a:schemeClr val="bg1"/>
                          </a:solidFill>
                          <a:effectLst/>
                          <a:latin typeface="Arial" panose="020B0604020202020204" pitchFamily="34" charset="0"/>
                          <a:ea typeface="Calibri" panose="020F0502020204030204" pitchFamily="34" charset="0"/>
                          <a:cs typeface="Arial" panose="020B0604020202020204" pitchFamily="34" charset="0"/>
                        </a:rPr>
                        <a:t>Viviendo una Vida Cristiana Balanceada</a:t>
                      </a:r>
                    </a:p>
                    <a:p>
                      <a:pPr marL="514350" marR="0" indent="-514350" algn="l">
                        <a:lnSpc>
                          <a:spcPct val="115000"/>
                        </a:lnSpc>
                        <a:spcBef>
                          <a:spcPts val="0"/>
                        </a:spcBef>
                        <a:spcAft>
                          <a:spcPts val="1200"/>
                        </a:spcAft>
                        <a:buFont typeface="+mj-lt"/>
                        <a:buAutoNum type="arabicPeriod"/>
                      </a:pPr>
                      <a:r>
                        <a:rPr lang="es-ES" sz="3200" b="0" dirty="0">
                          <a:solidFill>
                            <a:schemeClr val="bg1"/>
                          </a:solidFill>
                          <a:effectLst/>
                          <a:latin typeface="Arial" panose="020B0604020202020204" pitchFamily="34" charset="0"/>
                          <a:ea typeface="Calibri" panose="020F0502020204030204" pitchFamily="34" charset="0"/>
                          <a:cs typeface="Arial" panose="020B0604020202020204" pitchFamily="34" charset="0"/>
                        </a:rPr>
                        <a:t>Desafíos Personales</a:t>
                      </a:r>
                    </a:p>
                    <a:p>
                      <a:pPr marL="514350" marR="0" indent="-514350" algn="l">
                        <a:lnSpc>
                          <a:spcPct val="115000"/>
                        </a:lnSpc>
                        <a:spcBef>
                          <a:spcPts val="0"/>
                        </a:spcBef>
                        <a:spcAft>
                          <a:spcPts val="1200"/>
                        </a:spcAft>
                        <a:buFont typeface="+mj-lt"/>
                        <a:buAutoNum type="arabicPeriod"/>
                      </a:pPr>
                      <a:r>
                        <a:rPr lang="es-ES" sz="3200" b="0" dirty="0">
                          <a:solidFill>
                            <a:schemeClr val="bg1"/>
                          </a:solidFill>
                          <a:effectLst/>
                          <a:latin typeface="Arial" panose="020B0604020202020204" pitchFamily="34" charset="0"/>
                          <a:ea typeface="Calibri" panose="020F0502020204030204" pitchFamily="34" charset="0"/>
                          <a:cs typeface="Arial" panose="020B0604020202020204" pitchFamily="34" charset="0"/>
                        </a:rPr>
                        <a:t>Establecer Metas para el Desarrollo Persona</a:t>
                      </a:r>
                    </a:p>
                    <a:p>
                      <a:pPr marL="514350" marR="0" indent="-514350" algn="l">
                        <a:lnSpc>
                          <a:spcPct val="115000"/>
                        </a:lnSpc>
                        <a:spcBef>
                          <a:spcPts val="0"/>
                        </a:spcBef>
                        <a:spcAft>
                          <a:spcPts val="1200"/>
                        </a:spcAft>
                        <a:buFont typeface="+mj-lt"/>
                        <a:buAutoNum type="arabicPeriod"/>
                      </a:pPr>
                      <a:r>
                        <a:rPr lang="es-ES" sz="3200" b="0" dirty="0">
                          <a:solidFill>
                            <a:schemeClr val="bg1"/>
                          </a:solidFill>
                          <a:effectLst/>
                          <a:latin typeface="Arial" panose="020B0604020202020204" pitchFamily="34" charset="0"/>
                          <a:ea typeface="Calibri" panose="020F0502020204030204" pitchFamily="34" charset="0"/>
                          <a:cs typeface="Arial" panose="020B0604020202020204" pitchFamily="34" charset="0"/>
                        </a:rPr>
                        <a:t>Compañero de Rendición de Cuentas</a:t>
                      </a:r>
                    </a:p>
                  </a:txBody>
                  <a:tcPr marL="114300" marR="114300" marT="0" marB="0">
                    <a:lnL>
                      <a:noFill/>
                    </a:lnL>
                    <a:lnR>
                      <a:noFill/>
                    </a:lnR>
                    <a:lnT>
                      <a:noFill/>
                    </a:lnT>
                    <a:lnB>
                      <a:noFill/>
                    </a:lnB>
                  </a:tcPr>
                </a:tc>
                <a:extLst>
                  <a:ext uri="{0D108BD9-81ED-4DB2-BD59-A6C34878D82A}">
                    <a16:rowId xmlns:a16="http://schemas.microsoft.com/office/drawing/2014/main" val="289938462"/>
                  </a:ext>
                </a:extLst>
              </a:tr>
            </a:tbl>
          </a:graphicData>
        </a:graphic>
      </p:graphicFrame>
      <p:pic>
        <p:nvPicPr>
          <p:cNvPr id="2" name="Picture 1">
            <a:extLst>
              <a:ext uri="{FF2B5EF4-FFF2-40B4-BE49-F238E27FC236}">
                <a16:creationId xmlns:a16="http://schemas.microsoft.com/office/drawing/2014/main" id="{BFF39778-C9B2-44EE-89AC-9C6C9ACAD0A7}"/>
              </a:ext>
            </a:extLst>
          </p:cNvPr>
          <p:cNvPicPr>
            <a:picLocks noChangeAspect="1"/>
          </p:cNvPicPr>
          <p:nvPr/>
        </p:nvPicPr>
        <p:blipFill>
          <a:blip r:embed="rId3"/>
          <a:stretch>
            <a:fillRect/>
          </a:stretch>
        </p:blipFill>
        <p:spPr>
          <a:xfrm>
            <a:off x="5942780" y="1162811"/>
            <a:ext cx="3015553" cy="4532377"/>
          </a:xfrm>
          <a:prstGeom prst="rect">
            <a:avLst/>
          </a:prstGeom>
        </p:spPr>
      </p:pic>
    </p:spTree>
    <p:extLst>
      <p:ext uri="{BB962C8B-B14F-4D97-AF65-F5344CB8AC3E}">
        <p14:creationId xmlns:p14="http://schemas.microsoft.com/office/powerpoint/2010/main" val="4166355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93778"/>
            <a:ext cx="9144000" cy="1016001"/>
          </a:xfrm>
        </p:spPr>
        <p:txBody>
          <a:bodyPr/>
          <a:lstStyle/>
          <a:p>
            <a:r>
              <a:rPr lang="en-US" dirty="0" err="1"/>
              <a:t>Implementación</a:t>
            </a:r>
            <a:endParaRPr lang="en-US" dirty="0"/>
          </a:p>
        </p:txBody>
      </p:sp>
      <p:sp>
        <p:nvSpPr>
          <p:cNvPr id="163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sz="1800" dirty="0"/>
              <a:t>17</a:t>
            </a:r>
          </a:p>
        </p:txBody>
      </p:sp>
      <p:sp>
        <p:nvSpPr>
          <p:cNvPr id="2" name="Rectangle 1"/>
          <p:cNvSpPr/>
          <p:nvPr/>
        </p:nvSpPr>
        <p:spPr>
          <a:xfrm>
            <a:off x="233082" y="1477151"/>
            <a:ext cx="8910918" cy="3903697"/>
          </a:xfrm>
          <a:prstGeom prst="rect">
            <a:avLst/>
          </a:prstGeom>
        </p:spPr>
        <p:txBody>
          <a:bodyPr wrap="square">
            <a:spAutoFit/>
          </a:bodyPr>
          <a:lstStyle/>
          <a:p>
            <a:pPr marL="514350" lvl="2" indent="-514350">
              <a:lnSpc>
                <a:spcPct val="115000"/>
              </a:lnSpc>
              <a:spcBef>
                <a:spcPts val="0"/>
              </a:spcBef>
              <a:spcAft>
                <a:spcPts val="1200"/>
              </a:spcAft>
              <a:buAutoNum type="arabicPeriod"/>
            </a:pPr>
            <a:r>
              <a:rPr lang="es-ES" sz="3200" b="0" dirty="0">
                <a:solidFill>
                  <a:schemeClr val="bg1"/>
                </a:solidFill>
                <a:latin typeface="Arial"/>
                <a:ea typeface="Calibri"/>
              </a:rPr>
              <a:t>Continúa haciendo discípulos</a:t>
            </a:r>
          </a:p>
          <a:p>
            <a:pPr marL="514350" lvl="2" indent="-514350">
              <a:lnSpc>
                <a:spcPct val="115000"/>
              </a:lnSpc>
              <a:spcBef>
                <a:spcPts val="0"/>
              </a:spcBef>
              <a:spcAft>
                <a:spcPts val="1200"/>
              </a:spcAft>
              <a:buAutoNum type="arabicPeriod"/>
            </a:pPr>
            <a:r>
              <a:rPr lang="es-ES" sz="3200" b="0" dirty="0">
                <a:solidFill>
                  <a:schemeClr val="bg1"/>
                </a:solidFill>
                <a:latin typeface="Arial"/>
                <a:ea typeface="Calibri"/>
              </a:rPr>
              <a:t>Identificar y entrenador los aprendices de Fundamentos</a:t>
            </a:r>
          </a:p>
          <a:p>
            <a:pPr marL="514350" lvl="2" indent="-514350">
              <a:lnSpc>
                <a:spcPct val="115000"/>
              </a:lnSpc>
              <a:spcBef>
                <a:spcPts val="0"/>
              </a:spcBef>
              <a:spcAft>
                <a:spcPts val="1200"/>
              </a:spcAft>
              <a:buAutoNum type="arabicPeriod"/>
            </a:pPr>
            <a:r>
              <a:rPr lang="es-ES" sz="3200" b="0" dirty="0">
                <a:solidFill>
                  <a:schemeClr val="bg1"/>
                </a:solidFill>
                <a:latin typeface="Arial"/>
                <a:ea typeface="Calibri"/>
              </a:rPr>
              <a:t>Trabaja en tu meta personal</a:t>
            </a:r>
          </a:p>
          <a:p>
            <a:pPr marL="514350" lvl="2" indent="-514350">
              <a:lnSpc>
                <a:spcPct val="115000"/>
              </a:lnSpc>
              <a:spcBef>
                <a:spcPts val="0"/>
              </a:spcBef>
              <a:spcAft>
                <a:spcPts val="1200"/>
              </a:spcAft>
              <a:buAutoNum type="arabicPeriod"/>
            </a:pPr>
            <a:r>
              <a:rPr lang="es-ES" sz="3200" b="0" dirty="0">
                <a:solidFill>
                  <a:schemeClr val="bg1"/>
                </a:solidFill>
                <a:latin typeface="Arial"/>
                <a:ea typeface="Calibri"/>
              </a:rPr>
              <a:t>Comience a reunirse con su compañero de rendición de cuentas</a:t>
            </a:r>
          </a:p>
        </p:txBody>
      </p:sp>
    </p:spTree>
    <p:extLst>
      <p:ext uri="{BB962C8B-B14F-4D97-AF65-F5344CB8AC3E}">
        <p14:creationId xmlns:p14="http://schemas.microsoft.com/office/powerpoint/2010/main" val="379225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870893"/>
          </a:xfrm>
        </p:spPr>
        <p:txBody>
          <a:bodyPr/>
          <a:lstStyle/>
          <a:p>
            <a:r>
              <a:rPr lang="es-ES" altLang="en-US" dirty="0"/>
              <a:t>Línea de Tiempo de la Gran Comisión</a:t>
            </a:r>
            <a:endParaRPr lang="en-US" altLang="en-US" sz="3200" dirty="0"/>
          </a:p>
        </p:txBody>
      </p:sp>
      <p:sp>
        <p:nvSpPr>
          <p:cNvPr id="23558" name="Rectangle 6"/>
          <p:cNvSpPr>
            <a:spLocks noChangeArrowheads="1"/>
          </p:cNvSpPr>
          <p:nvPr/>
        </p:nvSpPr>
        <p:spPr bwMode="auto">
          <a:xfrm>
            <a:off x="7269154" y="1015139"/>
            <a:ext cx="1743072" cy="5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r" eaLnBrk="1" hangingPunct="1">
              <a:spcBef>
                <a:spcPct val="0"/>
              </a:spcBef>
              <a:buFontTx/>
              <a:buNone/>
            </a:pPr>
            <a:r>
              <a:rPr lang="en-US" altLang="en-US" sz="2800" b="0" dirty="0" err="1"/>
              <a:t>Hechos</a:t>
            </a:r>
            <a:r>
              <a:rPr lang="en-US" altLang="en-US" sz="2800" b="0" dirty="0"/>
              <a:t> 1</a:t>
            </a:r>
          </a:p>
        </p:txBody>
      </p:sp>
      <p:sp>
        <p:nvSpPr>
          <p:cNvPr id="23559" name="AutoShape 7"/>
          <p:cNvSpPr>
            <a:spLocks/>
          </p:cNvSpPr>
          <p:nvPr/>
        </p:nvSpPr>
        <p:spPr bwMode="auto">
          <a:xfrm rot="16200000">
            <a:off x="1184636" y="3108573"/>
            <a:ext cx="375523" cy="1046166"/>
          </a:xfrm>
          <a:prstGeom prst="leftBracket">
            <a:avLst>
              <a:gd name="adj" fmla="val 111715"/>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p>
        </p:txBody>
      </p:sp>
      <p:sp>
        <p:nvSpPr>
          <p:cNvPr id="23560" name="Line 8"/>
          <p:cNvSpPr>
            <a:spLocks noChangeShapeType="1"/>
          </p:cNvSpPr>
          <p:nvPr/>
        </p:nvSpPr>
        <p:spPr bwMode="auto">
          <a:xfrm flipV="1">
            <a:off x="1895480" y="3377818"/>
            <a:ext cx="6308733" cy="41654"/>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nvGrpSpPr>
          <p:cNvPr id="4" name="Group 3">
            <a:extLst>
              <a:ext uri="{FF2B5EF4-FFF2-40B4-BE49-F238E27FC236}">
                <a16:creationId xmlns:a16="http://schemas.microsoft.com/office/drawing/2014/main" id="{1A624488-97A3-4207-B877-DCD56584709C}"/>
              </a:ext>
            </a:extLst>
          </p:cNvPr>
          <p:cNvGrpSpPr/>
          <p:nvPr/>
        </p:nvGrpSpPr>
        <p:grpSpPr>
          <a:xfrm>
            <a:off x="206376" y="1954213"/>
            <a:ext cx="1273175" cy="1474787"/>
            <a:chOff x="960438" y="1968501"/>
            <a:chExt cx="1273175" cy="1474787"/>
          </a:xfrm>
        </p:grpSpPr>
        <p:sp>
          <p:nvSpPr>
            <p:cNvPr id="9" name="Rectangle 10"/>
            <p:cNvSpPr>
              <a:spLocks noChangeArrowheads="1"/>
            </p:cNvSpPr>
            <p:nvPr/>
          </p:nvSpPr>
          <p:spPr bwMode="auto">
            <a:xfrm>
              <a:off x="1430337" y="1968501"/>
              <a:ext cx="323850" cy="1474787"/>
            </a:xfrm>
            <a:prstGeom prst="rect">
              <a:avLst/>
            </a:prstGeom>
            <a:solidFill>
              <a:srgbClr val="996600"/>
            </a:solidFill>
            <a:ln w="28575">
              <a:solidFill>
                <a:srgbClr val="000000"/>
              </a:solidFill>
              <a:miter lim="800000"/>
              <a:headEnd/>
              <a:tailEnd/>
            </a:ln>
          </p:spPr>
          <p:txBody>
            <a:bodyPr anchor="ctr"/>
            <a:lstStyle/>
            <a:p>
              <a:pPr>
                <a:defRPr/>
              </a:pPr>
              <a:endParaRPr lang="en-US" dirty="0">
                <a:blipFill>
                  <a:blip r:embed="rId3"/>
                  <a:tile tx="0" ty="0" sx="100000" sy="100000" flip="none" algn="tl"/>
                </a:blipFill>
                <a:latin typeface="Arial" pitchFamily="34" charset="0"/>
                <a:cs typeface="+mn-cs"/>
              </a:endParaRPr>
            </a:p>
          </p:txBody>
        </p:sp>
        <p:sp>
          <p:nvSpPr>
            <p:cNvPr id="23562" name="Rectangle 11"/>
            <p:cNvSpPr>
              <a:spLocks noChangeArrowheads="1"/>
            </p:cNvSpPr>
            <p:nvPr/>
          </p:nvSpPr>
          <p:spPr bwMode="auto">
            <a:xfrm>
              <a:off x="960438" y="2331758"/>
              <a:ext cx="1273175" cy="294623"/>
            </a:xfrm>
            <a:prstGeom prst="rect">
              <a:avLst/>
            </a:prstGeom>
            <a:solidFill>
              <a:srgbClr val="996600"/>
            </a:solidFill>
            <a:ln w="28575">
              <a:solidFill>
                <a:srgbClr val="000000"/>
              </a:solidFill>
              <a:miter lim="800000"/>
              <a:headEnd/>
              <a:tailEnd/>
            </a:ln>
          </p:spPr>
          <p:txBody>
            <a:bodyPr anchor="ct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p>
          </p:txBody>
        </p:sp>
      </p:grpSp>
      <p:sp>
        <p:nvSpPr>
          <p:cNvPr id="23563" name="Line 12"/>
          <p:cNvSpPr>
            <a:spLocks noChangeShapeType="1"/>
          </p:cNvSpPr>
          <p:nvPr/>
        </p:nvSpPr>
        <p:spPr bwMode="auto">
          <a:xfrm flipH="1">
            <a:off x="800102" y="3671169"/>
            <a:ext cx="14287" cy="192405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3564" name="Line 13"/>
          <p:cNvSpPr>
            <a:spLocks noChangeShapeType="1"/>
          </p:cNvSpPr>
          <p:nvPr/>
        </p:nvSpPr>
        <p:spPr bwMode="auto">
          <a:xfrm flipH="1">
            <a:off x="1919291" y="3722079"/>
            <a:ext cx="19050" cy="12573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3565" name="Line 14"/>
          <p:cNvSpPr>
            <a:spLocks noChangeShapeType="1"/>
          </p:cNvSpPr>
          <p:nvPr/>
        </p:nvSpPr>
        <p:spPr bwMode="auto">
          <a:xfrm>
            <a:off x="8207525" y="3480564"/>
            <a:ext cx="0" cy="96202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3566" name="Line 15"/>
          <p:cNvSpPr>
            <a:spLocks noChangeShapeType="1"/>
          </p:cNvSpPr>
          <p:nvPr/>
        </p:nvSpPr>
        <p:spPr bwMode="auto">
          <a:xfrm flipH="1">
            <a:off x="1949456" y="4219576"/>
            <a:ext cx="2595557"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67" name="Text Box 16"/>
          <p:cNvSpPr txBox="1">
            <a:spLocks noChangeArrowheads="1"/>
          </p:cNvSpPr>
          <p:nvPr/>
        </p:nvSpPr>
        <p:spPr bwMode="auto">
          <a:xfrm>
            <a:off x="4538182" y="3959228"/>
            <a:ext cx="1641472" cy="50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40 Dias</a:t>
            </a:r>
          </a:p>
        </p:txBody>
      </p:sp>
      <p:sp>
        <p:nvSpPr>
          <p:cNvPr id="23568" name="Text Box 17"/>
          <p:cNvSpPr txBox="1">
            <a:spLocks noChangeArrowheads="1"/>
          </p:cNvSpPr>
          <p:nvPr/>
        </p:nvSpPr>
        <p:spPr bwMode="auto">
          <a:xfrm>
            <a:off x="838201" y="3819418"/>
            <a:ext cx="1101729" cy="4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3 </a:t>
            </a:r>
          </a:p>
          <a:p>
            <a:pPr algn="ctr" eaLnBrk="1" hangingPunct="1">
              <a:spcBef>
                <a:spcPct val="0"/>
              </a:spcBef>
              <a:buFontTx/>
              <a:buNone/>
            </a:pPr>
            <a:r>
              <a:rPr lang="en-US" altLang="en-US" sz="2800" b="0" dirty="0"/>
              <a:t>Dias</a:t>
            </a:r>
          </a:p>
        </p:txBody>
      </p:sp>
      <p:sp>
        <p:nvSpPr>
          <p:cNvPr id="23569" name="Line 18"/>
          <p:cNvSpPr>
            <a:spLocks noChangeShapeType="1"/>
          </p:cNvSpPr>
          <p:nvPr/>
        </p:nvSpPr>
        <p:spPr bwMode="auto">
          <a:xfrm>
            <a:off x="6288086" y="4219576"/>
            <a:ext cx="1916128"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70" name="Line 19"/>
          <p:cNvSpPr>
            <a:spLocks noChangeShapeType="1"/>
          </p:cNvSpPr>
          <p:nvPr/>
        </p:nvSpPr>
        <p:spPr bwMode="auto">
          <a:xfrm flipH="1" flipV="1">
            <a:off x="8193098" y="1574352"/>
            <a:ext cx="11115" cy="1825391"/>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71" name="Line 20"/>
          <p:cNvSpPr>
            <a:spLocks noChangeShapeType="1"/>
          </p:cNvSpPr>
          <p:nvPr/>
        </p:nvSpPr>
        <p:spPr bwMode="auto">
          <a:xfrm flipV="1">
            <a:off x="2697163" y="1584998"/>
            <a:ext cx="12700" cy="1810665"/>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72" name="Line 21"/>
          <p:cNvSpPr>
            <a:spLocks noChangeShapeType="1"/>
          </p:cNvSpPr>
          <p:nvPr/>
        </p:nvSpPr>
        <p:spPr bwMode="auto">
          <a:xfrm flipH="1" flipV="1">
            <a:off x="5419720" y="1566297"/>
            <a:ext cx="11113" cy="187223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73" name="Line 22"/>
          <p:cNvSpPr>
            <a:spLocks noChangeShapeType="1"/>
          </p:cNvSpPr>
          <p:nvPr/>
        </p:nvSpPr>
        <p:spPr bwMode="auto">
          <a:xfrm flipV="1">
            <a:off x="6883582" y="2105688"/>
            <a:ext cx="11115" cy="1248699"/>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74" name="Text Box 23"/>
          <p:cNvSpPr txBox="1">
            <a:spLocks noChangeArrowheads="1"/>
          </p:cNvSpPr>
          <p:nvPr/>
        </p:nvSpPr>
        <p:spPr bwMode="auto">
          <a:xfrm>
            <a:off x="1952626" y="1046165"/>
            <a:ext cx="1511298" cy="48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Juan 20</a:t>
            </a:r>
          </a:p>
        </p:txBody>
      </p:sp>
      <p:sp>
        <p:nvSpPr>
          <p:cNvPr id="23575" name="Text Box 25"/>
          <p:cNvSpPr txBox="1">
            <a:spLocks noChangeArrowheads="1"/>
          </p:cNvSpPr>
          <p:nvPr/>
        </p:nvSpPr>
        <p:spPr bwMode="auto">
          <a:xfrm>
            <a:off x="2948781" y="1611037"/>
            <a:ext cx="2033586" cy="5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Marcos 16</a:t>
            </a:r>
          </a:p>
        </p:txBody>
      </p:sp>
      <p:sp>
        <p:nvSpPr>
          <p:cNvPr id="23576" name="Rectangle 26"/>
          <p:cNvSpPr>
            <a:spLocks noChangeArrowheads="1"/>
          </p:cNvSpPr>
          <p:nvPr/>
        </p:nvSpPr>
        <p:spPr bwMode="auto">
          <a:xfrm>
            <a:off x="6017603" y="1584461"/>
            <a:ext cx="1731959" cy="52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Lucas 24</a:t>
            </a:r>
          </a:p>
        </p:txBody>
      </p:sp>
      <p:sp>
        <p:nvSpPr>
          <p:cNvPr id="23577" name="Rectangle 27"/>
          <p:cNvSpPr>
            <a:spLocks noChangeArrowheads="1"/>
          </p:cNvSpPr>
          <p:nvPr/>
        </p:nvSpPr>
        <p:spPr bwMode="auto">
          <a:xfrm>
            <a:off x="4545013" y="1034916"/>
            <a:ext cx="1743072" cy="53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sz="2800" b="0" dirty="0"/>
              <a:t>Mateo 28</a:t>
            </a:r>
          </a:p>
        </p:txBody>
      </p:sp>
      <p:sp>
        <p:nvSpPr>
          <p:cNvPr id="23578" name="Text Box 28"/>
          <p:cNvSpPr txBox="1">
            <a:spLocks noChangeArrowheads="1"/>
          </p:cNvSpPr>
          <p:nvPr/>
        </p:nvSpPr>
        <p:spPr bwMode="auto">
          <a:xfrm>
            <a:off x="1" y="5678489"/>
            <a:ext cx="2463800" cy="4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dirty="0" err="1">
                <a:solidFill>
                  <a:srgbClr val="FFFF00"/>
                </a:solidFill>
              </a:rPr>
              <a:t>Crucifixión</a:t>
            </a:r>
            <a:endParaRPr lang="en-US" altLang="en-US" b="0" dirty="0">
              <a:solidFill>
                <a:srgbClr val="FFFF00"/>
              </a:solidFill>
            </a:endParaRPr>
          </a:p>
        </p:txBody>
      </p:sp>
      <p:sp>
        <p:nvSpPr>
          <p:cNvPr id="23579" name="Text Box 29"/>
          <p:cNvSpPr txBox="1">
            <a:spLocks noChangeArrowheads="1"/>
          </p:cNvSpPr>
          <p:nvPr/>
        </p:nvSpPr>
        <p:spPr bwMode="auto">
          <a:xfrm>
            <a:off x="6784974" y="4489451"/>
            <a:ext cx="2359025" cy="5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ct val="0"/>
              </a:spcBef>
              <a:buFontTx/>
              <a:buNone/>
            </a:pPr>
            <a:r>
              <a:rPr lang="en-US" altLang="en-US" dirty="0" err="1">
                <a:solidFill>
                  <a:srgbClr val="FFFF00"/>
                </a:solidFill>
              </a:rPr>
              <a:t>Ascensión</a:t>
            </a:r>
            <a:endParaRPr lang="en-US" altLang="en-US" b="0" dirty="0">
              <a:solidFill>
                <a:srgbClr val="FFFF00"/>
              </a:solidFill>
            </a:endParaRPr>
          </a:p>
        </p:txBody>
      </p:sp>
      <p:sp>
        <p:nvSpPr>
          <p:cNvPr id="23580" name="Rectangle 30"/>
          <p:cNvSpPr>
            <a:spLocks noChangeArrowheads="1"/>
          </p:cNvSpPr>
          <p:nvPr/>
        </p:nvSpPr>
        <p:spPr bwMode="auto">
          <a:xfrm>
            <a:off x="1000125" y="4921348"/>
            <a:ext cx="2619863" cy="60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r>
              <a:rPr lang="en-US" altLang="en-US" dirty="0" err="1">
                <a:solidFill>
                  <a:srgbClr val="FFFF00"/>
                </a:solidFill>
              </a:rPr>
              <a:t>Resurección</a:t>
            </a:r>
            <a:endParaRPr lang="en-US" altLang="en-US" b="0" dirty="0">
              <a:solidFill>
                <a:srgbClr val="FFFF00"/>
              </a:solidFill>
            </a:endParaRPr>
          </a:p>
        </p:txBody>
      </p:sp>
      <p:sp>
        <p:nvSpPr>
          <p:cNvPr id="23581" name="Line 31"/>
          <p:cNvSpPr>
            <a:spLocks noChangeShapeType="1"/>
          </p:cNvSpPr>
          <p:nvPr/>
        </p:nvSpPr>
        <p:spPr bwMode="auto">
          <a:xfrm flipV="1">
            <a:off x="4017963" y="2188082"/>
            <a:ext cx="11115" cy="1207582"/>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23584" name="Cloud Callout 32"/>
          <p:cNvSpPr>
            <a:spLocks noChangeArrowheads="1"/>
          </p:cNvSpPr>
          <p:nvPr/>
        </p:nvSpPr>
        <p:spPr bwMode="auto">
          <a:xfrm>
            <a:off x="7654939" y="2202770"/>
            <a:ext cx="1019175" cy="771525"/>
          </a:xfrm>
          <a:prstGeom prst="cloudCallout">
            <a:avLst>
              <a:gd name="adj1" fmla="val -15704"/>
              <a:gd name="adj2" fmla="val 43856"/>
            </a:avLst>
          </a:prstGeom>
          <a:solidFill>
            <a:schemeClr val="bg1"/>
          </a:solidFill>
          <a:ln w="9525" algn="ctr">
            <a:solidFill>
              <a:schemeClr val="tx1"/>
            </a:solidFill>
            <a:round/>
            <a:headEnd/>
            <a:tailEnd/>
          </a:ln>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eaLnBrk="1" hangingPunct="1">
              <a:spcBef>
                <a:spcPct val="0"/>
              </a:spcBef>
              <a:buFontTx/>
              <a:buNone/>
            </a:pPr>
            <a:endParaRPr lang="en-US" altLang="en-US" sz="1800">
              <a:solidFill>
                <a:schemeClr val="tx1"/>
              </a:solidFill>
            </a:endParaRPr>
          </a:p>
        </p:txBody>
      </p:sp>
    </p:spTree>
    <p:extLst>
      <p:ext uri="{BB962C8B-B14F-4D97-AF65-F5344CB8AC3E}">
        <p14:creationId xmlns:p14="http://schemas.microsoft.com/office/powerpoint/2010/main" val="4058370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6310"/>
            <a:ext cx="9144000" cy="2397125"/>
          </a:xfrm>
        </p:spPr>
        <p:txBody>
          <a:bodyPr/>
          <a:lstStyle/>
          <a:p>
            <a:r>
              <a:rPr lang="en-US" altLang="en-US" sz="6000" dirty="0"/>
              <a:t>¡</a:t>
            </a:r>
            <a:r>
              <a:rPr lang="en-US" altLang="en-US" sz="6000" dirty="0" err="1"/>
              <a:t>Felicidades</a:t>
            </a:r>
            <a:r>
              <a:rPr lang="en-US" altLang="en-US" sz="6000" dirty="0"/>
              <a:t>! </a:t>
            </a:r>
            <a:br>
              <a:rPr lang="en-US" altLang="en-US" sz="8000" dirty="0">
                <a:solidFill>
                  <a:srgbClr val="FFFF00"/>
                </a:solidFill>
              </a:rPr>
            </a:br>
            <a:br>
              <a:rPr lang="en-US" altLang="en-US" sz="2800" dirty="0">
                <a:solidFill>
                  <a:srgbClr val="FFFF00"/>
                </a:solidFill>
              </a:rPr>
            </a:br>
            <a:r>
              <a:rPr lang="en-US" altLang="en-US" sz="4800" dirty="0" err="1"/>
              <a:t>Terminado</a:t>
            </a:r>
            <a:br>
              <a:rPr lang="en-US" altLang="en-US" sz="4800" dirty="0"/>
            </a:br>
            <a:r>
              <a:rPr lang="en-US" altLang="en-US" sz="4800" dirty="0"/>
              <a:t>Taller 2</a:t>
            </a:r>
            <a:endParaRPr lang="en-US" altLang="en-US" sz="4400" dirty="0"/>
          </a:p>
        </p:txBody>
      </p:sp>
      <p:grpSp>
        <p:nvGrpSpPr>
          <p:cNvPr id="5" name="Group 4">
            <a:extLst>
              <a:ext uri="{FF2B5EF4-FFF2-40B4-BE49-F238E27FC236}">
                <a16:creationId xmlns:a16="http://schemas.microsoft.com/office/drawing/2014/main" id="{87E33EAB-6DB5-4DBE-A391-FDDD85B1FD45}"/>
              </a:ext>
            </a:extLst>
          </p:cNvPr>
          <p:cNvGrpSpPr/>
          <p:nvPr/>
        </p:nvGrpSpPr>
        <p:grpSpPr>
          <a:xfrm>
            <a:off x="1962686" y="471014"/>
            <a:ext cx="5218628" cy="2682472"/>
            <a:chOff x="1962686" y="471014"/>
            <a:chExt cx="5218628" cy="2682472"/>
          </a:xfrm>
        </p:grpSpPr>
        <p:pic>
          <p:nvPicPr>
            <p:cNvPr id="6" name="Picture 5">
              <a:extLst>
                <a:ext uri="{FF2B5EF4-FFF2-40B4-BE49-F238E27FC236}">
                  <a16:creationId xmlns:a16="http://schemas.microsoft.com/office/drawing/2014/main" id="{08E5EB3D-A37D-40F4-BB3E-BAAD22977FB7}"/>
                </a:ext>
              </a:extLst>
            </p:cNvPr>
            <p:cNvPicPr>
              <a:picLocks noChangeAspect="1"/>
            </p:cNvPicPr>
            <p:nvPr/>
          </p:nvPicPr>
          <p:blipFill>
            <a:blip r:embed="rId3"/>
            <a:stretch>
              <a:fillRect/>
            </a:stretch>
          </p:blipFill>
          <p:spPr>
            <a:xfrm>
              <a:off x="1962686" y="471014"/>
              <a:ext cx="5218628" cy="2682472"/>
            </a:xfrm>
            <a:prstGeom prst="rect">
              <a:avLst/>
            </a:prstGeom>
          </p:spPr>
        </p:pic>
        <p:sp>
          <p:nvSpPr>
            <p:cNvPr id="7" name="TextBox 6">
              <a:extLst>
                <a:ext uri="{FF2B5EF4-FFF2-40B4-BE49-F238E27FC236}">
                  <a16:creationId xmlns:a16="http://schemas.microsoft.com/office/drawing/2014/main" id="{B12572F9-7393-4EBF-B0C8-80BB65B14B7F}"/>
                </a:ext>
              </a:extLst>
            </p:cNvPr>
            <p:cNvSpPr txBox="1"/>
            <p:nvPr/>
          </p:nvSpPr>
          <p:spPr>
            <a:xfrm>
              <a:off x="2880360" y="2139895"/>
              <a:ext cx="3383280" cy="640080"/>
            </a:xfrm>
            <a:prstGeom prst="rect">
              <a:avLst/>
            </a:prstGeom>
            <a:solidFill>
              <a:schemeClr val="bg1"/>
            </a:solidFill>
          </p:spPr>
          <p:txBody>
            <a:bodyPr wrap="square" rtlCol="0" anchor="ctr" anchorCtr="1">
              <a:spAutoFit/>
            </a:bodyPr>
            <a:lstStyle/>
            <a:p>
              <a:pPr algn="ctr"/>
              <a:r>
                <a:rPr lang="en-US" sz="3200" b="0" dirty="0"/>
                <a:t>FOUNDATIONS</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Box 2"/>
          <p:cNvSpPr txBox="1">
            <a:spLocks noChangeArrowheads="1"/>
          </p:cNvSpPr>
          <p:nvPr/>
        </p:nvSpPr>
        <p:spPr bwMode="auto">
          <a:xfrm>
            <a:off x="0" y="982629"/>
            <a:ext cx="9144000"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Aft>
                <a:spcPts val="1200"/>
              </a:spcAft>
            </a:pPr>
            <a:r>
              <a:rPr lang="en-US" altLang="en-US" sz="6600" dirty="0">
                <a:solidFill>
                  <a:schemeClr val="bg1"/>
                </a:solidFill>
              </a:rPr>
              <a:t>Taller 3</a:t>
            </a:r>
          </a:p>
          <a:p>
            <a:pPr algn="ctr" eaLnBrk="1" hangingPunct="1">
              <a:spcAft>
                <a:spcPts val="1200"/>
              </a:spcAft>
            </a:pPr>
            <a:endParaRPr lang="en-US" altLang="en-US" sz="1100" dirty="0">
              <a:solidFill>
                <a:schemeClr val="bg1"/>
              </a:solidFill>
            </a:endParaRPr>
          </a:p>
          <a:p>
            <a:pPr algn="ctr" eaLnBrk="1" hangingPunct="1">
              <a:spcAft>
                <a:spcPts val="1200"/>
              </a:spcAft>
            </a:pPr>
            <a:r>
              <a:rPr lang="es-ES" altLang="en-US" sz="4800" dirty="0">
                <a:solidFill>
                  <a:schemeClr val="bg1"/>
                </a:solidFill>
              </a:rPr>
              <a:t>Como Entender</a:t>
            </a:r>
          </a:p>
          <a:p>
            <a:pPr algn="ctr" eaLnBrk="1" hangingPunct="1">
              <a:spcAft>
                <a:spcPts val="1200"/>
              </a:spcAft>
            </a:pPr>
            <a:r>
              <a:rPr lang="es-ES" altLang="en-US" sz="4800" dirty="0">
                <a:solidFill>
                  <a:schemeClr val="bg1"/>
                </a:solidFill>
              </a:rPr>
              <a:t>y Aplicar la Biblia</a:t>
            </a:r>
          </a:p>
          <a:p>
            <a:pPr algn="ctr" eaLnBrk="1" hangingPunct="1">
              <a:spcAft>
                <a:spcPts val="1200"/>
              </a:spcAft>
            </a:pPr>
            <a:r>
              <a:rPr lang="es-ES" altLang="en-US" sz="4000" b="0" dirty="0">
                <a:solidFill>
                  <a:schemeClr val="bg1"/>
                </a:solidFill>
              </a:rPr>
              <a:t>Cómo Predicar Efectivamente</a:t>
            </a:r>
          </a:p>
        </p:txBody>
      </p:sp>
    </p:spTree>
    <p:extLst>
      <p:ext uri="{BB962C8B-B14F-4D97-AF65-F5344CB8AC3E}">
        <p14:creationId xmlns:p14="http://schemas.microsoft.com/office/powerpoint/2010/main" val="10127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
          <p:cNvGrpSpPr>
            <a:grpSpLocks/>
          </p:cNvGrpSpPr>
          <p:nvPr/>
        </p:nvGrpSpPr>
        <p:grpSpPr bwMode="auto">
          <a:xfrm>
            <a:off x="196679" y="1106906"/>
            <a:ext cx="4018532" cy="5777534"/>
            <a:chOff x="-533390" y="1063189"/>
            <a:chExt cx="4201772" cy="5722880"/>
          </a:xfrm>
        </p:grpSpPr>
        <p:sp>
          <p:nvSpPr>
            <p:cNvPr id="24590" name="Line 35"/>
            <p:cNvSpPr>
              <a:spLocks noChangeShapeType="1"/>
            </p:cNvSpPr>
            <p:nvPr/>
          </p:nvSpPr>
          <p:spPr bwMode="auto">
            <a:xfrm>
              <a:off x="1663700" y="2041525"/>
              <a:ext cx="0" cy="390525"/>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pic>
          <p:nvPicPr>
            <p:cNvPr id="29716" name="Picture 9"/>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23081" y="4561134"/>
              <a:ext cx="2230437" cy="222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81" name="Rectangle 37"/>
            <p:cNvSpPr>
              <a:spLocks noChangeArrowheads="1"/>
            </p:cNvSpPr>
            <p:nvPr/>
          </p:nvSpPr>
          <p:spPr bwMode="auto">
            <a:xfrm>
              <a:off x="549275" y="5054526"/>
              <a:ext cx="1516063" cy="1079500"/>
            </a:xfrm>
            <a:prstGeom prst="rect">
              <a:avLst/>
            </a:prstGeom>
            <a:noFill/>
            <a:ln w="12700">
              <a:noFill/>
              <a:miter lim="800000"/>
              <a:headEnd/>
              <a:tailEnd/>
            </a:ln>
            <a:effectLst/>
          </p:spPr>
          <p:txBody>
            <a:bodyPr lIns="12700" tIns="12700" rIns="12700" bIns="12700"/>
            <a:lstStyle/>
            <a:p>
              <a:pPr>
                <a:defRPr/>
              </a:pPr>
              <a:endParaRPr lang="en-US" sz="2400" b="0" dirty="0">
                <a:latin typeface="+mn-lt"/>
                <a:cs typeface="+mn-cs"/>
              </a:endParaRPr>
            </a:p>
            <a:p>
              <a:pPr algn="ctr">
                <a:defRPr/>
              </a:pPr>
              <a:r>
                <a:rPr lang="en-US" sz="2400" dirty="0" err="1">
                  <a:latin typeface="+mn-lt"/>
                  <a:cs typeface="+mn-cs"/>
                </a:rPr>
                <a:t>Todas</a:t>
              </a:r>
              <a:r>
                <a:rPr lang="en-US" sz="2400" dirty="0">
                  <a:latin typeface="+mn-lt"/>
                  <a:cs typeface="+mn-cs"/>
                </a:rPr>
                <a:t> las </a:t>
              </a:r>
              <a:r>
                <a:rPr lang="en-US" sz="2400" dirty="0" err="1">
                  <a:latin typeface="+mn-lt"/>
                  <a:cs typeface="+mn-cs"/>
                </a:rPr>
                <a:t>Naciones</a:t>
              </a:r>
              <a:endParaRPr lang="en-US" sz="2400" dirty="0">
                <a:latin typeface="+mn-lt"/>
                <a:cs typeface="+mn-cs"/>
              </a:endParaRPr>
            </a:p>
          </p:txBody>
        </p:sp>
        <p:sp>
          <p:nvSpPr>
            <p:cNvPr id="24593" name="Line 38"/>
            <p:cNvSpPr>
              <a:spLocks noChangeShapeType="1"/>
            </p:cNvSpPr>
            <p:nvPr/>
          </p:nvSpPr>
          <p:spPr bwMode="auto">
            <a:xfrm>
              <a:off x="1663700" y="2819400"/>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594" name="Line 39"/>
            <p:cNvSpPr>
              <a:spLocks noChangeShapeType="1"/>
            </p:cNvSpPr>
            <p:nvPr/>
          </p:nvSpPr>
          <p:spPr bwMode="auto">
            <a:xfrm>
              <a:off x="1638299" y="4169021"/>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595" name="Text Box 40"/>
            <p:cNvSpPr txBox="1">
              <a:spLocks noChangeArrowheads="1"/>
            </p:cNvSpPr>
            <p:nvPr/>
          </p:nvSpPr>
          <p:spPr bwMode="auto">
            <a:xfrm>
              <a:off x="783229" y="1571066"/>
              <a:ext cx="182721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800"/>
                <a:t>Jesus</a:t>
              </a:r>
            </a:p>
            <a:p>
              <a:pPr eaLnBrk="1" hangingPunct="1">
                <a:spcBef>
                  <a:spcPct val="0"/>
                </a:spcBef>
                <a:buFontTx/>
                <a:buNone/>
              </a:pPr>
              <a:endParaRPr lang="en-US" altLang="en-US" sz="2800"/>
            </a:p>
          </p:txBody>
        </p:sp>
        <p:sp>
          <p:nvSpPr>
            <p:cNvPr id="24596" name="Text Box 41"/>
            <p:cNvSpPr txBox="1">
              <a:spLocks noChangeArrowheads="1"/>
            </p:cNvSpPr>
            <p:nvPr/>
          </p:nvSpPr>
          <p:spPr bwMode="auto">
            <a:xfrm>
              <a:off x="423509" y="2287711"/>
              <a:ext cx="2548644"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800" b="0"/>
                <a:t>12 </a:t>
              </a:r>
              <a:r>
                <a:rPr lang="en-US" altLang="en-US" sz="2800" b="0" err="1"/>
                <a:t>Discipulos</a:t>
              </a:r>
              <a:endParaRPr lang="en-US" altLang="en-US" sz="2800" b="0"/>
            </a:p>
            <a:p>
              <a:pPr eaLnBrk="1" hangingPunct="1">
                <a:spcBef>
                  <a:spcPct val="0"/>
                </a:spcBef>
                <a:buFontTx/>
                <a:buNone/>
              </a:pPr>
              <a:endParaRPr lang="en-US" altLang="en-US" sz="2800"/>
            </a:p>
          </p:txBody>
        </p:sp>
        <p:sp>
          <p:nvSpPr>
            <p:cNvPr id="210986" name="Text Box 42"/>
            <p:cNvSpPr txBox="1">
              <a:spLocks noChangeArrowheads="1"/>
            </p:cNvSpPr>
            <p:nvPr/>
          </p:nvSpPr>
          <p:spPr bwMode="auto">
            <a:xfrm>
              <a:off x="-533390" y="3211514"/>
              <a:ext cx="4201772" cy="796925"/>
            </a:xfrm>
            <a:prstGeom prst="rect">
              <a:avLst/>
            </a:prstGeom>
            <a:noFill/>
            <a:ln w="9525">
              <a:noFill/>
              <a:miter lim="800000"/>
              <a:headEnd/>
              <a:tailEnd/>
            </a:ln>
          </p:spPr>
          <p:txBody>
            <a:bodyPr/>
            <a:lstStyle/>
            <a:p>
              <a:pPr algn="ctr">
                <a:spcBef>
                  <a:spcPts val="1200"/>
                </a:spcBef>
                <a:spcAft>
                  <a:spcPts val="300"/>
                </a:spcAft>
                <a:defRPr/>
              </a:pPr>
              <a:r>
                <a:rPr lang="en-US" sz="2800" dirty="0" err="1">
                  <a:solidFill>
                    <a:schemeClr val="bg1"/>
                  </a:solidFill>
                  <a:latin typeface="+mn-lt"/>
                  <a:cs typeface="+mn-cs"/>
                </a:rPr>
                <a:t>Cristianos</a:t>
              </a:r>
              <a:r>
                <a:rPr lang="en-US" sz="2800" dirty="0">
                  <a:solidFill>
                    <a:schemeClr val="bg1"/>
                  </a:solidFill>
                  <a:latin typeface="+mn-lt"/>
                  <a:cs typeface="+mn-cs"/>
                </a:rPr>
                <a:t> </a:t>
              </a:r>
              <a:r>
                <a:rPr lang="en-US" sz="2800" dirty="0" err="1">
                  <a:solidFill>
                    <a:schemeClr val="bg1"/>
                  </a:solidFill>
                  <a:latin typeface="+mn-lt"/>
                  <a:cs typeface="+mn-cs"/>
                </a:rPr>
                <a:t>Obedientes</a:t>
              </a:r>
              <a:endParaRPr lang="en-US" sz="2800" b="0" dirty="0">
                <a:solidFill>
                  <a:schemeClr val="bg1"/>
                </a:solidFill>
                <a:latin typeface="+mn-lt"/>
                <a:cs typeface="+mn-cs"/>
              </a:endParaRPr>
            </a:p>
            <a:p>
              <a:pPr algn="ctr">
                <a:defRPr/>
              </a:pPr>
              <a:r>
                <a:rPr lang="en-US" sz="2800" b="0" dirty="0">
                  <a:solidFill>
                    <a:schemeClr val="bg1"/>
                  </a:solidFill>
                  <a:latin typeface="+mn-lt"/>
                  <a:cs typeface="+mn-cs"/>
                </a:rPr>
                <a:t>(</a:t>
              </a:r>
              <a:r>
                <a:rPr lang="en-US" sz="2800" b="0" dirty="0" err="1">
                  <a:solidFill>
                    <a:schemeClr val="bg1"/>
                  </a:solidFill>
                </a:rPr>
                <a:t>Discípulos</a:t>
              </a:r>
              <a:r>
                <a:rPr lang="en-US" sz="2800" b="0" dirty="0">
                  <a:solidFill>
                    <a:schemeClr val="bg1"/>
                  </a:solidFill>
                  <a:latin typeface="+mn-lt"/>
                  <a:cs typeface="+mn-cs"/>
                </a:rPr>
                <a:t>)</a:t>
              </a:r>
              <a:endParaRPr lang="en-US" sz="2800" dirty="0">
                <a:solidFill>
                  <a:schemeClr val="bg1"/>
                </a:solidFill>
                <a:latin typeface="+mn-lt"/>
                <a:cs typeface="+mn-cs"/>
              </a:endParaRPr>
            </a:p>
          </p:txBody>
        </p:sp>
        <p:sp>
          <p:nvSpPr>
            <p:cNvPr id="210987" name="Text Box 43"/>
            <p:cNvSpPr txBox="1">
              <a:spLocks noChangeArrowheads="1"/>
            </p:cNvSpPr>
            <p:nvPr/>
          </p:nvSpPr>
          <p:spPr bwMode="auto">
            <a:xfrm>
              <a:off x="21649" y="1063189"/>
              <a:ext cx="3424365" cy="608012"/>
            </a:xfrm>
            <a:prstGeom prst="rect">
              <a:avLst/>
            </a:prstGeom>
            <a:noFill/>
            <a:ln w="9525">
              <a:noFill/>
              <a:miter lim="800000"/>
              <a:headEnd/>
              <a:tailEnd/>
            </a:ln>
          </p:spPr>
          <p:txBody>
            <a:bodyPr/>
            <a:lstStyle/>
            <a:p>
              <a:pPr algn="ctr">
                <a:defRPr/>
              </a:pPr>
              <a:r>
                <a:rPr lang="en-US" sz="2800" u="sng" err="1">
                  <a:solidFill>
                    <a:schemeClr val="bg1"/>
                  </a:solidFill>
                  <a:latin typeface="+mn-lt"/>
                  <a:cs typeface="+mn-cs"/>
                </a:rPr>
                <a:t>Modelo</a:t>
              </a:r>
              <a:r>
                <a:rPr lang="en-US" sz="2400" u="sng">
                  <a:solidFill>
                    <a:schemeClr val="bg1"/>
                  </a:solidFill>
                  <a:latin typeface="+mn-lt"/>
                  <a:cs typeface="+mn-cs"/>
                </a:rPr>
                <a:t> </a:t>
              </a:r>
              <a:r>
                <a:rPr lang="en-US" sz="2400" b="0" u="sng">
                  <a:solidFill>
                    <a:schemeClr val="bg1"/>
                  </a:solidFill>
                  <a:latin typeface="+mn-lt"/>
                  <a:cs typeface="+mn-cs"/>
                </a:rPr>
                <a:t>(Juan 20:21</a:t>
              </a:r>
              <a:r>
                <a:rPr lang="en-US" sz="2000" b="0" u="sng">
                  <a:solidFill>
                    <a:schemeClr val="bg1"/>
                  </a:solidFill>
                  <a:latin typeface="+mn-lt"/>
                  <a:cs typeface="+mn-cs"/>
                </a:rPr>
                <a:t>)</a:t>
              </a:r>
              <a:endParaRPr lang="en-US" sz="2000" b="0">
                <a:solidFill>
                  <a:schemeClr val="bg1"/>
                </a:solidFill>
                <a:latin typeface="+mn-lt"/>
                <a:cs typeface="+mn-cs"/>
              </a:endParaRPr>
            </a:p>
          </p:txBody>
        </p:sp>
      </p:grpSp>
      <p:sp>
        <p:nvSpPr>
          <p:cNvPr id="24580" name="Text Box 33"/>
          <p:cNvSpPr txBox="1">
            <a:spLocks noChangeArrowheads="1"/>
          </p:cNvSpPr>
          <p:nvPr/>
        </p:nvSpPr>
        <p:spPr bwMode="auto">
          <a:xfrm>
            <a:off x="0" y="0"/>
            <a:ext cx="9144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a:r>
              <a:rPr lang="en-US" altLang="en-US" b="0" dirty="0">
                <a:solidFill>
                  <a:schemeClr val="tx1"/>
                </a:solidFill>
                <a:latin typeface="+mn-lt"/>
              </a:rPr>
              <a:t>“</a:t>
            </a:r>
            <a:r>
              <a:rPr lang="es-US" dirty="0"/>
              <a:t>Plan de Jesús </a:t>
            </a:r>
          </a:p>
          <a:p>
            <a:pPr algn="ctr">
              <a:buNone/>
            </a:pPr>
            <a:r>
              <a:rPr lang="es-US" sz="2800" dirty="0"/>
              <a:t>“Multiplicandos Discípulos”</a:t>
            </a:r>
          </a:p>
        </p:txBody>
      </p:sp>
      <p:grpSp>
        <p:nvGrpSpPr>
          <p:cNvPr id="3" name="Group 2"/>
          <p:cNvGrpSpPr/>
          <p:nvPr/>
        </p:nvGrpSpPr>
        <p:grpSpPr>
          <a:xfrm>
            <a:off x="5191315" y="1162369"/>
            <a:ext cx="3748148" cy="5695631"/>
            <a:chOff x="5230383" y="1101824"/>
            <a:chExt cx="3906428" cy="5638207"/>
          </a:xfrm>
        </p:grpSpPr>
        <p:grpSp>
          <p:nvGrpSpPr>
            <p:cNvPr id="24581" name="Group 2"/>
            <p:cNvGrpSpPr>
              <a:grpSpLocks/>
            </p:cNvGrpSpPr>
            <p:nvPr/>
          </p:nvGrpSpPr>
          <p:grpSpPr bwMode="auto">
            <a:xfrm>
              <a:off x="5230383" y="1101824"/>
              <a:ext cx="3906428" cy="3351755"/>
              <a:chOff x="5730446" y="1147861"/>
              <a:chExt cx="3906428" cy="3351756"/>
            </a:xfrm>
          </p:grpSpPr>
          <p:sp>
            <p:nvSpPr>
              <p:cNvPr id="24583" name="Line 47"/>
              <p:cNvSpPr>
                <a:spLocks noChangeShapeType="1"/>
              </p:cNvSpPr>
              <p:nvPr/>
            </p:nvSpPr>
            <p:spPr bwMode="auto">
              <a:xfrm>
                <a:off x="7523163" y="2052638"/>
                <a:ext cx="0" cy="392112"/>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584" name="Line 48"/>
              <p:cNvSpPr>
                <a:spLocks noChangeShapeType="1"/>
              </p:cNvSpPr>
              <p:nvPr/>
            </p:nvSpPr>
            <p:spPr bwMode="auto">
              <a:xfrm>
                <a:off x="7523163" y="2832100"/>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585" name="Line 49"/>
              <p:cNvSpPr>
                <a:spLocks noChangeShapeType="1"/>
              </p:cNvSpPr>
              <p:nvPr/>
            </p:nvSpPr>
            <p:spPr bwMode="auto">
              <a:xfrm>
                <a:off x="7567227" y="4107504"/>
                <a:ext cx="0" cy="392113"/>
              </a:xfrm>
              <a:prstGeom prst="line">
                <a:avLst/>
              </a:prstGeom>
              <a:noFill/>
              <a:ln w="31750">
                <a:solidFill>
                  <a:schemeClr val="bg1"/>
                </a:solidFill>
                <a:round/>
                <a:headEnd type="none" w="sm" len="sm"/>
                <a:tailEnd type="triangle" w="lg" len="me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24586" name="Text Box 50"/>
              <p:cNvSpPr txBox="1">
                <a:spLocks noChangeArrowheads="1"/>
              </p:cNvSpPr>
              <p:nvPr/>
            </p:nvSpPr>
            <p:spPr bwMode="auto">
              <a:xfrm>
                <a:off x="6608763" y="1583925"/>
                <a:ext cx="176053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800"/>
                  <a:t>Pablo</a:t>
                </a:r>
              </a:p>
              <a:p>
                <a:pPr eaLnBrk="1" hangingPunct="1">
                  <a:spcBef>
                    <a:spcPct val="0"/>
                  </a:spcBef>
                  <a:buFontTx/>
                  <a:buNone/>
                </a:pPr>
                <a:endParaRPr lang="en-US" altLang="en-US" sz="2800"/>
              </a:p>
            </p:txBody>
          </p:sp>
          <p:sp>
            <p:nvSpPr>
              <p:cNvPr id="24587" name="Text Box 51"/>
              <p:cNvSpPr txBox="1">
                <a:spLocks noChangeArrowheads="1"/>
              </p:cNvSpPr>
              <p:nvPr/>
            </p:nvSpPr>
            <p:spPr bwMode="auto">
              <a:xfrm>
                <a:off x="6656815" y="2352458"/>
                <a:ext cx="1665287"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bg1"/>
                    </a:solidFill>
                    <a:latin typeface="Arial" charset="0"/>
                  </a:defRPr>
                </a:lvl1pPr>
                <a:lvl2pPr marL="742950" indent="-285750" eaLnBrk="0" hangingPunct="0">
                  <a:spcBef>
                    <a:spcPct val="20000"/>
                  </a:spcBef>
                  <a:buChar char="–"/>
                  <a:defRPr sz="3200">
                    <a:solidFill>
                      <a:schemeClr val="bg1"/>
                    </a:solidFill>
                    <a:latin typeface="Arial" charset="0"/>
                  </a:defRPr>
                </a:lvl2pPr>
                <a:lvl3pPr marL="1143000" indent="-228600" eaLnBrk="0" hangingPunct="0">
                  <a:spcBef>
                    <a:spcPct val="20000"/>
                  </a:spcBef>
                  <a:buChar char="•"/>
                  <a:defRPr sz="3200">
                    <a:solidFill>
                      <a:schemeClr val="bg1"/>
                    </a:solidFill>
                    <a:latin typeface="Arial" charset="0"/>
                  </a:defRPr>
                </a:lvl3pPr>
                <a:lvl4pPr marL="1600200" indent="-228600" eaLnBrk="0" hangingPunct="0">
                  <a:spcBef>
                    <a:spcPct val="20000"/>
                  </a:spcBef>
                  <a:buChar char="–"/>
                  <a:defRPr sz="3200">
                    <a:solidFill>
                      <a:schemeClr val="bg1"/>
                    </a:solidFill>
                    <a:latin typeface="Arial" charset="0"/>
                  </a:defRPr>
                </a:lvl4pPr>
                <a:lvl5pPr marL="2057400" indent="-228600" eaLnBrk="0" hangingPunct="0">
                  <a:spcBef>
                    <a:spcPct val="20000"/>
                  </a:spcBef>
                  <a:buChar char="»"/>
                  <a:defRPr sz="3200">
                    <a:solidFill>
                      <a:schemeClr val="bg1"/>
                    </a:solidFill>
                    <a:latin typeface="Arial" charset="0"/>
                  </a:defRPr>
                </a:lvl5pPr>
                <a:lvl6pPr marL="2514600" indent="-228600" eaLnBrk="0" fontAlgn="base" hangingPunct="0">
                  <a:spcBef>
                    <a:spcPct val="20000"/>
                  </a:spcBef>
                  <a:spcAft>
                    <a:spcPct val="0"/>
                  </a:spcAft>
                  <a:buChar char="»"/>
                  <a:defRPr sz="3200">
                    <a:solidFill>
                      <a:schemeClr val="bg1"/>
                    </a:solidFill>
                    <a:latin typeface="Arial" charset="0"/>
                  </a:defRPr>
                </a:lvl6pPr>
                <a:lvl7pPr marL="2971800" indent="-228600" eaLnBrk="0" fontAlgn="base" hangingPunct="0">
                  <a:spcBef>
                    <a:spcPct val="20000"/>
                  </a:spcBef>
                  <a:spcAft>
                    <a:spcPct val="0"/>
                  </a:spcAft>
                  <a:buChar char="»"/>
                  <a:defRPr sz="3200">
                    <a:solidFill>
                      <a:schemeClr val="bg1"/>
                    </a:solidFill>
                    <a:latin typeface="Arial" charset="0"/>
                  </a:defRPr>
                </a:lvl7pPr>
                <a:lvl8pPr marL="3429000" indent="-228600" eaLnBrk="0" fontAlgn="base" hangingPunct="0">
                  <a:spcBef>
                    <a:spcPct val="20000"/>
                  </a:spcBef>
                  <a:spcAft>
                    <a:spcPct val="0"/>
                  </a:spcAft>
                  <a:buChar char="»"/>
                  <a:defRPr sz="3200">
                    <a:solidFill>
                      <a:schemeClr val="bg1"/>
                    </a:solidFill>
                    <a:latin typeface="Arial" charset="0"/>
                  </a:defRPr>
                </a:lvl8pPr>
                <a:lvl9pPr marL="3886200" indent="-228600" eaLnBrk="0" fontAlgn="base" hangingPunct="0">
                  <a:spcBef>
                    <a:spcPct val="20000"/>
                  </a:spcBef>
                  <a:spcAft>
                    <a:spcPct val="0"/>
                  </a:spcAft>
                  <a:buChar char="»"/>
                  <a:defRPr sz="3200">
                    <a:solidFill>
                      <a:schemeClr val="bg1"/>
                    </a:solidFill>
                    <a:latin typeface="Arial" charset="0"/>
                  </a:defRPr>
                </a:lvl9pPr>
              </a:lstStyle>
              <a:p>
                <a:pPr algn="ctr" eaLnBrk="1" hangingPunct="1">
                  <a:spcBef>
                    <a:spcPts val="1200"/>
                  </a:spcBef>
                  <a:spcAft>
                    <a:spcPts val="300"/>
                  </a:spcAft>
                  <a:buFontTx/>
                  <a:buNone/>
                </a:pPr>
                <a:r>
                  <a:rPr lang="en-US" altLang="en-US" sz="2800" b="0" err="1"/>
                  <a:t>Timoteo</a:t>
                </a:r>
                <a:endParaRPr lang="en-US" altLang="en-US" sz="2800" b="0"/>
              </a:p>
              <a:p>
                <a:pPr eaLnBrk="1" hangingPunct="1">
                  <a:spcBef>
                    <a:spcPct val="0"/>
                  </a:spcBef>
                  <a:buFontTx/>
                  <a:buNone/>
                </a:pPr>
                <a:endParaRPr lang="en-US" altLang="en-US" sz="2800"/>
              </a:p>
            </p:txBody>
          </p:sp>
          <p:sp>
            <p:nvSpPr>
              <p:cNvPr id="210996" name="Text Box 52"/>
              <p:cNvSpPr txBox="1">
                <a:spLocks noChangeArrowheads="1"/>
              </p:cNvSpPr>
              <p:nvPr/>
            </p:nvSpPr>
            <p:spPr bwMode="auto">
              <a:xfrm>
                <a:off x="5851652" y="3166162"/>
                <a:ext cx="3370006" cy="785813"/>
              </a:xfrm>
              <a:prstGeom prst="rect">
                <a:avLst/>
              </a:prstGeom>
              <a:noFill/>
              <a:ln w="9525">
                <a:noFill/>
                <a:miter lim="800000"/>
                <a:headEnd/>
                <a:tailEnd/>
              </a:ln>
            </p:spPr>
            <p:txBody>
              <a:bodyPr/>
              <a:lstStyle/>
              <a:p>
                <a:pPr algn="ctr">
                  <a:defRPr/>
                </a:pPr>
                <a:r>
                  <a:rPr lang="en-US" sz="2800" dirty="0">
                    <a:solidFill>
                      <a:schemeClr val="bg1"/>
                    </a:solidFill>
                    <a:latin typeface="+mn-lt"/>
                    <a:cs typeface="+mn-cs"/>
                  </a:rPr>
                  <a:t>Hombres </a:t>
                </a:r>
                <a:r>
                  <a:rPr lang="en-US" sz="2800" dirty="0" err="1">
                    <a:solidFill>
                      <a:schemeClr val="bg1"/>
                    </a:solidFill>
                    <a:latin typeface="+mn-lt"/>
                    <a:cs typeface="+mn-cs"/>
                  </a:rPr>
                  <a:t>Fieles</a:t>
                </a:r>
                <a:endParaRPr lang="en-US" sz="2800" dirty="0">
                  <a:solidFill>
                    <a:schemeClr val="bg1"/>
                  </a:solidFill>
                  <a:latin typeface="+mn-lt"/>
                  <a:cs typeface="+mn-cs"/>
                </a:endParaRPr>
              </a:p>
              <a:p>
                <a:pPr algn="ctr">
                  <a:defRPr/>
                </a:pPr>
                <a:r>
                  <a:rPr lang="en-US" sz="2800" dirty="0">
                    <a:solidFill>
                      <a:schemeClr val="bg1"/>
                    </a:solidFill>
                    <a:latin typeface="+mn-lt"/>
                    <a:cs typeface="+mn-cs"/>
                  </a:rPr>
                  <a:t>(</a:t>
                </a:r>
                <a:r>
                  <a:rPr lang="en-US" sz="2800" b="0" dirty="0" err="1">
                    <a:solidFill>
                      <a:schemeClr val="bg1"/>
                    </a:solidFill>
                  </a:rPr>
                  <a:t>Discípulos</a:t>
                </a:r>
                <a:r>
                  <a:rPr lang="en-US" sz="2800" b="0" dirty="0">
                    <a:solidFill>
                      <a:schemeClr val="bg1"/>
                    </a:solidFill>
                    <a:latin typeface="+mn-lt"/>
                    <a:cs typeface="+mn-cs"/>
                  </a:rPr>
                  <a:t>)</a:t>
                </a:r>
              </a:p>
            </p:txBody>
          </p:sp>
          <p:sp>
            <p:nvSpPr>
              <p:cNvPr id="210997" name="Text Box 53"/>
              <p:cNvSpPr txBox="1">
                <a:spLocks noChangeArrowheads="1"/>
              </p:cNvSpPr>
              <p:nvPr/>
            </p:nvSpPr>
            <p:spPr bwMode="auto">
              <a:xfrm>
                <a:off x="5730446" y="1147861"/>
                <a:ext cx="3906428" cy="608012"/>
              </a:xfrm>
              <a:prstGeom prst="rect">
                <a:avLst/>
              </a:prstGeom>
              <a:noFill/>
              <a:ln w="9525">
                <a:noFill/>
                <a:miter lim="800000"/>
                <a:headEnd/>
                <a:tailEnd/>
              </a:ln>
            </p:spPr>
            <p:txBody>
              <a:bodyPr/>
              <a:lstStyle/>
              <a:p>
                <a:pPr algn="ctr">
                  <a:defRPr/>
                </a:pPr>
                <a:r>
                  <a:rPr lang="en-US" sz="2800" u="sng" dirty="0" err="1">
                    <a:solidFill>
                      <a:schemeClr val="bg1"/>
                    </a:solidFill>
                    <a:latin typeface="+mn-lt"/>
                    <a:cs typeface="+mn-cs"/>
                  </a:rPr>
                  <a:t>Ejemplo</a:t>
                </a:r>
                <a:r>
                  <a:rPr lang="en-US" sz="2400" b="0" u="sng" dirty="0">
                    <a:solidFill>
                      <a:schemeClr val="bg1"/>
                    </a:solidFill>
                    <a:latin typeface="+mn-lt"/>
                    <a:cs typeface="+mn-cs"/>
                  </a:rPr>
                  <a:t> (2 </a:t>
                </a:r>
                <a:r>
                  <a:rPr lang="en-US" sz="2400" b="0" u="sng" dirty="0" err="1">
                    <a:solidFill>
                      <a:schemeClr val="bg1"/>
                    </a:solidFill>
                    <a:latin typeface="+mn-lt"/>
                    <a:cs typeface="+mn-cs"/>
                  </a:rPr>
                  <a:t>Timoteo</a:t>
                </a:r>
                <a:r>
                  <a:rPr lang="en-US" sz="2400" b="0" u="sng" dirty="0">
                    <a:solidFill>
                      <a:schemeClr val="bg1"/>
                    </a:solidFill>
                    <a:latin typeface="+mn-lt"/>
                    <a:cs typeface="+mn-cs"/>
                  </a:rPr>
                  <a:t> 2:2)</a:t>
                </a:r>
                <a:endParaRPr lang="en-US" sz="2400" b="0" dirty="0">
                  <a:solidFill>
                    <a:schemeClr val="bg1"/>
                  </a:solidFill>
                  <a:latin typeface="+mn-lt"/>
                  <a:cs typeface="+mn-cs"/>
                </a:endParaRPr>
              </a:p>
            </p:txBody>
          </p:sp>
        </p:grpSp>
        <p:grpSp>
          <p:nvGrpSpPr>
            <p:cNvPr id="2" name="Group 1"/>
            <p:cNvGrpSpPr/>
            <p:nvPr/>
          </p:nvGrpSpPr>
          <p:grpSpPr>
            <a:xfrm>
              <a:off x="5921374" y="4515096"/>
              <a:ext cx="2230437" cy="2224935"/>
              <a:chOff x="3456781" y="4263178"/>
              <a:chExt cx="2230437" cy="2224935"/>
            </a:xfrm>
          </p:grpSpPr>
          <p:pic>
            <p:nvPicPr>
              <p:cNvPr id="27" name="Picture 9"/>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456781" y="4263178"/>
                <a:ext cx="2230437" cy="222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46"/>
              <p:cNvSpPr>
                <a:spLocks noChangeArrowheads="1"/>
              </p:cNvSpPr>
              <p:nvPr/>
            </p:nvSpPr>
            <p:spPr bwMode="auto">
              <a:xfrm>
                <a:off x="3692159" y="4775570"/>
                <a:ext cx="1444626" cy="1079500"/>
              </a:xfrm>
              <a:prstGeom prst="rect">
                <a:avLst/>
              </a:prstGeom>
              <a:noFill/>
              <a:ln w="12700">
                <a:noFill/>
                <a:miter lim="800000"/>
                <a:headEnd/>
                <a:tailEnd/>
              </a:ln>
              <a:effectLst/>
            </p:spPr>
            <p:txBody>
              <a:bodyPr lIns="12700" tIns="12700" rIns="12700" bIns="12700"/>
              <a:lstStyle/>
              <a:p>
                <a:pPr>
                  <a:defRPr/>
                </a:pPr>
                <a:endParaRPr lang="en-US" sz="2400" b="0" dirty="0">
                  <a:latin typeface="+mn-lt"/>
                  <a:cs typeface="+mn-cs"/>
                </a:endParaRPr>
              </a:p>
              <a:p>
                <a:pPr algn="ctr">
                  <a:defRPr/>
                </a:pPr>
                <a:r>
                  <a:rPr lang="en-US" sz="2400" dirty="0" err="1">
                    <a:latin typeface="+mn-lt"/>
                    <a:cs typeface="+mn-cs"/>
                  </a:rPr>
                  <a:t>Otros</a:t>
                </a:r>
                <a:r>
                  <a:rPr lang="en-US" sz="2400" dirty="0">
                    <a:latin typeface="+mn-lt"/>
                    <a:cs typeface="+mn-cs"/>
                  </a:rPr>
                  <a:t> </a:t>
                </a:r>
              </a:p>
              <a:p>
                <a:pPr algn="ctr">
                  <a:defRPr/>
                </a:pPr>
                <a:r>
                  <a:rPr lang="en-US" sz="2400" dirty="0" err="1">
                    <a:latin typeface="+mn-lt"/>
                    <a:cs typeface="+mn-cs"/>
                  </a:rPr>
                  <a:t>También</a:t>
                </a:r>
                <a:endParaRPr lang="en-US" sz="2400" dirty="0">
                  <a:latin typeface="+mn-lt"/>
                  <a:cs typeface="+mn-cs"/>
                </a:endParaRPr>
              </a:p>
            </p:txBody>
          </p:sp>
        </p:grpSp>
      </p:grpSp>
      <p:sp>
        <p:nvSpPr>
          <p:cNvPr id="29" name="Arrow: Down 28">
            <a:extLst>
              <a:ext uri="{FF2B5EF4-FFF2-40B4-BE49-F238E27FC236}">
                <a16:creationId xmlns:a16="http://schemas.microsoft.com/office/drawing/2014/main" id="{DB13C56E-42FB-477C-857A-CBEF069A5D32}"/>
              </a:ext>
            </a:extLst>
          </p:cNvPr>
          <p:cNvSpPr/>
          <p:nvPr/>
        </p:nvSpPr>
        <p:spPr bwMode="auto">
          <a:xfrm>
            <a:off x="4312014" y="2029449"/>
            <a:ext cx="912971" cy="4196721"/>
          </a:xfrm>
          <a:prstGeom prst="downArrow">
            <a:avLst>
              <a:gd name="adj1" fmla="val 60341"/>
              <a:gd name="adj2" fmla="val 101109"/>
            </a:avLst>
          </a:prstGeom>
          <a:noFill/>
          <a:ln w="19050" cap="flat" cmpd="sng" algn="ctr">
            <a:solidFill>
              <a:schemeClr val="bg1"/>
            </a:solidFill>
            <a:prstDash val="solid"/>
            <a:round/>
            <a:headEnd type="none" w="med" len="med"/>
            <a:tailEnd type="none" w="med" len="med"/>
          </a:ln>
          <a:effectLst/>
        </p:spPr>
        <p:txBody>
          <a:bodyPr vert="vert"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i="0" u="none" strike="noStrike" cap="none" spc="1200" normalizeH="0" dirty="0" err="1">
                <a:solidFill>
                  <a:schemeClr val="bg1"/>
                </a:solidFill>
                <a:effectLst/>
                <a:latin typeface="Arial" charset="0"/>
              </a:rPr>
              <a:t>Multiplicar</a:t>
            </a:r>
            <a:endParaRPr kumimoji="0" lang="en-US" sz="2400" i="0" u="none" strike="noStrike" cap="none" spc="1200" normalizeH="0" dirty="0">
              <a:solidFill>
                <a:schemeClr val="bg1"/>
              </a:solidFill>
              <a:effectLst/>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792941"/>
          <a:ext cx="9144000" cy="3460377"/>
        </p:xfrm>
        <a:graphic>
          <a:graphicData uri="http://schemas.openxmlformats.org/drawingml/2006/table">
            <a:tbl>
              <a:tblPr firstRow="1" bandRow="1">
                <a:tableStyleId>{5C22544A-7EE6-4342-B048-85BDC9FD1C3A}</a:tableStyleId>
              </a:tblPr>
              <a:tblGrid>
                <a:gridCol w="2767263">
                  <a:extLst>
                    <a:ext uri="{9D8B030D-6E8A-4147-A177-3AD203B41FA5}">
                      <a16:colId xmlns:a16="http://schemas.microsoft.com/office/drawing/2014/main" val="20000"/>
                    </a:ext>
                  </a:extLst>
                </a:gridCol>
                <a:gridCol w="2177716">
                  <a:extLst>
                    <a:ext uri="{9D8B030D-6E8A-4147-A177-3AD203B41FA5}">
                      <a16:colId xmlns:a16="http://schemas.microsoft.com/office/drawing/2014/main" val="20001"/>
                    </a:ext>
                  </a:extLst>
                </a:gridCol>
                <a:gridCol w="2105526">
                  <a:extLst>
                    <a:ext uri="{9D8B030D-6E8A-4147-A177-3AD203B41FA5}">
                      <a16:colId xmlns:a16="http://schemas.microsoft.com/office/drawing/2014/main" val="20002"/>
                    </a:ext>
                  </a:extLst>
                </a:gridCol>
                <a:gridCol w="2093495">
                  <a:extLst>
                    <a:ext uri="{9D8B030D-6E8A-4147-A177-3AD203B41FA5}">
                      <a16:colId xmlns:a16="http://schemas.microsoft.com/office/drawing/2014/main" val="20003"/>
                    </a:ext>
                  </a:extLst>
                </a:gridCol>
              </a:tblGrid>
              <a:tr h="9681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chemeClr val="tx1"/>
                          </a:solidFill>
                        </a:rPr>
                        <a:t>Evangelismo</a:t>
                      </a:r>
                      <a:endParaRPr lang="en-US" sz="32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gridSpan="3">
                  <a:txBody>
                    <a:bodyPr/>
                    <a:lstStyle/>
                    <a:p>
                      <a:pPr algn="ctr"/>
                      <a:r>
                        <a:rPr lang="en-US" sz="3200" b="1" dirty="0" err="1">
                          <a:solidFill>
                            <a:schemeClr val="tx1"/>
                          </a:solidFill>
                        </a:rPr>
                        <a:t>Discipulado</a:t>
                      </a:r>
                      <a:endParaRPr lang="en-US" sz="28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hMerge="1">
                  <a:txBody>
                    <a:bodyPr/>
                    <a:lstStyle/>
                    <a:p>
                      <a:pPr algn="ct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hMerge="1">
                  <a:txBody>
                    <a:bodyPr/>
                    <a:lstStyle/>
                    <a:p>
                      <a:pPr algn="ctr"/>
                      <a:endParaRPr lang="en-US" sz="28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628672000"/>
                  </a:ext>
                </a:extLst>
              </a:tr>
              <a:tr h="9597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rPr>
                        <a:t>1. </a:t>
                      </a:r>
                      <a:r>
                        <a:rPr lang="en-US" sz="3200" b="1" dirty="0" err="1">
                          <a:solidFill>
                            <a:schemeClr val="tx1"/>
                          </a:solidFill>
                        </a:rPr>
                        <a:t>Venir</a:t>
                      </a:r>
                      <a:endParaRPr lang="en-US" sz="32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r>
                        <a:rPr lang="en-US" sz="3200" b="1">
                          <a:solidFill>
                            <a:schemeClr val="tx1"/>
                          </a:solidFill>
                        </a:rPr>
                        <a:t>2. </a:t>
                      </a:r>
                      <a:r>
                        <a:rPr lang="en-US" sz="3200" b="1" err="1">
                          <a:solidFill>
                            <a:schemeClr val="tx1"/>
                          </a:solidFill>
                        </a:rPr>
                        <a:t>Crecer</a:t>
                      </a:r>
                      <a:endParaRPr lang="en-US" sz="3200" b="1">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en-US" sz="3200" b="1" dirty="0">
                          <a:solidFill>
                            <a:schemeClr val="tx1"/>
                          </a:solidFill>
                        </a:rPr>
                        <a:t>3.</a:t>
                      </a:r>
                      <a:r>
                        <a:rPr lang="en-US" sz="3200" b="1" baseline="0" dirty="0">
                          <a:solidFill>
                            <a:schemeClr val="tx1"/>
                          </a:solidFill>
                        </a:rPr>
                        <a:t> </a:t>
                      </a:r>
                      <a:r>
                        <a:rPr lang="en-US" sz="3200" b="1" baseline="0" dirty="0" err="1">
                          <a:solidFill>
                            <a:schemeClr val="tx1"/>
                          </a:solidFill>
                        </a:rPr>
                        <a:t>Servir</a:t>
                      </a:r>
                      <a:endParaRPr lang="en-US" sz="32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en-US" sz="3200" b="1" dirty="0">
                          <a:solidFill>
                            <a:schemeClr val="tx1"/>
                          </a:solidFill>
                        </a:rPr>
                        <a:t>4. </a:t>
                      </a:r>
                      <a:r>
                        <a:rPr lang="en-US" sz="3200" b="1" dirty="0" err="1">
                          <a:solidFill>
                            <a:schemeClr val="tx1"/>
                          </a:solidFill>
                        </a:rPr>
                        <a:t>Ir</a:t>
                      </a:r>
                      <a:endParaRPr lang="en-US" sz="3200" b="1"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532446">
                <a:tc>
                  <a:txBody>
                    <a:bodyPr/>
                    <a:lstStyle/>
                    <a:p>
                      <a:pPr marL="228600" indent="-228600" algn="l" eaLnBrk="0" hangingPunct="0">
                        <a:spcBef>
                          <a:spcPct val="20000"/>
                        </a:spcBef>
                        <a:buFont typeface="Arial" panose="020B0604020202020204" pitchFamily="34" charset="0"/>
                        <a:buChar char="•"/>
                        <a:defRPr/>
                      </a:pPr>
                      <a:r>
                        <a:rPr lang="es-ES" sz="2600" u="none" kern="0" dirty="0">
                          <a:solidFill>
                            <a:schemeClr val="tx1"/>
                          </a:solidFill>
                          <a:latin typeface="+mn-lt"/>
                          <a:cs typeface="+mn-cs"/>
                        </a:rPr>
                        <a:t>Adoración</a:t>
                      </a:r>
                      <a:endParaRPr lang="es-ES" sz="2600" b="0" u="none" kern="0" dirty="0">
                        <a:solidFill>
                          <a:schemeClr val="tx1"/>
                        </a:solidFill>
                        <a:latin typeface="+mn-lt"/>
                        <a:cs typeface="+mn-cs"/>
                      </a:endParaRPr>
                    </a:p>
                    <a:p>
                      <a:pPr marL="228600" indent="-228600" algn="l" eaLnBrk="0" hangingPunct="0">
                        <a:spcBef>
                          <a:spcPct val="20000"/>
                        </a:spcBef>
                        <a:buFont typeface="Arial" panose="020B0604020202020204" pitchFamily="34" charset="0"/>
                        <a:buChar char="•"/>
                        <a:defRPr/>
                      </a:pPr>
                      <a:r>
                        <a:rPr lang="es-ES" sz="2600" u="none" kern="0" dirty="0">
                          <a:solidFill>
                            <a:schemeClr val="tx1"/>
                          </a:solidFill>
                          <a:latin typeface="+mn-lt"/>
                          <a:cs typeface="+mn-cs"/>
                        </a:rPr>
                        <a:t>Compañerismo</a:t>
                      </a:r>
                      <a:endParaRPr lang="en-US" sz="2600" u="none"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marL="228600" indent="-228600" algn="l">
                        <a:buFont typeface="Arial" panose="020B0604020202020204" pitchFamily="34" charset="0"/>
                        <a:buChar char="•"/>
                      </a:pPr>
                      <a:r>
                        <a:rPr lang="en-US" sz="2600" dirty="0">
                          <a:solidFill>
                            <a:schemeClr val="tx1"/>
                          </a:solidFill>
                        </a:rPr>
                        <a:t>Palabra </a:t>
                      </a:r>
                    </a:p>
                    <a:p>
                      <a:pPr marL="228600" indent="-228600" algn="l">
                        <a:buFont typeface="Arial" panose="020B0604020202020204" pitchFamily="34" charset="0"/>
                        <a:buNone/>
                      </a:pPr>
                      <a:r>
                        <a:rPr lang="en-US" sz="2600" dirty="0">
                          <a:solidFill>
                            <a:schemeClr val="tx1"/>
                          </a:solidFill>
                        </a:rPr>
                        <a:t>   de Dios</a:t>
                      </a:r>
                    </a:p>
                    <a:p>
                      <a:pPr marL="228600" indent="-228600" algn="l">
                        <a:buFont typeface="Arial" panose="020B0604020202020204" pitchFamily="34" charset="0"/>
                        <a:buChar char="•"/>
                      </a:pPr>
                      <a:r>
                        <a:rPr lang="en-US" sz="2600" dirty="0" err="1">
                          <a:solidFill>
                            <a:schemeClr val="tx1"/>
                          </a:solidFill>
                        </a:rPr>
                        <a:t>Oracion</a:t>
                      </a:r>
                      <a:endParaRPr lang="en-US" sz="2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marL="0" indent="0" algn="ctr">
                        <a:buFont typeface="Arial" panose="020B0604020202020204" pitchFamily="34" charset="0"/>
                        <a:buNone/>
                      </a:pPr>
                      <a:r>
                        <a:rPr lang="en-US" sz="2600" dirty="0" err="1">
                          <a:solidFill>
                            <a:schemeClr val="tx1"/>
                          </a:solidFill>
                        </a:rPr>
                        <a:t>Servicio</a:t>
                      </a:r>
                      <a:endParaRPr lang="en-US" sz="2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marL="0" indent="0" algn="ctr">
                        <a:buFont typeface="Arial" panose="020B0604020202020204" pitchFamily="34" charset="0"/>
                        <a:buNone/>
                      </a:pPr>
                      <a:r>
                        <a:rPr lang="en-US" sz="2600" dirty="0" err="1">
                          <a:solidFill>
                            <a:schemeClr val="tx1"/>
                          </a:solidFill>
                        </a:rPr>
                        <a:t>Evangelismo</a:t>
                      </a:r>
                      <a:endParaRPr lang="en-US" sz="2600" dirty="0">
                        <a:solidFill>
                          <a:schemeClr val="tx1"/>
                        </a:solidFill>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
        <p:nvSpPr>
          <p:cNvPr id="5" name="Right Arrow 4"/>
          <p:cNvSpPr/>
          <p:nvPr/>
        </p:nvSpPr>
        <p:spPr bwMode="auto">
          <a:xfrm>
            <a:off x="108282" y="199705"/>
            <a:ext cx="9035718" cy="1316275"/>
          </a:xfrm>
          <a:prstGeom prst="rightArrow">
            <a:avLst>
              <a:gd name="adj1" fmla="val 61374"/>
              <a:gd name="adj2" fmla="val 107610"/>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r>
              <a:rPr lang="es-CO" sz="3200" dirty="0">
                <a:solidFill>
                  <a:schemeClr val="bg1"/>
                </a:solidFill>
              </a:rPr>
              <a:t>Proceso de Discipulado de Fundamentos</a:t>
            </a:r>
            <a:endParaRPr lang="en-US" sz="3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D34C32-05A4-4FC6-9FF5-96A0FE72B878}"/>
              </a:ext>
            </a:extLst>
          </p:cNvPr>
          <p:cNvSpPr>
            <a:spLocks noGrp="1"/>
          </p:cNvSpPr>
          <p:nvPr>
            <p:ph type="sldNum" sz="quarter" idx="12"/>
          </p:nvPr>
        </p:nvSpPr>
        <p:spPr/>
        <p:txBody>
          <a:bodyPr/>
          <a:lstStyle/>
          <a:p>
            <a:pPr>
              <a:defRPr/>
            </a:pPr>
            <a:r>
              <a:rPr lang="en-US" sz="1800" dirty="0"/>
              <a:t>12</a:t>
            </a:r>
          </a:p>
        </p:txBody>
      </p:sp>
      <p:sp>
        <p:nvSpPr>
          <p:cNvPr id="3" name="Rectangle 2">
            <a:extLst>
              <a:ext uri="{FF2B5EF4-FFF2-40B4-BE49-F238E27FC236}">
                <a16:creationId xmlns:a16="http://schemas.microsoft.com/office/drawing/2014/main" id="{BB481051-7031-4756-A7CF-1512808B4876}"/>
              </a:ext>
            </a:extLst>
          </p:cNvPr>
          <p:cNvSpPr/>
          <p:nvPr/>
        </p:nvSpPr>
        <p:spPr>
          <a:xfrm>
            <a:off x="1636295" y="2020873"/>
            <a:ext cx="7507705" cy="3816429"/>
          </a:xfrm>
          <a:prstGeom prst="rect">
            <a:avLst/>
          </a:prstGeom>
        </p:spPr>
        <p:txBody>
          <a:bodyPr wrap="square">
            <a:spAutoFit/>
          </a:bodyPr>
          <a:lstStyle/>
          <a:p>
            <a:pPr marL="457200" marR="0" indent="-228600">
              <a:spcBef>
                <a:spcPts val="0"/>
              </a:spcBef>
              <a:spcAft>
                <a:spcPts val="1200"/>
              </a:spcAft>
            </a:pPr>
            <a:r>
              <a:rPr lang="es-US" sz="3200" b="0">
                <a:solidFill>
                  <a:schemeClr val="bg1"/>
                </a:solidFill>
                <a:latin typeface="Arial" panose="020B0604020202020204" pitchFamily="34" charset="0"/>
                <a:ea typeface="Calibri" panose="020F0502020204030204" pitchFamily="34" charset="0"/>
                <a:cs typeface="Arial" panose="020B0604020202020204" pitchFamily="34" charset="0"/>
              </a:rPr>
              <a:t>1. Familia cercana</a:t>
            </a:r>
            <a:endParaRPr lang="en-US" sz="3200" b="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457200" marR="0" indent="-228600">
              <a:spcBef>
                <a:spcPts val="0"/>
              </a:spcBef>
              <a:spcAft>
                <a:spcPts val="1200"/>
              </a:spcAft>
            </a:pPr>
            <a:r>
              <a:rPr lang="es-US" sz="3200" b="0">
                <a:solidFill>
                  <a:schemeClr val="bg1"/>
                </a:solidFill>
                <a:latin typeface="Arial" panose="020B0604020202020204" pitchFamily="34" charset="0"/>
                <a:ea typeface="Calibri" panose="020F0502020204030204" pitchFamily="34" charset="0"/>
                <a:cs typeface="Arial" panose="020B0604020202020204" pitchFamily="34" charset="0"/>
              </a:rPr>
              <a:t>2. Parientes</a:t>
            </a:r>
            <a:endParaRPr lang="en-US" sz="3200" b="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457200" marR="0" indent="-228600">
              <a:spcBef>
                <a:spcPts val="0"/>
              </a:spcBef>
              <a:spcAft>
                <a:spcPts val="1200"/>
              </a:spcAft>
            </a:pPr>
            <a:r>
              <a:rPr lang="es-US" sz="3200" b="0">
                <a:solidFill>
                  <a:schemeClr val="bg1"/>
                </a:solidFill>
                <a:latin typeface="Arial" panose="020B0604020202020204" pitchFamily="34" charset="0"/>
                <a:ea typeface="Calibri" panose="020F0502020204030204" pitchFamily="34" charset="0"/>
                <a:cs typeface="Arial" panose="020B0604020202020204" pitchFamily="34" charset="0"/>
              </a:rPr>
              <a:t>3. Amigos cercanos</a:t>
            </a:r>
            <a:endParaRPr lang="en-US" sz="3200" b="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457200" marR="0" indent="-228600">
              <a:spcBef>
                <a:spcPts val="0"/>
              </a:spcBef>
              <a:spcAft>
                <a:spcPts val="1200"/>
              </a:spcAft>
            </a:pPr>
            <a:r>
              <a:rPr lang="es-US" sz="3200" b="0">
                <a:solidFill>
                  <a:schemeClr val="bg1"/>
                </a:solidFill>
                <a:latin typeface="Arial" panose="020B0604020202020204" pitchFamily="34" charset="0"/>
                <a:ea typeface="Calibri" panose="020F0502020204030204" pitchFamily="34" charset="0"/>
                <a:cs typeface="Arial" panose="020B0604020202020204" pitchFamily="34" charset="0"/>
              </a:rPr>
              <a:t>4. Vecinos y compañeros de trabajo</a:t>
            </a:r>
            <a:endParaRPr lang="en-US" sz="3200" b="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457200" marR="0" indent="-228600">
              <a:spcBef>
                <a:spcPts val="0"/>
              </a:spcBef>
              <a:spcAft>
                <a:spcPts val="1200"/>
              </a:spcAft>
            </a:pPr>
            <a:r>
              <a:rPr lang="es-US" sz="3200" b="0">
                <a:solidFill>
                  <a:schemeClr val="bg1"/>
                </a:solidFill>
                <a:latin typeface="Arial" panose="020B0604020202020204" pitchFamily="34" charset="0"/>
                <a:ea typeface="Calibri" panose="020F0502020204030204" pitchFamily="34" charset="0"/>
                <a:cs typeface="Arial" panose="020B0604020202020204" pitchFamily="34" charset="0"/>
              </a:rPr>
              <a:t>5. Conocidos</a:t>
            </a:r>
          </a:p>
          <a:p>
            <a:pPr marL="457200" marR="0" indent="-228600">
              <a:spcBef>
                <a:spcPts val="0"/>
              </a:spcBef>
              <a:spcAft>
                <a:spcPts val="1200"/>
              </a:spcAft>
            </a:pPr>
            <a:r>
              <a:rPr lang="es-US" sz="3200" b="0">
                <a:solidFill>
                  <a:schemeClr val="bg1"/>
                </a:solidFill>
                <a:effectLst/>
                <a:latin typeface="Arial" panose="020B0604020202020204" pitchFamily="34" charset="0"/>
                <a:ea typeface="Calibri" panose="020F0502020204030204" pitchFamily="34" charset="0"/>
                <a:cs typeface="Arial" panose="020B0604020202020204" pitchFamily="34" charset="0"/>
              </a:rPr>
              <a:t>6. </a:t>
            </a:r>
            <a:r>
              <a:rPr lang="es-US" sz="3200" b="0">
                <a:solidFill>
                  <a:schemeClr val="bg1"/>
                </a:solidFill>
                <a:latin typeface="Arial" panose="020B0604020202020204" pitchFamily="34" charset="0"/>
                <a:ea typeface="Calibri" panose="020F0502020204030204" pitchFamily="34" charset="0"/>
                <a:cs typeface="Arial" panose="020B0604020202020204" pitchFamily="34" charset="0"/>
              </a:rPr>
              <a:t>Miembros de la iglesia</a:t>
            </a:r>
            <a:endParaRPr lang="en-US" sz="3200" b="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D1924C3-1D05-49FA-B77E-79F88D5516D2}"/>
              </a:ext>
            </a:extLst>
          </p:cNvPr>
          <p:cNvSpPr/>
          <p:nvPr/>
        </p:nvSpPr>
        <p:spPr>
          <a:xfrm>
            <a:off x="0" y="150870"/>
            <a:ext cx="9144000" cy="1325556"/>
          </a:xfrm>
          <a:prstGeom prst="rect">
            <a:avLst/>
          </a:prstGeom>
        </p:spPr>
        <p:txBody>
          <a:bodyPr wrap="square">
            <a:spAutoFit/>
          </a:bodyPr>
          <a:lstStyle/>
          <a:p>
            <a:pPr marL="0" marR="0" algn="ctr">
              <a:lnSpc>
                <a:spcPct val="115000"/>
              </a:lnSpc>
              <a:spcBef>
                <a:spcPts val="0"/>
              </a:spcBef>
              <a:spcAft>
                <a:spcPts val="0"/>
              </a:spcAft>
            </a:pPr>
            <a:r>
              <a:rPr lang="es-US" sz="3600">
                <a:solidFill>
                  <a:schemeClr val="bg1"/>
                </a:solidFill>
                <a:latin typeface="Arial" panose="020B0604020202020204" pitchFamily="34" charset="0"/>
                <a:ea typeface="Calibri" panose="020F0502020204030204" pitchFamily="34" charset="0"/>
                <a:cs typeface="Arial" panose="020B0604020202020204" pitchFamily="34" charset="0"/>
              </a:rPr>
              <a:t>¿A quién puede invitar </a:t>
            </a:r>
          </a:p>
          <a:p>
            <a:pPr marL="0" marR="0" algn="ctr">
              <a:lnSpc>
                <a:spcPct val="115000"/>
              </a:lnSpc>
              <a:spcBef>
                <a:spcPts val="0"/>
              </a:spcBef>
              <a:spcAft>
                <a:spcPts val="0"/>
              </a:spcAft>
            </a:pPr>
            <a:r>
              <a:rPr lang="es-US" sz="3600">
                <a:solidFill>
                  <a:schemeClr val="bg1"/>
                </a:solidFill>
                <a:latin typeface="Arial" panose="020B0604020202020204" pitchFamily="34" charset="0"/>
                <a:ea typeface="Calibri" panose="020F0502020204030204" pitchFamily="34" charset="0"/>
                <a:cs typeface="Arial" panose="020B0604020202020204" pitchFamily="34" charset="0"/>
              </a:rPr>
              <a:t>a estar en su Grupo de Fundamentos?</a:t>
            </a:r>
            <a:endParaRPr lang="en-US" sz="360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371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checklist clipart">
            <a:extLst>
              <a:ext uri="{FF2B5EF4-FFF2-40B4-BE49-F238E27FC236}">
                <a16:creationId xmlns:a16="http://schemas.microsoft.com/office/drawing/2014/main" id="{DA5516DE-06F0-4CD6-A037-114849700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817" y="114300"/>
            <a:ext cx="1776766" cy="25954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FDCC610-651C-4F7A-969C-D98595EC62DD}"/>
              </a:ext>
            </a:extLst>
          </p:cNvPr>
          <p:cNvSpPr/>
          <p:nvPr/>
        </p:nvSpPr>
        <p:spPr>
          <a:xfrm>
            <a:off x="976512" y="2047655"/>
            <a:ext cx="7100688" cy="4201150"/>
          </a:xfrm>
          <a:prstGeom prst="rect">
            <a:avLst/>
          </a:prstGeom>
        </p:spPr>
        <p:txBody>
          <a:bodyPr wrap="square">
            <a:spAutoFit/>
          </a:bodyPr>
          <a:lstStyle/>
          <a:p>
            <a:pPr marL="457200" marR="0" indent="-454025">
              <a:spcBef>
                <a:spcPts val="0"/>
              </a:spcBef>
              <a:spcAft>
                <a:spcPts val="1800"/>
              </a:spcAft>
              <a:buFont typeface="+mj-lt"/>
              <a:buAutoNum type="arabicPeriod"/>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No hables demasiado</a:t>
            </a:r>
          </a:p>
          <a:p>
            <a:pPr marL="342900" marR="0" lvl="0" indent="-342900">
              <a:spcBef>
                <a:spcPts val="0"/>
              </a:spcBef>
              <a:spcAft>
                <a:spcPts val="1800"/>
              </a:spcAft>
              <a:buFont typeface="+mj-lt"/>
              <a:buAutoNum type="arabicPeriod"/>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 Recuerda que Dios es el maestro</a:t>
            </a:r>
          </a:p>
          <a:p>
            <a:pPr marL="349250" marR="0" lvl="0" indent="-349250">
              <a:spcBef>
                <a:spcPts val="0"/>
              </a:spcBef>
              <a:spcAft>
                <a:spcPts val="1800"/>
              </a:spcAft>
              <a:buFont typeface="+mj-lt"/>
              <a:buAutoNum type="arabicPeriod"/>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 Haz preguntas y escucha</a:t>
            </a:r>
          </a:p>
          <a:p>
            <a:pPr marL="342900" marR="0" lvl="0" indent="-342900">
              <a:spcBef>
                <a:spcPts val="0"/>
              </a:spcBef>
              <a:spcAft>
                <a:spcPts val="1800"/>
              </a:spcAft>
              <a:buFont typeface="+mj-lt"/>
              <a:buAutoNum type="arabicPeriod"/>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 Mantenlo simple </a:t>
            </a:r>
          </a:p>
          <a:p>
            <a:pPr marL="342900" marR="0" lvl="0" indent="-342900">
              <a:spcBef>
                <a:spcPts val="0"/>
              </a:spcBef>
              <a:spcAft>
                <a:spcPts val="1800"/>
              </a:spcAft>
              <a:buFont typeface="+mj-lt"/>
              <a:buAutoNum type="arabicPeriod"/>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 Asegúrate que todos participen</a:t>
            </a:r>
          </a:p>
          <a:p>
            <a:pPr marL="342900" marR="0" lvl="0" indent="-342900">
              <a:spcBef>
                <a:spcPts val="0"/>
              </a:spcBef>
              <a:spcAft>
                <a:spcPts val="1800"/>
              </a:spcAft>
              <a:buFont typeface="+mj-lt"/>
              <a:buAutoNum type="arabicPeriod"/>
            </a:pPr>
            <a:r>
              <a:rPr lang="es-ES" sz="3200" b="0" dirty="0">
                <a:solidFill>
                  <a:schemeClr val="bg1"/>
                </a:solidFill>
                <a:latin typeface="Arial" panose="020B0604020202020204" pitchFamily="34" charset="0"/>
                <a:ea typeface="Calibri" panose="020F0502020204030204" pitchFamily="34" charset="0"/>
                <a:cs typeface="Arial" panose="020B0604020202020204" pitchFamily="34" charset="0"/>
              </a:rPr>
              <a:t> Da retroalimentación positiva </a:t>
            </a:r>
            <a:endParaRPr lang="en-US" sz="3200" b="0" dirty="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0409D50-BDA0-47D9-9500-BEB79169DD9F}"/>
              </a:ext>
            </a:extLst>
          </p:cNvPr>
          <p:cNvSpPr/>
          <p:nvPr/>
        </p:nvSpPr>
        <p:spPr>
          <a:xfrm>
            <a:off x="178417" y="1058092"/>
            <a:ext cx="6966972" cy="707886"/>
          </a:xfrm>
          <a:prstGeom prst="rect">
            <a:avLst/>
          </a:prstGeom>
        </p:spPr>
        <p:txBody>
          <a:bodyPr wrap="none">
            <a:spAutoFit/>
          </a:bodyPr>
          <a:lstStyle/>
          <a:p>
            <a:pPr marL="114300" marR="0">
              <a:spcBef>
                <a:spcPts val="0"/>
              </a:spcBef>
              <a:spcAft>
                <a:spcPts val="1200"/>
              </a:spcAft>
            </a:pPr>
            <a:r>
              <a:rPr lang="en-US" sz="4000" err="1">
                <a:solidFill>
                  <a:schemeClr val="bg1"/>
                </a:solidFill>
                <a:latin typeface="Arial" panose="020B0604020202020204" pitchFamily="34" charset="0"/>
                <a:ea typeface="Calibri" panose="020F0502020204030204" pitchFamily="34" charset="0"/>
                <a:cs typeface="Arial" panose="020B0604020202020204" pitchFamily="34" charset="0"/>
              </a:rPr>
              <a:t>Recordatorios</a:t>
            </a: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 Pre-</a:t>
            </a:r>
            <a:r>
              <a:rPr lang="en-US" sz="4000" err="1">
                <a:solidFill>
                  <a:schemeClr val="bg1"/>
                </a:solidFill>
                <a:latin typeface="Arial" panose="020B0604020202020204" pitchFamily="34" charset="0"/>
                <a:ea typeface="Calibri" panose="020F0502020204030204" pitchFamily="34" charset="0"/>
                <a:cs typeface="Arial" panose="020B0604020202020204" pitchFamily="34" charset="0"/>
              </a:rPr>
              <a:t>Reunión</a:t>
            </a:r>
            <a:endParaRPr lang="en-US" sz="3200" b="0">
              <a:solidFill>
                <a:schemeClr val="bg1"/>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442178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24856</TotalTime>
  <Words>5483</Words>
  <Application>Microsoft Office PowerPoint</Application>
  <PresentationFormat>On-screen Show (4:3)</PresentationFormat>
  <Paragraphs>873</Paragraphs>
  <Slides>51</Slides>
  <Notes>51</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51</vt:i4>
      </vt:variant>
    </vt:vector>
  </HeadingPairs>
  <TitlesOfParts>
    <vt:vector size="64" baseType="lpstr">
      <vt:lpstr>Arial</vt:lpstr>
      <vt:lpstr>Calibri</vt:lpstr>
      <vt:lpstr>Courier New</vt:lpstr>
      <vt:lpstr>Symbol</vt:lpstr>
      <vt:lpstr>Times New Roman</vt:lpstr>
      <vt:lpstr>Wingdings</vt:lpstr>
      <vt:lpstr>Default Design</vt:lpstr>
      <vt:lpstr>5_Custom Design</vt:lpstr>
      <vt:lpstr>4_Custom Design</vt:lpstr>
      <vt:lpstr>3_Custom Design</vt:lpstr>
      <vt:lpstr>2_Custom Design</vt:lpstr>
      <vt:lpstr>1_Custom Design</vt:lpstr>
      <vt:lpstr>Custom Design</vt:lpstr>
      <vt:lpstr>PowerPoint Presentation</vt:lpstr>
      <vt:lpstr>PowerPoint Presentation</vt:lpstr>
      <vt:lpstr>  La Gran Comisión  Mateo 28:19-20</vt:lpstr>
      <vt:lpstr>PowerPoint Presentation</vt:lpstr>
      <vt:lpstr>Línea de Tiempo de la Gran Comisión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Viviendo una Vida Cristiana Equilibrada Lección 2</vt:lpstr>
      <vt:lpstr>Áreas de la Vida para Mantener en Balance</vt:lpstr>
      <vt:lpstr>PowerPoint Presentation</vt:lpstr>
      <vt:lpstr>PowerPoint Presentation</vt:lpstr>
      <vt:lpstr>Obstáculos a una Vida Cristiana Balanceada</vt:lpstr>
      <vt:lpstr>PowerPoint Presentation</vt:lpstr>
      <vt:lpstr>Cómo Vencer los Obstáculos a una Vida Cristiana Balanceada</vt:lpstr>
      <vt:lpstr>PowerPoint Presentation</vt:lpstr>
      <vt:lpstr>PowerPoint Presentation</vt:lpstr>
      <vt:lpstr>PowerPoint Presentation</vt:lpstr>
      <vt:lpstr>PowerPoint Presentation</vt:lpstr>
      <vt:lpstr>Desafíos Personales Lección 3</vt:lpstr>
      <vt:lpstr>PowerPoint Presentation</vt:lpstr>
      <vt:lpstr>PowerPoint Presentation</vt:lpstr>
      <vt:lpstr>PowerPoint Presentation</vt:lpstr>
      <vt:lpstr>PowerPoint Presentation</vt:lpstr>
      <vt:lpstr>Estableciendo Metas  para Desarrollo Personal Lección 4</vt:lpstr>
      <vt:lpstr>Como Priorizar Metas</vt:lpstr>
      <vt:lpstr>PowerPoint Presentation</vt:lpstr>
      <vt:lpstr>PowerPoint Presentation</vt:lpstr>
      <vt:lpstr>Compañero de Rendición de Cuentas Lección 5</vt:lpstr>
      <vt:lpstr>Directrices de Rendición de Cuentas</vt:lpstr>
      <vt:lpstr>Reuniones de Rendición de Cuentas</vt:lpstr>
      <vt:lpstr>Cualidades Importantes para un Compañero de Rendición de Cuentas</vt:lpstr>
      <vt:lpstr>PowerPoint Presentation</vt:lpstr>
      <vt:lpstr>PowerPoint Presentation</vt:lpstr>
      <vt:lpstr>PowerPoint Presentation</vt:lpstr>
      <vt:lpstr>Implementación</vt:lpstr>
      <vt:lpstr>¡Felicidades!   Terminado Taller 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Robert Fike</cp:lastModifiedBy>
  <cp:revision>1214</cp:revision>
  <dcterms:created xsi:type="dcterms:W3CDTF">2007-01-24T23:57:19Z</dcterms:created>
  <dcterms:modified xsi:type="dcterms:W3CDTF">2020-05-10T16:53:26Z</dcterms:modified>
</cp:coreProperties>
</file>