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65" r:id="rId3"/>
    <p:sldId id="266" r:id="rId4"/>
    <p:sldId id="260" r:id="rId5"/>
    <p:sldId id="261" r:id="rId6"/>
    <p:sldId id="271" r:id="rId7"/>
    <p:sldId id="262" r:id="rId8"/>
    <p:sldId id="256" r:id="rId9"/>
    <p:sldId id="259" r:id="rId10"/>
    <p:sldId id="268" r:id="rId11"/>
    <p:sldId id="257" r:id="rId12"/>
    <p:sldId id="270" r:id="rId13"/>
    <p:sldId id="263" r:id="rId14"/>
    <p:sldId id="264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507A2-220F-442B-B05C-1EEB242994CA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7E0B-CFD9-4CCC-BDED-A465B75964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338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67E0B-CFD9-4CCC-BDED-A465B75964D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296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67E0B-CFD9-4CCC-BDED-A465B75964D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296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01B23-1DAB-4FC9-8EC1-6DD6EA01F1C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0D557-23BA-49E3-A3C4-9855A64410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C\Desktop\&#1090;&#1072;&#1085;&#1103;-&#1091;&#1088;&#1086;&#1082;\&#1060;&#1080;&#1079;&#1082;&#1091;&#1083;&#1100;&#1090;&#1084;&#1080;&#1085;&#1091;&#1090;&#1082;&#1072;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C\Desktop\&#1090;&#1072;&#1085;&#1103;-&#1091;&#1088;&#1086;&#1082;\k.derr_-_osenniy_vals_(zaycev.net).mp3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C\Desktop\&#1090;&#1072;&#1085;&#1103;-&#1091;&#1088;&#1086;&#1082;\&#1055;&#1072;&#1088;&#1086;&#1074;&#1086;&#1079;%20&#1073;&#1091;&#1082;&#1072;&#1096;&#1082;&#1072;.1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C\Desktop\&#1090;&#1072;&#1085;&#1103;-&#1091;&#1088;&#1086;&#1082;\&#1058;&#1072;&#1085;&#1094;&#1077;&#1074;&#1072;&#1083;&#1100;&#1085;&#1072;&#1103;%20&#1080;&#1075;&#1088;&#1072;&#1086;&#1073;&#1088;&#1077;&#1079;&#1082;&#1072;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1589"/>
          <a:ext cx="9144000" cy="6856411"/>
        </p:xfrm>
        <a:graphic>
          <a:graphicData uri="http://schemas.openxmlformats.org/presentationml/2006/ole">
            <p:oleObj spid="_x0000_s2054" name="Презентация" r:id="rId3" imgW="4569051" imgH="3425913" progId="PowerPoint.Show.8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6672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Урок русского языка.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Чтение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1 класс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013176"/>
            <a:ext cx="5360640" cy="7696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Учитель: Завьялова Т.Н.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изкультминут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476672"/>
            <a:ext cx="7005464" cy="1575048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Читаем </a:t>
            </a:r>
            <a:br>
              <a:rPr lang="ru-RU" sz="96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96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6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 слогам</a:t>
            </a:r>
            <a:endParaRPr lang="ru-RU" sz="96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76872"/>
            <a:ext cx="5073171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accent3">
                <a:lumMod val="40000"/>
                <a:lumOff val="60000"/>
              </a:schemeClr>
            </a:gs>
            <a:gs pos="66000">
              <a:schemeClr val="accent6">
                <a:lumMod val="60000"/>
                <a:lumOff val="40000"/>
              </a:schemeClr>
            </a:gs>
            <a:gs pos="100000">
              <a:srgbClr val="156B13">
                <a:alpha val="88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map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-821796">
            <a:off x="5867400" y="765175"/>
            <a:ext cx="2241550" cy="2076450"/>
          </a:xfrm>
          <a:prstGeom prst="rect">
            <a:avLst/>
          </a:prstGeom>
          <a:noFill/>
        </p:spPr>
      </p:pic>
      <p:pic>
        <p:nvPicPr>
          <p:cNvPr id="9231" name="Picture 15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8640" r="67525"/>
          <a:stretch>
            <a:fillRect/>
          </a:stretch>
        </p:blipFill>
        <p:spPr bwMode="auto">
          <a:xfrm rot="-1002962">
            <a:off x="395288" y="476250"/>
            <a:ext cx="2012950" cy="2073275"/>
          </a:xfrm>
          <a:prstGeom prst="rect">
            <a:avLst/>
          </a:prstGeom>
          <a:noFill/>
        </p:spPr>
      </p:pic>
      <p:pic>
        <p:nvPicPr>
          <p:cNvPr id="9233" name="Picture 17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719" r="48421" b="59853"/>
          <a:stretch>
            <a:fillRect/>
          </a:stretch>
        </p:blipFill>
        <p:spPr bwMode="auto">
          <a:xfrm rot="9734968">
            <a:off x="3708400" y="1557338"/>
            <a:ext cx="1557338" cy="2117725"/>
          </a:xfrm>
          <a:prstGeom prst="rect">
            <a:avLst/>
          </a:prstGeom>
          <a:noFill/>
        </p:spPr>
      </p:pic>
      <p:pic>
        <p:nvPicPr>
          <p:cNvPr id="9235" name="Picture 19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20" t="63802" r="32491"/>
          <a:stretch>
            <a:fillRect/>
          </a:stretch>
        </p:blipFill>
        <p:spPr bwMode="auto">
          <a:xfrm>
            <a:off x="827088" y="2636838"/>
            <a:ext cx="1730375" cy="1639887"/>
          </a:xfrm>
          <a:prstGeom prst="rect">
            <a:avLst/>
          </a:prstGeom>
          <a:noFill/>
        </p:spPr>
      </p:pic>
      <p:pic>
        <p:nvPicPr>
          <p:cNvPr id="9237" name="Picture 21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194" r="24525" b="61806"/>
          <a:stretch>
            <a:fillRect/>
          </a:stretch>
        </p:blipFill>
        <p:spPr bwMode="auto">
          <a:xfrm rot="12037516">
            <a:off x="6443663" y="3644900"/>
            <a:ext cx="1663700" cy="2305050"/>
          </a:xfrm>
          <a:prstGeom prst="rect">
            <a:avLst/>
          </a:prstGeom>
          <a:noFill/>
        </p:spPr>
      </p:pic>
      <p:pic>
        <p:nvPicPr>
          <p:cNvPr id="9239" name="Picture 23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052" b="59853"/>
          <a:stretch>
            <a:fillRect/>
          </a:stretch>
        </p:blipFill>
        <p:spPr bwMode="auto">
          <a:xfrm rot="9262612">
            <a:off x="3708400" y="4365625"/>
            <a:ext cx="1241425" cy="1755775"/>
          </a:xfrm>
          <a:prstGeom prst="rect">
            <a:avLst/>
          </a:prstGeom>
          <a:noFill/>
        </p:spPr>
      </p:pic>
      <p:pic>
        <p:nvPicPr>
          <p:cNvPr id="9241" name="Picture 25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49" t="63802" r="32491"/>
          <a:stretch>
            <a:fillRect/>
          </a:stretch>
        </p:blipFill>
        <p:spPr bwMode="auto">
          <a:xfrm>
            <a:off x="6732588" y="1196975"/>
            <a:ext cx="1728787" cy="1639888"/>
          </a:xfrm>
          <a:prstGeom prst="rect">
            <a:avLst/>
          </a:prstGeom>
          <a:noFill/>
        </p:spPr>
      </p:pic>
      <p:pic>
        <p:nvPicPr>
          <p:cNvPr id="9242" name="Picture 26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49" t="63802" r="32491"/>
          <a:stretch>
            <a:fillRect/>
          </a:stretch>
        </p:blipFill>
        <p:spPr bwMode="auto">
          <a:xfrm>
            <a:off x="2627313" y="4724400"/>
            <a:ext cx="1728787" cy="1639888"/>
          </a:xfrm>
          <a:prstGeom prst="rect">
            <a:avLst/>
          </a:prstGeom>
          <a:noFill/>
        </p:spPr>
      </p:pic>
      <p:pic>
        <p:nvPicPr>
          <p:cNvPr id="9243" name="Picture 27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49" t="63802" r="32491"/>
          <a:stretch>
            <a:fillRect/>
          </a:stretch>
        </p:blipFill>
        <p:spPr bwMode="auto">
          <a:xfrm>
            <a:off x="2124075" y="333375"/>
            <a:ext cx="1728788" cy="1639888"/>
          </a:xfrm>
          <a:prstGeom prst="rect">
            <a:avLst/>
          </a:prstGeom>
          <a:noFill/>
        </p:spPr>
      </p:pic>
      <p:pic>
        <p:nvPicPr>
          <p:cNvPr id="9244" name="Picture 28" descr="079513_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49" t="63802" r="32491"/>
          <a:stretch>
            <a:fillRect/>
          </a:stretch>
        </p:blipFill>
        <p:spPr bwMode="auto">
          <a:xfrm>
            <a:off x="4140200" y="2420938"/>
            <a:ext cx="1728788" cy="1639887"/>
          </a:xfrm>
          <a:prstGeom prst="rect">
            <a:avLst/>
          </a:prstGeom>
          <a:noFill/>
        </p:spPr>
      </p:pic>
      <p:pic>
        <p:nvPicPr>
          <p:cNvPr id="9246" name="Picture 3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Листья жёлтые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0.2206 L -0.01563 0.9618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5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17 -0.38148 L 0.01736 0.76945 " pathEditMode="relative" ptsTypes="AA">
                                      <p:cBhvr>
                                        <p:cTn id="19" dur="3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49 -0.26296 L 0.06649 0.96158 " pathEditMode="relative" ptsTypes="AA">
                                      <p:cBhvr>
                                        <p:cTn id="2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000"/>
                            </p:stCondLst>
                            <p:childTnLst>
                              <p:par>
                                <p:cTn id="5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0"/>
                            </p:stCondLst>
                            <p:childTnLst>
                              <p:par>
                                <p:cTn id="6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0"/>
                            </p:stCondLst>
                            <p:childTnLst>
                              <p:par>
                                <p:cTn id="7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000"/>
                            </p:stCondLst>
                            <p:childTnLst>
                              <p:par>
                                <p:cTn id="7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548680"/>
            <a:ext cx="3635896" cy="4392488"/>
          </a:xfrm>
        </p:spPr>
        <p:txBody>
          <a:bodyPr vert="horz">
            <a:noAutofit/>
          </a:bodyPr>
          <a:lstStyle/>
          <a:p>
            <a:r>
              <a:rPr lang="ru-RU" sz="72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Читаем сами</a:t>
            </a:r>
            <a:endParaRPr lang="ru-RU" sz="7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C:\Users\Кольцова\Documents\870049782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01216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Кольцова\Documents\окно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64904"/>
            <a:ext cx="9144000" cy="2132856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А из нашего окошка…</a:t>
            </a:r>
            <a:endParaRPr lang="ru-RU" sz="96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5868144" cy="459452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Итог урока</a:t>
            </a:r>
            <a:endParaRPr lang="ru-RU" sz="6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k.derr_-_osenniy_vals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033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 descr="C:\Users\Кольцова\Documents\39411527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8981"/>
            <a:ext cx="9144000" cy="6956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5868144" cy="459452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Закрепление  </a:t>
            </a:r>
            <a:b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изученного</a:t>
            </a:r>
            <a:b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материала</a:t>
            </a:r>
            <a:endParaRPr lang="ru-RU" sz="6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33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ровоз букашка.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ольцова\Documents\qaq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556793"/>
          </a:xfrm>
        </p:spPr>
        <p:txBody>
          <a:bodyPr>
            <a:normAutofit/>
          </a:bodyPr>
          <a:lstStyle/>
          <a:p>
            <a:r>
              <a:rPr lang="ru-RU" sz="7200" b="1" i="1" dirty="0" err="1" smtClean="0">
                <a:ln>
                  <a:solidFill>
                    <a:srgbClr val="C00000"/>
                  </a:solidFill>
                </a:ln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Чистоговорка</a:t>
            </a:r>
            <a:endParaRPr lang="ru-RU" sz="7200" b="1" i="1" dirty="0">
              <a:ln>
                <a:solidFill>
                  <a:srgbClr val="C00000"/>
                </a:solidFill>
              </a:ln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5661248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7200" b="1" dirty="0" smtClean="0">
                <a:solidFill>
                  <a:srgbClr val="C00000"/>
                </a:solidFill>
              </a:rPr>
              <a:t>Но – но – но</a:t>
            </a:r>
          </a:p>
          <a:p>
            <a:pPr algn="l">
              <a:buFont typeface="Arial" pitchFamily="34" charset="0"/>
              <a:buChar char="•"/>
            </a:pPr>
            <a:r>
              <a:rPr lang="ru-RU" sz="7200" b="1" dirty="0" smtClean="0">
                <a:solidFill>
                  <a:srgbClr val="002060"/>
                </a:solidFill>
              </a:rPr>
              <a:t>На – на – на</a:t>
            </a:r>
            <a:endParaRPr lang="en-US" sz="7200" b="1" dirty="0" smtClean="0">
              <a:solidFill>
                <a:srgbClr val="002060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sz="7200" b="1" dirty="0" smtClean="0">
                <a:solidFill>
                  <a:srgbClr val="C00000"/>
                </a:solidFill>
              </a:rPr>
              <a:t>Ну – ну – ну</a:t>
            </a:r>
          </a:p>
          <a:p>
            <a:pPr algn="l">
              <a:buFont typeface="Arial" pitchFamily="34" charset="0"/>
              <a:buChar char="•"/>
            </a:pPr>
            <a:r>
              <a:rPr lang="ru-RU" sz="7200" b="1" dirty="0" smtClean="0">
                <a:solidFill>
                  <a:srgbClr val="002060"/>
                </a:solidFill>
              </a:rPr>
              <a:t>Ан – ан – ан</a:t>
            </a:r>
          </a:p>
          <a:p>
            <a:pPr algn="l">
              <a:buFont typeface="Arial" pitchFamily="34" charset="0"/>
              <a:buChar char="•"/>
            </a:pPr>
            <a:endParaRPr lang="ru-RU" sz="7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ольцова\Documents\1c0d4dcb08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954055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6228184" cy="2924944"/>
          </a:xfrm>
        </p:spPr>
        <p:txBody>
          <a:bodyPr>
            <a:noAutofit/>
          </a:bodyPr>
          <a:lstStyle/>
          <a:p>
            <a:r>
              <a:rPr lang="ru-RU" sz="6700" b="1" dirty="0" smtClean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Игра </a:t>
            </a:r>
            <a:br>
              <a:rPr lang="ru-RU" sz="6700" b="1" dirty="0" smtClean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700" b="1" dirty="0" smtClean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«Доскажи</a:t>
            </a:r>
            <a:br>
              <a:rPr lang="ru-RU" sz="6700" b="1" dirty="0" smtClean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700" b="1" dirty="0" smtClean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словечко»</a:t>
            </a:r>
            <a:endParaRPr lang="ru-RU" sz="6700" b="1" dirty="0">
              <a:ln>
                <a:solidFill>
                  <a:srgbClr val="00B05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404664"/>
            <a:ext cx="3096344" cy="3646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644008" y="2636912"/>
            <a:ext cx="1884702" cy="219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6592" y="2348880"/>
            <a:ext cx="2880320" cy="2858936"/>
          </a:xfrm>
          <a:prstGeom prst="rect">
            <a:avLst/>
          </a:prstGeom>
        </p:spPr>
      </p:pic>
      <p:pic>
        <p:nvPicPr>
          <p:cNvPr id="3" name="Picture 2" descr="C:\Documents and Settings\Admin\Рабочий стол\ай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2470" y="3717032"/>
            <a:ext cx="1751530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4495418"/>
            <a:ext cx="1224136" cy="236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Танцевальная играобрез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школа\скачка\детские фоны\22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87824" y="1340768"/>
            <a:ext cx="3240360" cy="2016224"/>
          </a:xfrm>
          <a:prstGeom prst="rect">
            <a:avLst/>
          </a:prstGeom>
          <a:solidFill>
            <a:srgbClr val="0082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3456384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Игра</a:t>
            </a:r>
            <a:r>
              <a:rPr lang="ru-RU" sz="72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7200" b="1" dirty="0" smtClean="0"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«Телеграф»</a:t>
            </a:r>
            <a:endParaRPr lang="ru-RU" sz="54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2" name="Picture 4" descr="C:\Users\Кольцова\Documents\1373684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564904"/>
            <a:ext cx="2858319" cy="3234114"/>
          </a:xfrm>
          <a:prstGeom prst="rect">
            <a:avLst/>
          </a:prstGeom>
          <a:noFill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2852936"/>
            <a:ext cx="2456415" cy="235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580112" y="5157192"/>
            <a:ext cx="3563888" cy="1700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0" y="0"/>
            <a:ext cx="9144000" cy="22048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8820472" cy="2132856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Составь звуковую схему слова</a:t>
            </a:r>
            <a:endParaRPr lang="ru-RU" sz="7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Picture 5" descr="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1" y="2780928"/>
            <a:ext cx="5661671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5157192"/>
            <a:ext cx="3635896" cy="1700808"/>
          </a:xfrm>
          <a:noFill/>
        </p:spPr>
        <p:txBody>
          <a:bodyPr/>
          <a:lstStyle/>
          <a:p>
            <a:r>
              <a:rPr lang="ru-RU" sz="9600" b="1" dirty="0" smtClean="0">
                <a:solidFill>
                  <a:schemeClr val="bg1"/>
                </a:solidFill>
              </a:rPr>
              <a:t>КОНЬ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755576" y="4581128"/>
            <a:ext cx="130626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</a:t>
            </a:r>
            <a:endParaRPr lang="ru-RU" sz="10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145669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9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52928" cy="1137369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Игра «</a:t>
            </a:r>
            <a:r>
              <a:rPr lang="ru-RU" sz="7200" b="1" dirty="0" err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Полубуковка</a:t>
            </a:r>
            <a:r>
              <a:rPr lang="ru-RU" sz="7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72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2785">
            <a:off x="1301078" y="4528064"/>
            <a:ext cx="1219563" cy="147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2785">
            <a:off x="1225211" y="2220714"/>
            <a:ext cx="1178087" cy="142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3851920" y="2276872"/>
            <a:ext cx="128175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</a:t>
            </a:r>
            <a:endParaRPr lang="ru-RU" sz="96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44208" y="2132856"/>
            <a:ext cx="128175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9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4653136"/>
            <a:ext cx="128175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</a:t>
            </a:r>
            <a:endParaRPr lang="ru-RU" sz="9600" b="1" cap="none" spc="0" dirty="0">
              <a:ln w="1905"/>
              <a:solidFill>
                <a:schemeClr val="accent3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72200" y="4437112"/>
            <a:ext cx="15841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Ы</a:t>
            </a:r>
            <a:endParaRPr lang="ru-RU" sz="9600" b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2785">
            <a:off x="7282209" y="4531646"/>
            <a:ext cx="1267589" cy="152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2785">
            <a:off x="4321900" y="2365006"/>
            <a:ext cx="1181795" cy="142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2785">
            <a:off x="6915719" y="2222218"/>
            <a:ext cx="1198250" cy="144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59282">
            <a:off x="4304427" y="4710391"/>
            <a:ext cx="1231643" cy="148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60</Words>
  <Application>Microsoft Office PowerPoint</Application>
  <PresentationFormat>Экран (4:3)</PresentationFormat>
  <Paragraphs>25</Paragraphs>
  <Slides>16</Slides>
  <Notes>2</Notes>
  <HiddenSlides>0</HiddenSlides>
  <MMClips>5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Презентация</vt:lpstr>
      <vt:lpstr>Урок русского языка. Чтение 1 класс  </vt:lpstr>
      <vt:lpstr>Закрепление   изученного материала</vt:lpstr>
      <vt:lpstr>Слайд 3</vt:lpstr>
      <vt:lpstr>Чистоговорка</vt:lpstr>
      <vt:lpstr>Игра  «Доскажи  словечко»</vt:lpstr>
      <vt:lpstr>Слайд 6</vt:lpstr>
      <vt:lpstr>Игра  «Телеграф»</vt:lpstr>
      <vt:lpstr>Составь звуковую схему слова</vt:lpstr>
      <vt:lpstr>Игра «Полубуковка»</vt:lpstr>
      <vt:lpstr>Слайд 10</vt:lpstr>
      <vt:lpstr>Читаем    по слогам</vt:lpstr>
      <vt:lpstr>Слайд 12</vt:lpstr>
      <vt:lpstr>Читаем сами</vt:lpstr>
      <vt:lpstr>А из нашего окошка…</vt:lpstr>
      <vt:lpstr>Итог урока</vt:lpstr>
      <vt:lpstr>Слайд 16</vt:lpstr>
    </vt:vector>
  </TitlesOfParts>
  <Company>UralSOFT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языка. Чтение 1 класс (с русским языком обучения)</dc:title>
  <dc:creator>Кольцова</dc:creator>
  <cp:lastModifiedBy>PC</cp:lastModifiedBy>
  <cp:revision>37</cp:revision>
  <dcterms:created xsi:type="dcterms:W3CDTF">2013-10-14T17:28:20Z</dcterms:created>
  <dcterms:modified xsi:type="dcterms:W3CDTF">2016-10-20T18:25:28Z</dcterms:modified>
</cp:coreProperties>
</file>