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67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A7826-E3C4-4E47-B1DD-1DBA82D62051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99F29-D187-4846-9E51-BFCE854930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99F29-D187-4846-9E51-BFCE8549303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AD426D0-7B91-45BC-9272-313969A2ED1F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C0DCB93-523C-4F9E-B533-382521EF8E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908720"/>
            <a:ext cx="7772400" cy="48965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Comic Sans MS" pitchFamily="66" charset="0"/>
              </a:rPr>
              <a:t>Воспитание патриотических чувств , формирование опыта правовой культуры в условиях реализации ФГОС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4182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196752"/>
            <a:ext cx="8183880" cy="45365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Концепция духовно-нравственного воспитания российских </a:t>
            </a:r>
            <a:r>
              <a:rPr lang="ru-RU" b="1" dirty="0" smtClean="0">
                <a:latin typeface="Comic Sans MS" pitchFamily="66" charset="0"/>
              </a:rPr>
              <a:t>школьников</a:t>
            </a:r>
          </a:p>
          <a:p>
            <a:pPr algn="ctr">
              <a:buNone/>
            </a:pPr>
            <a:endParaRPr lang="ru-RU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  В </a:t>
            </a:r>
            <a:r>
              <a:rPr lang="ru-RU" dirty="0" smtClean="0">
                <a:latin typeface="Comic Sans MS" pitchFamily="66" charset="0"/>
              </a:rPr>
              <a:t>Концепции сформулирована </a:t>
            </a:r>
            <a:r>
              <a:rPr lang="ru-RU" b="1" dirty="0" smtClean="0">
                <a:latin typeface="Comic Sans MS" pitchFamily="66" charset="0"/>
              </a:rPr>
              <a:t>высшая цель образования </a:t>
            </a:r>
            <a:r>
              <a:rPr lang="ru-RU" dirty="0" smtClean="0">
                <a:latin typeface="Comic Sans MS" pitchFamily="66" charset="0"/>
              </a:rPr>
              <a:t>– 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укорененный в духовных и культурных традициях российского народа.</a:t>
            </a:r>
          </a:p>
          <a:p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764704"/>
            <a:ext cx="8183880" cy="5616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omic Sans MS" pitchFamily="66" charset="0"/>
              </a:rPr>
              <a:t>На основе национального воспитательного идеала формулируется </a:t>
            </a:r>
            <a:r>
              <a:rPr lang="ru-RU" u="sng" dirty="0" smtClean="0">
                <a:latin typeface="Comic Sans MS" pitchFamily="66" charset="0"/>
              </a:rPr>
              <a:t>основная педагогическая цель</a:t>
            </a:r>
            <a:r>
              <a:rPr lang="ru-RU" dirty="0" smtClean="0">
                <a:latin typeface="Comic Sans MS" pitchFamily="66" charset="0"/>
              </a:rPr>
              <a:t> – воспитание нравственного, ответственного, инициативного и компетентного гражданина России.  </a:t>
            </a:r>
          </a:p>
          <a:p>
            <a:r>
              <a:rPr lang="ru-RU" u="sng" dirty="0" smtClean="0">
                <a:latin typeface="Comic Sans MS" pitchFamily="66" charset="0"/>
              </a:rPr>
              <a:t>Воспитание гражданина страны - одно из главных условий национального возрождения</a:t>
            </a:r>
            <a:r>
              <a:rPr lang="ru-RU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Функционально грамотный гражданин - это человек, любящий Родину, умеющий реагировать на изменения в обществе, защищать свое человеческое право. Понятие ГРАЖДАНСТВЕННОСТЬ предполагает освоение и реализацию ребенком своих прав и обязанностей по отношению к себе самому, своей семье, коллективу, к родному краю, Отечеству, планете Земля.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93096"/>
            <a:ext cx="8183880" cy="17419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Ценностные установки:</a:t>
            </a:r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любовь к России, к своему народу,  к своей малой родине, закон и правопорядок, свобода и ответственность, доверие к людям,  </a:t>
            </a:r>
          </a:p>
          <a:p>
            <a:r>
              <a:rPr lang="ru-RU" dirty="0" smtClean="0">
                <a:latin typeface="Comic Sans MS" pitchFamily="66" charset="0"/>
              </a:rPr>
              <a:t>долг перед старшим поколением, семьей, почитание родителей, забота о старших и младших, справедливость, милосердие, честь, достоинство, толерантность; </a:t>
            </a:r>
          </a:p>
          <a:p>
            <a:r>
              <a:rPr lang="ru-RU" dirty="0" smtClean="0">
                <a:latin typeface="Comic Sans MS" pitchFamily="66" charset="0"/>
              </a:rPr>
              <a:t>родная земля, заповедная природа, планета Земля; </a:t>
            </a:r>
          </a:p>
          <a:p>
            <a:r>
              <a:rPr lang="ru-RU" dirty="0" smtClean="0">
                <a:latin typeface="Comic Sans MS" pitchFamily="66" charset="0"/>
              </a:rPr>
              <a:t>красота, гармония, духовный мир человека, эстетическое развитие, художественное творчество.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осквичева\Desktop\гражданин\права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908720"/>
            <a:ext cx="3810000" cy="401574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39552" y="1042343"/>
            <a:ext cx="424847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Обучающие обязаны: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соблюдать Устав Школы и правила поведения,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установленные в Школе;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добросовестно учиться;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выполнять законные требования работников Школы;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уважать честь и достоинство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других участников образовательного процесса;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бережно относиться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к имуществу Школы;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соблюдать учебную дисциплину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правила противопожарной безопасности;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соблюдать требования Устава и внутренних документов Школы.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C:\Users\Москвичева\Desktop\Camera\2014-09-15 10.32.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3360373" cy="2520280"/>
          </a:xfrm>
          <a:prstGeom prst="rect">
            <a:avLst/>
          </a:prstGeom>
          <a:noFill/>
        </p:spPr>
      </p:pic>
      <p:pic>
        <p:nvPicPr>
          <p:cNvPr id="20483" name="Picture 3" descr="C:\Users\Москвичева\Desktop\Camera\2015-04-14 11.26.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04664"/>
            <a:ext cx="3267290" cy="2450468"/>
          </a:xfrm>
          <a:prstGeom prst="rect">
            <a:avLst/>
          </a:prstGeom>
          <a:noFill/>
        </p:spPr>
      </p:pic>
      <p:pic>
        <p:nvPicPr>
          <p:cNvPr id="20484" name="Picture 4" descr="C:\Users\Москвичева\Desktop\Camera\2015-04-24 09.38.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416151"/>
            <a:ext cx="3456384" cy="2592289"/>
          </a:xfrm>
          <a:prstGeom prst="rect">
            <a:avLst/>
          </a:prstGeom>
          <a:noFill/>
        </p:spPr>
      </p:pic>
      <p:pic>
        <p:nvPicPr>
          <p:cNvPr id="20485" name="Picture 5" descr="C:\Users\Москвичева\Desktop\Camera\2015-05-07 10.58.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410998"/>
            <a:ext cx="3528392" cy="2646294"/>
          </a:xfrm>
          <a:prstGeom prst="rect">
            <a:avLst/>
          </a:prstGeom>
          <a:noFill/>
        </p:spPr>
      </p:pic>
      <p:pic>
        <p:nvPicPr>
          <p:cNvPr id="20486" name="Picture 6" descr="C:\Users\Москвичева\Desktop\Camera\2015-09-22 12.35.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212848" y="2195863"/>
            <a:ext cx="2808312" cy="2106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Москвичева\Desktop\Camera\2015-11-27 11.14.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664296" cy="1998222"/>
          </a:xfrm>
          <a:prstGeom prst="rect">
            <a:avLst/>
          </a:prstGeom>
          <a:noFill/>
        </p:spPr>
      </p:pic>
      <p:pic>
        <p:nvPicPr>
          <p:cNvPr id="21507" name="Picture 3" descr="C:\Users\Москвичева\Desktop\Camera\2015-11-27 11.14.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76672"/>
            <a:ext cx="2736304" cy="2052228"/>
          </a:xfrm>
          <a:prstGeom prst="rect">
            <a:avLst/>
          </a:prstGeom>
          <a:noFill/>
        </p:spPr>
      </p:pic>
      <p:pic>
        <p:nvPicPr>
          <p:cNvPr id="21508" name="Picture 4" descr="C:\Users\Москвичева\Desktop\Camera\2015-11-27 11.14.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340768"/>
            <a:ext cx="2815184" cy="2111388"/>
          </a:xfrm>
          <a:prstGeom prst="rect">
            <a:avLst/>
          </a:prstGeom>
          <a:noFill/>
        </p:spPr>
      </p:pic>
      <p:pic>
        <p:nvPicPr>
          <p:cNvPr id="21509" name="Picture 5" descr="C:\Users\Москвичева\Desktop\Camera\2015-11-27 11.15.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05064"/>
            <a:ext cx="2623163" cy="1967372"/>
          </a:xfrm>
          <a:prstGeom prst="rect">
            <a:avLst/>
          </a:prstGeom>
          <a:noFill/>
        </p:spPr>
      </p:pic>
      <p:pic>
        <p:nvPicPr>
          <p:cNvPr id="21510" name="Picture 6" descr="C:\Users\Москвичева\Desktop\Camera\2015-11-27 11.15.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149080"/>
            <a:ext cx="2911195" cy="2183396"/>
          </a:xfrm>
          <a:prstGeom prst="rect">
            <a:avLst/>
          </a:prstGeom>
          <a:noFill/>
        </p:spPr>
      </p:pic>
      <p:pic>
        <p:nvPicPr>
          <p:cNvPr id="21513" name="Picture 9" descr="C:\Users\Москвичева\Desktop\Camera\2015-11-27 11.39.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779942" y="3060818"/>
            <a:ext cx="3391247" cy="2543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Москвичева\Desktop\Camera\2015-12-07 11.37.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392488" cy="3294366"/>
          </a:xfrm>
          <a:prstGeom prst="rect">
            <a:avLst/>
          </a:prstGeom>
          <a:noFill/>
        </p:spPr>
      </p:pic>
      <p:pic>
        <p:nvPicPr>
          <p:cNvPr id="22531" name="Picture 3" descr="C:\Users\Москвичева\Desktop\Camera\2015-12-09 08.47.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780928"/>
            <a:ext cx="4471368" cy="3353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183880" cy="2952328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88224" y="3429000"/>
            <a:ext cx="3168352" cy="2016224"/>
          </a:xfrm>
        </p:spPr>
        <p:txBody>
          <a:bodyPr/>
          <a:lstStyle/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</TotalTime>
  <Words>280</Words>
  <Application>Microsoft Office PowerPoint</Application>
  <PresentationFormat>Экран (4:3)</PresentationFormat>
  <Paragraphs>23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Воспитание патриотических чувств , формирование опыта правовой культуры в условиях реализации ФГОС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патриотических чувств , формирование опыта правовой культуры в условиях реализации ФГОС</dc:title>
  <dc:creator>Москвичева</dc:creator>
  <cp:lastModifiedBy>Москвичева</cp:lastModifiedBy>
  <cp:revision>5</cp:revision>
  <dcterms:created xsi:type="dcterms:W3CDTF">2016-02-18T07:04:19Z</dcterms:created>
  <dcterms:modified xsi:type="dcterms:W3CDTF">2016-02-18T07:51:21Z</dcterms:modified>
</cp:coreProperties>
</file>