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62" r:id="rId4"/>
    <p:sldId id="258" r:id="rId5"/>
    <p:sldId id="259" r:id="rId6"/>
    <p:sldId id="263" r:id="rId7"/>
    <p:sldId id="265" r:id="rId8"/>
    <p:sldId id="266" r:id="rId9"/>
    <p:sldId id="264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4D69D-B076-4CA9-B19D-AC76206A56D8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30BD4-95C2-4525-AF90-8C4EA76875D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Какое задание можно выполнить с записью на доске? (разделить на предложения)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Какие правила нам необходимы? (В каждом предложении должна быть законченная мысль. Начало предложения пишем с большой буквы, слова в предложении пишем раздельно, в конце предложения ставим знак препинания.)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30BD4-95C2-4525-AF90-8C4EA76875DF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Как автор называет ужей? (Морские змеи, ужи, они)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Почему? ( Чтобы не было повторений)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Запишите предложения.(Слайд 3)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Поставьте ударение во всех словах предложения, выделите корень, подчеркните безударные гласные.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Для чего нужно уметь находить безударные гласные? (Это опасное место. Безударный звук слышится не так, как пишется, его нужно проверять.)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30BD4-95C2-4525-AF90-8C4EA76875DF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Разделите слова на 2 группы. По какому признаку вы их разделили? (Проверяемая и непроверяемая гласная в корне слова.) - Как проверить написание этих слов? (Проверяемые – ударением, непроверяемую – в словаре)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30BD4-95C2-4525-AF90-8C4EA76875DF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Какая тема нашего урока? ( Правописание безударной гласной в корне слова)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Какие задачи мы поставим перед собой? (Научиться находить опасные места в словах и уметь их проверять)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30BD4-95C2-4525-AF90-8C4EA76875DF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Предлагаю составить опорную схему.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30BD4-95C2-4525-AF90-8C4EA76875DF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Физминутка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30BD4-95C2-4525-AF90-8C4EA76875DF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Предлагаю записать эти слова в наш алгоритм. Комментированное письмо. Дети читают слово, определяют орфограмму, проверяемая или нет, далее по алгоритму.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30BD4-95C2-4525-AF90-8C4EA76875DF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Самопроверка по образцу на доске.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Самооценка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30BD4-95C2-4525-AF90-8C4EA76875DF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Проговорим алгоритм ещё раз.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30BD4-95C2-4525-AF90-8C4EA76875DF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ramk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27709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914400" y="838200"/>
            <a:ext cx="7391400" cy="33547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ru-RU" sz="4800" b="1" i="1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Правописание слов с безударными гласными звуками в корне</a:t>
            </a:r>
          </a:p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 класс</a:t>
            </a:r>
            <a:endParaRPr lang="ru-RU" sz="20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019801" y="4953001"/>
            <a:ext cx="2362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Безяева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О.А.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МБОУСОШ с.Кировское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76300"/>
            <a:ext cx="66675" cy="209550"/>
          </a:xfrm>
          <a:prstGeom prst="rect">
            <a:avLst/>
          </a:prstGeom>
          <a:noFill/>
        </p:spPr>
      </p:pic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85850"/>
            <a:ext cx="66675" cy="209550"/>
          </a:xfrm>
          <a:prstGeom prst="rect">
            <a:avLst/>
          </a:prstGeom>
          <a:noFill/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Опасное место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457200" y="1447800"/>
            <a:ext cx="81534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Безударная гласная в корне слова = Орфограмма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457200" y="2667000"/>
            <a:ext cx="845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Проверяемая                                  Непроверяемая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45720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86400" y="4191000"/>
            <a:ext cx="3657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Запомнить </a:t>
            </a:r>
          </a:p>
          <a:p>
            <a:pPr marL="457200" indent="-457200"/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(словарные слова)</a:t>
            </a:r>
            <a:endParaRPr lang="ru-RU" sz="2000" b="1" i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410200" y="4953000"/>
            <a:ext cx="358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Посмотреть в          орфографическом словаре</a:t>
            </a:r>
            <a:endParaRPr lang="ru-RU" sz="20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819400" y="32766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Безуд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гл.=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 </a:t>
            </a:r>
            <a:r>
              <a:rPr lang="ru-RU" sz="28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Ударн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гл.</a:t>
            </a:r>
            <a:endParaRPr lang="ru-RU" sz="2800" b="1" i="1" dirty="0" smtClean="0">
              <a:latin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3401" y="4191000"/>
            <a:ext cx="403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Подобрать однокоренное слово </a:t>
            </a:r>
            <a:endParaRPr lang="ru-RU" sz="2000" b="1" i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" y="4660106"/>
            <a:ext cx="403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Изменить форму слова </a:t>
            </a:r>
            <a:endParaRPr lang="ru-RU" sz="2000" b="1" i="1" dirty="0"/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4572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17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066800"/>
            <a:ext cx="152400" cy="447675"/>
          </a:xfrm>
          <a:prstGeom prst="rect">
            <a:avLst/>
          </a:prstGeom>
          <a:noFill/>
        </p:spPr>
      </p:pic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0" name="Picture 1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209800"/>
            <a:ext cx="152400" cy="447675"/>
          </a:xfrm>
          <a:prstGeom prst="rect">
            <a:avLst/>
          </a:prstGeom>
          <a:noFill/>
        </p:spPr>
      </p:pic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3" name="Picture 1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2209800"/>
            <a:ext cx="228600" cy="447675"/>
          </a:xfrm>
          <a:prstGeom prst="rect">
            <a:avLst/>
          </a:prstGeom>
          <a:noFill/>
        </p:spPr>
      </p:pic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7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6" name="Picture 2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3886200"/>
            <a:ext cx="152400" cy="447675"/>
          </a:xfrm>
          <a:prstGeom prst="rect">
            <a:avLst/>
          </a:prstGeom>
          <a:noFill/>
        </p:spPr>
      </p:pic>
      <p:sp>
        <p:nvSpPr>
          <p:cNvPr id="21528" name="Rectangle 24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30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9" name="Picture 2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3886200"/>
            <a:ext cx="152400" cy="447675"/>
          </a:xfrm>
          <a:prstGeom prst="rect">
            <a:avLst/>
          </a:prstGeom>
          <a:noFill/>
        </p:spPr>
      </p:pic>
      <p:sp>
        <p:nvSpPr>
          <p:cNvPr id="21531" name="Rectangle 27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ramk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66800" y="990600"/>
            <a:ext cx="7162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Морские змеи ловят добычу в воде они часто засовывают голову во все норы ужи питаются маленькими рыбёшками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5800" y="990600"/>
            <a:ext cx="7848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Морские змеи ловят добычу в воде</a:t>
            </a: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часто засовывают голову во все норы. Ужи питаются маленькими рыбёшками.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200399"/>
            <a:ext cx="5638800" cy="342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WordArt 11"/>
          <p:cNvSpPr>
            <a:spLocks noChangeArrowheads="1" noChangeShapeType="1" noTextEdit="1"/>
          </p:cNvSpPr>
          <p:nvPr/>
        </p:nvSpPr>
        <p:spPr bwMode="auto">
          <a:xfrm>
            <a:off x="642938" y="533399"/>
            <a:ext cx="7767637" cy="91440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051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E56975"/>
                    </a:gs>
                    <a:gs pos="100000">
                      <a:srgbClr val="CC33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Разделите слова на 2 </a:t>
            </a:r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E56975"/>
                    </a:gs>
                    <a:gs pos="100000">
                      <a:srgbClr val="CC33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группы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E56975"/>
                  </a:gs>
                  <a:gs pos="100000">
                    <a:srgbClr val="CC3300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76400" y="1905000"/>
            <a:ext cx="1905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Морские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657600" y="2438400"/>
            <a:ext cx="13010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воде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76800" y="2895600"/>
            <a:ext cx="1828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добычу</a:t>
            </a:r>
            <a:endParaRPr lang="ru-RU" sz="32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781800" y="3276601"/>
            <a:ext cx="137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голову</a:t>
            </a:r>
            <a:endParaRPr lang="ru-RU" sz="3200" dirty="0"/>
          </a:p>
        </p:txBody>
      </p:sp>
      <p:sp>
        <p:nvSpPr>
          <p:cNvPr id="17" name="WordArt 12"/>
          <p:cNvSpPr>
            <a:spLocks noChangeArrowheads="1" noChangeShapeType="1" noTextEdit="1"/>
          </p:cNvSpPr>
          <p:nvPr/>
        </p:nvSpPr>
        <p:spPr bwMode="auto">
          <a:xfrm>
            <a:off x="566738" y="690563"/>
            <a:ext cx="792162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E56975"/>
                    </a:gs>
                    <a:gs pos="100000">
                      <a:srgbClr val="CC33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Сформулируйте тему урока</a:t>
            </a:r>
          </a:p>
        </p:txBody>
      </p:sp>
      <p:pic>
        <p:nvPicPr>
          <p:cNvPr id="18" name="Рисунок 10" descr="Картинка 1 из 64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4495800"/>
            <a:ext cx="2133600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917 0.00185 L -0.12083 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18 0.00185 L -0.30451 0.00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33 0.00186 L 0.19167 0.0018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66 0.01296 L -0.65 -0.0314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" y="-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 animBg="1"/>
      <p:bldP spid="13" grpId="0"/>
      <p:bldP spid="14" grpId="0"/>
      <p:bldP spid="15" grpId="0"/>
      <p:bldP spid="16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ramky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6949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5379" y="762000"/>
            <a:ext cx="9033242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Тема:  «</a:t>
            </a:r>
            <a:r>
              <a:rPr lang="ru-RU" sz="4400" b="1" i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Правописание </a:t>
            </a:r>
            <a:br>
              <a:rPr lang="ru-RU" sz="4400" b="1" i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z="4400" b="1" i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sz="4400" b="1" i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z="4400" b="1" i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безударных гласных</a:t>
            </a:r>
            <a:br>
              <a:rPr lang="ru-RU" sz="4400" b="1" i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z="4400" b="1" i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br>
              <a:rPr lang="ru-RU" sz="4400" b="1" i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z="4400" b="1" i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 корне слова</a:t>
            </a:r>
            <a:r>
              <a:rPr lang="ru-RU" sz="4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76300"/>
            <a:ext cx="66675" cy="209550"/>
          </a:xfrm>
          <a:prstGeom prst="rect">
            <a:avLst/>
          </a:prstGeom>
          <a:noFill/>
        </p:spPr>
      </p:pic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85850"/>
            <a:ext cx="66675" cy="209550"/>
          </a:xfrm>
          <a:prstGeom prst="rect">
            <a:avLst/>
          </a:prstGeom>
          <a:noFill/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Опасное место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457200" y="1447800"/>
            <a:ext cx="81534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Безударная гласная в корне слова = Орфограмма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457200" y="2667000"/>
            <a:ext cx="845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Проверяемая                                  Непроверяемая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45720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86400" y="4191000"/>
            <a:ext cx="3657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Запомнить </a:t>
            </a:r>
          </a:p>
          <a:p>
            <a:pPr marL="457200" indent="-457200"/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(словарные слова)</a:t>
            </a:r>
            <a:endParaRPr lang="ru-RU" sz="2000" b="1" i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410200" y="4953000"/>
            <a:ext cx="358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Посмотреть в          орфографическом словаре</a:t>
            </a:r>
            <a:endParaRPr lang="ru-RU" sz="20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819400" y="32766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Безуд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гл.=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 </a:t>
            </a:r>
            <a:r>
              <a:rPr lang="ru-RU" sz="28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Ударн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гл.</a:t>
            </a:r>
            <a:endParaRPr lang="ru-RU" sz="2800" b="1" i="1" dirty="0" smtClean="0">
              <a:latin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3401" y="4191000"/>
            <a:ext cx="403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Подобрать однокоренное слово </a:t>
            </a:r>
            <a:endParaRPr lang="ru-RU" sz="2000" b="1" i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" y="4660106"/>
            <a:ext cx="403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Изменить форму слова </a:t>
            </a:r>
            <a:endParaRPr lang="ru-RU" sz="2000" b="1" i="1" dirty="0"/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4572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17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066800"/>
            <a:ext cx="152400" cy="447675"/>
          </a:xfrm>
          <a:prstGeom prst="rect">
            <a:avLst/>
          </a:prstGeom>
          <a:noFill/>
        </p:spPr>
      </p:pic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0" name="Picture 1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209800"/>
            <a:ext cx="152400" cy="447675"/>
          </a:xfrm>
          <a:prstGeom prst="rect">
            <a:avLst/>
          </a:prstGeom>
          <a:noFill/>
        </p:spPr>
      </p:pic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3" name="Picture 1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2209800"/>
            <a:ext cx="228600" cy="447675"/>
          </a:xfrm>
          <a:prstGeom prst="rect">
            <a:avLst/>
          </a:prstGeom>
          <a:noFill/>
        </p:spPr>
      </p:pic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7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6" name="Picture 2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3886200"/>
            <a:ext cx="152400" cy="447675"/>
          </a:xfrm>
          <a:prstGeom prst="rect">
            <a:avLst/>
          </a:prstGeom>
          <a:noFill/>
        </p:spPr>
      </p:pic>
      <p:sp>
        <p:nvSpPr>
          <p:cNvPr id="21528" name="Rectangle 24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30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9" name="Picture 2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3886200"/>
            <a:ext cx="152400" cy="447675"/>
          </a:xfrm>
          <a:prstGeom prst="rect">
            <a:avLst/>
          </a:prstGeom>
          <a:noFill/>
        </p:spPr>
      </p:pic>
      <p:sp>
        <p:nvSpPr>
          <p:cNvPr id="21531" name="Rectangle 27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  <p:bldP spid="21511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7" name="AutoShape 37"/>
          <p:cNvSpPr>
            <a:spLocks noChangeArrowheads="1"/>
          </p:cNvSpPr>
          <p:nvPr/>
        </p:nvSpPr>
        <p:spPr bwMode="auto">
          <a:xfrm rot="1261379">
            <a:off x="5364163" y="3357563"/>
            <a:ext cx="1058862" cy="1254125"/>
          </a:xfrm>
          <a:custGeom>
            <a:avLst/>
            <a:gdLst>
              <a:gd name="T0" fmla="*/ 848364 w 21600"/>
              <a:gd name="T1" fmla="*/ 0 h 21600"/>
              <a:gd name="T2" fmla="*/ 637866 w 21600"/>
              <a:gd name="T3" fmla="*/ 0 h 21600"/>
              <a:gd name="T4" fmla="*/ 0 w 21600"/>
              <a:gd name="T5" fmla="*/ 755494 h 21600"/>
              <a:gd name="T6" fmla="*/ 0 w 21600"/>
              <a:gd name="T7" fmla="*/ 1004810 h 21600"/>
              <a:gd name="T8" fmla="*/ 0 w 21600"/>
              <a:gd name="T9" fmla="*/ 1254125 h 21600"/>
              <a:gd name="T10" fmla="*/ 439036 w 21600"/>
              <a:gd name="T11" fmla="*/ 1039995 h 21600"/>
              <a:gd name="T12" fmla="*/ 878071 w 21600"/>
              <a:gd name="T13" fmla="*/ 519997 h 21600"/>
              <a:gd name="T14" fmla="*/ 1058862 w 21600"/>
              <a:gd name="T15" fmla="*/ 0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0 w 21600"/>
              <a:gd name="T25" fmla="*/ 16700 h 21600"/>
              <a:gd name="T26" fmla="*/ 17912 w 21600"/>
              <a:gd name="T27" fmla="*/ 1791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7306" y="0"/>
                </a:moveTo>
                <a:lnTo>
                  <a:pt x="13012" y="0"/>
                </a:lnTo>
                <a:lnTo>
                  <a:pt x="16700" y="0"/>
                </a:lnTo>
                <a:lnTo>
                  <a:pt x="16700" y="16700"/>
                </a:lnTo>
                <a:lnTo>
                  <a:pt x="0" y="16700"/>
                </a:lnTo>
                <a:lnTo>
                  <a:pt x="0" y="13012"/>
                </a:lnTo>
                <a:lnTo>
                  <a:pt x="0" y="17306"/>
                </a:lnTo>
                <a:lnTo>
                  <a:pt x="0" y="21600"/>
                </a:lnTo>
                <a:lnTo>
                  <a:pt x="0" y="17912"/>
                </a:lnTo>
                <a:lnTo>
                  <a:pt x="17912" y="17912"/>
                </a:lnTo>
                <a:lnTo>
                  <a:pt x="17912" y="0"/>
                </a:lnTo>
                <a:lnTo>
                  <a:pt x="21600" y="0"/>
                </a:lnTo>
                <a:close/>
              </a:path>
            </a:pathLst>
          </a:cu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76" name="AutoShape 36"/>
          <p:cNvSpPr>
            <a:spLocks noChangeArrowheads="1"/>
          </p:cNvSpPr>
          <p:nvPr/>
        </p:nvSpPr>
        <p:spPr bwMode="auto">
          <a:xfrm rot="2333782" flipH="1" flipV="1">
            <a:off x="2051050" y="3141663"/>
            <a:ext cx="1173163" cy="1338262"/>
          </a:xfrm>
          <a:custGeom>
            <a:avLst/>
            <a:gdLst>
              <a:gd name="T0" fmla="*/ 939943 w 21600"/>
              <a:gd name="T1" fmla="*/ 0 h 21600"/>
              <a:gd name="T2" fmla="*/ 706722 w 21600"/>
              <a:gd name="T3" fmla="*/ 0 h 21600"/>
              <a:gd name="T4" fmla="*/ 0 w 21600"/>
              <a:gd name="T5" fmla="*/ 806179 h 21600"/>
              <a:gd name="T6" fmla="*/ 0 w 21600"/>
              <a:gd name="T7" fmla="*/ 1072221 h 21600"/>
              <a:gd name="T8" fmla="*/ 0 w 21600"/>
              <a:gd name="T9" fmla="*/ 1338262 h 21600"/>
              <a:gd name="T10" fmla="*/ 486428 w 21600"/>
              <a:gd name="T11" fmla="*/ 1109766 h 21600"/>
              <a:gd name="T12" fmla="*/ 972856 w 21600"/>
              <a:gd name="T13" fmla="*/ 554883 h 21600"/>
              <a:gd name="T14" fmla="*/ 1173163 w 21600"/>
              <a:gd name="T15" fmla="*/ 0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0 w 21600"/>
              <a:gd name="T25" fmla="*/ 16700 h 21600"/>
              <a:gd name="T26" fmla="*/ 17912 w 21600"/>
              <a:gd name="T27" fmla="*/ 1791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7306" y="0"/>
                </a:moveTo>
                <a:lnTo>
                  <a:pt x="13012" y="0"/>
                </a:lnTo>
                <a:lnTo>
                  <a:pt x="16700" y="0"/>
                </a:lnTo>
                <a:lnTo>
                  <a:pt x="16700" y="16700"/>
                </a:lnTo>
                <a:lnTo>
                  <a:pt x="0" y="16700"/>
                </a:lnTo>
                <a:lnTo>
                  <a:pt x="0" y="13012"/>
                </a:lnTo>
                <a:lnTo>
                  <a:pt x="0" y="17306"/>
                </a:lnTo>
                <a:lnTo>
                  <a:pt x="0" y="21600"/>
                </a:lnTo>
                <a:lnTo>
                  <a:pt x="0" y="17912"/>
                </a:lnTo>
                <a:lnTo>
                  <a:pt x="17912" y="17912"/>
                </a:lnTo>
                <a:lnTo>
                  <a:pt x="17912" y="0"/>
                </a:lnTo>
                <a:lnTo>
                  <a:pt x="21600" y="0"/>
                </a:lnTo>
                <a:close/>
              </a:path>
            </a:pathLst>
          </a:cu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2" name="Oval 2"/>
          <p:cNvSpPr>
            <a:spLocks noChangeArrowheads="1"/>
          </p:cNvSpPr>
          <p:nvPr/>
        </p:nvSpPr>
        <p:spPr bwMode="auto">
          <a:xfrm>
            <a:off x="2987675" y="3284538"/>
            <a:ext cx="2736850" cy="2160587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3492500" y="2060575"/>
            <a:ext cx="1727200" cy="1368425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248" name="Picture 8" descr="sn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79388" y="5516563"/>
            <a:ext cx="10414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 descr="sn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79388" y="3933825"/>
            <a:ext cx="793750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 descr="sn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79388" y="1700213"/>
            <a:ext cx="106521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1" descr="sne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79388" y="188913"/>
            <a:ext cx="75565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12" descr="sn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979613" y="188913"/>
            <a:ext cx="1103312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13" descr="sn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4140200" y="188913"/>
            <a:ext cx="8143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14" descr="sn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5940425" y="188913"/>
            <a:ext cx="1103313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5" name="Picture 15" descr="sne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8243888" y="188913"/>
            <a:ext cx="728662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7" name="Picture 17" descr="sn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7885113" y="1773238"/>
            <a:ext cx="106521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8" name="Picture 18" descr="sn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8172450" y="3933825"/>
            <a:ext cx="793750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9" name="Picture 19" descr="sn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7885113" y="5445125"/>
            <a:ext cx="1068387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0" name="Picture 20" descr="sne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6227763" y="5734050"/>
            <a:ext cx="79057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1" name="Picture 21" descr="sn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4211638" y="5445125"/>
            <a:ext cx="1068387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2" name="Picture 22" descr="sne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2195513" y="5734050"/>
            <a:ext cx="8540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3" name="Picture 33" descr="varezki2_resize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933"/>
          <a:stretch>
            <a:fillRect/>
          </a:stretch>
        </p:blipFill>
        <p:spPr bwMode="auto">
          <a:xfrm rot="-8340417">
            <a:off x="1349375" y="3451225"/>
            <a:ext cx="993775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4" name="Picture 34" descr="varezki2_resize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8599"/>
          <a:stretch>
            <a:fillRect/>
          </a:stretch>
        </p:blipFill>
        <p:spPr bwMode="auto">
          <a:xfrm rot="1798119">
            <a:off x="6149975" y="2566988"/>
            <a:ext cx="10445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8" name="Oval 38"/>
          <p:cNvSpPr>
            <a:spLocks noChangeArrowheads="1"/>
          </p:cNvSpPr>
          <p:nvPr/>
        </p:nvSpPr>
        <p:spPr bwMode="auto">
          <a:xfrm rot="830955">
            <a:off x="2913063" y="5183188"/>
            <a:ext cx="1150937" cy="503237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79" name="Oval 39"/>
          <p:cNvSpPr>
            <a:spLocks noChangeArrowheads="1"/>
          </p:cNvSpPr>
          <p:nvPr/>
        </p:nvSpPr>
        <p:spPr bwMode="auto">
          <a:xfrm rot="-665123">
            <a:off x="4795838" y="5176838"/>
            <a:ext cx="1146175" cy="504825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0" name="Oval 40"/>
          <p:cNvSpPr>
            <a:spLocks noChangeArrowheads="1"/>
          </p:cNvSpPr>
          <p:nvPr/>
        </p:nvSpPr>
        <p:spPr bwMode="auto">
          <a:xfrm>
            <a:off x="3995738" y="2420938"/>
            <a:ext cx="287337" cy="2873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1" name="Oval 41"/>
          <p:cNvSpPr>
            <a:spLocks noChangeArrowheads="1"/>
          </p:cNvSpPr>
          <p:nvPr/>
        </p:nvSpPr>
        <p:spPr bwMode="auto">
          <a:xfrm>
            <a:off x="4572000" y="2349500"/>
            <a:ext cx="287338" cy="2873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3" name="AutoShape 43"/>
          <p:cNvSpPr>
            <a:spLocks noChangeArrowheads="1"/>
          </p:cNvSpPr>
          <p:nvPr/>
        </p:nvSpPr>
        <p:spPr bwMode="auto">
          <a:xfrm rot="-5759440">
            <a:off x="4432301" y="2776537"/>
            <a:ext cx="209550" cy="504825"/>
          </a:xfrm>
          <a:prstGeom prst="moon">
            <a:avLst>
              <a:gd name="adj" fmla="val 3881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267" name="Picture 27" descr="1198423906_0lik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000"/>
          </a:blip>
          <a:srcRect t="27179" r="54167" b="36531"/>
          <a:stretch>
            <a:fillRect/>
          </a:stretch>
        </p:blipFill>
        <p:spPr bwMode="auto">
          <a:xfrm rot="-745644">
            <a:off x="2840038" y="812800"/>
            <a:ext cx="2519362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5" name="Picture 45" descr="sne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187450" y="765175"/>
            <a:ext cx="728663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6" name="Picture 46" descr="sne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6300788" y="1196975"/>
            <a:ext cx="728662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7" name="Picture 47" descr="sne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835150" y="1989138"/>
            <a:ext cx="728663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8" name="Picture 48" descr="sne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4356100" y="260350"/>
            <a:ext cx="728663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9" name="Picture 49" descr="sne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468313" y="3860800"/>
            <a:ext cx="728662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0" name="Picture 50" descr="sne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7812088" y="1989138"/>
            <a:ext cx="728662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1" name="Picture 51" descr="sne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6948488" y="3789363"/>
            <a:ext cx="728662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2" name="AutoShape 42"/>
          <p:cNvSpPr>
            <a:spLocks noChangeArrowheads="1"/>
          </p:cNvSpPr>
          <p:nvPr/>
        </p:nvSpPr>
        <p:spPr bwMode="auto">
          <a:xfrm rot="4163096">
            <a:off x="4739481" y="2097882"/>
            <a:ext cx="288925" cy="1081088"/>
          </a:xfrm>
          <a:prstGeom prst="triangle">
            <a:avLst>
              <a:gd name="adj" fmla="val 100000"/>
            </a:avLst>
          </a:prstGeom>
          <a:gradFill rotWithShape="1">
            <a:gsLst>
              <a:gs pos="0">
                <a:srgbClr val="FF6600"/>
              </a:gs>
              <a:gs pos="100000">
                <a:srgbClr val="FF99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292" name="Picture 5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спорт.wav"/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500"/>
                            </p:stCondLst>
                            <p:childTnLst>
                              <p:par>
                                <p:cTn id="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5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6" presetID="10" presetClass="entr" presetSubtype="0" repeatCount="4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5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7" presetID="1" presetClass="path" presetSubtype="0" repeatCount="300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1042 C 0.10816 -0.01042 0.19687 0.10231 0.19687 0.2412 C 0.19687 0.38009 0.10816 0.49352 -0.00035 0.49352 C -0.10868 0.49352 -0.19688 0.38009 -0.19688 0.2412 C -0.19688 0.10231 -0.10868 -0.01042 -0.00035 -0.01042 Z " pathEditMode="relative" rAng="0" ptsTypes="fffff">
                                      <p:cBhvr>
                                        <p:cTn id="138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3000"/>
                            </p:stCondLst>
                            <p:childTnLst>
                              <p:par>
                                <p:cTn id="14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4000"/>
                            </p:stCondLst>
                            <p:childTnLst>
                              <p:par>
                                <p:cTn id="145" presetID="10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6000"/>
                            </p:stCondLst>
                            <p:childTnLst>
                              <p:par>
                                <p:cTn id="149" presetID="10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8000"/>
                            </p:stCondLst>
                            <p:childTnLst>
                              <p:par>
                                <p:cTn id="15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0000"/>
                            </p:stCondLst>
                            <p:childTnLst>
                              <p:par>
                                <p:cTn id="17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10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41500"/>
                            </p:stCondLst>
                            <p:childTnLst>
                              <p:par>
                                <p:cTn id="1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2000"/>
                            </p:stCondLst>
                            <p:childTnLst>
                              <p:par>
                                <p:cTn id="18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3000"/>
                            </p:stCondLst>
                            <p:childTnLst>
                              <p:par>
                                <p:cTn id="188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440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45000"/>
                            </p:stCondLst>
                            <p:childTnLst>
                              <p:par>
                                <p:cTn id="200" presetID="8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1" dur="10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48000"/>
                            </p:stCondLst>
                            <p:childTnLst>
                              <p:par>
                                <p:cTn id="2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0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1" dur="2000" fill="hold"/>
                                        <p:tgtEl>
                                          <p:spTgt spid="102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0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0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0" fill="hold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0" fill="hold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0" fill="hold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0" fill="hold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0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1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0" fill="hold"/>
                                        <p:tgtEl>
                                          <p:spTgt spid="10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0" fill="hold"/>
                                        <p:tgtEl>
                                          <p:spTgt spid="10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1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0" fill="hold"/>
                                        <p:tgtEl>
                                          <p:spTgt spid="10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0" fill="hold"/>
                                        <p:tgtEl>
                                          <p:spTgt spid="10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3000"/>
                            </p:stCondLst>
                            <p:childTnLst>
                              <p:par>
                                <p:cTn id="255" presetID="1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86 -0.09236 C 0.03455 -0.12477 0.10677 -0.08125 0.13125 0.00486 C 0.15556 0.09074 0.12292 0.18703 0.05833 0.21967 C -0.00608 0.25208 -0.0783 0.20856 -0.10278 0.12245 C -0.12708 0.03657 -0.09444 -0.05973 -0.02986 -0.09236 Z " pathEditMode="relative" rAng="-1238949" ptsTypes="fffff">
                                      <p:cBhvr>
                                        <p:cTn id="256" dur="20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1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57000"/>
                            </p:stCondLst>
                            <p:childTnLst>
                              <p:par>
                                <p:cTn id="258" presetID="1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C 0.05347 -0.05833 0.13229 -0.04769 0.17569 0.02338 C 0.21927 0.09468 0.21146 0.19977 0.15798 0.25787 C 0.10503 0.31597 0.02604 0.30532 -0.01771 0.23426 C -0.06129 0.16319 -0.05313 0.0581 2.5E-6 7.40741E-7 Z " pathEditMode="relative" rAng="-2351964" ptsTypes="fffff">
                                      <p:cBhvr>
                                        <p:cTn id="259" dur="20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61000"/>
                            </p:stCondLst>
                            <p:childTnLst>
                              <p:par>
                                <p:cTn id="2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81481E-6 L 1.38889E-6 0.64051 " pathEditMode="relative" rAng="0" ptsTypes="AA">
                                      <p:cBhvr>
                                        <p:cTn id="262" dur="10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62000"/>
                            </p:stCondLst>
                            <p:childTnLst>
                              <p:par>
                                <p:cTn id="26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6 L 0.05469 0.60047 " pathEditMode="relative" rAng="0" ptsTypes="AA">
                                      <p:cBhvr>
                                        <p:cTn id="265" dur="1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63000"/>
                            </p:stCondLst>
                            <p:childTnLst>
                              <p:par>
                                <p:cTn id="26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-0.03976 0.77917 " pathEditMode="relative" rAng="0" ptsTypes="AA">
                                      <p:cBhvr>
                                        <p:cTn id="268" dur="1000" fill="hold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" y="3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64000"/>
                            </p:stCondLst>
                            <p:childTnLst>
                              <p:par>
                                <p:cTn id="27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07407E-6 L -0.00034 0.19097 " pathEditMode="relative" rAng="0" ptsTypes="AA">
                                      <p:cBhvr>
                                        <p:cTn id="271" dur="1000" fill="hold"/>
                                        <p:tgtEl>
                                          <p:spTgt spid="10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65000"/>
                            </p:stCondLst>
                            <p:childTnLst>
                              <p:par>
                                <p:cTn id="27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L 0.11788 0.55856 " pathEditMode="relative" rAng="0" ptsTypes="AA">
                                      <p:cBhvr>
                                        <p:cTn id="274" dur="1000" fill="hold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66000"/>
                            </p:stCondLst>
                            <p:childTnLst>
                              <p:par>
                                <p:cTn id="27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07407E-6 L -0.31528 0.55856 " pathEditMode="relative" rAng="0" ptsTypes="AA">
                                      <p:cBhvr>
                                        <p:cTn id="277" dur="1000" fill="hold"/>
                                        <p:tgtEl>
                                          <p:spTgt spid="10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" y="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67000"/>
                            </p:stCondLst>
                            <p:childTnLst>
                              <p:par>
                                <p:cTn id="27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2.59259E-6 L 0.0783 0.22269 " pathEditMode="relative" rAng="0" ptsTypes="AA">
                                      <p:cBhvr>
                                        <p:cTn id="280" dur="10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92"/>
                </p:tgtEl>
              </p:cMediaNode>
            </p:audio>
          </p:childTnLst>
        </p:cTn>
      </p:par>
    </p:tnLst>
    <p:bldLst>
      <p:bldP spid="10277" grpId="0" animBg="1"/>
      <p:bldP spid="10276" grpId="0" animBg="1"/>
      <p:bldP spid="10242" grpId="0" animBg="1"/>
      <p:bldP spid="10242" grpId="1" animBg="1"/>
      <p:bldP spid="10242" grpId="2" animBg="1"/>
      <p:bldP spid="10243" grpId="0" animBg="1"/>
      <p:bldP spid="10243" grpId="1" animBg="1"/>
      <p:bldP spid="10243" grpId="2" animBg="1"/>
      <p:bldP spid="10278" grpId="0" animBg="1"/>
      <p:bldP spid="10279" grpId="0" animBg="1"/>
      <p:bldP spid="10280" grpId="0" animBg="1"/>
      <p:bldP spid="10281" grpId="0" animBg="1"/>
      <p:bldP spid="10283" grpId="0" animBg="1"/>
      <p:bldP spid="10283" grpId="1" animBg="1"/>
      <p:bldP spid="1028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76300"/>
            <a:ext cx="66675" cy="209550"/>
          </a:xfrm>
          <a:prstGeom prst="rect">
            <a:avLst/>
          </a:prstGeom>
          <a:noFill/>
        </p:spPr>
      </p:pic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85850"/>
            <a:ext cx="66675" cy="209550"/>
          </a:xfrm>
          <a:prstGeom prst="rect">
            <a:avLst/>
          </a:prstGeom>
          <a:noFill/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Опасное место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457200" y="1447800"/>
            <a:ext cx="81534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Безударная гласная в корне слова = Орфограмма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457200" y="2667000"/>
            <a:ext cx="845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Проверяемая                                  Непроверяемая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45720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86400" y="4191000"/>
            <a:ext cx="3657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Запомнить </a:t>
            </a:r>
          </a:p>
          <a:p>
            <a:pPr marL="457200" indent="-457200"/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(словарные слова)</a:t>
            </a:r>
            <a:endParaRPr lang="ru-RU" sz="2000" b="1" i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410200" y="4953000"/>
            <a:ext cx="358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Посмотреть в          орфографическом словаре</a:t>
            </a:r>
            <a:endParaRPr lang="ru-RU" sz="20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819400" y="32766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Безуд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гл.=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 </a:t>
            </a:r>
            <a:r>
              <a:rPr lang="ru-RU" sz="28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Ударн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гл.</a:t>
            </a:r>
            <a:endParaRPr lang="ru-RU" sz="2800" b="1" i="1" dirty="0" smtClean="0">
              <a:latin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3401" y="4191000"/>
            <a:ext cx="403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Подобрать однокоренное слово </a:t>
            </a:r>
            <a:endParaRPr lang="ru-RU" sz="2000" b="1" i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" y="4660106"/>
            <a:ext cx="403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Изменить форму слова </a:t>
            </a:r>
            <a:endParaRPr lang="ru-RU" sz="2000" b="1" i="1" dirty="0"/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4572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17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066800"/>
            <a:ext cx="152400" cy="447675"/>
          </a:xfrm>
          <a:prstGeom prst="rect">
            <a:avLst/>
          </a:prstGeom>
          <a:noFill/>
        </p:spPr>
      </p:pic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0" name="Picture 1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209800"/>
            <a:ext cx="152400" cy="447675"/>
          </a:xfrm>
          <a:prstGeom prst="rect">
            <a:avLst/>
          </a:prstGeom>
          <a:noFill/>
        </p:spPr>
      </p:pic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3" name="Picture 1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2209800"/>
            <a:ext cx="228600" cy="447675"/>
          </a:xfrm>
          <a:prstGeom prst="rect">
            <a:avLst/>
          </a:prstGeom>
          <a:noFill/>
        </p:spPr>
      </p:pic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7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6" name="Picture 2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3886200"/>
            <a:ext cx="152400" cy="447675"/>
          </a:xfrm>
          <a:prstGeom prst="rect">
            <a:avLst/>
          </a:prstGeom>
          <a:noFill/>
        </p:spPr>
      </p:pic>
      <p:sp>
        <p:nvSpPr>
          <p:cNvPr id="21528" name="Rectangle 24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30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9" name="Picture 2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3886200"/>
            <a:ext cx="152400" cy="447675"/>
          </a:xfrm>
          <a:prstGeom prst="rect">
            <a:avLst/>
          </a:prstGeom>
          <a:noFill/>
        </p:spPr>
      </p:pic>
      <p:sp>
        <p:nvSpPr>
          <p:cNvPr id="21531" name="Rectangle 27"/>
          <p:cNvSpPr>
            <a:spLocks noChangeArrowheads="1"/>
          </p:cNvSpPr>
          <p:nvPr/>
        </p:nvSpPr>
        <p:spPr bwMode="auto">
          <a:xfrm>
            <a:off x="45720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2000" y="1524001"/>
            <a:ext cx="762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С</a:t>
            </a:r>
            <a:r>
              <a:rPr lang="ru-RU" sz="3200" b="1" i="1" u="sng" dirty="0" smtClean="0">
                <a:solidFill>
                  <a:schemeClr val="tx2">
                    <a:lumMod val="75000"/>
                  </a:schemeClr>
                </a:solidFill>
              </a:rPr>
              <a:t>оро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ка, пч</a:t>
            </a:r>
            <a:r>
              <a:rPr lang="ru-RU" sz="3200" b="1" i="1" u="sng" dirty="0" smtClean="0">
                <a:solidFill>
                  <a:schemeClr val="tx2">
                    <a:lumMod val="75000"/>
                  </a:schemeClr>
                </a:solidFill>
              </a:rPr>
              <a:t>е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ла, за</a:t>
            </a:r>
            <a:r>
              <a:rPr lang="ru-RU" sz="3200" b="1" i="1" u="sng" dirty="0" smtClean="0">
                <a:solidFill>
                  <a:schemeClr val="tx2">
                    <a:lumMod val="75000"/>
                  </a:schemeClr>
                </a:solidFill>
              </a:rPr>
              <a:t>я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ц, зв</a:t>
            </a:r>
            <a:r>
              <a:rPr lang="ru-RU" sz="3200" b="1" i="1" u="sng" dirty="0" smtClean="0">
                <a:solidFill>
                  <a:schemeClr val="tx2">
                    <a:lumMod val="75000"/>
                  </a:schemeClr>
                </a:solidFill>
              </a:rPr>
              <a:t>е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зда, ябл</a:t>
            </a:r>
            <a:r>
              <a:rPr lang="ru-RU" sz="3200" b="1" i="1" u="sng" dirty="0" smtClean="0">
                <a:solidFill>
                  <a:schemeClr val="tx2">
                    <a:lumMod val="75000"/>
                  </a:schemeClr>
                </a:solidFill>
              </a:rPr>
              <a:t>о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ко, м</a:t>
            </a:r>
            <a:r>
              <a:rPr lang="ru-RU" sz="3200" b="1" i="1" u="sng" dirty="0" smtClean="0">
                <a:solidFill>
                  <a:schemeClr val="tx2">
                    <a:lumMod val="75000"/>
                  </a:schemeClr>
                </a:solidFill>
              </a:rPr>
              <a:t>а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лина, п</a:t>
            </a:r>
            <a:r>
              <a:rPr lang="ru-RU" sz="3200" b="1" i="1" u="sng" dirty="0" smtClean="0">
                <a:solidFill>
                  <a:schemeClr val="tx2">
                    <a:lumMod val="75000"/>
                  </a:schemeClr>
                </a:solidFill>
              </a:rPr>
              <a:t>е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тух, л</a:t>
            </a:r>
            <a:r>
              <a:rPr lang="ru-RU" sz="3200" b="1" i="1" u="sng" dirty="0" smtClean="0">
                <a:solidFill>
                  <a:schemeClr val="tx2">
                    <a:lumMod val="75000"/>
                  </a:schemeClr>
                </a:solidFill>
              </a:rPr>
              <a:t>я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гушка, др</a:t>
            </a:r>
            <a:r>
              <a:rPr lang="ru-RU" sz="3200" b="1" i="1" u="sng" dirty="0" smtClean="0">
                <a:solidFill>
                  <a:schemeClr val="tx2">
                    <a:lumMod val="75000"/>
                  </a:schemeClr>
                </a:solidFill>
              </a:rPr>
              <a:t>о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зды.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9618" y="2971800"/>
            <a:ext cx="5334000" cy="3600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251</TotalTime>
  <Words>472</Words>
  <Application>Microsoft Office PowerPoint</Application>
  <PresentationFormat>Экран (4:3)</PresentationFormat>
  <Paragraphs>75</Paragraphs>
  <Slides>10</Slides>
  <Notes>9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28</cp:revision>
  <dcterms:modified xsi:type="dcterms:W3CDTF">2015-03-20T09:55:57Z</dcterms:modified>
</cp:coreProperties>
</file>