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4" r:id="rId2"/>
    <p:sldId id="277" r:id="rId3"/>
    <p:sldId id="257" r:id="rId4"/>
    <p:sldId id="261" r:id="rId5"/>
    <p:sldId id="268" r:id="rId6"/>
    <p:sldId id="266" r:id="rId7"/>
    <p:sldId id="274" r:id="rId8"/>
    <p:sldId id="270" r:id="rId9"/>
    <p:sldId id="269" r:id="rId10"/>
    <p:sldId id="278" r:id="rId11"/>
    <p:sldId id="271" r:id="rId12"/>
    <p:sldId id="272" r:id="rId13"/>
    <p:sldId id="280" r:id="rId14"/>
    <p:sldId id="273" r:id="rId15"/>
    <p:sldId id="282" r:id="rId16"/>
    <p:sldId id="265" r:id="rId17"/>
    <p:sldId id="279" r:id="rId18"/>
    <p:sldId id="275" r:id="rId19"/>
    <p:sldId id="283" r:id="rId20"/>
    <p:sldId id="276" r:id="rId21"/>
    <p:sldId id="286" r:id="rId22"/>
    <p:sldId id="264" r:id="rId23"/>
    <p:sldId id="287" r:id="rId24"/>
    <p:sldId id="285" r:id="rId25"/>
  </p:sldIdLst>
  <p:sldSz cx="9144000" cy="6858000" type="screen4x3"/>
  <p:notesSz cx="6784975" cy="9906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8" y="1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3249" y="0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0C6531-A6E0-4D3B-9EB5-1C43C10ADF3A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3249" y="9408981"/>
            <a:ext cx="2940156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F6EFD-8DEF-4711-B03F-B573BFE340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996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Откроем тетради,  запишем сегодняшнее число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Начать урок я хочу с вопроса к вам. Как вы думаете, что самое ценное на Земле? (выслушиваются варианты ответов учеников).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Этот вопрос волновал человечество не одну тысячу лет.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какой ответ, дал известный учёный   Аль – Бируни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703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Цель нашего урока – воспроизвести алгоритм деления многозначных чисел на двузначное,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когда цифру частного находят способом подбора.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Уметь им пользоваться в типовых ситуациях.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834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Будем учиться применять алгоритм деления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С. 57, объяснение.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№ 206 (1,2 коллективно; 3- 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в парах «Учитель – ученик»; 4 - самостоятельно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).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Какие трудности испытали?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Повторите алгоритм.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187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Прочитайте задачу. Как удобнее составить краткую запись?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Составить таблицу.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Что обозначают числа 20 и 36? (Количество дней).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Что обозначает число 2800? (Общее количество машин).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Что обозначает число 12? (На сколько машин увеличилась норма выпуска).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Что надо узнать в задаче?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Запишите решение самостоятельно.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2967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Я предлагаю проверить, насколько вы самостоятельно можете выполнять деление.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Что скажете?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Это уравнения.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Эти задания разной ступени трудности.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Выберите себе любое и выполните его.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Кто выбрал 1-е задание? Почему?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Кто выбрал 2-е задание? Почему?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Кто выбрал 3-е задание? Почему?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 теперь подойдите друг к другу и проверьте.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Назовите ответы.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( Если не возьмут 3-е уравнение, то можно решить его у доски.)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717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Рефлексия.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Какую цель мы поставили в начале урока?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Нам удалось достичь результатов?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Что нового для себя вы узнали на уроке?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Где можно применить новые знания?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Что на уроке у вас хорошо получалось?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Над чем ещё надо поработать?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Какую цель мы поставим на следующий урок?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r>
              <a:rPr lang="ru-RU" sz="1200" dirty="0" smtClean="0">
                <a:effectLst/>
                <a:latin typeface="Times New Roman"/>
                <a:ea typeface="Times New Roman"/>
              </a:rPr>
              <a:t>Как вы  оцениваете свою работу на уроке ?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5698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нужно делать для того, чтобы пришло знание?</a:t>
            </a:r>
            <a:r>
              <a:rPr lang="ru-R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(учиться, работать)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Начнем работу с устного счета.. 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Проведём устный счёт в виде игры “ Русское лото” она помогает вам не только формировать вычислительные навыки, но и развивает внимание.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362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83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уч-ся работают по карточкам.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Карточка 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Площадь поля 85 м</a:t>
            </a:r>
            <a:r>
              <a:rPr lang="ru-RU" sz="1200" baseline="30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длина участка 17м. чему равна ширина?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Карточка 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Саши было 56 руб. цена мороженого 14 руб. сколько порций мороженого он может купить?</a:t>
            </a:r>
            <a:endParaRPr lang="ru-RU" sz="11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565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>
                <a:effectLst/>
                <a:latin typeface="Times New Roman"/>
                <a:ea typeface="Times New Roman"/>
              </a:rPr>
              <a:t>Какие числа зачеркнули?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433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Как нашли неизвестное число?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Как делили?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Деление и умножение – это обратные действия. Значит, обратные действия. Значит, можно подобрать такое число, чтобы при умножении его на делитель  получилось делимое.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r>
              <a:rPr lang="ru-RU" sz="1200" dirty="0" smtClean="0">
                <a:effectLst/>
                <a:latin typeface="Times New Roman"/>
                <a:ea typeface="Times New Roman"/>
              </a:rPr>
              <a:t>Какой метод вы использовали? (Метод подбора).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449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скажете?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Записаны выражения деления многозначных чисел на двузначные, оканчивающиеся нулями.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вы ничего не заметили ещё?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 выражения, которые мы ещё  не решали.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577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 нужно знать, чтобы решить выражения первой группы?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Что нужно знать, чтобы решить выражения первой группы?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Таблица умножения, алгоритм  деления, </a:t>
            </a: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умение использовать в речи названия компонентов деления и умножения.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Сейчас потренируемся воспроизвести алгоритм. Кто нам его напомнит? Найти первое неполное делимое;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Определить число цифр в частном;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Найти цифры в каждом разряде частного.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Решите примеры.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Кто поможет справиться с этой работой?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Можно попробовать.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Я предлагаю работать за закрытой доской, а потом объяснить остальным ребятам. А ребята попробуют сделать самостоятельно.  (проверяются работы)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692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Могли бы вы решить пример из второй группы?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Я предлагаю разделиться по группам и попробовать решить это выражение.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Какое открытие сделали?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Деление на двузначное число выполняют, пользуясь тем же алгоритмом.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Ребята, насколько хорошо вы справились с заданием? Как вы считаете? Можно ли не выполнять такие задания?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Нет, нам надо решать такие  примеры.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А кто может сказать, какая тема сегодняшнего урока? 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Деление многозначных чисел на двузначное,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когда цифру частного находят способом подбора.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Какую цель поставим на уроке?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effectLst/>
                <a:latin typeface="Times New Roman"/>
                <a:ea typeface="Times New Roman"/>
                <a:cs typeface="Times New Roman"/>
              </a:rPr>
              <a:t>Научиться делить многозначное число на </a:t>
            </a:r>
            <a:r>
              <a:rPr lang="ru-R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двузначное,</a:t>
            </a:r>
            <a:r>
              <a:rPr lang="ru-RU" sz="1200" dirty="0" smtClean="0">
                <a:effectLst/>
                <a:latin typeface="Times New Roman"/>
                <a:ea typeface="Calibri"/>
                <a:cs typeface="Times New Roman"/>
              </a:rPr>
              <a:t> когда цифру частного находят способом подбора.</a:t>
            </a:r>
            <a:endParaRPr lang="ru-RU" sz="1100" dirty="0" smtClean="0">
              <a:effectLst/>
              <a:latin typeface="+mn-lt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F6EFD-8DEF-4711-B03F-B573BFE340F7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09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20.10.2016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persona.rin.ru/images/19817.jpg" TargetMode="External"/><Relationship Id="rId2" Type="http://schemas.openxmlformats.org/officeDocument/2006/relationships/hyperlink" Target="http://catalog.prosv.ru/images/big/83a2f1b2-4add-11db-9da7-00304874af64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7822" y="1356011"/>
            <a:ext cx="4154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15" y="199261"/>
            <a:ext cx="2478685" cy="170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7689" y="5579194"/>
            <a:ext cx="5807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:   учитель начальных классов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Григорьева Татьяна Алексеевна       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СОШ №461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://catalog.prosv.ru/images/big/83a2f1b2-4add-11db-9da7-00304874af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3892334"/>
            <a:ext cx="1971371" cy="262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391985"/>
            <a:ext cx="7699544" cy="34840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Письменное деление </a:t>
            </a:r>
            <a:endParaRPr lang="ru-RU" sz="4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двузначное число,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цифру частного находят </a:t>
            </a:r>
            <a:endParaRPr lang="ru-RU" sz="4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способом 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подбора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6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1196752"/>
            <a:ext cx="15696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624</a:t>
            </a:r>
            <a:endParaRPr lang="ru-RU" sz="7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95936" y="1196752"/>
            <a:ext cx="11079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</a:t>
            </a:r>
            <a:endParaRPr lang="ru-RU" sz="7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68698" y="2171461"/>
            <a:ext cx="6463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7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79912" y="1484784"/>
            <a:ext cx="0" cy="165618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879796" y="2204864"/>
            <a:ext cx="1224136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183526" y="2110783"/>
            <a:ext cx="89960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dirty="0" smtClean="0">
                <a:solidFill>
                  <a:srgbClr val="002060"/>
                </a:solidFill>
              </a:rPr>
              <a:t>. </a:t>
            </a:r>
            <a:endParaRPr lang="ru-RU" sz="88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486" y="2151969"/>
            <a:ext cx="15696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624</a:t>
            </a:r>
            <a:endParaRPr lang="ru-RU" sz="7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513670" y="2312876"/>
            <a:ext cx="62981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224482" y="3290917"/>
            <a:ext cx="1368152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059843" y="3308735"/>
            <a:ext cx="7200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202871"/>
            <a:ext cx="80288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+mj-ea"/>
                <a:cs typeface="Times New Roman" pitchFamily="18" charset="0"/>
              </a:rPr>
              <a:t>ОТКРЫВАЕМ НОВЫЕ 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165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1.Нахожу первое неполное делимое.</a:t>
            </a:r>
            <a:endParaRPr lang="ru-RU" alt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3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Определяю количество цифр в  частном.</a:t>
            </a:r>
            <a:endParaRPr lang="ru-RU" alt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3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3.Определяю первую цифру частного.</a:t>
            </a:r>
            <a:endParaRPr lang="ru-RU" alt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3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4.Нахожу второе неполное делимое.</a:t>
            </a:r>
            <a:endParaRPr lang="ru-RU" alt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3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5.Определяю вторую цифру частного…..</a:t>
            </a:r>
            <a:endParaRPr lang="ru-RU" alt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6000" dirty="0">
                <a:solidFill>
                  <a:srgbClr val="002060"/>
                </a:solidFill>
                <a:effectLst/>
                <a:latin typeface="Calibri"/>
              </a:rPr>
              <a:t>Алгоритм деления: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2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1.Нахожу </a:t>
            </a: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неполное делимое.</a:t>
            </a:r>
            <a:endParaRPr lang="ru-RU" altLang="ru-RU" sz="4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Определяю количество цифр в  частном.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3.Определяю первую цифру частного.</a:t>
            </a:r>
            <a:endParaRPr lang="ru-RU" altLang="ru-RU" sz="4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.Пробую подходит ли пробная цифра частного.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6000" dirty="0">
                <a:solidFill>
                  <a:srgbClr val="002060"/>
                </a:solidFill>
                <a:effectLst/>
                <a:latin typeface="Calibri"/>
              </a:rPr>
              <a:t>Алгоритм деления: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16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495" y="2132856"/>
            <a:ext cx="87414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4800" b="1" kern="0" dirty="0" smtClean="0">
                <a:solidFill>
                  <a:srgbClr val="C00000"/>
                </a:solidFill>
                <a:latin typeface="Times New Roman" pitchFamily="18" charset="0"/>
                <a:ea typeface="MS Gothic"/>
                <a:cs typeface="Times New Roman" pitchFamily="18" charset="0"/>
              </a:rPr>
              <a:t>Деление </a:t>
            </a:r>
            <a:r>
              <a:rPr lang="ru-RU" altLang="ru-RU" sz="4800" b="1" kern="0" dirty="0">
                <a:solidFill>
                  <a:srgbClr val="C00000"/>
                </a:solidFill>
                <a:latin typeface="Times New Roman" pitchFamily="18" charset="0"/>
                <a:ea typeface="MS Gothic"/>
                <a:cs typeface="Times New Roman" pitchFamily="18" charset="0"/>
              </a:rPr>
              <a:t>многозначного числа </a:t>
            </a:r>
            <a:endParaRPr lang="ru-RU" altLang="ru-RU" sz="4800" b="1" kern="0" dirty="0" smtClean="0">
              <a:solidFill>
                <a:srgbClr val="C00000"/>
              </a:solidFill>
              <a:latin typeface="Times New Roman" pitchFamily="18" charset="0"/>
              <a:ea typeface="MS Gothic"/>
              <a:cs typeface="Times New Roman" pitchFamily="18" charset="0"/>
            </a:endParaRPr>
          </a:p>
          <a:p>
            <a:pPr algn="ctr"/>
            <a:r>
              <a:rPr lang="ru-RU" altLang="ru-RU" sz="4800" b="1" kern="0" dirty="0" smtClean="0">
                <a:solidFill>
                  <a:srgbClr val="C00000"/>
                </a:solidFill>
                <a:latin typeface="Times New Roman" pitchFamily="18" charset="0"/>
                <a:ea typeface="MS Gothic"/>
                <a:cs typeface="Times New Roman" pitchFamily="18" charset="0"/>
              </a:rPr>
              <a:t>на двузначное</a:t>
            </a:r>
            <a:r>
              <a:rPr lang="ru-RU" altLang="ru-RU" sz="4800" b="1" kern="0" dirty="0">
                <a:solidFill>
                  <a:srgbClr val="C00000"/>
                </a:solidFill>
                <a:latin typeface="Times New Roman" pitchFamily="18" charset="0"/>
                <a:ea typeface="MS Gothic"/>
                <a:cs typeface="Times New Roman" pitchFamily="18" charset="0"/>
              </a:rPr>
              <a:t>.</a:t>
            </a:r>
            <a:endParaRPr lang="ru-RU" altLang="ru-RU" sz="4800" b="1" kern="0" dirty="0" smtClean="0">
              <a:solidFill>
                <a:srgbClr val="C00000"/>
              </a:solidFill>
              <a:latin typeface="Times New Roman" pitchFamily="18" charset="0"/>
              <a:ea typeface="MS Gothic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1800" y="1202849"/>
            <a:ext cx="2968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</a:t>
            </a:r>
            <a:r>
              <a:rPr lang="ru-RU" sz="4000" b="1" dirty="0" smtClean="0">
                <a:solidFill>
                  <a:srgbClr val="002060"/>
                </a:solidFill>
              </a:rPr>
              <a:t>: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77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с. 57  </a:t>
            </a:r>
          </a:p>
          <a:p>
            <a:endParaRPr lang="ru-RU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№ 206</a:t>
            </a:r>
          </a:p>
          <a:p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Работа по учебнику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2176463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6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/>
          </a:bodyPr>
          <a:lstStyle/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1.Нахожу </a:t>
            </a: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неполное делимое.</a:t>
            </a:r>
            <a:endParaRPr lang="ru-RU" altLang="ru-RU" sz="4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 Определяю количество цифр в  частном.</a:t>
            </a: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3.Определяю первую цифру частного.</a:t>
            </a:r>
            <a:endParaRPr lang="ru-RU" altLang="ru-RU" sz="4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3050" lvl="0" indent="-2730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ru-RU" altLang="ru-RU" sz="4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.Пробую подходит ли пробная цифра частного.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6000" dirty="0">
                <a:solidFill>
                  <a:srgbClr val="002060"/>
                </a:solidFill>
                <a:effectLst/>
                <a:latin typeface="Calibri"/>
              </a:rPr>
              <a:t>Алгоритм деления: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0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одержимое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0801467"/>
              </p:ext>
            </p:extLst>
          </p:nvPr>
        </p:nvGraphicFramePr>
        <p:xfrm>
          <a:off x="467544" y="1628800"/>
          <a:ext cx="8353623" cy="38163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5071"/>
                <a:gridCol w="2736304"/>
                <a:gridCol w="2232248"/>
              </a:tblGrid>
              <a:tr h="1272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Норма</a:t>
                      </a:r>
                      <a:r>
                        <a:rPr lang="ru-RU" sz="2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выпуска в день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Количество дней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Количество</a:t>
                      </a:r>
                      <a:r>
                        <a:rPr lang="ru-RU" sz="2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машин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</a:tr>
              <a:tr h="127211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r>
                        <a:rPr lang="ru-RU" sz="2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(одинаковая)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20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76250" algn="l"/>
                        </a:tabLst>
                      </a:pP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2800</a:t>
                      </a:r>
                      <a:r>
                        <a:rPr lang="ru-RU" sz="2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шт.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76250" algn="l"/>
                        </a:tabLst>
                      </a:pPr>
                      <a:endParaRPr lang="ru-RU" sz="2800" b="1" baseline="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</a:tr>
              <a:tr h="12721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?,</a:t>
                      </a:r>
                      <a:r>
                        <a:rPr lang="ru-RU" sz="2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 на 12 м </a:t>
                      </a:r>
                      <a:r>
                        <a:rPr lang="en-US" sz="2800" b="1" baseline="0" dirty="0" smtClean="0">
                          <a:latin typeface="Calibri"/>
                          <a:ea typeface="Calibri"/>
                          <a:cs typeface="Times New Roman"/>
                        </a:rPr>
                        <a:t>&gt; 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099945" algn="l"/>
                        </a:tabLst>
                      </a:pPr>
                      <a:r>
                        <a:rPr lang="ru-RU" sz="2800" b="1" dirty="0" smtClean="0">
                          <a:latin typeface="Calibri"/>
                          <a:ea typeface="Calibri"/>
                          <a:cs typeface="Times New Roman"/>
                        </a:rPr>
                        <a:t>?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8" marR="68578" marT="0" marB="0"/>
                </a:tc>
              </a:tr>
            </a:tbl>
          </a:graphicData>
        </a:graphic>
      </p:graphicFrame>
      <p:sp>
        <p:nvSpPr>
          <p:cNvPr id="19" name="Стрелка углом вверх 18"/>
          <p:cNvSpPr/>
          <p:nvPr/>
        </p:nvSpPr>
        <p:spPr>
          <a:xfrm rot="16200000">
            <a:off x="2597499" y="3357342"/>
            <a:ext cx="1368153" cy="731520"/>
          </a:xfrm>
          <a:prstGeom prst="bentUp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11760" y="400410"/>
            <a:ext cx="47387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Задача №207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159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2800 : 20=140 (м.)- норма выпуска в день в первые 20 дней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140 + 12= 152 (м.)- увеличенная норма выпуска в день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•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36= 5472 (м.)</a:t>
            </a:r>
          </a:p>
          <a:p>
            <a:pPr marL="109728" indent="0">
              <a:buClr>
                <a:srgbClr val="002060"/>
              </a:buClr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5472 машины.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</a:rPr>
              <a:t>Проверка </a:t>
            </a:r>
            <a:endParaRPr lang="ru-RU" sz="6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2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4525963"/>
          </a:xfrm>
        </p:spPr>
        <p:txBody>
          <a:bodyPr/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§"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651 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Х = 93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(38 + 23) 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•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 = 488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•</a:t>
            </a: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 = 2010 - 1798</a:t>
            </a: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Самостоятельная работа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66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3375" y="1888610"/>
            <a:ext cx="18341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Х=8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68163" y="3165068"/>
            <a:ext cx="18341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Х=7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4533219"/>
            <a:ext cx="18341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Х=4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47023" y="476672"/>
            <a:ext cx="34274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Проверка</a:t>
            </a:r>
            <a:endParaRPr lang="ru-RU" sz="6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16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закрепление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умения (выработка навыка деления) делить на двузначное число, когда цифру находим в результате нескольких проб;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умения решать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отработка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вычислительных навыков</a:t>
            </a:r>
            <a:endParaRPr lang="ru-RU" sz="3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5760" lvl="0" indent="-256032" algn="ctr">
              <a:lnSpc>
                <a:spcPct val="115000"/>
              </a:lnSpc>
              <a:spcBef>
                <a:spcPts val="400"/>
              </a:spcBef>
            </a:pPr>
            <a:r>
              <a:rPr lang="ru-RU" sz="36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i="1" dirty="0" smtClean="0">
                <a:solidFill>
                  <a:prstClr val="black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67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Цели</a:t>
            </a:r>
            <a:r>
              <a:rPr lang="ru-RU" sz="67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3000" b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000" b="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Найди ошибку 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altLang="ru-RU" dirty="0" smtClean="0"/>
              <a:t>            </a:t>
            </a:r>
            <a:endParaRPr lang="ru-RU" altLang="ru-RU" dirty="0"/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dirty="0" smtClean="0"/>
              <a:t>  </a:t>
            </a:r>
            <a:endParaRPr lang="ru-RU" altLang="ru-RU" sz="5400" b="1" dirty="0">
              <a:solidFill>
                <a:srgbClr val="000000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552054"/>
            <a:ext cx="1250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  <a:cs typeface="Arial" charset="0"/>
              </a:rPr>
              <a:t> 162</a:t>
            </a:r>
            <a:endParaRPr lang="ru-RU" altLang="ru-RU" sz="5400" b="1" dirty="0">
              <a:solidFill>
                <a:srgbClr val="000000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6833" y="2348880"/>
            <a:ext cx="12506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  <a:cs typeface="Arial" charset="0"/>
              </a:rPr>
              <a:t> 162</a:t>
            </a:r>
            <a:endParaRPr lang="ru-RU" altLang="ru-RU" sz="5400" b="1" dirty="0">
              <a:solidFill>
                <a:srgbClr val="000000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40152" y="1552054"/>
            <a:ext cx="7938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  <a:cs typeface="Arial" charset="0"/>
              </a:rPr>
              <a:t>54</a:t>
            </a:r>
            <a:endParaRPr lang="ru-RU" altLang="ru-RU" sz="5400" b="1" dirty="0">
              <a:solidFill>
                <a:srgbClr val="000000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5905739" y="1663080"/>
            <a:ext cx="0" cy="1371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5905739" y="2348880"/>
            <a:ext cx="1143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Line 20"/>
          <p:cNvSpPr>
            <a:spLocks noChangeShapeType="1"/>
          </p:cNvSpPr>
          <p:nvPr/>
        </p:nvSpPr>
        <p:spPr bwMode="auto">
          <a:xfrm flipH="1">
            <a:off x="4179719" y="2465552"/>
            <a:ext cx="381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 flipH="1">
            <a:off x="4113351" y="3140968"/>
            <a:ext cx="1600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80913" y="3140968"/>
            <a:ext cx="4555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 dirty="0">
                <a:solidFill>
                  <a:srgbClr val="000000"/>
                </a:solidFill>
                <a:latin typeface="Monotype Corsiva" pitchFamily="66" charset="0"/>
                <a:cs typeface="Arial" charset="0"/>
              </a:rPr>
              <a:t>0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32621" y="2348880"/>
            <a:ext cx="48923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  <a:cs typeface="Arial" charset="0"/>
              </a:rPr>
              <a:t>3</a:t>
            </a:r>
            <a:endParaRPr lang="ru-RU" altLang="ru-RU" sz="5400" b="1" dirty="0">
              <a:solidFill>
                <a:srgbClr val="000000"/>
              </a:solidFill>
              <a:latin typeface="Monotype Corsiva" pitchFamily="66" charset="0"/>
              <a:cs typeface="Arial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539552" y="2527981"/>
            <a:ext cx="235800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</a:rPr>
              <a:t>1 38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539552" y="1663080"/>
            <a:ext cx="228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</a:rPr>
              <a:t>1 38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033609" y="2339574"/>
            <a:ext cx="2286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 smtClean="0">
                <a:solidFill>
                  <a:srgbClr val="000000"/>
                </a:solidFill>
                <a:latin typeface="Monotype Corsiva" pitchFamily="66" charset="0"/>
              </a:rPr>
              <a:t>4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069122" y="1663675"/>
            <a:ext cx="7938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5400" b="1" dirty="0">
                <a:solidFill>
                  <a:srgbClr val="000000"/>
                </a:solidFill>
                <a:latin typeface="Monotype Corsiva" pitchFamily="66" charset="0"/>
                <a:cs typeface="Arial" charset="0"/>
              </a:rPr>
              <a:t>46</a:t>
            </a: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1333061" y="3355281"/>
            <a:ext cx="685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4800" b="1" dirty="0" smtClean="0">
                <a:solidFill>
                  <a:srgbClr val="000000"/>
                </a:solidFill>
                <a:latin typeface="Monotype Corsiva" pitchFamily="66" charset="0"/>
              </a:rPr>
              <a:t>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72" y="3318768"/>
            <a:ext cx="1597025" cy="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440" y="1663675"/>
            <a:ext cx="36513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768" y="2348880"/>
            <a:ext cx="1139825" cy="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27" y="2386176"/>
            <a:ext cx="377825" cy="3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1934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199" y="980728"/>
            <a:ext cx="8216283" cy="504056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Какую цель мы поставили в начале урока?</a:t>
            </a:r>
          </a:p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Нам удалось достичь результатов?</a:t>
            </a:r>
          </a:p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нового для себя вы узнали на уроке?</a:t>
            </a:r>
          </a:p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можно применить новые знания? </a:t>
            </a:r>
          </a:p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 на уроке у вас хорошо получалось? </a:t>
            </a:r>
          </a:p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Над чем ещё надо поработать?</a:t>
            </a:r>
          </a:p>
          <a:p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Какую цель мы поставим на следующий урок?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60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Подводим итог урока</a:t>
            </a:r>
            <a:r>
              <a:rPr lang="ru-RU" sz="6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/>
            </a:r>
            <a:br>
              <a:rPr lang="ru-RU" sz="60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025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3" descr="MCj0428113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64" y="3285132"/>
            <a:ext cx="16017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1" descr="MCj0424480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96" y="4860925"/>
            <a:ext cx="1385887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4384779" y="1008183"/>
            <a:ext cx="3744913" cy="10858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3200" dirty="0" smtClean="0">
                <a:solidFill>
                  <a:schemeClr val="bg1"/>
                </a:solidFill>
              </a:rPr>
              <a:t>Понял, могу объяснить другим</a:t>
            </a:r>
            <a:endParaRPr lang="ru-RU" altLang="ru-RU" sz="3200" dirty="0">
              <a:solidFill>
                <a:schemeClr val="bg1"/>
              </a:solidFill>
            </a:endParaRPr>
          </a:p>
        </p:txBody>
      </p:sp>
      <p:sp>
        <p:nvSpPr>
          <p:cNvPr id="23557" name="Text Box 10"/>
          <p:cNvSpPr txBox="1">
            <a:spLocks noChangeArrowheads="1"/>
          </p:cNvSpPr>
          <p:nvPr/>
        </p:nvSpPr>
        <p:spPr bwMode="auto">
          <a:xfrm>
            <a:off x="3924300" y="2420938"/>
            <a:ext cx="4032250" cy="965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chemeClr val="bg1"/>
                </a:solidFill>
              </a:rPr>
              <a:t>Понял, но нужен тренинг</a:t>
            </a:r>
          </a:p>
        </p:txBody>
      </p:sp>
      <p:sp>
        <p:nvSpPr>
          <p:cNvPr id="23558" name="Text Box 11"/>
          <p:cNvSpPr txBox="1">
            <a:spLocks noChangeArrowheads="1"/>
          </p:cNvSpPr>
          <p:nvPr/>
        </p:nvSpPr>
        <p:spPr bwMode="auto">
          <a:xfrm>
            <a:off x="4067175" y="4365625"/>
            <a:ext cx="4033838" cy="117951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800" dirty="0" smtClean="0">
                <a:solidFill>
                  <a:schemeClr val="bg1"/>
                </a:solidFill>
              </a:rPr>
              <a:t>Нужна</a:t>
            </a:r>
            <a:endParaRPr lang="ru-RU" altLang="ru-RU" sz="28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altLang="ru-RU" sz="2800" dirty="0">
                <a:solidFill>
                  <a:schemeClr val="bg1"/>
                </a:solidFill>
              </a:rPr>
              <a:t>консультация</a:t>
            </a:r>
          </a:p>
        </p:txBody>
      </p:sp>
      <p:sp>
        <p:nvSpPr>
          <p:cNvPr id="23559" name="Line 12"/>
          <p:cNvSpPr>
            <a:spLocks noChangeShapeType="1"/>
          </p:cNvSpPr>
          <p:nvPr/>
        </p:nvSpPr>
        <p:spPr bwMode="auto">
          <a:xfrm>
            <a:off x="2987675" y="4797425"/>
            <a:ext cx="360363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0" name="Line 13"/>
          <p:cNvSpPr>
            <a:spLocks noChangeShapeType="1"/>
          </p:cNvSpPr>
          <p:nvPr/>
        </p:nvSpPr>
        <p:spPr bwMode="auto">
          <a:xfrm>
            <a:off x="3059113" y="2708275"/>
            <a:ext cx="36036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61" name="Line 14"/>
          <p:cNvSpPr>
            <a:spLocks noChangeShapeType="1"/>
          </p:cNvSpPr>
          <p:nvPr/>
        </p:nvSpPr>
        <p:spPr bwMode="auto">
          <a:xfrm>
            <a:off x="3059113" y="1125538"/>
            <a:ext cx="36036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4531">
            <a:off x="991508" y="1551528"/>
            <a:ext cx="1302371" cy="1302371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08" y="692150"/>
            <a:ext cx="4048125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764244" y="75898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endParaRPr lang="ru-RU" altLang="ru-RU" sz="32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772438" y="3526781"/>
            <a:ext cx="4032250" cy="1077218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cs typeface="Arial" charset="0"/>
              </a:rPr>
              <a:t>Понял, но нужен тренинг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3764244" y="5201186"/>
            <a:ext cx="4033838" cy="1323439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cs typeface="Arial" charset="0"/>
              </a:rPr>
              <a:t>Нужна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cs typeface="Arial" charset="0"/>
              </a:rPr>
              <a:t>консультация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771775" y="2202713"/>
            <a:ext cx="4318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442" y="4120297"/>
            <a:ext cx="433387" cy="127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419" y="5661248"/>
            <a:ext cx="433387" cy="127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3753875" y="1770756"/>
            <a:ext cx="4019038" cy="1077218"/>
          </a:xfrm>
          <a:prstGeom prst="rect">
            <a:avLst/>
          </a:prstGeom>
          <a:noFill/>
          <a:ln w="127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charset="0"/>
                <a:cs typeface="Arial" charset="0"/>
              </a:rPr>
              <a:t>Понял, могу объяснить другим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53750" y="65255"/>
            <a:ext cx="45062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6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Самооценка </a:t>
            </a:r>
            <a:endParaRPr lang="ru-RU" sz="6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38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уровень</a:t>
            </a:r>
          </a:p>
          <a:p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 57, №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209</a:t>
            </a: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уровень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С.57, </a:t>
            </a: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210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Домашнее задание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173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из </a:t>
            </a:r>
            <a:r>
              <a:rPr lang="ru-RU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рекомендаций для учителя.</a:t>
            </a:r>
          </a:p>
          <a:p>
            <a:pPr marL="342900" lvl="0" indent="-342900" fontAlgn="base" hangingPunct="0">
              <a:lnSpc>
                <a:spcPct val="92000"/>
              </a:lnSpc>
              <a:buClr>
                <a:srgbClr val="2DA2BF"/>
              </a:buClr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MS Gothic"/>
              </a:rPr>
              <a:t>Учебник «Математика» 4 класс, Моро М.И., </a:t>
            </a:r>
            <a:r>
              <a:rPr lang="ru-RU" sz="1600" b="1" dirty="0" err="1">
                <a:solidFill>
                  <a:srgbClr val="002060"/>
                </a:solidFill>
                <a:latin typeface="Times New Roman"/>
                <a:ea typeface="MS Gothic"/>
              </a:rPr>
              <a:t>Бантова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MS Gothic"/>
              </a:rPr>
              <a:t> М.А. и др.</a:t>
            </a:r>
            <a:endParaRPr lang="ru-RU" sz="8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lvl="0" indent="-342900" fontAlgn="base" hangingPunct="0">
              <a:lnSpc>
                <a:spcPct val="92000"/>
              </a:lnSpc>
              <a:buClr>
                <a:srgbClr val="2DA2BF"/>
              </a:buClr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MS Gothic"/>
              </a:rPr>
              <a:t> «Учим творчески мыслить на уроках математики», Шуба М.Ю.</a:t>
            </a:r>
            <a:endParaRPr lang="ru-RU" sz="800" b="1" dirty="0">
              <a:solidFill>
                <a:srgbClr val="002060"/>
              </a:solidFill>
              <a:latin typeface="Times New Roman"/>
              <a:ea typeface="Times New Roman"/>
            </a:endParaRPr>
          </a:p>
          <a:p>
            <a:pPr marL="342900" lvl="0" indent="-342900" fontAlgn="base" hangingPunct="0">
              <a:lnSpc>
                <a:spcPct val="92000"/>
              </a:lnSpc>
              <a:buClr>
                <a:srgbClr val="2DA2BF"/>
              </a:buClr>
              <a:tabLst>
                <a:tab pos="4572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/>
                <a:ea typeface="MS Gothic"/>
              </a:rPr>
              <a:t>Устный счет. Сборник упражнений, 4 класс к учебнику Моро М.И., Бантовой М.А.</a:t>
            </a:r>
            <a:endParaRPr lang="ru-RU" alt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2DA2BF"/>
              </a:buClr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Авторские задания </a:t>
            </a:r>
          </a:p>
          <a:p>
            <a:pPr marL="109728" indent="0">
              <a:buNone/>
            </a:pPr>
            <a:endParaRPr lang="ru-RU" sz="1600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http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catalog.prosv.ru/images/big/83a2f1b2-4add-11db-9da7-00304874af64.jpg</a:t>
            </a:r>
            <a:endParaRPr lang="ru-RU" sz="1600" dirty="0" smtClean="0"/>
          </a:p>
          <a:p>
            <a:r>
              <a:rPr lang="en-US" sz="1600" dirty="0">
                <a:hlinkClick r:id="rId3"/>
              </a:rPr>
              <a:t>http://</a:t>
            </a:r>
            <a:r>
              <a:rPr lang="en-US" sz="1600" dirty="0" smtClean="0">
                <a:hlinkClick r:id="rId3"/>
              </a:rPr>
              <a:t>persona.rin.ru/images/19817.jpg</a:t>
            </a:r>
            <a:endParaRPr lang="ru-RU" sz="1600" dirty="0" smtClean="0"/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Источники информации: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010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756592" y="332656"/>
            <a:ext cx="10461848" cy="4525963"/>
          </a:xfrm>
        </p:spPr>
        <p:txBody>
          <a:bodyPr/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«Знание – самое </a:t>
            </a:r>
            <a:endParaRPr lang="ru-RU" altLang="ru-RU" sz="4800" b="1" i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i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превосходное из владений</a:t>
            </a:r>
            <a:r>
              <a:rPr lang="ru-RU" altLang="ru-RU" sz="48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. </a:t>
            </a:r>
            <a:endParaRPr lang="ru-RU" altLang="ru-RU" sz="4800" b="1" i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i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Все </a:t>
            </a:r>
            <a:r>
              <a:rPr lang="ru-RU" altLang="ru-RU" sz="48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стремятся к нему, </a:t>
            </a:r>
            <a:endParaRPr lang="ru-RU" altLang="ru-RU" sz="4800" b="1" i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i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само </a:t>
            </a:r>
            <a:r>
              <a:rPr lang="ru-RU" altLang="ru-RU" sz="4800" b="1" i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же оно не приходит».</a:t>
            </a:r>
            <a:endParaRPr lang="ru-RU" altLang="ru-RU" sz="48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5301208"/>
            <a:ext cx="39160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i="1" dirty="0" smtClean="0">
                <a:solidFill>
                  <a:srgbClr val="002060"/>
                </a:solidFill>
                <a:latin typeface="Arial" charset="0"/>
              </a:rPr>
              <a:t>  </a:t>
            </a:r>
            <a:r>
              <a:rPr lang="ru-RU" alt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Аль </a:t>
            </a:r>
            <a:r>
              <a:rPr lang="ru-RU" altLang="ru-RU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– Бируни</a:t>
            </a:r>
            <a:r>
              <a:rPr lang="ru-RU" alt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1428750" cy="1905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29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456543"/>
              </p:ext>
            </p:extLst>
          </p:nvPr>
        </p:nvGraphicFramePr>
        <p:xfrm>
          <a:off x="539552" y="2060848"/>
          <a:ext cx="8229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120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90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Русское лото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33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Autofit/>
          </a:bodyPr>
          <a:lstStyle/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частное 640 и 8.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 увеличьте в 5 раз.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произведение 20 и 6.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к неизвестному числу прибавить 45, то получим 845. Найдите неизвестное число.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множитель 9, второй – 50, найдите произведение.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увеличьте на столько же.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сколько 100 больше 37?</a:t>
            </a:r>
          </a:p>
          <a:p>
            <a:pPr marL="624078" indent="-514350">
              <a:buClr>
                <a:srgbClr val="002060"/>
              </a:buClr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умножить на 30.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Устный счет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122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2017024"/>
              </p:ext>
            </p:extLst>
          </p:nvPr>
        </p:nvGraphicFramePr>
        <p:xfrm>
          <a:off x="457200" y="1481138"/>
          <a:ext cx="82296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120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450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77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</a:rPr>
                        <a:t>150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24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55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16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350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58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80</a:t>
                      </a:r>
                      <a:endParaRPr lang="ru-RU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29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0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63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90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Проверка</a:t>
            </a:r>
            <a:r>
              <a:rPr lang="ru-RU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66075" y="2957869"/>
            <a:ext cx="5417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66075" y="1872533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11760" y="2921169"/>
            <a:ext cx="7200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54507" y="3454026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62991" y="2390752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4005064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30794" y="3454026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978566" y="2921169"/>
            <a:ext cx="4988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>
                <a:ln w="18000">
                  <a:solidFill>
                    <a:srgbClr val="DA1F28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х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818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412777"/>
            <a:ext cx="5832648" cy="1728192"/>
          </a:xfrm>
        </p:spPr>
        <p:txBody>
          <a:bodyPr/>
          <a:lstStyle/>
          <a:p>
            <a:pPr marL="109728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1. 85 17</a:t>
            </a:r>
          </a:p>
          <a:p>
            <a:pPr marL="109728" indent="0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          5</a:t>
            </a:r>
          </a:p>
          <a:p>
            <a:pPr marL="109728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109728" indent="0">
              <a:buNone/>
            </a:pPr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Проверка </a:t>
            </a:r>
            <a:endParaRPr lang="ru-RU" sz="6000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982867" y="141277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82867" y="1988840"/>
            <a:ext cx="114897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35696" y="3487136"/>
            <a:ext cx="0" cy="14540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835696" y="4214152"/>
            <a:ext cx="10801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73459" y="3487136"/>
            <a:ext cx="273215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09728" indent="0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56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4   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113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4525963"/>
          </a:xfrm>
        </p:spPr>
        <p:txBody>
          <a:bodyPr/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2170:70=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6480:90=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3240:60=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624:78=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ОТКРЫВАЕМ НОВЫЕ ЗНАНИЯ</a:t>
            </a: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90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76920" y="1628800"/>
            <a:ext cx="8229600" cy="4525963"/>
          </a:xfrm>
        </p:spPr>
        <p:txBody>
          <a:bodyPr/>
          <a:lstStyle/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u="sng" kern="0" dirty="0">
                <a:solidFill>
                  <a:srgbClr val="990000"/>
                </a:solidFill>
                <a:latin typeface="Arial"/>
              </a:rPr>
              <a:t>1 группа: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2170:70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6480:90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3240:60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u="sng" kern="0" dirty="0">
                <a:solidFill>
                  <a:srgbClr val="990000"/>
                </a:solidFill>
                <a:latin typeface="Arial"/>
              </a:rPr>
              <a:t>2группа:</a:t>
            </a:r>
          </a:p>
          <a:p>
            <a:pPr marL="342900" lvl="0" indent="-342900" algn="ctr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00007D"/>
              </a:buClr>
              <a:buSzPct val="75000"/>
              <a:buNone/>
            </a:pPr>
            <a:r>
              <a:rPr lang="ru-RU" altLang="ru-RU" sz="4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624:78</a:t>
            </a:r>
            <a:endParaRPr lang="ru-RU" altLang="ru-RU" sz="4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itchFamily="18" charset="0"/>
              </a:rPr>
              <a:t>ОТКРЫВАЕМ НОВЫЕ ЗНАНИЯ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65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ATIONKEY" val="SHITYP"/>
  <p:tag name="RESPONSEDETAILS" val="&lt;NewDataSet&gt;&lt;xs:schema id=&quot;NewDataSet&quot; xmlns=&quot;&quot; xmlns:xs=&quot;http://www.w3.org/2001/XMLSchema&quot; xmlns:msdata=&quot;urn:schemas-microsoft-com:xml-msdata&quot;&gt;&lt;xs:element name=&quot;NewDataSet&quot; msdata:IsDataSet=&quot;true&quot; msdata:MainDataTable=&quot;ResponseDetails&quot; msdata:UseCurrentLocale=&quot;true&quot;&gt;&lt;xs:complexType&gt;&lt;xs:choice minOccurs=&quot;0&quot; maxOccurs=&quot;unbounded&quot;&gt;&lt;xs:element name=&quot;ResponseDetails&quot;&gt;&lt;xs:complexType&gt;&lt;xs:sequence&gt;&lt;xs:element name=&quot;Response_List_Id&quot; type=&quot;xs:string&quot; minOccurs=&quot;0&quot; /&gt;&lt;xs:element name=&quot;Activity_ID&quot; type=&quot;xs:string&quot; minOccurs=&quot;0&quot; /&gt;&lt;xs:element name=&quot;Response_List_Name&quot; type=&quot;xs:string&quot; minOccurs=&quot;0&quot; /&gt;&lt;xs:element name=&quot;Slide_Type&quot; type=&quot;xs:string&quot; minOccurs=&quot;0&quot; /&gt;&lt;xs:element name=&quot;Response_List&quot; type=&quot;xs:string&quot; minOccurs=&quot;0&quot; /&gt;&lt;/xs:sequence&gt;&lt;/xs:complexType&gt;&lt;/xs:element&gt;&lt;/xs:choice&gt;&lt;/xs:complexType&gt;&lt;/xs:element&gt;&lt;/xs:schema&gt;&lt;ResponseDetails&gt;&lt;Response_List_Id&gt;Default&lt;/Response_List_Id&gt;&lt;Activity_ID /&gt;&lt;Response_List_Name&gt;Default&lt;/Response_List_Name&gt;&lt;Slide_Type&gt;LikertScale&lt;/Slide_Type&gt;&lt;Response_List&gt;Strongly AgreeÜAgreeÜNeither Agree Nor DisagreeÜDisagreeÜStrongly Disagree&lt;/Response_List&gt;&lt;/ResponseDetails&gt;&lt;ResponseDetails&gt;&lt;Response_List_Id&gt;Custom1&lt;/Response_List_Id&gt;&lt;Activity_ID /&gt;&lt;Response_List_Name&gt;Custom1&lt;/Response_List_Name&gt;&lt;Slide_Type&gt;LikertScale&lt;/Slide_Type&gt;&lt;Response_List /&gt;&lt;/ResponseDetails&gt;&lt;ResponseDetails&gt;&lt;Response_List_Id&gt;Custom2&lt;/Response_List_Id&gt;&lt;Activity_ID /&gt;&lt;Response_List_Name&gt;Custom2&lt;/Response_List_Name&gt;&lt;Slide_Type&gt;LikertScale&lt;/Slide_Type&gt;&lt;Response_List /&gt;&lt;/ResponseDetails&gt;&lt;ResponseDetails&gt;&lt;Response_List_Id&gt;Custom3&lt;/Response_List_Id&gt;&lt;Activity_ID /&gt;&lt;Response_List_Name&gt;Custom3&lt;/Response_List_Name&gt;&lt;Slide_Type&gt;LikertScale&lt;/Slide_Type&gt;&lt;Response_List /&gt;&lt;/ResponseDetails&gt;&lt;ResponseDetails&gt;&lt;Response_List_Id&gt;Custom4&lt;/Response_List_Id&gt;&lt;Activity_ID /&gt;&lt;Response_List_Name&gt;Custom4&lt;/Response_List_Name&gt;&lt;Slide_Type&gt;LikertScale&lt;/Slide_Type&gt;&lt;Response_List /&gt;&lt;/ResponseDetails&gt;&lt;ResponseDetails&gt;&lt;Response_List_Id&gt;Custom5&lt;/Response_List_Id&gt;&lt;Activity_ID /&gt;&lt;Response_List_Name&gt;Custom5&lt;/Response_List_Name&gt;&lt;Slide_Type&gt;LikertScale&lt;/Slide_Type&gt;&lt;Response_List /&gt;&lt;/ResponseDetails&gt;&lt;ResponseDetails&gt;&lt;Response_List_Id&gt;Text&lt;/Response_List_Id&gt;&lt;Activity_ID /&gt;&lt;Response_List_Name&gt;Text (Essay)&lt;/Response_List_Name&gt;&lt;Slide_Type&gt;LikertScale&lt;/Slide_Type&gt;&lt;Response_List /&gt;&lt;/ResponseDetails&gt;&lt;/NewDataSet&gt;"/>
  <p:tag name="DEMOGRAPHICDETAILS" val="&lt;NewDataSet&gt;&lt;xs:schema id=&quot;NewDataSet&quot; xmlns=&quot;&quot; xmlns:xs=&quot;http://www.w3.org/2001/XMLSchema&quot; xmlns:msdata=&quot;urn:schemas-microsoft-com:xml-msdata&quot;&gt;&lt;xs:element name=&quot;NewDataSet&quot; msdata:IsDataSet=&quot;true&quot; msdata:MainDataTable=&quot;DemographicDetails&quot; msdata:UseCurrentLocale=&quot;true&quot;&gt;&lt;xs:complexType&gt;&lt;xs:choice minOccurs=&quot;0&quot; maxOccurs=&quot;unbounded&quot;&gt;&lt;xs:element name=&quot;DemographicDetails&quot;&gt;&lt;xs:complexType&gt;&lt;xs:sequence&gt;&lt;xs:element name=&quot;Demographic_Id&quot; type=&quot;xs:int&quot; minOccurs=&quot;0&quot; /&gt;&lt;xs:element name=&quot;Demographic_Value&quot; type=&quot;xs:string&quot; minOccurs=&quot;0&quot; /&gt;&lt;/xs:sequence&gt;&lt;/xs:complexType&gt;&lt;/xs:element&gt;&lt;/xs:choice&gt;&lt;/xs:complexType&gt;&lt;/xs:element&gt;&lt;/xs:schema&gt;&lt;DemographicDetails&gt;&lt;Demographic_Id&gt;1&lt;/Demographic_Id&gt;&lt;Demographic_Value&gt;Возраст&lt;/Demographic_Value&gt;&lt;/DemographicDetails&gt;&lt;DemographicDetails&gt;&lt;Demographic_Id&gt;2&lt;/Demographic_Id&gt;&lt;Demographic_Value&gt;Внешность&lt;/Demographic_Value&gt;&lt;/DemographicDetails&gt;&lt;DemographicDetails&gt;&lt;Demographic_Id&gt;3&lt;/Demographic_Id&gt;&lt;Demographic_Value&gt;Пол&lt;/Demographic_Value&gt;&lt;/DemographicDetails&gt;&lt;DemographicDetails&gt;&lt;Demographic_Id&gt;4&lt;/Demographic_Id&gt;&lt;Demographic_Value&gt;Язык&lt;/Demographic_Value&gt;&lt;/DemographicDetails&gt;&lt;DemographicDetails&gt;&lt;Demographic_Id&gt;5&lt;/Demographic_Id&gt;&lt;Demographic_Value&gt;Семейное положение&lt;/Demographic_Value&gt;&lt;/DemographicDetails&gt;&lt;DemographicDetails&gt;&lt;Demographic_Id&gt;6&lt;/Demographic_Id&gt;&lt;Demographic_Value&gt;Национальность&lt;/Demographic_Value&gt;&lt;/DemographicDetails&gt;&lt;DemographicDetails&gt;&lt;Demographic_Id&gt;7&lt;/Demographic_Id&gt;&lt;Demographic_Value&gt;оккупация&lt;/Demographic_Value&gt;&lt;/DemographicDetails&gt;&lt;DemographicDetails&gt;&lt;Demographic_Id&gt;8&lt;/Demographic_Id&gt;&lt;Demographic_Value&gt;религия&lt;/Demographic_Value&gt;&lt;/DemographicDetails&gt;&lt;/NewDataSe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PONSE_TIME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PONSE_TIME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824</TotalTime>
  <Words>1132</Words>
  <Application>Microsoft Office PowerPoint</Application>
  <PresentationFormat>Экран (4:3)</PresentationFormat>
  <Paragraphs>303</Paragraphs>
  <Slides>24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MS Gothic</vt:lpstr>
      <vt:lpstr>Arial</vt:lpstr>
      <vt:lpstr>Calibri</vt:lpstr>
      <vt:lpstr>Lucida Sans Unicode</vt:lpstr>
      <vt:lpstr>Monotype Corsiva</vt:lpstr>
      <vt:lpstr>Times New Roman</vt:lpstr>
      <vt:lpstr>Verdana</vt:lpstr>
      <vt:lpstr>Wingdings</vt:lpstr>
      <vt:lpstr>Wingdings 2</vt:lpstr>
      <vt:lpstr>Wingdings 3</vt:lpstr>
      <vt:lpstr>Открытая</vt:lpstr>
      <vt:lpstr>Презентация PowerPoint</vt:lpstr>
      <vt:lpstr> Цели: </vt:lpstr>
      <vt:lpstr>Презентация PowerPoint</vt:lpstr>
      <vt:lpstr>Русское лото</vt:lpstr>
      <vt:lpstr>Устный счет</vt:lpstr>
      <vt:lpstr>Проверка </vt:lpstr>
      <vt:lpstr>Проверка </vt:lpstr>
      <vt:lpstr>ОТКРЫВАЕМ НОВЫЕ ЗНАНИЯ</vt:lpstr>
      <vt:lpstr>ОТКРЫВАЕМ НОВЫЕ ЗНАНИЯ</vt:lpstr>
      <vt:lpstr>Презентация PowerPoint</vt:lpstr>
      <vt:lpstr>Алгоритм деления:</vt:lpstr>
      <vt:lpstr>Алгоритм деления:</vt:lpstr>
      <vt:lpstr>Презентация PowerPoint</vt:lpstr>
      <vt:lpstr>Работа по учебнику</vt:lpstr>
      <vt:lpstr>Алгоритм деления:</vt:lpstr>
      <vt:lpstr>Презентация PowerPoint</vt:lpstr>
      <vt:lpstr>Проверка </vt:lpstr>
      <vt:lpstr>Самостоятельная работа</vt:lpstr>
      <vt:lpstr>Презентация PowerPoint</vt:lpstr>
      <vt:lpstr>Найди ошибку </vt:lpstr>
      <vt:lpstr>Подводим итог урока </vt:lpstr>
      <vt:lpstr>Презентация PowerPoint</vt:lpstr>
      <vt:lpstr>Домашнее задание</vt:lpstr>
      <vt:lpstr>Источники информации: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Деление многозначного числа на двузначное</dc:title>
  <dc:creator>папа</dc:creator>
  <cp:lastModifiedBy>User</cp:lastModifiedBy>
  <cp:revision>53</cp:revision>
  <cp:lastPrinted>2015-10-09T11:26:47Z</cp:lastPrinted>
  <dcterms:created xsi:type="dcterms:W3CDTF">2015-04-09T20:20:09Z</dcterms:created>
  <dcterms:modified xsi:type="dcterms:W3CDTF">2016-10-20T10:20:53Z</dcterms:modified>
</cp:coreProperties>
</file>