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1" r:id="rId1"/>
  </p:sldMasterIdLst>
  <p:sldIdLst>
    <p:sldId id="271" r:id="rId2"/>
    <p:sldId id="256" r:id="rId3"/>
    <p:sldId id="257" r:id="rId4"/>
    <p:sldId id="261" r:id="rId5"/>
    <p:sldId id="266" r:id="rId6"/>
    <p:sldId id="267" r:id="rId7"/>
    <p:sldId id="258" r:id="rId8"/>
    <p:sldId id="259" r:id="rId9"/>
    <p:sldId id="260" r:id="rId10"/>
    <p:sldId id="263" r:id="rId11"/>
    <p:sldId id="264" r:id="rId12"/>
    <p:sldId id="265" r:id="rId13"/>
    <p:sldId id="270" r:id="rId14"/>
    <p:sldId id="269" r:id="rId15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73" autoAdjust="0"/>
    <p:restoredTop sz="94660"/>
  </p:normalViewPr>
  <p:slideViewPr>
    <p:cSldViewPr snapToGrid="0">
      <p:cViewPr>
        <p:scale>
          <a:sx n="97" d="100"/>
          <a:sy n="97" d="100"/>
        </p:scale>
        <p:origin x="1764" y="83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216" y="1447801"/>
            <a:ext cx="6619244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216" y="4777380"/>
            <a:ext cx="6619244" cy="861420"/>
          </a:xfrm>
        </p:spPr>
        <p:txBody>
          <a:bodyPr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ED655B-5FB1-436B-8F2A-C6E8161EF4DA}" type="datetimeFigureOut">
              <a:rPr lang="en-US"/>
              <a:pPr>
                <a:defRPr/>
              </a:pPr>
              <a:t>4/16/2015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233280-4C40-4FF7-BEA3-663435FD8E3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7" y="4800587"/>
            <a:ext cx="6619243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216" y="685800"/>
            <a:ext cx="6619244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7" y="5367325"/>
            <a:ext cx="6619242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8AC58-D8F0-4A2E-9D67-DFBAB082EBF3}" type="datetimeFigureOut">
              <a:rPr lang="en-US"/>
              <a:pPr>
                <a:defRPr/>
              </a:pPr>
              <a:t>4/16/2015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3C1E30-D34F-47E8-8F15-3D79F05A96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6" y="1447800"/>
            <a:ext cx="6619244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6" y="3657600"/>
            <a:ext cx="6619244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FD4FD3-6F5D-4596-AE74-6677964DCB0D}" type="datetimeFigureOut">
              <a:rPr lang="en-US"/>
              <a:pPr>
                <a:defRPr/>
              </a:pPr>
              <a:t>4/16/2015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DA0C6A-4EA7-4301-BEF0-CADD9621949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8"/>
          <p:cNvSpPr txBox="1"/>
          <p:nvPr/>
        </p:nvSpPr>
        <p:spPr>
          <a:xfrm>
            <a:off x="673100" y="971550"/>
            <a:ext cx="601663" cy="197008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“</a:t>
            </a:r>
          </a:p>
        </p:txBody>
      </p:sp>
      <p:sp>
        <p:nvSpPr>
          <p:cNvPr id="6" name="TextBox 12"/>
          <p:cNvSpPr txBox="1"/>
          <p:nvPr/>
        </p:nvSpPr>
        <p:spPr>
          <a:xfrm>
            <a:off x="6997700" y="2613025"/>
            <a:ext cx="601663" cy="197008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101" y="1447800"/>
            <a:ext cx="5999486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47800" y="3771174"/>
            <a:ext cx="5459737" cy="342174"/>
          </a:xfrm>
        </p:spPr>
        <p:txBody>
          <a:bodyPr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6" y="4350657"/>
            <a:ext cx="6619244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4B27ED-E929-4130-B731-322E7497E6A2}" type="datetimeFigureOut">
              <a:rPr lang="en-US"/>
              <a:pPr>
                <a:defRPr/>
              </a:pPr>
              <a:t>4/16/2015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050BB-BB34-4643-9B1C-9E1EABC0C87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6" y="3124201"/>
            <a:ext cx="6619245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216" y="4777381"/>
            <a:ext cx="6619244" cy="860400"/>
          </a:xfrm>
        </p:spPr>
        <p:txBody>
          <a:bodyPr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94995-51BD-4D3F-854B-770F31D14DAE}" type="datetimeFigureOut">
              <a:rPr lang="en-US"/>
              <a:pPr>
                <a:defRPr/>
              </a:pPr>
              <a:t>4/16/2015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8F8751-8B9C-433D-AC29-7EC03FB24B8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16"/>
          <p:cNvCxnSpPr/>
          <p:nvPr/>
        </p:nvCxnSpPr>
        <p:spPr>
          <a:xfrm>
            <a:off x="2794000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17"/>
          <p:cNvCxnSpPr/>
          <p:nvPr/>
        </p:nvCxnSpPr>
        <p:spPr>
          <a:xfrm>
            <a:off x="5221288" y="2133600"/>
            <a:ext cx="0" cy="3967163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710" y="1981200"/>
            <a:ext cx="22101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347" y="2667000"/>
            <a:ext cx="2195513" cy="358933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2745" y="1981200"/>
            <a:ext cx="220218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4829" y="2667000"/>
            <a:ext cx="2210096" cy="358933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3525" y="1981200"/>
            <a:ext cx="219908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3525" y="2667000"/>
            <a:ext cx="2199085" cy="358933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244666-EC13-41D8-BE85-E91E261554C3}" type="datetimeFigureOut">
              <a:rPr lang="en-US"/>
              <a:pPr>
                <a:defRPr/>
              </a:pPr>
              <a:t>4/16/2015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D829D-0E6F-446F-8B14-6924D323365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6"/>
          <p:cNvCxnSpPr/>
          <p:nvPr/>
        </p:nvCxnSpPr>
        <p:spPr>
          <a:xfrm>
            <a:off x="2794000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7"/>
          <p:cNvCxnSpPr/>
          <p:nvPr/>
        </p:nvCxnSpPr>
        <p:spPr>
          <a:xfrm>
            <a:off x="5221288" y="2133600"/>
            <a:ext cx="0" cy="3967163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347" y="4250949"/>
            <a:ext cx="22050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347" y="2209800"/>
            <a:ext cx="220503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347" y="4827212"/>
            <a:ext cx="2205038" cy="65918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032" y="4250949"/>
            <a:ext cx="219789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031" y="2209800"/>
            <a:ext cx="2197894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016" y="4827211"/>
            <a:ext cx="2200805" cy="65918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3525" y="4250949"/>
            <a:ext cx="219908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3525" y="2209800"/>
            <a:ext cx="219908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3432" y="4827209"/>
            <a:ext cx="2201998" cy="65918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46D185-A5E6-44EE-B388-61320B1A0FAD}" type="datetimeFigureOut">
              <a:rPr lang="en-US"/>
              <a:pPr>
                <a:defRPr/>
              </a:pPr>
              <a:t>4/16/2015</a:t>
            </a:fld>
            <a:endParaRPr lang="en-US" dirty="0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392BC0-6E00-4730-BF50-53337AE50B2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000CF0-4057-41AA-9E7C-484B08D6B58E}" type="datetimeFigureOut">
              <a:rPr lang="en-US"/>
              <a:pPr>
                <a:defRPr/>
              </a:pPr>
              <a:t>4/16/2015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299CC2-5AE4-427B-8155-F0B2AF3377F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8159" y="430214"/>
            <a:ext cx="1314451" cy="5826125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348" y="887414"/>
            <a:ext cx="5567362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9D52C-8711-4E01-ADED-DA6D6CEC7167}" type="datetimeFigureOut">
              <a:rPr lang="en-US"/>
              <a:pPr>
                <a:defRPr/>
              </a:pPr>
              <a:t>4/16/2015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B4119D-55EC-4F88-925D-E8457313424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450034-4B11-42B3-8A8F-5BE07EEC08C6}" type="datetimeFigureOut">
              <a:rPr lang="en-US"/>
              <a:pPr>
                <a:defRPr/>
              </a:pPr>
              <a:t>4/16/2015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D559E1-4E41-4A63-8868-9B5BFDE1E06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7" y="2861734"/>
            <a:ext cx="6619243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216" y="4777381"/>
            <a:ext cx="6619244" cy="860400"/>
          </a:xfrm>
        </p:spPr>
        <p:txBody>
          <a:bodyPr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154119-542B-4541-9484-2BA9CFD56B8A}" type="datetimeFigureOut">
              <a:rPr lang="en-US"/>
              <a:pPr>
                <a:defRPr/>
              </a:pPr>
              <a:t>4/16/2015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7E976-D78E-4C65-82B0-381BBC80858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485" y="2060576"/>
            <a:ext cx="3297254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0870" y="2056093"/>
            <a:ext cx="3297256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DA73B-39E3-4189-A5D2-CA8D6A0045EC}" type="datetimeFigureOut">
              <a:rPr lang="en-US"/>
              <a:pPr>
                <a:defRPr/>
              </a:pPr>
              <a:t>4/16/2015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EBEB96-E8C5-45DC-8D24-796FBB77675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485" y="1905000"/>
            <a:ext cx="32972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485" y="2514600"/>
            <a:ext cx="3297254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0872" y="1905000"/>
            <a:ext cx="32972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0872" y="2514600"/>
            <a:ext cx="3297254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E4B61A-8255-4E4E-8C69-7F02A5457623}" type="datetimeFigureOut">
              <a:rPr lang="en-US"/>
              <a:pPr>
                <a:defRPr/>
              </a:pPr>
              <a:t>4/16/2015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6F531-EB7C-41D5-8710-A7EFBF6CE33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3E5FB-7D25-48A6-8B62-A5883C9BBC96}" type="datetimeFigureOut">
              <a:rPr lang="en-US"/>
              <a:pPr>
                <a:defRPr/>
              </a:pPr>
              <a:t>4/16/2015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8067C0-5630-445F-972F-C1AC9766E68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D70B65-E467-49C1-B69B-8F1B20DE657E}" type="datetimeFigureOut">
              <a:rPr lang="en-US"/>
              <a:pPr>
                <a:defRPr/>
              </a:pPr>
              <a:t>4/16/2015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DA141D-DADA-4474-9D15-0EDA0FD9E76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6" y="1447800"/>
            <a:ext cx="2550798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8462" y="1447800"/>
            <a:ext cx="3896998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6" y="3129281"/>
            <a:ext cx="2550797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24D56C-B97C-4A40-BCCA-81917D108DA9}" type="datetimeFigureOut">
              <a:rPr lang="en-US"/>
              <a:pPr>
                <a:defRPr/>
              </a:pPr>
              <a:t>4/16/2015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D56B69-06C6-4556-825E-5675E007DD6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430" y="1854192"/>
            <a:ext cx="3819680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2160" y="1143000"/>
            <a:ext cx="24003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6" y="3657600"/>
            <a:ext cx="3813734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4412F0-B93F-448A-B52D-9D03B4E38F35}" type="datetimeFigureOut">
              <a:rPr lang="en-US"/>
              <a:pPr>
                <a:defRPr/>
              </a:pPr>
              <a:t>4/16/2015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6165F5-7ABD-4FBE-8225-4C88079D21B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/>
          </p:cNvPicPr>
          <p:nvPr/>
        </p:nvPicPr>
        <p:blipFill>
          <a:blip r:embed="rId19"/>
          <a:srcRect l="3613"/>
          <a:stretch>
            <a:fillRect/>
          </a:stretch>
        </p:blipFill>
        <p:spPr bwMode="auto">
          <a:xfrm>
            <a:off x="0" y="2670175"/>
            <a:ext cx="3027363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6"/>
          <p:cNvPicPr>
            <a:picLocks noChangeAspect="1"/>
          </p:cNvPicPr>
          <p:nvPr/>
        </p:nvPicPr>
        <p:blipFill>
          <a:blip r:embed="rId20"/>
          <a:srcRect l="35640"/>
          <a:stretch>
            <a:fillRect/>
          </a:stretch>
        </p:blipFill>
        <p:spPr bwMode="auto">
          <a:xfrm>
            <a:off x="0" y="2892425"/>
            <a:ext cx="1141413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Oval 15"/>
          <p:cNvSpPr/>
          <p:nvPr/>
        </p:nvSpPr>
        <p:spPr>
          <a:xfrm>
            <a:off x="6456759" y="1676400"/>
            <a:ext cx="211455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031" name="Picture 8"/>
          <p:cNvPicPr>
            <a:picLocks noChangeAspect="1"/>
          </p:cNvPicPr>
          <p:nvPr/>
        </p:nvPicPr>
        <p:blipFill>
          <a:blip r:embed="rId21"/>
          <a:srcRect t="28813"/>
          <a:stretch>
            <a:fillRect/>
          </a:stretch>
        </p:blipFill>
        <p:spPr bwMode="auto">
          <a:xfrm>
            <a:off x="5999163" y="0"/>
            <a:ext cx="1203325" cy="114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9"/>
          <p:cNvPicPr>
            <a:picLocks noChangeAspect="1"/>
          </p:cNvPicPr>
          <p:nvPr/>
        </p:nvPicPr>
        <p:blipFill>
          <a:blip r:embed="rId22"/>
          <a:srcRect b="23320"/>
          <a:stretch>
            <a:fillRect/>
          </a:stretch>
        </p:blipFill>
        <p:spPr bwMode="auto">
          <a:xfrm>
            <a:off x="6456363" y="6096000"/>
            <a:ext cx="7461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/>
        </p:nvSpPr>
        <p:spPr>
          <a:xfrm>
            <a:off x="7827963" y="0"/>
            <a:ext cx="51435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34" name="Title Placeholder 1"/>
          <p:cNvSpPr>
            <a:spLocks noGrp="1"/>
          </p:cNvSpPr>
          <p:nvPr>
            <p:ph type="title"/>
          </p:nvPr>
        </p:nvSpPr>
        <p:spPr bwMode="auto">
          <a:xfrm>
            <a:off x="484188" y="452438"/>
            <a:ext cx="7053262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27088" y="2052638"/>
            <a:ext cx="6710362" cy="419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3000" y="1828800"/>
            <a:ext cx="990600" cy="22860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0" i="0" smtClean="0">
                <a:solidFill>
                  <a:schemeClr val="tx1">
                    <a:tint val="75000"/>
                    <a:alpha val="6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1688524-4CD1-4758-95F5-59B8B2B248A4}" type="datetimeFigureOut">
              <a:rPr lang="en-US"/>
              <a:pPr>
                <a:defRPr/>
              </a:pPr>
              <a:t>4/16/2015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1731" y="3263107"/>
            <a:ext cx="3859213" cy="228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0" i="0" dirty="0">
                <a:solidFill>
                  <a:schemeClr val="tx1">
                    <a:tint val="75000"/>
                    <a:alpha val="6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64463" y="295275"/>
            <a:ext cx="628650" cy="768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2800" b="0" i="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AC8E781-D71B-4235-93DE-7E2FE4822E0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9" r:id="rId12"/>
    <p:sldLayoutId id="2147483686" r:id="rId13"/>
    <p:sldLayoutId id="2147483690" r:id="rId14"/>
    <p:sldLayoutId id="2147483691" r:id="rId15"/>
    <p:sldLayoutId id="2147483687" r:id="rId16"/>
    <p:sldLayoutId id="2147483688" r:id="rId17"/>
  </p:sldLayoutIdLst>
  <p:transition spd="med">
    <p:push dir="u"/>
  </p:transition>
  <p:hf sldNum="0"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4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Century Gothic" pitchFamily="34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Century Gothic" pitchFamily="34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Century Gothic" pitchFamily="34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200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60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40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40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hyperlink" Target="http://www.habitat.org/eurasia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media" Target="../media/media2.mp3"/><Relationship Id="rId7" Type="http://schemas.openxmlformats.org/officeDocument/2006/relationships/image" Target="../media/image1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3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7.png"/><Relationship Id="rId4" Type="http://schemas.openxmlformats.org/officeDocument/2006/relationships/audio" Target="../media/media2.mp3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3584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400" dirty="0" smtClean="0">
                <a:latin typeface="+mn-lt"/>
              </a:rPr>
              <a:t>Разработчик презентации: </a:t>
            </a:r>
            <a:r>
              <a:rPr lang="ru-RU" sz="2800" dirty="0" smtClean="0">
                <a:latin typeface="+mn-lt"/>
              </a:rPr>
              <a:t>Аносова Наталия Сергеевна</a:t>
            </a:r>
          </a:p>
          <a:p>
            <a:r>
              <a:rPr lang="ru-RU" sz="2400" dirty="0" smtClean="0">
                <a:latin typeface="+mn-lt"/>
              </a:rPr>
              <a:t>Учитель английского языка, ГБОУ гимназия 1552</a:t>
            </a:r>
          </a:p>
          <a:p>
            <a:r>
              <a:rPr lang="ru-RU" sz="2400" dirty="0" smtClean="0">
                <a:latin typeface="+mn-lt"/>
              </a:rPr>
              <a:t>Презентация к уроку по учебному предмету </a:t>
            </a:r>
            <a:r>
              <a:rPr lang="ru-RU" sz="2400" b="1" dirty="0" smtClean="0">
                <a:latin typeface="+mn-lt"/>
              </a:rPr>
              <a:t>«Английский язык» </a:t>
            </a:r>
            <a:r>
              <a:rPr lang="ru-RU" sz="2400" dirty="0" smtClean="0">
                <a:latin typeface="+mn-lt"/>
              </a:rPr>
              <a:t>в 9 классе на тему </a:t>
            </a:r>
            <a:r>
              <a:rPr lang="ru-RU" sz="2400" b="1" dirty="0" smtClean="0">
                <a:latin typeface="+mn-lt"/>
              </a:rPr>
              <a:t>«Дом, в котором мы живем»</a:t>
            </a: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1325" y="452438"/>
            <a:ext cx="5826125" cy="1400175"/>
          </a:xfrm>
        </p:spPr>
        <p:txBody>
          <a:bodyPr/>
          <a:lstStyle/>
          <a:p>
            <a:r>
              <a:rPr lang="en-US" smtClean="0"/>
              <a:t>Word Builder</a:t>
            </a:r>
            <a:endParaRPr lang="ru-RU" smtClean="0"/>
          </a:p>
        </p:txBody>
      </p:sp>
      <p:sp>
        <p:nvSpPr>
          <p:cNvPr id="18" name="Управляющая кнопка: сведения 17">
            <a:hlinkClick r:id="" action="ppaction://noaction" highlightClick="1"/>
          </p:cNvPr>
          <p:cNvSpPr/>
          <p:nvPr/>
        </p:nvSpPr>
        <p:spPr>
          <a:xfrm>
            <a:off x="614854" y="338960"/>
            <a:ext cx="1008993" cy="961696"/>
          </a:xfrm>
          <a:prstGeom prst="actionButtonInformatio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8" name="Группа 7"/>
          <p:cNvGrpSpPr>
            <a:grpSpLocks/>
          </p:cNvGrpSpPr>
          <p:nvPr/>
        </p:nvGrpSpPr>
        <p:grpSpPr bwMode="auto">
          <a:xfrm>
            <a:off x="377825" y="1671638"/>
            <a:ext cx="3973513" cy="4271962"/>
            <a:chOff x="614855" y="1671144"/>
            <a:chExt cx="3972912" cy="4272455"/>
          </a:xfrm>
        </p:grpSpPr>
        <p:sp>
          <p:nvSpPr>
            <p:cNvPr id="5" name="Блок-схема: внутренняя память 4"/>
            <p:cNvSpPr/>
            <p:nvPr/>
          </p:nvSpPr>
          <p:spPr>
            <a:xfrm>
              <a:off x="614855" y="1671144"/>
              <a:ext cx="3972912" cy="4272455"/>
            </a:xfrm>
            <a:prstGeom prst="flowChartInternalStorage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119604" y="1726712"/>
              <a:ext cx="3152298" cy="46201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Place</a:t>
              </a:r>
              <a:endPara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  <p:sp>
          <p:nvSpPr>
            <p:cNvPr id="27657" name="TextBox 6"/>
            <p:cNvSpPr txBox="1">
              <a:spLocks noChangeArrowheads="1"/>
            </p:cNvSpPr>
            <p:nvPr/>
          </p:nvSpPr>
          <p:spPr bwMode="auto">
            <a:xfrm>
              <a:off x="1119350" y="2187988"/>
              <a:ext cx="3468417" cy="36933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342900" indent="-342900">
                <a:buFont typeface="Century Gothic" pitchFamily="34" charset="0"/>
                <a:buAutoNum type="arabicPeriod"/>
              </a:pPr>
              <a:r>
                <a:rPr lang="en-US" b="1">
                  <a:latin typeface="Century Gothic" pitchFamily="34" charset="0"/>
                </a:rPr>
                <a:t>Downstairs</a:t>
              </a:r>
              <a:r>
                <a:rPr lang="en-US">
                  <a:latin typeface="Century Gothic" pitchFamily="34" charset="0"/>
                </a:rPr>
                <a:t> there is…</a:t>
              </a:r>
            </a:p>
            <a:p>
              <a:pPr marL="342900" indent="-342900">
                <a:buFont typeface="Century Gothic" pitchFamily="34" charset="0"/>
                <a:buAutoNum type="arabicPeriod"/>
              </a:pPr>
              <a:r>
                <a:rPr lang="en-US" b="1">
                  <a:latin typeface="Century Gothic" pitchFamily="34" charset="0"/>
                </a:rPr>
                <a:t>Upstairs</a:t>
              </a:r>
              <a:r>
                <a:rPr lang="en-US">
                  <a:latin typeface="Century Gothic" pitchFamily="34" charset="0"/>
                </a:rPr>
                <a:t> there is…</a:t>
              </a:r>
            </a:p>
            <a:p>
              <a:pPr marL="342900" indent="-342900">
                <a:buFont typeface="Century Gothic" pitchFamily="34" charset="0"/>
                <a:buAutoNum type="arabicPeriod"/>
              </a:pPr>
              <a:r>
                <a:rPr lang="en-US" b="1">
                  <a:latin typeface="Century Gothic" pitchFamily="34" charset="0"/>
                </a:rPr>
                <a:t>Inside </a:t>
              </a:r>
              <a:r>
                <a:rPr lang="en-US">
                  <a:latin typeface="Century Gothic" pitchFamily="34" charset="0"/>
                </a:rPr>
                <a:t>there is…</a:t>
              </a:r>
            </a:p>
            <a:p>
              <a:pPr marL="342900" indent="-342900">
                <a:buFont typeface="Century Gothic" pitchFamily="34" charset="0"/>
                <a:buAutoNum type="arabicPeriod"/>
              </a:pPr>
              <a:r>
                <a:rPr lang="en-US" b="1">
                  <a:latin typeface="Century Gothic" pitchFamily="34" charset="0"/>
                </a:rPr>
                <a:t>Outside</a:t>
              </a:r>
              <a:r>
                <a:rPr lang="en-US">
                  <a:latin typeface="Century Gothic" pitchFamily="34" charset="0"/>
                </a:rPr>
                <a:t> there is…</a:t>
              </a:r>
            </a:p>
            <a:p>
              <a:pPr marL="342900" indent="-342900">
                <a:buFont typeface="Century Gothic" pitchFamily="34" charset="0"/>
                <a:buAutoNum type="arabicPeriod"/>
              </a:pPr>
              <a:r>
                <a:rPr lang="en-US" b="1">
                  <a:latin typeface="Century Gothic" pitchFamily="34" charset="0"/>
                </a:rPr>
                <a:t>Along one wall </a:t>
              </a:r>
              <a:r>
                <a:rPr lang="en-US">
                  <a:latin typeface="Century Gothic" pitchFamily="34" charset="0"/>
                </a:rPr>
                <a:t>there are…</a:t>
              </a:r>
            </a:p>
            <a:p>
              <a:pPr marL="342900" indent="-342900">
                <a:buFont typeface="Century Gothic" pitchFamily="34" charset="0"/>
                <a:buAutoNum type="arabicPeriod"/>
              </a:pPr>
              <a:r>
                <a:rPr lang="en-US" b="1">
                  <a:latin typeface="Century Gothic" pitchFamily="34" charset="0"/>
                </a:rPr>
                <a:t>On one side </a:t>
              </a:r>
              <a:r>
                <a:rPr lang="en-US">
                  <a:latin typeface="Century Gothic" pitchFamily="34" charset="0"/>
                </a:rPr>
                <a:t>of the room there is…</a:t>
              </a:r>
            </a:p>
            <a:p>
              <a:pPr marL="342900" indent="-342900">
                <a:buFont typeface="Century Gothic" pitchFamily="34" charset="0"/>
                <a:buAutoNum type="arabicPeriod"/>
              </a:pPr>
              <a:r>
                <a:rPr lang="en-US" b="1">
                  <a:latin typeface="Century Gothic" pitchFamily="34" charset="0"/>
                </a:rPr>
                <a:t>In the corner </a:t>
              </a:r>
              <a:r>
                <a:rPr lang="en-US">
                  <a:latin typeface="Century Gothic" pitchFamily="34" charset="0"/>
                </a:rPr>
                <a:t>there is…</a:t>
              </a:r>
            </a:p>
            <a:p>
              <a:pPr marL="342900" indent="-342900">
                <a:buFont typeface="Century Gothic" pitchFamily="34" charset="0"/>
                <a:buAutoNum type="arabicPeriod"/>
              </a:pPr>
              <a:r>
                <a:rPr lang="en-US" b="1">
                  <a:latin typeface="Century Gothic" pitchFamily="34" charset="0"/>
                </a:rPr>
                <a:t>Below</a:t>
              </a:r>
              <a:r>
                <a:rPr lang="en-US">
                  <a:latin typeface="Century Gothic" pitchFamily="34" charset="0"/>
                </a:rPr>
                <a:t> the ground floor there is…</a:t>
              </a:r>
            </a:p>
            <a:p>
              <a:pPr marL="342900" indent="-342900">
                <a:buFont typeface="Century Gothic" pitchFamily="34" charset="0"/>
                <a:buAutoNum type="arabicPeriod"/>
              </a:pPr>
              <a:r>
                <a:rPr lang="en-US" b="1">
                  <a:latin typeface="Century Gothic" pitchFamily="34" charset="0"/>
                </a:rPr>
                <a:t>Above</a:t>
              </a:r>
              <a:r>
                <a:rPr lang="en-US">
                  <a:latin typeface="Century Gothic" pitchFamily="34" charset="0"/>
                </a:rPr>
                <a:t> the living room there is…</a:t>
              </a:r>
              <a:endParaRPr lang="ru-RU">
                <a:latin typeface="Century Gothic" pitchFamily="34" charset="0"/>
              </a:endParaRPr>
            </a:p>
          </p:txBody>
        </p:sp>
      </p:grpSp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2"/>
          <a:srcRect l="17068" r="23139"/>
          <a:stretch/>
        </p:blipFill>
        <p:spPr bwMode="auto">
          <a:xfrm>
            <a:off x="4343400" y="1671638"/>
            <a:ext cx="4556125" cy="42719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1325" y="452438"/>
            <a:ext cx="5826125" cy="1400175"/>
          </a:xfrm>
        </p:spPr>
        <p:txBody>
          <a:bodyPr/>
          <a:lstStyle/>
          <a:p>
            <a:r>
              <a:rPr lang="en-US" smtClean="0"/>
              <a:t>Word Builder</a:t>
            </a:r>
            <a:endParaRPr lang="ru-RU" smtClean="0"/>
          </a:p>
        </p:txBody>
      </p:sp>
      <p:sp>
        <p:nvSpPr>
          <p:cNvPr id="18" name="Управляющая кнопка: сведения 17">
            <a:hlinkClick r:id="" action="ppaction://noaction" highlightClick="1"/>
          </p:cNvPr>
          <p:cNvSpPr/>
          <p:nvPr/>
        </p:nvSpPr>
        <p:spPr>
          <a:xfrm>
            <a:off x="614854" y="338960"/>
            <a:ext cx="1008993" cy="961696"/>
          </a:xfrm>
          <a:prstGeom prst="actionButtonInformatio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8" name="Группа 7"/>
          <p:cNvGrpSpPr>
            <a:grpSpLocks/>
          </p:cNvGrpSpPr>
          <p:nvPr/>
        </p:nvGrpSpPr>
        <p:grpSpPr bwMode="auto">
          <a:xfrm>
            <a:off x="4824413" y="1538288"/>
            <a:ext cx="3973512" cy="4273550"/>
            <a:chOff x="614855" y="1671144"/>
            <a:chExt cx="3972912" cy="4272455"/>
          </a:xfrm>
        </p:grpSpPr>
        <p:sp>
          <p:nvSpPr>
            <p:cNvPr id="5" name="Блок-схема: внутренняя память 4"/>
            <p:cNvSpPr/>
            <p:nvPr/>
          </p:nvSpPr>
          <p:spPr>
            <a:xfrm>
              <a:off x="614855" y="1671144"/>
              <a:ext cx="3972912" cy="4272455"/>
            </a:xfrm>
            <a:prstGeom prst="flowChartInternalStorag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119604" y="1726692"/>
              <a:ext cx="3152299" cy="46184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Movement</a:t>
              </a:r>
              <a:endPara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  <p:sp>
          <p:nvSpPr>
            <p:cNvPr id="28681" name="TextBox 6"/>
            <p:cNvSpPr txBox="1">
              <a:spLocks noChangeArrowheads="1"/>
            </p:cNvSpPr>
            <p:nvPr/>
          </p:nvSpPr>
          <p:spPr bwMode="auto">
            <a:xfrm>
              <a:off x="1119350" y="2187988"/>
              <a:ext cx="3468417" cy="31393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342900" indent="-342900">
                <a:buFont typeface="Century Gothic" pitchFamily="34" charset="0"/>
                <a:buAutoNum type="arabicPeriod"/>
              </a:pPr>
              <a:r>
                <a:rPr lang="en-US">
                  <a:latin typeface="Century Gothic" pitchFamily="34" charset="0"/>
                </a:rPr>
                <a:t>Go </a:t>
              </a:r>
              <a:r>
                <a:rPr lang="en-US" b="1">
                  <a:latin typeface="Century Gothic" pitchFamily="34" charset="0"/>
                </a:rPr>
                <a:t>downstairs</a:t>
              </a:r>
            </a:p>
            <a:p>
              <a:pPr marL="342900" indent="-342900">
                <a:buFont typeface="Century Gothic" pitchFamily="34" charset="0"/>
                <a:buAutoNum type="arabicPeriod"/>
              </a:pPr>
              <a:r>
                <a:rPr lang="en-US">
                  <a:latin typeface="Century Gothic" pitchFamily="34" charset="0"/>
                </a:rPr>
                <a:t>Go </a:t>
              </a:r>
              <a:r>
                <a:rPr lang="en-US" b="1">
                  <a:latin typeface="Century Gothic" pitchFamily="34" charset="0"/>
                </a:rPr>
                <a:t>upstairs</a:t>
              </a:r>
            </a:p>
            <a:p>
              <a:pPr marL="342900" indent="-342900">
                <a:buFont typeface="Century Gothic" pitchFamily="34" charset="0"/>
                <a:buAutoNum type="arabicPeriod"/>
              </a:pPr>
              <a:r>
                <a:rPr lang="en-US">
                  <a:latin typeface="Century Gothic" pitchFamily="34" charset="0"/>
                </a:rPr>
                <a:t>Go </a:t>
              </a:r>
              <a:r>
                <a:rPr lang="en-US" b="1">
                  <a:latin typeface="Century Gothic" pitchFamily="34" charset="0"/>
                </a:rPr>
                <a:t>inside</a:t>
              </a:r>
            </a:p>
            <a:p>
              <a:pPr marL="342900" indent="-342900">
                <a:buFont typeface="Century Gothic" pitchFamily="34" charset="0"/>
                <a:buAutoNum type="arabicPeriod"/>
              </a:pPr>
              <a:r>
                <a:rPr lang="en-US">
                  <a:latin typeface="Century Gothic" pitchFamily="34" charset="0"/>
                </a:rPr>
                <a:t>Go </a:t>
              </a:r>
              <a:r>
                <a:rPr lang="en-US" b="1">
                  <a:latin typeface="Century Gothic" pitchFamily="34" charset="0"/>
                </a:rPr>
                <a:t>outside</a:t>
              </a:r>
            </a:p>
            <a:p>
              <a:pPr marL="342900" indent="-342900">
                <a:buFont typeface="Century Gothic" pitchFamily="34" charset="0"/>
                <a:buAutoNum type="arabicPeriod"/>
              </a:pPr>
              <a:r>
                <a:rPr lang="en-US">
                  <a:latin typeface="Century Gothic" pitchFamily="34" charset="0"/>
                </a:rPr>
                <a:t>Go </a:t>
              </a:r>
              <a:r>
                <a:rPr lang="en-US" b="1">
                  <a:latin typeface="Century Gothic" pitchFamily="34" charset="0"/>
                </a:rPr>
                <a:t>along the path</a:t>
              </a:r>
            </a:p>
            <a:p>
              <a:pPr marL="342900" indent="-342900">
                <a:buFont typeface="Century Gothic" pitchFamily="34" charset="0"/>
                <a:buAutoNum type="arabicPeriod"/>
              </a:pPr>
              <a:r>
                <a:rPr lang="en-US">
                  <a:latin typeface="Century Gothic" pitchFamily="34" charset="0"/>
                </a:rPr>
                <a:t>Go </a:t>
              </a:r>
              <a:r>
                <a:rPr lang="en-US" b="1">
                  <a:latin typeface="Century Gothic" pitchFamily="34" charset="0"/>
                </a:rPr>
                <a:t>onto</a:t>
              </a:r>
              <a:r>
                <a:rPr lang="en-US">
                  <a:latin typeface="Century Gothic" pitchFamily="34" charset="0"/>
                </a:rPr>
                <a:t> the terrace</a:t>
              </a:r>
            </a:p>
            <a:p>
              <a:pPr marL="342900" indent="-342900">
                <a:buFont typeface="Century Gothic" pitchFamily="34" charset="0"/>
                <a:buAutoNum type="arabicPeriod"/>
              </a:pPr>
              <a:endParaRPr lang="en-US">
                <a:latin typeface="Century Gothic" pitchFamily="34" charset="0"/>
              </a:endParaRPr>
            </a:p>
            <a:p>
              <a:pPr marL="342900" indent="-342900">
                <a:buFont typeface="Century Gothic" pitchFamily="34" charset="0"/>
                <a:buAutoNum type="arabicPeriod"/>
              </a:pPr>
              <a:r>
                <a:rPr lang="en-US">
                  <a:latin typeface="Century Gothic" pitchFamily="34" charset="0"/>
                </a:rPr>
                <a:t>Get </a:t>
              </a:r>
              <a:r>
                <a:rPr lang="en-US" b="1">
                  <a:latin typeface="Century Gothic" pitchFamily="34" charset="0"/>
                </a:rPr>
                <a:t>into</a:t>
              </a:r>
              <a:r>
                <a:rPr lang="en-US">
                  <a:latin typeface="Century Gothic" pitchFamily="34" charset="0"/>
                </a:rPr>
                <a:t> the boat</a:t>
              </a:r>
            </a:p>
            <a:p>
              <a:pPr marL="342900" indent="-342900">
                <a:buFont typeface="Century Gothic" pitchFamily="34" charset="0"/>
                <a:buAutoNum type="arabicPeriod"/>
              </a:pPr>
              <a:r>
                <a:rPr lang="en-US">
                  <a:latin typeface="Century Gothic" pitchFamily="34" charset="0"/>
                </a:rPr>
                <a:t>Go </a:t>
              </a:r>
              <a:r>
                <a:rPr lang="en-US" b="1">
                  <a:latin typeface="Century Gothic" pitchFamily="34" charset="0"/>
                </a:rPr>
                <a:t>down to </a:t>
              </a:r>
              <a:r>
                <a:rPr lang="en-US">
                  <a:latin typeface="Century Gothic" pitchFamily="34" charset="0"/>
                </a:rPr>
                <a:t>the storage area</a:t>
              </a:r>
            </a:p>
            <a:p>
              <a:pPr marL="342900" indent="-342900">
                <a:buFont typeface="Century Gothic" pitchFamily="34" charset="0"/>
                <a:buAutoNum type="arabicPeriod"/>
              </a:pPr>
              <a:r>
                <a:rPr lang="en-US">
                  <a:latin typeface="Century Gothic" pitchFamily="34" charset="0"/>
                </a:rPr>
                <a:t>Go </a:t>
              </a:r>
              <a:r>
                <a:rPr lang="en-US" b="1">
                  <a:latin typeface="Century Gothic" pitchFamily="34" charset="0"/>
                </a:rPr>
                <a:t>up to </a:t>
              </a:r>
              <a:r>
                <a:rPr lang="en-US">
                  <a:latin typeface="Century Gothic" pitchFamily="34" charset="0"/>
                </a:rPr>
                <a:t>the top floor</a:t>
              </a:r>
              <a:endParaRPr lang="ru-RU">
                <a:latin typeface="Century Gothic" pitchFamily="34" charset="0"/>
              </a:endParaRPr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/>
          <a:srcRect l="6236" r="4788"/>
          <a:stretch/>
        </p:blipFill>
        <p:spPr bwMode="auto">
          <a:xfrm>
            <a:off x="252413" y="1538288"/>
            <a:ext cx="5068887" cy="42735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1325" y="452438"/>
            <a:ext cx="5826125" cy="1400175"/>
          </a:xfrm>
        </p:spPr>
        <p:txBody>
          <a:bodyPr/>
          <a:lstStyle/>
          <a:p>
            <a:r>
              <a:rPr lang="en-US" smtClean="0"/>
              <a:t>Grammar</a:t>
            </a:r>
            <a:endParaRPr lang="ru-RU" smtClean="0"/>
          </a:p>
        </p:txBody>
      </p:sp>
      <p:sp>
        <p:nvSpPr>
          <p:cNvPr id="18" name="Управляющая кнопка: возврат 17">
            <a:hlinkClick r:id="" action="ppaction://noaction" highlightClick="1"/>
          </p:cNvPr>
          <p:cNvSpPr/>
          <p:nvPr/>
        </p:nvSpPr>
        <p:spPr>
          <a:xfrm>
            <a:off x="614854" y="338960"/>
            <a:ext cx="1008993" cy="961696"/>
          </a:xfrm>
          <a:prstGeom prst="actionButtonReturn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20390" y="1579971"/>
            <a:ext cx="8087470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To have/get something done</a:t>
            </a:r>
            <a:endParaRPr lang="ru-RU" sz="4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Прямоугольная выноска 3"/>
          <p:cNvSpPr/>
          <p:nvPr/>
        </p:nvSpPr>
        <p:spPr>
          <a:xfrm>
            <a:off x="709613" y="2419350"/>
            <a:ext cx="7897812" cy="647700"/>
          </a:xfrm>
          <a:prstGeom prst="wedgeRectCallout">
            <a:avLst>
              <a:gd name="adj1" fmla="val -38398"/>
              <a:gd name="adj2" fmla="val 7713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We use </a:t>
            </a:r>
            <a:r>
              <a:rPr lang="en-US" i="1" dirty="0"/>
              <a:t>to have/get something done </a:t>
            </a:r>
            <a:r>
              <a:rPr lang="en-US" dirty="0"/>
              <a:t>when we talk about someone who did our activities (e.g. expert, specialist, master).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43905" y="3321278"/>
            <a:ext cx="2348720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Example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sp>
        <p:nvSpPr>
          <p:cNvPr id="10" name="Прямоугольная выноска 9"/>
          <p:cNvSpPr>
            <a:spLocks noChangeArrowheads="1"/>
          </p:cNvSpPr>
          <p:nvPr/>
        </p:nvSpPr>
        <p:spPr bwMode="auto">
          <a:xfrm>
            <a:off x="562282" y="4090681"/>
            <a:ext cx="7897813" cy="2241550"/>
          </a:xfrm>
          <a:prstGeom prst="wedgeRectCallout">
            <a:avLst>
              <a:gd name="adj1" fmla="val -6755"/>
              <a:gd name="adj2" fmla="val 58592"/>
            </a:avLst>
          </a:prstGeom>
          <a:solidFill>
            <a:srgbClr val="EF7A24"/>
          </a:solidFill>
          <a:ln w="19050" cap="rnd" algn="ctr">
            <a:solidFill>
              <a:srgbClr val="B05817"/>
            </a:solidFill>
            <a:miter lim="800000"/>
            <a:headEnd/>
            <a:tailEnd/>
          </a:ln>
        </p:spPr>
        <p:txBody>
          <a:bodyPr anchor="ctr"/>
          <a:lstStyle/>
          <a:p>
            <a:pPr marL="342900" indent="-342900">
              <a:buSzPct val="115000"/>
              <a:buFont typeface="Wingdings" pitchFamily="2" charset="2"/>
              <a:buChar char="v"/>
            </a:pPr>
            <a:r>
              <a:rPr lang="en-US" sz="2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We </a:t>
            </a:r>
            <a:r>
              <a:rPr lang="en-US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got </a:t>
            </a:r>
            <a:r>
              <a:rPr lang="en-US" sz="2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the whole kitchen </a:t>
            </a:r>
            <a:r>
              <a:rPr lang="en-US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disinfected</a:t>
            </a:r>
            <a:r>
              <a:rPr lang="ru-RU" sz="2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</a:t>
            </a:r>
            <a:r>
              <a:rPr lang="ru-RU" i="1" dirty="0">
                <a:solidFill>
                  <a:srgbClr val="FFFFFF"/>
                </a:solidFill>
                <a:latin typeface="Century Gothic" pitchFamily="34" charset="0"/>
              </a:rPr>
              <a:t>(</a:t>
            </a:r>
            <a:r>
              <a:rPr lang="en-US" i="1" dirty="0">
                <a:solidFill>
                  <a:srgbClr val="FFFFFF"/>
                </a:solidFill>
                <a:latin typeface="Century Gothic" pitchFamily="34" charset="0"/>
              </a:rPr>
              <a:t>We didn’t do it ourselves</a:t>
            </a:r>
            <a:r>
              <a:rPr lang="ru-RU" i="1" dirty="0">
                <a:solidFill>
                  <a:srgbClr val="FFFFFF"/>
                </a:solidFill>
              </a:rPr>
              <a:t> </a:t>
            </a:r>
            <a:r>
              <a:rPr lang="en-US" i="1" dirty="0">
                <a:solidFill>
                  <a:srgbClr val="FFFFFF"/>
                </a:solidFill>
                <a:latin typeface="Century Gothic" pitchFamily="34" charset="0"/>
              </a:rPr>
              <a:t>, someone else did it for us).</a:t>
            </a:r>
            <a:endParaRPr lang="en-US" sz="2000" i="1" dirty="0">
              <a:solidFill>
                <a:srgbClr val="FFFFFF"/>
              </a:solidFill>
              <a:latin typeface="Century Gothic" pitchFamily="34" charset="0"/>
            </a:endParaRPr>
          </a:p>
          <a:p>
            <a:pPr marL="342900" indent="-342900">
              <a:buSzPct val="115000"/>
              <a:buFont typeface="Wingdings" pitchFamily="2" charset="2"/>
              <a:buChar char="v"/>
            </a:pPr>
            <a:r>
              <a:rPr lang="en-US" sz="2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They </a:t>
            </a:r>
            <a:r>
              <a:rPr lang="en-US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have</a:t>
            </a:r>
            <a:r>
              <a:rPr lang="en-US" sz="2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their carpets </a:t>
            </a:r>
            <a:r>
              <a:rPr lang="en-US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cleaned</a:t>
            </a:r>
            <a:r>
              <a:rPr lang="en-US" sz="2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</a:t>
            </a:r>
            <a:r>
              <a:rPr lang="en-US" i="1" dirty="0">
                <a:solidFill>
                  <a:srgbClr val="FFFFFF"/>
                </a:solidFill>
                <a:latin typeface="Century Gothic" pitchFamily="34" charset="0"/>
              </a:rPr>
              <a:t>(They don’t do it themselves, they ask a specialist to clean the carpets</a:t>
            </a:r>
            <a:r>
              <a:rPr lang="en-US" i="1" dirty="0" smtClean="0">
                <a:solidFill>
                  <a:srgbClr val="FFFFFF"/>
                </a:solidFill>
                <a:latin typeface="Century Gothic" pitchFamily="34" charset="0"/>
              </a:rPr>
              <a:t>)</a:t>
            </a:r>
            <a:r>
              <a:rPr lang="ru-RU" i="1" dirty="0" smtClean="0">
                <a:solidFill>
                  <a:srgbClr val="FFFFFF"/>
                </a:solidFill>
                <a:latin typeface="Century Gothic" pitchFamily="34" charset="0"/>
              </a:rPr>
              <a:t>.</a:t>
            </a:r>
            <a:endParaRPr lang="en-US" sz="2000" i="1" dirty="0">
              <a:solidFill>
                <a:srgbClr val="FFFFFF"/>
              </a:solidFill>
              <a:latin typeface="Century Gothic" pitchFamily="34" charset="0"/>
            </a:endParaRPr>
          </a:p>
          <a:p>
            <a:pPr marL="342900" indent="-342900">
              <a:buSzPct val="115000"/>
              <a:buFont typeface="Wingdings" pitchFamily="2" charset="2"/>
              <a:buChar char="v"/>
            </a:pPr>
            <a:r>
              <a:rPr lang="en-US" sz="2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I will </a:t>
            </a:r>
            <a:r>
              <a:rPr lang="en-US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have</a:t>
            </a:r>
            <a:r>
              <a:rPr lang="en-US" sz="2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my gas cooker </a:t>
            </a:r>
            <a:r>
              <a:rPr lang="en-US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checked</a:t>
            </a:r>
            <a:r>
              <a:rPr lang="en-US" sz="2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</a:t>
            </a:r>
            <a:r>
              <a:rPr lang="en-US" i="1" dirty="0">
                <a:solidFill>
                  <a:srgbClr val="FFFFFF"/>
                </a:solidFill>
                <a:latin typeface="Century Gothic" pitchFamily="34" charset="0"/>
              </a:rPr>
              <a:t>(I won’t check it myself, it will be done by an expert</a:t>
            </a:r>
            <a:r>
              <a:rPr lang="ru-RU" i="1" dirty="0" smtClean="0">
                <a:solidFill>
                  <a:srgbClr val="FFFFFF"/>
                </a:solidFill>
                <a:latin typeface="Century Gothic" pitchFamily="34" charset="0"/>
              </a:rPr>
              <a:t>).</a:t>
            </a:r>
            <a:endParaRPr lang="ru-RU" sz="2000" i="1" dirty="0">
              <a:solidFill>
                <a:srgbClr val="FFFFFF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1325" y="452438"/>
            <a:ext cx="5826125" cy="1400175"/>
          </a:xfrm>
        </p:spPr>
        <p:txBody>
          <a:bodyPr/>
          <a:lstStyle/>
          <a:p>
            <a:r>
              <a:rPr lang="en-US" smtClean="0"/>
              <a:t>Grammar</a:t>
            </a:r>
            <a:endParaRPr lang="ru-RU" smtClean="0"/>
          </a:p>
        </p:txBody>
      </p:sp>
      <p:sp>
        <p:nvSpPr>
          <p:cNvPr id="18" name="Управляющая кнопка: возврат 17">
            <a:hlinkClick r:id="" action="ppaction://noaction" highlightClick="1"/>
          </p:cNvPr>
          <p:cNvSpPr/>
          <p:nvPr/>
        </p:nvSpPr>
        <p:spPr>
          <a:xfrm>
            <a:off x="614854" y="338960"/>
            <a:ext cx="1008993" cy="961696"/>
          </a:xfrm>
          <a:prstGeom prst="actionButtonReturn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520178" y="490614"/>
            <a:ext cx="2462534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Exercises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sp>
        <p:nvSpPr>
          <p:cNvPr id="5" name="Загнутый угол 4"/>
          <p:cNvSpPr/>
          <p:nvPr/>
        </p:nvSpPr>
        <p:spPr>
          <a:xfrm>
            <a:off x="614853" y="1966452"/>
            <a:ext cx="3988677" cy="3323304"/>
          </a:xfrm>
          <a:prstGeom prst="foldedCorner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285750" indent="-285750">
              <a:buFont typeface="Wingdings" pitchFamily="2" charset="2"/>
              <a:buChar char="v"/>
            </a:pPr>
            <a:r>
              <a:rPr lang="en-US" dirty="0">
                <a:solidFill>
                  <a:srgbClr val="0B4060"/>
                </a:solidFill>
              </a:rPr>
              <a:t>To cut hair (</a:t>
            </a:r>
            <a:r>
              <a:rPr lang="en-US" sz="1600" i="1" dirty="0">
                <a:solidFill>
                  <a:srgbClr val="0B4060"/>
                </a:solidFill>
              </a:rPr>
              <a:t>I, once a month</a:t>
            </a:r>
            <a:r>
              <a:rPr lang="en-US" dirty="0">
                <a:solidFill>
                  <a:srgbClr val="0B4060"/>
                </a:solidFill>
              </a:rPr>
              <a:t>)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dirty="0">
                <a:solidFill>
                  <a:srgbClr val="0B4060"/>
                </a:solidFill>
              </a:rPr>
              <a:t>To wash the window (</a:t>
            </a:r>
            <a:r>
              <a:rPr lang="en-US" sz="1600" i="1" dirty="0">
                <a:solidFill>
                  <a:srgbClr val="0B4060"/>
                </a:solidFill>
              </a:rPr>
              <a:t>We, already</a:t>
            </a:r>
            <a:r>
              <a:rPr lang="en-US" dirty="0">
                <a:solidFill>
                  <a:srgbClr val="0B4060"/>
                </a:solidFill>
              </a:rPr>
              <a:t>)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dirty="0">
                <a:solidFill>
                  <a:srgbClr val="0B4060"/>
                </a:solidFill>
              </a:rPr>
              <a:t>To repair the washing machine (</a:t>
            </a:r>
            <a:r>
              <a:rPr lang="en-US" sz="1600" i="1" dirty="0">
                <a:solidFill>
                  <a:srgbClr val="0B4060"/>
                </a:solidFill>
              </a:rPr>
              <a:t>They, last week</a:t>
            </a:r>
            <a:r>
              <a:rPr lang="en-US" dirty="0">
                <a:solidFill>
                  <a:srgbClr val="0B4060"/>
                </a:solidFill>
              </a:rPr>
              <a:t>)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dirty="0">
                <a:solidFill>
                  <a:srgbClr val="0B4060"/>
                </a:solidFill>
              </a:rPr>
              <a:t>To paint the house (</a:t>
            </a:r>
            <a:r>
              <a:rPr lang="en-US" sz="1600" i="1" dirty="0">
                <a:solidFill>
                  <a:srgbClr val="0B4060"/>
                </a:solidFill>
              </a:rPr>
              <a:t>They, now</a:t>
            </a:r>
            <a:r>
              <a:rPr lang="en-US" dirty="0">
                <a:solidFill>
                  <a:srgbClr val="0B4060"/>
                </a:solidFill>
              </a:rPr>
              <a:t>)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dirty="0">
                <a:solidFill>
                  <a:srgbClr val="0B4060"/>
                </a:solidFill>
              </a:rPr>
              <a:t>To clean the fireplace (</a:t>
            </a:r>
            <a:r>
              <a:rPr lang="en-US" sz="1600" i="1" dirty="0">
                <a:solidFill>
                  <a:srgbClr val="0B4060"/>
                </a:solidFill>
              </a:rPr>
              <a:t>We, in two days</a:t>
            </a:r>
            <a:r>
              <a:rPr lang="en-US" dirty="0">
                <a:solidFill>
                  <a:srgbClr val="0B4060"/>
                </a:solidFill>
              </a:rPr>
              <a:t>)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14852" y="5305861"/>
            <a:ext cx="7993005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To have/get something done</a:t>
            </a:r>
            <a:endParaRPr lang="ru-RU" sz="4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+mn-lt"/>
            </a:endParaRPr>
          </a:p>
        </p:txBody>
      </p:sp>
      <p:sp>
        <p:nvSpPr>
          <p:cNvPr id="7" name="Загнутый угол 6"/>
          <p:cNvSpPr/>
          <p:nvPr/>
        </p:nvSpPr>
        <p:spPr>
          <a:xfrm>
            <a:off x="4729655" y="1966452"/>
            <a:ext cx="4050551" cy="3293806"/>
          </a:xfrm>
          <a:prstGeom prst="foldedCorner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285750" indent="-285750">
              <a:buFont typeface="Wingdings" pitchFamily="2" charset="2"/>
              <a:buChar char="v"/>
            </a:pPr>
            <a:endParaRPr lang="ru-RU" dirty="0" smtClean="0">
              <a:solidFill>
                <a:srgbClr val="7D660F"/>
              </a:solidFill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en-US" dirty="0" smtClean="0">
                <a:solidFill>
                  <a:srgbClr val="7D660F"/>
                </a:solidFill>
              </a:rPr>
              <a:t>I </a:t>
            </a:r>
            <a:r>
              <a:rPr lang="en-US" b="1" dirty="0" smtClean="0">
                <a:solidFill>
                  <a:srgbClr val="7D660F"/>
                </a:solidFill>
              </a:rPr>
              <a:t>have</a:t>
            </a:r>
            <a:r>
              <a:rPr lang="en-US" dirty="0" smtClean="0">
                <a:solidFill>
                  <a:srgbClr val="7D660F"/>
                </a:solidFill>
              </a:rPr>
              <a:t> my hair </a:t>
            </a:r>
            <a:r>
              <a:rPr lang="en-US" b="1" dirty="0" smtClean="0">
                <a:solidFill>
                  <a:srgbClr val="7D660F"/>
                </a:solidFill>
              </a:rPr>
              <a:t>cut</a:t>
            </a:r>
            <a:r>
              <a:rPr lang="en-US" dirty="0" smtClean="0">
                <a:solidFill>
                  <a:srgbClr val="7D660F"/>
                </a:solidFill>
              </a:rPr>
              <a:t> once a month.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dirty="0" smtClean="0">
                <a:solidFill>
                  <a:srgbClr val="7D660F"/>
                </a:solidFill>
              </a:rPr>
              <a:t>We </a:t>
            </a:r>
            <a:r>
              <a:rPr lang="en-US" b="1" dirty="0">
                <a:solidFill>
                  <a:srgbClr val="7D660F"/>
                </a:solidFill>
              </a:rPr>
              <a:t>have</a:t>
            </a:r>
            <a:r>
              <a:rPr lang="en-US" dirty="0">
                <a:solidFill>
                  <a:srgbClr val="7D660F"/>
                </a:solidFill>
              </a:rPr>
              <a:t> already </a:t>
            </a:r>
            <a:r>
              <a:rPr lang="en-US" b="1" dirty="0">
                <a:solidFill>
                  <a:srgbClr val="7D660F"/>
                </a:solidFill>
              </a:rPr>
              <a:t>had</a:t>
            </a:r>
            <a:r>
              <a:rPr lang="en-US" dirty="0">
                <a:solidFill>
                  <a:srgbClr val="7D660F"/>
                </a:solidFill>
              </a:rPr>
              <a:t> the window </a:t>
            </a:r>
            <a:r>
              <a:rPr lang="en-US" b="1" dirty="0">
                <a:solidFill>
                  <a:srgbClr val="7D660F"/>
                </a:solidFill>
              </a:rPr>
              <a:t>washed</a:t>
            </a:r>
            <a:r>
              <a:rPr lang="en-US" dirty="0">
                <a:solidFill>
                  <a:srgbClr val="7D660F"/>
                </a:solidFill>
              </a:rPr>
              <a:t>.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dirty="0">
                <a:solidFill>
                  <a:srgbClr val="7D660F"/>
                </a:solidFill>
              </a:rPr>
              <a:t>They </a:t>
            </a:r>
            <a:r>
              <a:rPr lang="en-US" b="1" dirty="0">
                <a:solidFill>
                  <a:srgbClr val="7D660F"/>
                </a:solidFill>
              </a:rPr>
              <a:t>had</a:t>
            </a:r>
            <a:r>
              <a:rPr lang="en-US" dirty="0">
                <a:solidFill>
                  <a:srgbClr val="7D660F"/>
                </a:solidFill>
              </a:rPr>
              <a:t> the washing machine </a:t>
            </a:r>
            <a:r>
              <a:rPr lang="en-US" b="1" dirty="0">
                <a:solidFill>
                  <a:srgbClr val="7D660F"/>
                </a:solidFill>
              </a:rPr>
              <a:t>repaired</a:t>
            </a:r>
            <a:r>
              <a:rPr lang="en-US" dirty="0">
                <a:solidFill>
                  <a:srgbClr val="7D660F"/>
                </a:solidFill>
              </a:rPr>
              <a:t> last week.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dirty="0">
                <a:solidFill>
                  <a:srgbClr val="7D660F"/>
                </a:solidFill>
              </a:rPr>
              <a:t>They </a:t>
            </a:r>
            <a:r>
              <a:rPr lang="en-US" b="1" dirty="0">
                <a:solidFill>
                  <a:srgbClr val="7D660F"/>
                </a:solidFill>
              </a:rPr>
              <a:t>are having </a:t>
            </a:r>
            <a:r>
              <a:rPr lang="en-US" dirty="0">
                <a:solidFill>
                  <a:srgbClr val="7D660F"/>
                </a:solidFill>
              </a:rPr>
              <a:t>the house </a:t>
            </a:r>
            <a:r>
              <a:rPr lang="en-US" b="1" dirty="0">
                <a:solidFill>
                  <a:srgbClr val="7D660F"/>
                </a:solidFill>
              </a:rPr>
              <a:t>painted</a:t>
            </a:r>
            <a:r>
              <a:rPr lang="en-US" dirty="0">
                <a:solidFill>
                  <a:srgbClr val="7D660F"/>
                </a:solidFill>
              </a:rPr>
              <a:t> now.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dirty="0">
                <a:solidFill>
                  <a:srgbClr val="7D660F"/>
                </a:solidFill>
              </a:rPr>
              <a:t>We</a:t>
            </a:r>
            <a:r>
              <a:rPr lang="en-US" b="1" dirty="0">
                <a:solidFill>
                  <a:srgbClr val="7D660F"/>
                </a:solidFill>
              </a:rPr>
              <a:t>’ll have </a:t>
            </a:r>
            <a:r>
              <a:rPr lang="en-US" dirty="0">
                <a:solidFill>
                  <a:srgbClr val="7D660F"/>
                </a:solidFill>
              </a:rPr>
              <a:t>the fireplace </a:t>
            </a:r>
            <a:r>
              <a:rPr lang="en-US" b="1" dirty="0">
                <a:solidFill>
                  <a:srgbClr val="7D660F"/>
                </a:solidFill>
              </a:rPr>
              <a:t>cleaned</a:t>
            </a:r>
            <a:r>
              <a:rPr lang="en-US" dirty="0">
                <a:solidFill>
                  <a:srgbClr val="7D660F"/>
                </a:solidFill>
              </a:rPr>
              <a:t> in two days.</a:t>
            </a:r>
            <a:endParaRPr lang="ru-RU" dirty="0">
              <a:solidFill>
                <a:srgbClr val="7D660F"/>
              </a:solidFill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>
          <a:xfrm>
            <a:off x="1765300" y="452438"/>
            <a:ext cx="5772150" cy="1400175"/>
          </a:xfrm>
        </p:spPr>
        <p:txBody>
          <a:bodyPr/>
          <a:lstStyle/>
          <a:p>
            <a:r>
              <a:rPr lang="en-US" smtClean="0"/>
              <a:t>Online skills</a:t>
            </a:r>
            <a:endParaRPr lang="ru-RU" smtClean="0"/>
          </a:p>
        </p:txBody>
      </p:sp>
      <p:sp>
        <p:nvSpPr>
          <p:cNvPr id="31746" name="Объект 2"/>
          <p:cNvSpPr>
            <a:spLocks noGrp="1"/>
          </p:cNvSpPr>
          <p:nvPr>
            <p:ph idx="1"/>
          </p:nvPr>
        </p:nvSpPr>
        <p:spPr>
          <a:xfrm>
            <a:off x="827088" y="2052638"/>
            <a:ext cx="4202112" cy="4195762"/>
          </a:xfrm>
        </p:spPr>
        <p:txBody>
          <a:bodyPr/>
          <a:lstStyle/>
          <a:p>
            <a:r>
              <a:rPr lang="en-US" b="1" smtClean="0"/>
              <a:t>Task: </a:t>
            </a:r>
            <a:r>
              <a:rPr lang="en-US" smtClean="0"/>
              <a:t>Find out about volunteering to help build houses</a:t>
            </a:r>
          </a:p>
          <a:p>
            <a:r>
              <a:rPr lang="en-US" b="1" smtClean="0"/>
              <a:t>Tools: </a:t>
            </a:r>
            <a:r>
              <a:rPr lang="en-US" smtClean="0">
                <a:hlinkClick r:id="rId2"/>
              </a:rPr>
              <a:t>www.habitat.org/eurasia</a:t>
            </a:r>
            <a:endParaRPr lang="en-US" smtClean="0"/>
          </a:p>
          <a:p>
            <a:r>
              <a:rPr lang="en-US" b="1" smtClean="0"/>
              <a:t>Skills: </a:t>
            </a:r>
            <a:r>
              <a:rPr lang="en-US" smtClean="0"/>
              <a:t>Navigating a website to find specific information</a:t>
            </a:r>
            <a:endParaRPr lang="ru-RU" smtClean="0"/>
          </a:p>
        </p:txBody>
      </p:sp>
      <p:sp>
        <p:nvSpPr>
          <p:cNvPr id="4" name="Управляющая кнопка: справка 3">
            <a:hlinkClick r:id="" action="ppaction://noaction" highlightClick="1"/>
          </p:cNvPr>
          <p:cNvSpPr/>
          <p:nvPr/>
        </p:nvSpPr>
        <p:spPr>
          <a:xfrm>
            <a:off x="662152" y="425668"/>
            <a:ext cx="993228" cy="1008993"/>
          </a:xfrm>
          <a:prstGeom prst="actionButtonHelp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4560393" y="2053562"/>
            <a:ext cx="4031813" cy="2858312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perspectiveContrastingLeftFacing"/>
            <a:lightRig rig="threePt" dir="t"/>
          </a:scene3d>
          <a:extLst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rcRect l="10973" t="38916" r="33334" b="27461"/>
          <a:stretch>
            <a:fillRect/>
          </a:stretch>
        </p:blipFill>
        <p:spPr bwMode="auto">
          <a:xfrm>
            <a:off x="389251" y="3952567"/>
            <a:ext cx="4905077" cy="1691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63062" y="213008"/>
            <a:ext cx="2768154" cy="195474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/>
          </a:blip>
          <a:srcRect/>
          <a:stretch>
            <a:fillRect/>
          </a:stretch>
        </p:blipFill>
        <p:spPr bwMode="auto">
          <a:xfrm>
            <a:off x="2582587" y="817188"/>
            <a:ext cx="2955195" cy="228073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/>
          </a:blip>
          <a:srcRect/>
          <a:stretch>
            <a:fillRect/>
          </a:stretch>
        </p:blipFill>
        <p:spPr bwMode="auto">
          <a:xfrm>
            <a:off x="5309365" y="2109940"/>
            <a:ext cx="3030594" cy="227551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/>
          </a:blip>
          <a:srcRect/>
          <a:stretch>
            <a:fillRect/>
          </a:stretch>
        </p:blipFill>
        <p:spPr bwMode="auto">
          <a:xfrm>
            <a:off x="6474700" y="4487930"/>
            <a:ext cx="2771210" cy="207840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5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5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Objectives</a:t>
            </a:r>
            <a:endParaRPr lang="ru-RU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088" y="1897626"/>
            <a:ext cx="4975225" cy="4350774"/>
          </a:xfrm>
        </p:spPr>
        <p:txBody>
          <a:bodyPr/>
          <a:lstStyle/>
          <a:p>
            <a:r>
              <a:rPr lang="en-US" sz="2800" b="1" dirty="0" smtClean="0"/>
              <a:t>Listen, read </a:t>
            </a:r>
            <a:r>
              <a:rPr lang="en-US" sz="2800" dirty="0" smtClean="0"/>
              <a:t>and </a:t>
            </a:r>
            <a:r>
              <a:rPr lang="en-US" sz="2800" b="1" dirty="0" smtClean="0"/>
              <a:t>talk</a:t>
            </a:r>
            <a:r>
              <a:rPr lang="en-US" sz="2800" dirty="0" smtClean="0"/>
              <a:t> about houses</a:t>
            </a:r>
          </a:p>
          <a:p>
            <a:r>
              <a:rPr lang="en-US" sz="2800" b="1" dirty="0" smtClean="0"/>
              <a:t>Learn</a:t>
            </a:r>
            <a:r>
              <a:rPr lang="en-US" sz="2800" dirty="0" smtClean="0"/>
              <a:t> about </a:t>
            </a:r>
            <a:r>
              <a:rPr lang="en-US" sz="2800" i="1" dirty="0" smtClean="0"/>
              <a:t>have/get something done</a:t>
            </a:r>
            <a:endParaRPr lang="en-US" sz="2800" dirty="0" smtClean="0"/>
          </a:p>
        </p:txBody>
      </p:sp>
      <p:sp>
        <p:nvSpPr>
          <p:cNvPr id="4" name="Управляющая кнопка: звук 3">
            <a:hlinkClick r:id="" action="ppaction://noaction" highlightClick="1"/>
          </p:cNvPr>
          <p:cNvSpPr/>
          <p:nvPr/>
        </p:nvSpPr>
        <p:spPr>
          <a:xfrm>
            <a:off x="5423333" y="1702678"/>
            <a:ext cx="993228" cy="1024758"/>
          </a:xfrm>
          <a:prstGeom prst="actionButtonSound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Управляющая кнопка: справка 4">
            <a:hlinkClick r:id="" action="ppaction://noaction" highlightClick="1"/>
          </p:cNvPr>
          <p:cNvSpPr/>
          <p:nvPr/>
        </p:nvSpPr>
        <p:spPr>
          <a:xfrm>
            <a:off x="5423333" y="2869324"/>
            <a:ext cx="993228" cy="961697"/>
          </a:xfrm>
          <a:prstGeom prst="actionButtonHelp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Управляющая кнопка: домой 5">
            <a:hlinkClick r:id="" action="ppaction://noaction" highlightClick="1"/>
          </p:cNvPr>
          <p:cNvSpPr/>
          <p:nvPr/>
        </p:nvSpPr>
        <p:spPr>
          <a:xfrm>
            <a:off x="5415450" y="3957145"/>
            <a:ext cx="993228" cy="945931"/>
          </a:xfrm>
          <a:prstGeom prst="actionButtonHom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2">
            <a:extLst/>
          </a:blip>
          <a:srcRect t="10113" b="-4741"/>
          <a:stretch/>
        </p:blipFill>
        <p:spPr bwMode="auto">
          <a:xfrm>
            <a:off x="6310064" y="3294992"/>
            <a:ext cx="2707106" cy="16711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6310064" y="1552906"/>
            <a:ext cx="2737287" cy="17972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/>
        </p:spPr>
      </p:pic>
      <p:sp>
        <p:nvSpPr>
          <p:cNvPr id="7" name="Управляющая кнопка: фильм 6">
            <a:hlinkClick r:id="" action="ppaction://noaction" highlightClick="1"/>
          </p:cNvPr>
          <p:cNvSpPr/>
          <p:nvPr/>
        </p:nvSpPr>
        <p:spPr>
          <a:xfrm>
            <a:off x="4240925" y="4343401"/>
            <a:ext cx="945931" cy="961696"/>
          </a:xfrm>
          <a:prstGeom prst="actionButtonMovi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Управляющая кнопка: возврат 7">
            <a:hlinkClick r:id="" action="ppaction://hlinkshowjump?jump=lastslideviewed" highlightClick="1"/>
          </p:cNvPr>
          <p:cNvSpPr/>
          <p:nvPr/>
        </p:nvSpPr>
        <p:spPr>
          <a:xfrm>
            <a:off x="3121571" y="4343401"/>
            <a:ext cx="930165" cy="961696"/>
          </a:xfrm>
          <a:prstGeom prst="actionButtonReturn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Управляющая кнопка: документ 9">
            <a:hlinkClick r:id="" action="ppaction://noaction" highlightClick="1"/>
          </p:cNvPr>
          <p:cNvSpPr/>
          <p:nvPr/>
        </p:nvSpPr>
        <p:spPr>
          <a:xfrm>
            <a:off x="1931277" y="4343401"/>
            <a:ext cx="1008993" cy="961696"/>
          </a:xfrm>
          <a:prstGeom prst="actionButtonDocumen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6"/>
          <a:srcRect b="7931"/>
          <a:stretch/>
        </p:blipFill>
        <p:spPr bwMode="auto">
          <a:xfrm>
            <a:off x="1131888" y="3835400"/>
            <a:ext cx="1676400" cy="1543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6275" y="452438"/>
            <a:ext cx="5591175" cy="1400175"/>
          </a:xfrm>
        </p:spPr>
        <p:txBody>
          <a:bodyPr/>
          <a:lstStyle/>
          <a:p>
            <a:r>
              <a:rPr lang="en-US" smtClean="0"/>
              <a:t>Listen </a:t>
            </a:r>
            <a:endParaRPr lang="ru-RU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Listen to three people. What type of homes do they live and what are their dream homes</a:t>
            </a:r>
            <a:r>
              <a:rPr lang="ru-RU" dirty="0" smtClean="0"/>
              <a:t>?</a:t>
            </a:r>
          </a:p>
          <a:p>
            <a:r>
              <a:rPr lang="en-US" dirty="0" smtClean="0"/>
              <a:t>Listen again to the first person. Complete the information in the network</a:t>
            </a:r>
          </a:p>
        </p:txBody>
      </p:sp>
      <p:pic>
        <p:nvPicPr>
          <p:cNvPr id="21508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31838" y="381000"/>
            <a:ext cx="1152525" cy="118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808288" y="3835400"/>
            <a:ext cx="2471737" cy="1544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280025" y="3835400"/>
            <a:ext cx="2197100" cy="1544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5" name="Дорожка 7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196138" y="2081981"/>
            <a:ext cx="609600" cy="609600"/>
          </a:xfrm>
          <a:prstGeom prst="rect">
            <a:avLst/>
          </a:prstGeom>
        </p:spPr>
      </p:pic>
      <p:pic>
        <p:nvPicPr>
          <p:cNvPr id="6" name="Дорожка 9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172325" y="28194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7506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5637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>
          <a:xfrm>
            <a:off x="1916113" y="452438"/>
            <a:ext cx="5621337" cy="1400175"/>
          </a:xfrm>
        </p:spPr>
        <p:txBody>
          <a:bodyPr/>
          <a:lstStyle/>
          <a:p>
            <a:r>
              <a:rPr lang="en-US" smtClean="0"/>
              <a:t>Work in groups</a:t>
            </a:r>
            <a:endParaRPr lang="ru-RU" smtClean="0"/>
          </a:p>
        </p:txBody>
      </p:sp>
      <p:sp>
        <p:nvSpPr>
          <p:cNvPr id="22530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Use the network to talk about </a:t>
            </a:r>
            <a:r>
              <a:rPr lang="en-US" b="1" smtClean="0"/>
              <a:t>your home </a:t>
            </a:r>
            <a:r>
              <a:rPr lang="en-US" smtClean="0"/>
              <a:t>and </a:t>
            </a:r>
            <a:r>
              <a:rPr lang="en-US" b="1" smtClean="0"/>
              <a:t>your dream home.</a:t>
            </a:r>
            <a:endParaRPr lang="ru-RU" b="1" smtClean="0"/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3078163"/>
            <a:ext cx="6662738" cy="323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Выноска-облако 3"/>
          <p:cNvSpPr/>
          <p:nvPr/>
        </p:nvSpPr>
        <p:spPr>
          <a:xfrm>
            <a:off x="496614" y="559676"/>
            <a:ext cx="1292772" cy="914400"/>
          </a:xfrm>
          <a:prstGeom prst="cloudCallou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most unusual houses</a:t>
            </a:r>
            <a:endParaRPr lang="ru-RU" smtClean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 l="19144" b="10248"/>
          <a:stretch>
            <a:fillRect/>
          </a:stretch>
        </p:blipFill>
        <p:spPr bwMode="auto">
          <a:xfrm>
            <a:off x="528638" y="1328738"/>
            <a:ext cx="3719512" cy="284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/>
          <a:srcRect l="14294" t="3166" r="14294" b="2229"/>
          <a:stretch>
            <a:fillRect/>
          </a:stretch>
        </p:blipFill>
        <p:spPr bwMode="auto">
          <a:xfrm>
            <a:off x="4248150" y="1328738"/>
            <a:ext cx="3246438" cy="283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4"/>
          <a:srcRect b="7307"/>
          <a:stretch>
            <a:fillRect/>
          </a:stretch>
        </p:blipFill>
        <p:spPr bwMode="auto">
          <a:xfrm>
            <a:off x="528638" y="4178300"/>
            <a:ext cx="3719512" cy="243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48150" y="4178300"/>
            <a:ext cx="3246438" cy="243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1788" y="452438"/>
            <a:ext cx="5935662" cy="1400175"/>
          </a:xfrm>
        </p:spPr>
        <p:txBody>
          <a:bodyPr/>
          <a:lstStyle/>
          <a:p>
            <a:r>
              <a:rPr lang="en-US" smtClean="0"/>
              <a:t>Types of houses</a:t>
            </a:r>
            <a:endParaRPr lang="ru-RU" smtClean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3563" y="2957513"/>
            <a:ext cx="1941512" cy="13700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563" y="4533900"/>
            <a:ext cx="1941512" cy="1457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25" y="4533900"/>
            <a:ext cx="2020888" cy="1212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5" name="TextBox 4"/>
          <p:cNvSpPr txBox="1"/>
          <p:nvPr/>
        </p:nvSpPr>
        <p:spPr>
          <a:xfrm>
            <a:off x="6472238" y="1333500"/>
            <a:ext cx="2379662" cy="46783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latin typeface="+mn-lt"/>
              </a:rPr>
              <a:t>Bungalow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2000" dirty="0">
              <a:latin typeface="+mn-lt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latin typeface="+mn-lt"/>
              </a:rPr>
              <a:t>Cottage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2000" dirty="0">
              <a:latin typeface="+mn-lt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latin typeface="+mn-lt"/>
              </a:rPr>
              <a:t>Detached house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2000" dirty="0">
              <a:latin typeface="+mn-lt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latin typeface="+mn-lt"/>
              </a:rPr>
              <a:t>Apartment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2000" dirty="0">
              <a:latin typeface="+mn-lt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latin typeface="+mn-lt"/>
              </a:rPr>
              <a:t>Hut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2000" dirty="0">
              <a:latin typeface="+mn-lt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latin typeface="+mn-lt"/>
              </a:rPr>
              <a:t>Semi-detached house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3563" y="1333500"/>
            <a:ext cx="1941512" cy="1457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93988" y="1390650"/>
            <a:ext cx="2000250" cy="1500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5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14625" y="3025775"/>
            <a:ext cx="2000250" cy="1370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24585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49263" y="217488"/>
            <a:ext cx="1152525" cy="111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Двойная стрелка влево/вправо 5"/>
          <p:cNvSpPr/>
          <p:nvPr/>
        </p:nvSpPr>
        <p:spPr>
          <a:xfrm>
            <a:off x="4848225" y="3168650"/>
            <a:ext cx="1528763" cy="835025"/>
          </a:xfrm>
          <a:prstGeom prst="leftRigh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Types of houses</a:t>
            </a:r>
            <a:endParaRPr lang="ru-RU" smtClean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2500" y="1549400"/>
            <a:ext cx="2485314" cy="17542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0725" y="3968750"/>
            <a:ext cx="2384425" cy="17875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2015" y="1584530"/>
            <a:ext cx="2852738" cy="17113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73757" y="3976533"/>
            <a:ext cx="2384425" cy="17891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44764" y="3971208"/>
            <a:ext cx="2388434" cy="179049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pic>
        <p:nvPicPr>
          <p:cNvPr id="15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24638" y="1535675"/>
            <a:ext cx="2579649" cy="17679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sp>
        <p:nvSpPr>
          <p:cNvPr id="25608" name="Прямоугольник 2"/>
          <p:cNvSpPr>
            <a:spLocks noChangeArrowheads="1"/>
          </p:cNvSpPr>
          <p:nvPr/>
        </p:nvSpPr>
        <p:spPr bwMode="auto">
          <a:xfrm>
            <a:off x="3804572" y="5796475"/>
            <a:ext cx="1301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atin typeface="Century Gothic" pitchFamily="34" charset="0"/>
              </a:rPr>
              <a:t>Bungalow</a:t>
            </a:r>
          </a:p>
        </p:txBody>
      </p:sp>
      <p:sp>
        <p:nvSpPr>
          <p:cNvPr id="25609" name="Прямоугольник 5"/>
          <p:cNvSpPr>
            <a:spLocks noChangeArrowheads="1"/>
          </p:cNvSpPr>
          <p:nvPr/>
        </p:nvSpPr>
        <p:spPr bwMode="auto">
          <a:xfrm>
            <a:off x="947738" y="5819775"/>
            <a:ext cx="2079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entury Gothic" pitchFamily="34" charset="0"/>
              </a:rPr>
              <a:t>Detached house</a:t>
            </a:r>
          </a:p>
        </p:txBody>
      </p:sp>
      <p:sp>
        <p:nvSpPr>
          <p:cNvPr id="25610" name="Прямоугольник 6"/>
          <p:cNvSpPr>
            <a:spLocks noChangeArrowheads="1"/>
          </p:cNvSpPr>
          <p:nvPr/>
        </p:nvSpPr>
        <p:spPr bwMode="auto">
          <a:xfrm>
            <a:off x="4138152" y="3337078"/>
            <a:ext cx="1143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atin typeface="Century Gothic" pitchFamily="34" charset="0"/>
              </a:rPr>
              <a:t>Cottage</a:t>
            </a:r>
          </a:p>
        </p:txBody>
      </p:sp>
      <p:sp>
        <p:nvSpPr>
          <p:cNvPr id="25611" name="Прямоугольник 7"/>
          <p:cNvSpPr>
            <a:spLocks noChangeArrowheads="1"/>
          </p:cNvSpPr>
          <p:nvPr/>
        </p:nvSpPr>
        <p:spPr bwMode="auto">
          <a:xfrm>
            <a:off x="464165" y="3309016"/>
            <a:ext cx="26717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atin typeface="Century Gothic" pitchFamily="34" charset="0"/>
              </a:rPr>
              <a:t>Semi-detached house</a:t>
            </a:r>
          </a:p>
        </p:txBody>
      </p:sp>
      <p:sp>
        <p:nvSpPr>
          <p:cNvPr id="25612" name="Прямоугольник 8"/>
          <p:cNvSpPr>
            <a:spLocks noChangeArrowheads="1"/>
          </p:cNvSpPr>
          <p:nvPr/>
        </p:nvSpPr>
        <p:spPr bwMode="auto">
          <a:xfrm>
            <a:off x="7144519" y="5841180"/>
            <a:ext cx="5619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atin typeface="Century Gothic" pitchFamily="34" charset="0"/>
              </a:rPr>
              <a:t>Hut</a:t>
            </a:r>
          </a:p>
        </p:txBody>
      </p:sp>
      <p:sp>
        <p:nvSpPr>
          <p:cNvPr id="25613" name="Прямоугольник 9"/>
          <p:cNvSpPr>
            <a:spLocks noChangeArrowheads="1"/>
          </p:cNvSpPr>
          <p:nvPr/>
        </p:nvSpPr>
        <p:spPr bwMode="auto">
          <a:xfrm>
            <a:off x="6793424" y="3322483"/>
            <a:ext cx="14684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atin typeface="Century Gothic" pitchFamily="34" charset="0"/>
              </a:rPr>
              <a:t>Apartment </a:t>
            </a: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1325" y="452438"/>
            <a:ext cx="5826125" cy="1400175"/>
          </a:xfrm>
        </p:spPr>
        <p:txBody>
          <a:bodyPr/>
          <a:lstStyle/>
          <a:p>
            <a:r>
              <a:rPr lang="en-US" smtClean="0"/>
              <a:t>Features</a:t>
            </a:r>
            <a:endParaRPr lang="ru-RU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583161" y="1489841"/>
            <a:ext cx="2837534" cy="18903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3582056" y="1489841"/>
            <a:ext cx="2511316" cy="18903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/>
          </a:blip>
          <a:srcRect/>
          <a:stretch>
            <a:fillRect/>
          </a:stretch>
        </p:blipFill>
        <p:spPr bwMode="auto">
          <a:xfrm>
            <a:off x="6260881" y="1489840"/>
            <a:ext cx="1706365" cy="18903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/>
          </a:blip>
          <a:srcRect/>
          <a:stretch>
            <a:fillRect/>
          </a:stretch>
        </p:blipFill>
        <p:spPr bwMode="auto">
          <a:xfrm>
            <a:off x="583161" y="3880289"/>
            <a:ext cx="2837534" cy="21281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/>
          </a:blip>
          <a:srcRect/>
          <a:stretch>
            <a:fillRect/>
          </a:stretch>
        </p:blipFill>
        <p:spPr bwMode="auto">
          <a:xfrm>
            <a:off x="3582056" y="3880289"/>
            <a:ext cx="2842392" cy="21339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/>
          </a:blip>
          <a:srcRect/>
          <a:stretch>
            <a:fillRect/>
          </a:stretch>
        </p:blipFill>
        <p:spPr bwMode="auto">
          <a:xfrm>
            <a:off x="6550572" y="3880289"/>
            <a:ext cx="1576552" cy="21339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82613" y="3444875"/>
            <a:ext cx="28384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entury Gothic" pitchFamily="34" charset="0"/>
              </a:rPr>
              <a:t>Air-conditioning    </a:t>
            </a:r>
            <a:endParaRPr lang="ru-RU">
              <a:latin typeface="Century Gothic" pitchFamily="34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422650" y="3451225"/>
            <a:ext cx="28384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entury Gothic" pitchFamily="34" charset="0"/>
              </a:rPr>
              <a:t>Central heating   </a:t>
            </a:r>
            <a:endParaRPr lang="ru-RU">
              <a:latin typeface="Century Gothic" pitchFamily="34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741988" y="3451225"/>
            <a:ext cx="2743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entury Gothic" pitchFamily="34" charset="0"/>
              </a:rPr>
              <a:t>Fitted cupboards</a:t>
            </a:r>
            <a:endParaRPr lang="ru-RU">
              <a:latin typeface="Century Gothic" pitchFamily="34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82613" y="6092825"/>
            <a:ext cx="28384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entury Gothic" pitchFamily="34" charset="0"/>
              </a:rPr>
              <a:t>Fireplace   </a:t>
            </a:r>
            <a:endParaRPr lang="ru-RU">
              <a:latin typeface="Century Gothic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551238" y="6103938"/>
            <a:ext cx="28368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entury Gothic" pitchFamily="34" charset="0"/>
              </a:rPr>
              <a:t>Home cinema  </a:t>
            </a:r>
            <a:endParaRPr lang="ru-RU">
              <a:latin typeface="Century Gothic" pitchFamily="34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378575" y="6119813"/>
            <a:ext cx="19240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entury Gothic" pitchFamily="34" charset="0"/>
              </a:rPr>
              <a:t>Staircase</a:t>
            </a:r>
            <a:endParaRPr lang="ru-RU">
              <a:latin typeface="Century Gothic" pitchFamily="34" charset="0"/>
            </a:endParaRPr>
          </a:p>
        </p:txBody>
      </p:sp>
      <p:pic>
        <p:nvPicPr>
          <p:cNvPr id="26638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61963" y="211138"/>
            <a:ext cx="1165225" cy="111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  <p:bldP spid="13" grpId="0"/>
      <p:bldP spid="14" grpId="0"/>
      <p:bldP spid="1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Ион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BACC050B-8757-4460-95D8-E37B46A6B42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229</TotalTime>
  <Words>440</Words>
  <Application>Microsoft Office PowerPoint</Application>
  <PresentationFormat>Экран (4:3)</PresentationFormat>
  <Paragraphs>86</Paragraphs>
  <Slides>14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Ион</vt:lpstr>
      <vt:lpstr>Презентация PowerPoint</vt:lpstr>
      <vt:lpstr>Презентация PowerPoint</vt:lpstr>
      <vt:lpstr>Objectives</vt:lpstr>
      <vt:lpstr>Listen </vt:lpstr>
      <vt:lpstr>Work in groups</vt:lpstr>
      <vt:lpstr>The most unusual houses</vt:lpstr>
      <vt:lpstr>Types of houses</vt:lpstr>
      <vt:lpstr>Types of houses</vt:lpstr>
      <vt:lpstr>Features</vt:lpstr>
      <vt:lpstr>Word Builder</vt:lpstr>
      <vt:lpstr>Word Builder</vt:lpstr>
      <vt:lpstr>Grammar</vt:lpstr>
      <vt:lpstr>Grammar</vt:lpstr>
      <vt:lpstr>Online skills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Petr Barborik</dc:creator>
  <cp:lastModifiedBy>Наталия С. Аносова</cp:lastModifiedBy>
  <cp:revision>36</cp:revision>
  <dcterms:created xsi:type="dcterms:W3CDTF">2013-07-31T16:30:56Z</dcterms:created>
  <dcterms:modified xsi:type="dcterms:W3CDTF">2015-04-16T08:23:22Z</dcterms:modified>
</cp:coreProperties>
</file>