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7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F8DAF-6FAF-4FB8-9A16-EE39E323938C}" type="datetimeFigureOut">
              <a:rPr lang="ru-RU" smtClean="0"/>
              <a:t>06.11.2015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D5E3-76F2-4038-A0B0-F420072F3844}" type="slidenum">
              <a:rPr lang="ru-RU" smtClean="0"/>
              <a:t>‹#›</a:t>
            </a:fld>
            <a:endParaRPr lang="ru-RU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F8DAF-6FAF-4FB8-9A16-EE39E323938C}" type="datetimeFigureOut">
              <a:rPr lang="ru-RU" smtClean="0"/>
              <a:t>06.11.2015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D5E3-76F2-4038-A0B0-F420072F38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F8DAF-6FAF-4FB8-9A16-EE39E323938C}" type="datetimeFigureOut">
              <a:rPr lang="ru-RU" smtClean="0"/>
              <a:t>06.11.2015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D5E3-76F2-4038-A0B0-F420072F38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F8DAF-6FAF-4FB8-9A16-EE39E323938C}" type="datetimeFigureOut">
              <a:rPr lang="ru-RU" smtClean="0"/>
              <a:t>06.11.2015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D5E3-76F2-4038-A0B0-F420072F38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F8DAF-6FAF-4FB8-9A16-EE39E323938C}" type="datetimeFigureOut">
              <a:rPr lang="ru-RU" smtClean="0"/>
              <a:t>06.11.2015</a:t>
            </a:fld>
            <a:endParaRPr lang="ru-RU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D5E3-76F2-4038-A0B0-F420072F3844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F8DAF-6FAF-4FB8-9A16-EE39E323938C}" type="datetimeFigureOut">
              <a:rPr lang="ru-RU" smtClean="0"/>
              <a:t>06.11.2015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D5E3-76F2-4038-A0B0-F420072F38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F8DAF-6FAF-4FB8-9A16-EE39E323938C}" type="datetimeFigureOut">
              <a:rPr lang="ru-RU" smtClean="0"/>
              <a:t>06.11.2015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D5E3-76F2-4038-A0B0-F420072F38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F8DAF-6FAF-4FB8-9A16-EE39E323938C}" type="datetimeFigureOut">
              <a:rPr lang="ru-RU" smtClean="0"/>
              <a:t>06.11.2015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D5E3-76F2-4038-A0B0-F420072F38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F8DAF-6FAF-4FB8-9A16-EE39E323938C}" type="datetimeFigureOut">
              <a:rPr lang="ru-RU" smtClean="0"/>
              <a:t>06.11.2015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D5E3-76F2-4038-A0B0-F420072F38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F8DAF-6FAF-4FB8-9A16-EE39E323938C}" type="datetimeFigureOut">
              <a:rPr lang="ru-RU" smtClean="0"/>
              <a:t>06.11.2015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D5E3-76F2-4038-A0B0-F420072F3844}" type="slidenum">
              <a:rPr lang="ru-RU" smtClean="0"/>
              <a:t>‹#›</a:t>
            </a:fld>
            <a:endParaRPr lang="ru-RU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F8DAF-6FAF-4FB8-9A16-EE39E323938C}" type="datetimeFigureOut">
              <a:rPr lang="ru-RU" smtClean="0"/>
              <a:t>06.11.2015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D5E3-76F2-4038-A0B0-F420072F3844}" type="slidenum">
              <a:rPr lang="ru-RU" smtClean="0"/>
              <a:t>‹#›</a:t>
            </a:fld>
            <a:endParaRPr lang="ru-RU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93F8DAF-6FAF-4FB8-9A16-EE39E323938C}" type="datetimeFigureOut">
              <a:rPr lang="ru-RU" smtClean="0"/>
              <a:t>06.11.2015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03BED5E3-76F2-4038-A0B0-F420072F3844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jpg"/><Relationship Id="rId4" Type="http://schemas.openxmlformats.org/officeDocument/2006/relationships/image" Target="../media/image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g"/><Relationship Id="rId4" Type="http://schemas.openxmlformats.org/officeDocument/2006/relationships/image" Target="../media/image2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0.jpeg"/><Relationship Id="rId4" Type="http://schemas.openxmlformats.org/officeDocument/2006/relationships/image" Target="../media/image29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4.jpeg"/><Relationship Id="rId4" Type="http://schemas.openxmlformats.org/officeDocument/2006/relationships/image" Target="../media/image3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8.jpg"/><Relationship Id="rId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3.jpg"/><Relationship Id="rId4" Type="http://schemas.openxmlformats.org/officeDocument/2006/relationships/image" Target="../media/image42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852936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en-US" sz="4000" i="1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/>
            </a:r>
            <a:br>
              <a:rPr lang="en-US" sz="4000" i="1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</a:br>
            <a:r>
              <a:rPr lang="en-US" sz="4000" i="1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/>
            </a:r>
            <a:br>
              <a:rPr lang="en-US" sz="4000" i="1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</a:br>
            <a:r>
              <a:rPr lang="en-US" sz="4000" i="1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/>
            </a:r>
            <a:br>
              <a:rPr lang="en-US" sz="4000" i="1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</a:br>
            <a:r>
              <a:rPr lang="ru-RU" sz="4000" i="1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Презентация </a:t>
            </a:r>
            <a:r>
              <a:rPr lang="ru-RU" sz="4000" i="1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к уроку по учебному предмету «</a:t>
            </a:r>
            <a:r>
              <a:rPr lang="ru-RU" sz="4000" i="1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А</a:t>
            </a:r>
            <a:r>
              <a:rPr lang="ru-RU" sz="4000" i="1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нглийский язык» в 9-11 классах по теме «Королевская семья Великобритании»</a:t>
            </a:r>
            <a:endParaRPr lang="ru-RU" sz="4000" i="1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92D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40152" y="4293096"/>
            <a:ext cx="219643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n>
                  <a:solidFill>
                    <a:srgbClr val="002060"/>
                  </a:solidFill>
                </a:ln>
              </a:rPr>
              <a:t>Автор: </a:t>
            </a:r>
            <a:r>
              <a:rPr lang="ru-RU" dirty="0" err="1" smtClean="0">
                <a:ln>
                  <a:solidFill>
                    <a:srgbClr val="002060"/>
                  </a:solidFill>
                </a:ln>
              </a:rPr>
              <a:t>Лукъянчик</a:t>
            </a:r>
            <a:r>
              <a:rPr lang="ru-RU" dirty="0" smtClean="0">
                <a:ln>
                  <a:solidFill>
                    <a:srgbClr val="002060"/>
                  </a:solidFill>
                </a:ln>
              </a:rPr>
              <a:t> </a:t>
            </a:r>
          </a:p>
          <a:p>
            <a:r>
              <a:rPr lang="ru-RU" dirty="0" smtClean="0">
                <a:ln>
                  <a:solidFill>
                    <a:srgbClr val="002060"/>
                  </a:solidFill>
                </a:ln>
              </a:rPr>
              <a:t>Юлия Викторовна</a:t>
            </a:r>
          </a:p>
          <a:p>
            <a:r>
              <a:rPr lang="ru-RU" dirty="0">
                <a:ln>
                  <a:solidFill>
                    <a:srgbClr val="002060"/>
                  </a:solidFill>
                </a:ln>
              </a:rPr>
              <a:t>у</a:t>
            </a:r>
            <a:r>
              <a:rPr lang="ru-RU" dirty="0" smtClean="0">
                <a:ln>
                  <a:solidFill>
                    <a:srgbClr val="002060"/>
                  </a:solidFill>
                </a:ln>
              </a:rPr>
              <a:t>читель английского</a:t>
            </a:r>
          </a:p>
          <a:p>
            <a:r>
              <a:rPr lang="ru-RU" dirty="0">
                <a:ln>
                  <a:solidFill>
                    <a:srgbClr val="002060"/>
                  </a:solidFill>
                </a:ln>
              </a:rPr>
              <a:t>я</a:t>
            </a:r>
            <a:r>
              <a:rPr lang="ru-RU" dirty="0" smtClean="0">
                <a:ln>
                  <a:solidFill>
                    <a:srgbClr val="002060"/>
                  </a:solidFill>
                </a:ln>
              </a:rPr>
              <a:t>зыка</a:t>
            </a:r>
          </a:p>
          <a:p>
            <a:r>
              <a:rPr lang="ru-RU" dirty="0" smtClean="0">
                <a:ln>
                  <a:solidFill>
                    <a:srgbClr val="002060"/>
                  </a:solidFill>
                </a:ln>
              </a:rPr>
              <a:t>МБОУ «СОШ №1»</a:t>
            </a:r>
          </a:p>
          <a:p>
            <a:r>
              <a:rPr lang="ru-RU" dirty="0">
                <a:ln>
                  <a:solidFill>
                    <a:srgbClr val="002060"/>
                  </a:solidFill>
                </a:ln>
              </a:rPr>
              <a:t>г</a:t>
            </a:r>
            <a:r>
              <a:rPr lang="ru-RU" dirty="0" smtClean="0">
                <a:ln>
                  <a:solidFill>
                    <a:srgbClr val="002060"/>
                  </a:solidFill>
                </a:ln>
              </a:rPr>
              <a:t>. Королёв</a:t>
            </a:r>
            <a:endParaRPr lang="ru-RU" dirty="0">
              <a:ln>
                <a:solidFill>
                  <a:srgbClr val="00206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8274030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8229600" cy="1143000"/>
          </a:xfrm>
        </p:spPr>
        <p:txBody>
          <a:bodyPr>
            <a:noAutofit/>
          </a:bodyPr>
          <a:lstStyle/>
          <a:p>
            <a:r>
              <a:rPr lang="en-US" sz="4400" dirty="0" smtClean="0">
                <a:ln w="13335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</a:rPr>
              <a:t>8. What is Prince Harry’s real name?</a:t>
            </a:r>
            <a:endParaRPr lang="ru-RU" sz="4400" dirty="0">
              <a:ln w="13335" cmpd="sng">
                <a:solidFill>
                  <a:schemeClr val="accent5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1844824"/>
            <a:ext cx="567097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lphaLcParenR"/>
            </a:pPr>
            <a:r>
              <a:rPr lang="en-US" sz="3600" dirty="0" smtClean="0">
                <a:ln>
                  <a:solidFill>
                    <a:srgbClr val="FF0000"/>
                  </a:solidFill>
                </a:ln>
              </a:rPr>
              <a:t>Henry Charles Albert David</a:t>
            </a:r>
          </a:p>
          <a:p>
            <a:pPr marL="342900" indent="-342900">
              <a:buAutoNum type="alphaLcParenR"/>
            </a:pPr>
            <a:r>
              <a:rPr lang="en-US" sz="3600" dirty="0" smtClean="0">
                <a:ln>
                  <a:solidFill>
                    <a:srgbClr val="FF0000"/>
                  </a:solidFill>
                </a:ln>
              </a:rPr>
              <a:t>Henry Charles Albert </a:t>
            </a:r>
          </a:p>
          <a:p>
            <a:pPr marL="342900" indent="-342900">
              <a:buAutoNum type="alphaLcParenR"/>
            </a:pPr>
            <a:r>
              <a:rPr lang="en-US" sz="3600" dirty="0" smtClean="0">
                <a:ln>
                  <a:solidFill>
                    <a:srgbClr val="FF0000"/>
                  </a:solidFill>
                </a:ln>
              </a:rPr>
              <a:t>Henry Charles </a:t>
            </a:r>
          </a:p>
          <a:p>
            <a:pPr marL="342900" indent="-342900">
              <a:buAutoNum type="alphaLcParenR"/>
            </a:pPr>
            <a:r>
              <a:rPr lang="en-US" sz="3600" dirty="0" smtClean="0">
                <a:ln>
                  <a:solidFill>
                    <a:srgbClr val="FF0000"/>
                  </a:solidFill>
                </a:ln>
              </a:rPr>
              <a:t>Henry Albert</a:t>
            </a:r>
            <a:endParaRPr lang="ru-RU" sz="3600" dirty="0">
              <a:ln>
                <a:solidFill>
                  <a:srgbClr val="FF0000"/>
                </a:solidFill>
              </a:ln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1062" y="3212976"/>
            <a:ext cx="5212660" cy="29294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  <a:reflection blurRad="6350" stA="50000" endA="300" endPos="55500" dist="50800" dir="5400000" sy="-100000" algn="bl" rotWithShape="0"/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7381329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9816"/>
            <a:ext cx="8229600" cy="1143000"/>
          </a:xfrm>
        </p:spPr>
        <p:txBody>
          <a:bodyPr>
            <a:noAutofit/>
          </a:bodyPr>
          <a:lstStyle/>
          <a:p>
            <a:r>
              <a:rPr lang="en-US" sz="4400" dirty="0" smtClean="0">
                <a:solidFill>
                  <a:schemeClr val="accent2"/>
                </a:solidFill>
              </a:rPr>
              <a:t>9. Where do Prince William and Prince Harry live?</a:t>
            </a:r>
            <a:endParaRPr lang="ru-RU" sz="4400" dirty="0">
              <a:solidFill>
                <a:schemeClr val="accent2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6492" y="1995766"/>
            <a:ext cx="4490653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lphaLcParenR"/>
            </a:pPr>
            <a:r>
              <a:rPr lang="en-US" sz="4000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</a:rPr>
              <a:t>Buckingham Palace</a:t>
            </a:r>
          </a:p>
          <a:p>
            <a:pPr marL="342900" indent="-342900">
              <a:buAutoNum type="alphaLcParenR"/>
            </a:pPr>
            <a:r>
              <a:rPr lang="en-US" sz="4000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</a:rPr>
              <a:t>St James Palace</a:t>
            </a:r>
          </a:p>
          <a:p>
            <a:pPr marL="342900" indent="-342900">
              <a:buAutoNum type="alphaLcParenR"/>
            </a:pPr>
            <a:r>
              <a:rPr lang="en-US" sz="4000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</a:rPr>
              <a:t>Clarence House</a:t>
            </a:r>
          </a:p>
          <a:p>
            <a:pPr marL="342900" indent="-342900">
              <a:buAutoNum type="alphaLcParenR"/>
            </a:pPr>
            <a:r>
              <a:rPr lang="en-US" sz="4000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</a:rPr>
              <a:t>10 Downing Street</a:t>
            </a:r>
            <a:endParaRPr lang="ru-RU" sz="4000" dirty="0">
              <a:ln>
                <a:solidFill>
                  <a:schemeClr val="accent6">
                    <a:lumMod val="50000"/>
                  </a:schemeClr>
                </a:solidFill>
              </a:ln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176" y="1556792"/>
            <a:ext cx="2125632" cy="13449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809" y="3284984"/>
            <a:ext cx="2074797" cy="1296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4903425"/>
            <a:ext cx="2304256" cy="14006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76" y="5229200"/>
            <a:ext cx="2254243" cy="14006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357052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10. Who was once part of the </a:t>
            </a:r>
            <a:r>
              <a:rPr lang="en-US" dirty="0">
                <a:solidFill>
                  <a:schemeClr val="accent2"/>
                </a:solidFill>
              </a:rPr>
              <a:t>B</a:t>
            </a:r>
            <a:r>
              <a:rPr lang="en-US" dirty="0" smtClean="0">
                <a:solidFill>
                  <a:schemeClr val="accent2"/>
                </a:solidFill>
              </a:rPr>
              <a:t>ritish horse-riding team in the Olympic Games?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44" y="2281456"/>
            <a:ext cx="3173048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lphaLcParenR"/>
            </a:pPr>
            <a:r>
              <a:rPr lang="en-US" sz="3600" dirty="0" smtClean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FF0000"/>
                </a:solidFill>
              </a:rPr>
              <a:t>Prince Philip</a:t>
            </a:r>
          </a:p>
          <a:p>
            <a:pPr marL="342900" indent="-342900">
              <a:buAutoNum type="alphaLcParenR"/>
            </a:pPr>
            <a:r>
              <a:rPr lang="en-US" sz="3600" dirty="0" smtClean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FF0000"/>
                </a:solidFill>
              </a:rPr>
              <a:t>Prince Charles</a:t>
            </a:r>
          </a:p>
          <a:p>
            <a:pPr marL="342900" indent="-342900">
              <a:buAutoNum type="alphaLcParenR"/>
            </a:pPr>
            <a:r>
              <a:rPr lang="en-US" sz="3600" dirty="0" smtClean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FF0000"/>
                </a:solidFill>
              </a:rPr>
              <a:t>Prince Andrew</a:t>
            </a:r>
          </a:p>
          <a:p>
            <a:pPr marL="342900" indent="-342900">
              <a:buAutoNum type="alphaLcParenR"/>
            </a:pPr>
            <a:r>
              <a:rPr lang="en-US" sz="3600" dirty="0" smtClean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FF0000"/>
                </a:solidFill>
              </a:rPr>
              <a:t>Prince Anne</a:t>
            </a:r>
            <a:endParaRPr lang="ru-RU" sz="3600" dirty="0">
              <a:ln>
                <a:solidFill>
                  <a:schemeClr val="accent5">
                    <a:lumMod val="75000"/>
                  </a:schemeClr>
                </a:solidFill>
              </a:ln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273448"/>
            <a:ext cx="2760555" cy="19623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0128" y="4653136"/>
            <a:ext cx="2760555" cy="18883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8328" y="4873228"/>
            <a:ext cx="1749906" cy="17499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734902"/>
            <a:ext cx="1827987" cy="17247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357857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2474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4400" dirty="0" smtClean="0">
                <a:solidFill>
                  <a:schemeClr val="accent2"/>
                </a:solidFill>
              </a:rPr>
              <a:t>11. Which member of the present royal family once wrote a successful children’s book?</a:t>
            </a:r>
            <a:endParaRPr lang="ru-RU" sz="4400" dirty="0">
              <a:solidFill>
                <a:schemeClr val="accent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2" y="2340351"/>
            <a:ext cx="3506729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lvl="0" indent="-342900">
              <a:buFontTx/>
              <a:buAutoNum type="alphaLcParenR"/>
            </a:pPr>
            <a:r>
              <a:rPr lang="en-US" sz="4000" dirty="0">
                <a:ln>
                  <a:solidFill>
                    <a:srgbClr val="00B0F0"/>
                  </a:solidFill>
                </a:ln>
                <a:solidFill>
                  <a:prstClr val="white"/>
                </a:solidFill>
              </a:rPr>
              <a:t>Prince Philip</a:t>
            </a:r>
          </a:p>
          <a:p>
            <a:pPr marL="342900" lvl="0" indent="-342900">
              <a:buFontTx/>
              <a:buAutoNum type="alphaLcParenR"/>
            </a:pPr>
            <a:r>
              <a:rPr lang="en-US" sz="4000" dirty="0">
                <a:ln>
                  <a:solidFill>
                    <a:srgbClr val="00B0F0"/>
                  </a:solidFill>
                </a:ln>
                <a:solidFill>
                  <a:prstClr val="white"/>
                </a:solidFill>
              </a:rPr>
              <a:t>Prince Charles</a:t>
            </a:r>
          </a:p>
          <a:p>
            <a:pPr marL="342900" lvl="0" indent="-342900">
              <a:buFontTx/>
              <a:buAutoNum type="alphaLcParenR"/>
            </a:pPr>
            <a:r>
              <a:rPr lang="en-US" sz="4000" dirty="0">
                <a:ln>
                  <a:solidFill>
                    <a:srgbClr val="00B0F0"/>
                  </a:solidFill>
                </a:ln>
                <a:solidFill>
                  <a:prstClr val="white"/>
                </a:solidFill>
              </a:rPr>
              <a:t>Prince Andrew</a:t>
            </a:r>
          </a:p>
          <a:p>
            <a:pPr marL="342900" lvl="0" indent="-342900">
              <a:buFontTx/>
              <a:buAutoNum type="alphaLcParenR"/>
            </a:pPr>
            <a:r>
              <a:rPr lang="en-US" sz="4000" dirty="0">
                <a:ln>
                  <a:solidFill>
                    <a:srgbClr val="00B0F0"/>
                  </a:solidFill>
                </a:ln>
                <a:solidFill>
                  <a:prstClr val="white"/>
                </a:solidFill>
              </a:rPr>
              <a:t>Prince Anne</a:t>
            </a:r>
            <a:endParaRPr lang="ru-RU" sz="4000" dirty="0">
              <a:ln>
                <a:solidFill>
                  <a:srgbClr val="00B0F0"/>
                </a:solidFill>
              </a:ln>
              <a:solidFill>
                <a:prstClr val="white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3986499"/>
            <a:ext cx="1505677" cy="2041029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036846"/>
            <a:ext cx="1675354" cy="158077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5145539"/>
            <a:ext cx="1991315" cy="1362137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273" y="4289391"/>
            <a:ext cx="1712295" cy="1712295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1600416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980728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dirty="0" smtClean="0">
                <a:solidFill>
                  <a:schemeClr val="accent2"/>
                </a:solidFill>
              </a:rPr>
              <a:t>12. </a:t>
            </a:r>
            <a:r>
              <a:rPr lang="en-US" sz="4000" dirty="0">
                <a:ln w="13335" cmpd="sng">
                  <a:solidFill>
                    <a:srgbClr val="759AA5">
                      <a:lumMod val="50000"/>
                    </a:srgbClr>
                  </a:solidFill>
                  <a:prstDash val="solid"/>
                </a:ln>
                <a:solidFill>
                  <a:schemeClr val="accent2"/>
                </a:solidFill>
              </a:rPr>
              <a:t>Which member of the present royal family </a:t>
            </a:r>
            <a:r>
              <a:rPr lang="en-US" sz="4000" dirty="0" smtClean="0">
                <a:ln w="13335" cmpd="sng">
                  <a:solidFill>
                    <a:srgbClr val="759AA5">
                      <a:lumMod val="50000"/>
                    </a:srgbClr>
                  </a:solidFill>
                  <a:prstDash val="solid"/>
                </a:ln>
                <a:solidFill>
                  <a:schemeClr val="accent2"/>
                </a:solidFill>
              </a:rPr>
              <a:t>is president of England’s Football Association?</a:t>
            </a:r>
            <a:endParaRPr lang="ru-RU" sz="4000" dirty="0">
              <a:solidFill>
                <a:schemeClr val="accent2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5854" y="2348880"/>
            <a:ext cx="318228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lvl="0" indent="-342900">
              <a:buFontTx/>
              <a:buAutoNum type="alphaLcParenR"/>
            </a:pPr>
            <a:r>
              <a:rPr lang="en-US" sz="3600" dirty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accent5"/>
                </a:solidFill>
              </a:rPr>
              <a:t>Prince </a:t>
            </a:r>
            <a:r>
              <a:rPr lang="en-US" sz="3600" dirty="0" smtClean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accent5"/>
                </a:solidFill>
              </a:rPr>
              <a:t>Charles</a:t>
            </a:r>
          </a:p>
          <a:p>
            <a:pPr marL="342900" lvl="0" indent="-342900">
              <a:buFontTx/>
              <a:buAutoNum type="alphaLcParenR"/>
            </a:pPr>
            <a:r>
              <a:rPr lang="en-US" sz="3600" dirty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accent5"/>
                </a:solidFill>
              </a:rPr>
              <a:t>Prince Anne</a:t>
            </a:r>
            <a:endParaRPr lang="ru-RU" sz="3600" dirty="0">
              <a:ln>
                <a:solidFill>
                  <a:schemeClr val="accent5">
                    <a:lumMod val="75000"/>
                  </a:schemeClr>
                </a:solidFill>
              </a:ln>
              <a:solidFill>
                <a:schemeClr val="accent5"/>
              </a:solidFill>
            </a:endParaRPr>
          </a:p>
          <a:p>
            <a:pPr marL="342900" lvl="0" indent="-342900">
              <a:buFontTx/>
              <a:buAutoNum type="alphaLcParenR"/>
            </a:pPr>
            <a:r>
              <a:rPr lang="en-US" sz="3600" dirty="0" smtClean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accent5"/>
                </a:solidFill>
              </a:rPr>
              <a:t>Prince William</a:t>
            </a:r>
          </a:p>
          <a:p>
            <a:pPr marL="342900" lvl="0" indent="-342900">
              <a:buFontTx/>
              <a:buAutoNum type="alphaLcParenR"/>
            </a:pPr>
            <a:r>
              <a:rPr lang="en-US" sz="3600" dirty="0" smtClean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accent5"/>
                </a:solidFill>
              </a:rPr>
              <a:t>Prince Harry</a:t>
            </a:r>
            <a:endParaRPr lang="en-US" sz="3600" dirty="0">
              <a:ln>
                <a:solidFill>
                  <a:schemeClr val="accent5">
                    <a:lumMod val="75000"/>
                  </a:schemeClr>
                </a:solidFill>
              </a:ln>
              <a:solidFill>
                <a:schemeClr val="accent5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120" y="1931851"/>
            <a:ext cx="1339379" cy="223006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5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3140968"/>
            <a:ext cx="1428750" cy="18097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3">
                <a:lumMod val="5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49122" y="4509120"/>
            <a:ext cx="1938413" cy="138762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3">
                <a:lumMod val="5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869160"/>
            <a:ext cx="2134806" cy="138762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3">
                <a:lumMod val="5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6232725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dirty="0" smtClean="0">
                <a:solidFill>
                  <a:schemeClr val="accent2"/>
                </a:solidFill>
              </a:rPr>
              <a:t>13. Which city did Princess Diana </a:t>
            </a:r>
            <a:r>
              <a:rPr lang="en-US" sz="4000" dirty="0" smtClean="0">
                <a:solidFill>
                  <a:schemeClr val="accent2"/>
                </a:solidFill>
              </a:rPr>
              <a:t>died</a:t>
            </a:r>
            <a:r>
              <a:rPr lang="ru-RU" sz="4000" dirty="0" smtClean="0">
                <a:solidFill>
                  <a:schemeClr val="accent2"/>
                </a:solidFill>
              </a:rPr>
              <a:t> </a:t>
            </a:r>
            <a:r>
              <a:rPr lang="en-US" sz="4000" dirty="0" smtClean="0">
                <a:solidFill>
                  <a:schemeClr val="accent2"/>
                </a:solidFill>
              </a:rPr>
              <a:t>in?</a:t>
            </a:r>
            <a:endParaRPr lang="ru-RU" sz="4000" dirty="0">
              <a:solidFill>
                <a:schemeClr val="accent2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3020" y="2144304"/>
            <a:ext cx="2233304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lphaLcParenR"/>
            </a:pPr>
            <a:r>
              <a:rPr lang="en-US" sz="4400" dirty="0" smtClean="0">
                <a:solidFill>
                  <a:schemeClr val="tx2">
                    <a:lumMod val="75000"/>
                  </a:schemeClr>
                </a:solidFill>
              </a:rPr>
              <a:t>London</a:t>
            </a:r>
          </a:p>
          <a:p>
            <a:pPr marL="342900" indent="-342900">
              <a:buAutoNum type="alphaLcParenR"/>
            </a:pPr>
            <a:r>
              <a:rPr lang="en-US" sz="4400" dirty="0" smtClean="0">
                <a:solidFill>
                  <a:schemeClr val="tx2">
                    <a:lumMod val="75000"/>
                  </a:schemeClr>
                </a:solidFill>
              </a:rPr>
              <a:t>Paris</a:t>
            </a:r>
          </a:p>
          <a:p>
            <a:pPr marL="342900" indent="-342900">
              <a:buAutoNum type="alphaLcParenR"/>
            </a:pPr>
            <a:r>
              <a:rPr lang="en-US" sz="4400" dirty="0" smtClean="0">
                <a:solidFill>
                  <a:schemeClr val="tx2">
                    <a:lumMod val="75000"/>
                  </a:schemeClr>
                </a:solidFill>
              </a:rPr>
              <a:t>Madrid</a:t>
            </a:r>
          </a:p>
          <a:p>
            <a:pPr marL="342900" indent="-342900">
              <a:buAutoNum type="alphaLcParenR"/>
            </a:pPr>
            <a:r>
              <a:rPr lang="en-US" sz="4400" dirty="0" smtClean="0">
                <a:solidFill>
                  <a:schemeClr val="tx2">
                    <a:lumMod val="75000"/>
                  </a:schemeClr>
                </a:solidFill>
              </a:rPr>
              <a:t>Rome</a:t>
            </a:r>
            <a:endParaRPr lang="ru-RU" sz="4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4164" y="1320903"/>
            <a:ext cx="2195736" cy="16468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348880"/>
            <a:ext cx="2387645" cy="15864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4164" y="3911339"/>
            <a:ext cx="2376264" cy="15841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4869160"/>
            <a:ext cx="2323683" cy="15491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13872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Autofit/>
          </a:bodyPr>
          <a:lstStyle/>
          <a:p>
            <a:r>
              <a:rPr lang="en-US" sz="4400" dirty="0" smtClean="0">
                <a:solidFill>
                  <a:schemeClr val="accent2"/>
                </a:solidFill>
              </a:rPr>
              <a:t>14. Where are the British monarchs crowned?</a:t>
            </a:r>
            <a:endParaRPr lang="ru-RU" sz="4400" dirty="0">
              <a:solidFill>
                <a:schemeClr val="accent2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6160" y="2060848"/>
            <a:ext cx="441024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lphaLcParenR"/>
            </a:pPr>
            <a:r>
              <a:rPr lang="en-US" sz="360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</a:rPr>
              <a:t>St Paul’s Cathedral</a:t>
            </a:r>
          </a:p>
          <a:p>
            <a:pPr marL="342900" indent="-342900">
              <a:buAutoNum type="alphaLcParenR"/>
            </a:pPr>
            <a:r>
              <a:rPr lang="en-US" sz="360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</a:rPr>
              <a:t>Buckingham Palace</a:t>
            </a:r>
          </a:p>
          <a:p>
            <a:pPr marL="342900" indent="-342900">
              <a:buAutoNum type="alphaLcParenR"/>
            </a:pPr>
            <a:r>
              <a:rPr lang="en-US" sz="360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</a:rPr>
              <a:t>Westminster Abbey</a:t>
            </a:r>
          </a:p>
          <a:p>
            <a:pPr marL="342900" indent="-342900">
              <a:buAutoNum type="alphaLcParenR"/>
            </a:pPr>
            <a:r>
              <a:rPr lang="en-US" sz="360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</a:rPr>
              <a:t>Houses of Parliament</a:t>
            </a:r>
            <a:endParaRPr lang="ru-RU" sz="3600" dirty="0">
              <a:ln>
                <a:solidFill>
                  <a:schemeClr val="accent5">
                    <a:lumMod val="50000"/>
                  </a:schemeClr>
                </a:solidFill>
              </a:ln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4768" y="1299989"/>
            <a:ext cx="2724150" cy="18097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6456" y="3429000"/>
            <a:ext cx="2800774" cy="171780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4750865"/>
            <a:ext cx="2035696" cy="156592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160" y="4887858"/>
            <a:ext cx="2826906" cy="145762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15199192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Autofit/>
          </a:bodyPr>
          <a:lstStyle/>
          <a:p>
            <a:r>
              <a:rPr lang="en-US" sz="44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15. How many rooms are there in </a:t>
            </a:r>
            <a:r>
              <a:rPr lang="en-US" sz="44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Bucki</a:t>
            </a:r>
            <a:r>
              <a:rPr lang="en-US" sz="44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n</a:t>
            </a:r>
            <a:r>
              <a:rPr lang="en-US" sz="44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gham </a:t>
            </a:r>
            <a:r>
              <a:rPr lang="en-US" sz="44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Palace?</a:t>
            </a:r>
            <a:endParaRPr lang="ru-RU" sz="44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5576" y="2204864"/>
            <a:ext cx="1580882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lphaLcParenR"/>
            </a:pPr>
            <a:r>
              <a:rPr lang="en-US" sz="4400" dirty="0" smtClean="0">
                <a:solidFill>
                  <a:schemeClr val="accent5"/>
                </a:solidFill>
              </a:rPr>
              <a:t>100</a:t>
            </a:r>
          </a:p>
          <a:p>
            <a:pPr marL="342900" indent="-342900">
              <a:buAutoNum type="alphaLcParenR"/>
            </a:pPr>
            <a:r>
              <a:rPr lang="en-US" sz="4400" dirty="0" smtClean="0">
                <a:solidFill>
                  <a:schemeClr val="accent5"/>
                </a:solidFill>
              </a:rPr>
              <a:t>200</a:t>
            </a:r>
          </a:p>
          <a:p>
            <a:pPr marL="342900" indent="-342900">
              <a:buAutoNum type="alphaLcParenR"/>
            </a:pPr>
            <a:r>
              <a:rPr lang="en-US" sz="4400" dirty="0" smtClean="0">
                <a:solidFill>
                  <a:schemeClr val="accent5"/>
                </a:solidFill>
              </a:rPr>
              <a:t>300</a:t>
            </a:r>
          </a:p>
          <a:p>
            <a:pPr marL="342900" indent="-342900">
              <a:buAutoNum type="alphaLcParenR"/>
            </a:pPr>
            <a:r>
              <a:rPr lang="en-US" sz="4400" dirty="0" smtClean="0">
                <a:solidFill>
                  <a:schemeClr val="accent5"/>
                </a:solidFill>
              </a:rPr>
              <a:t>600</a:t>
            </a:r>
            <a:endParaRPr lang="ru-RU" sz="4400" dirty="0">
              <a:solidFill>
                <a:schemeClr val="accent5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68" y="2192304"/>
            <a:ext cx="5955198" cy="3720264"/>
          </a:xfrm>
          <a:prstGeom prst="rect">
            <a:avLst/>
          </a:prstGeom>
          <a:ln>
            <a:noFill/>
          </a:ln>
          <a:effectLst>
            <a:reflection blurRad="6350" stA="50000" endA="300" endPos="5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478380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Autofit/>
          </a:bodyPr>
          <a:lstStyle/>
          <a:p>
            <a:r>
              <a:rPr lang="en-US" sz="4400" dirty="0" smtClean="0">
                <a:solidFill>
                  <a:schemeClr val="accent5"/>
                </a:solidFill>
              </a:rPr>
              <a:t>16. Which British monarch reigned for the longest period?</a:t>
            </a:r>
            <a:endParaRPr lang="ru-RU" sz="4400" dirty="0">
              <a:solidFill>
                <a:schemeClr val="accent5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44" y="2132856"/>
            <a:ext cx="333617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lphaLcParenR"/>
            </a:pPr>
            <a:r>
              <a:rPr lang="en-US" sz="360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60000"/>
                    <a:lumOff val="40000"/>
                  </a:schemeClr>
                </a:solidFill>
              </a:rPr>
              <a:t>Queen Victoria</a:t>
            </a:r>
          </a:p>
          <a:p>
            <a:pPr marL="342900" indent="-342900">
              <a:buAutoNum type="alphaLcParenR"/>
            </a:pPr>
            <a:r>
              <a:rPr lang="en-US" sz="360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60000"/>
                    <a:lumOff val="40000"/>
                  </a:schemeClr>
                </a:solidFill>
              </a:rPr>
              <a:t>Elizabeth I</a:t>
            </a:r>
          </a:p>
          <a:p>
            <a:pPr marL="342900" indent="-342900">
              <a:buAutoNum type="alphaLcParenR"/>
            </a:pPr>
            <a:r>
              <a:rPr lang="en-US" sz="360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60000"/>
                    <a:lumOff val="40000"/>
                  </a:schemeClr>
                </a:solidFill>
              </a:rPr>
              <a:t>Henry VIII</a:t>
            </a:r>
          </a:p>
          <a:p>
            <a:pPr marL="342900" indent="-342900">
              <a:buAutoNum type="alphaLcParenR"/>
            </a:pPr>
            <a:r>
              <a:rPr lang="en-US" sz="3600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60000"/>
                    <a:lumOff val="40000"/>
                  </a:schemeClr>
                </a:solidFill>
              </a:rPr>
              <a:t>George V</a:t>
            </a:r>
            <a:endParaRPr lang="ru-RU" sz="3600" dirty="0">
              <a:ln>
                <a:solidFill>
                  <a:schemeClr val="accent5">
                    <a:lumMod val="50000"/>
                  </a:schemeClr>
                </a:solidFill>
              </a:ln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683668"/>
            <a:ext cx="2674724" cy="17761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024" y="3335192"/>
            <a:ext cx="1791823" cy="22119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756696"/>
            <a:ext cx="1810167" cy="24245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4581128"/>
            <a:ext cx="2800210" cy="18681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332647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143000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chemeClr val="accent5"/>
                </a:solidFill>
              </a:rPr>
              <a:t>17. Lady Jane Grey had the shortest reign of any British monarch. How long did she reign?</a:t>
            </a:r>
            <a:endParaRPr lang="ru-RU" dirty="0">
              <a:solidFill>
                <a:schemeClr val="accent5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3568" y="2420888"/>
            <a:ext cx="2390398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lphaLcParenR"/>
            </a:pPr>
            <a:r>
              <a:rPr lang="en-US" sz="4000" dirty="0" smtClean="0"/>
              <a:t>9 months</a:t>
            </a:r>
          </a:p>
          <a:p>
            <a:pPr marL="342900" indent="-342900">
              <a:buAutoNum type="alphaLcParenR"/>
            </a:pPr>
            <a:r>
              <a:rPr lang="en-US" sz="4000" dirty="0" smtClean="0"/>
              <a:t>9 weeks</a:t>
            </a:r>
          </a:p>
          <a:p>
            <a:pPr marL="342900" indent="-342900">
              <a:buAutoNum type="alphaLcParenR"/>
            </a:pPr>
            <a:r>
              <a:rPr lang="en-US" sz="4000" dirty="0" smtClean="0"/>
              <a:t>9 days</a:t>
            </a:r>
          </a:p>
          <a:p>
            <a:pPr marL="342900" indent="-342900">
              <a:buAutoNum type="alphaLcParenR"/>
            </a:pPr>
            <a:r>
              <a:rPr lang="en-US" sz="4000" dirty="0" smtClean="0"/>
              <a:t>9 hours</a:t>
            </a:r>
            <a:endParaRPr lang="ru-RU" sz="4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1844824"/>
            <a:ext cx="4403933" cy="44039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435694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420888"/>
            <a:ext cx="8229600" cy="2232248"/>
          </a:xfrm>
        </p:spPr>
        <p:txBody>
          <a:bodyPr>
            <a:normAutofit fontScale="90000"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10700" i="1" spc="40" dirty="0">
                <a:ln w="13335" cmpd="sng">
                  <a:solidFill>
                    <a:schemeClr val="accent1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92D050"/>
                </a:solidFill>
                <a:effectLst/>
                <a:latin typeface="Edwardian Script ITC" panose="030303020407070D0804" pitchFamily="66" charset="0"/>
              </a:rPr>
              <a:t>Royal Family Quiz</a:t>
            </a:r>
            <a:r>
              <a:rPr lang="en-US" sz="3200" b="1" spc="40" dirty="0">
                <a:ln w="13335" cmpd="sng">
                  <a:solidFill>
                    <a:srgbClr val="759AA5">
                      <a:lumMod val="50000"/>
                    </a:srgbClr>
                  </a:solidFill>
                  <a:prstDash val="solid"/>
                </a:ln>
                <a:solidFill>
                  <a:srgbClr val="B9AB6F">
                    <a:tint val="1000"/>
                  </a:srgbClr>
                </a:solidFill>
                <a:effectLst/>
                <a:latin typeface="Tw Cen MT"/>
              </a:rPr>
              <a:t/>
            </a:r>
            <a:br>
              <a:rPr lang="en-US" sz="3200" b="1" spc="40" dirty="0">
                <a:ln w="13335" cmpd="sng">
                  <a:solidFill>
                    <a:srgbClr val="759AA5">
                      <a:lumMod val="50000"/>
                    </a:srgbClr>
                  </a:solidFill>
                  <a:prstDash val="solid"/>
                </a:ln>
                <a:solidFill>
                  <a:srgbClr val="B9AB6F">
                    <a:tint val="1000"/>
                  </a:srgbClr>
                </a:solidFill>
                <a:effectLst/>
                <a:latin typeface="Tw Cen MT"/>
              </a:rPr>
            </a:br>
            <a:r>
              <a:rPr lang="en-US" sz="3200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w Cen MT"/>
              </a:rPr>
              <a:t/>
            </a:r>
            <a:br>
              <a:rPr lang="en-US" sz="3200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w Cen MT"/>
              </a:rPr>
            </a:br>
            <a:r>
              <a:rPr lang="en-US" sz="3200" i="1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entury" panose="02040604050505020304" pitchFamily="18" charset="0"/>
              </a:rPr>
              <a:t>How </a:t>
            </a:r>
            <a:r>
              <a:rPr lang="en-US" sz="3200" i="1" spc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entury" panose="02040604050505020304" pitchFamily="18" charset="0"/>
              </a:rPr>
              <a:t>well do you know the British royal family?</a:t>
            </a:r>
            <a:endParaRPr lang="ru-RU" i="1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5">
                  <a:lumMod val="7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4520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Autofit/>
          </a:bodyPr>
          <a:lstStyle/>
          <a:p>
            <a:r>
              <a:rPr lang="en-US" sz="4400" dirty="0" smtClean="0">
                <a:ln w="13335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/>
                </a:solidFill>
              </a:rPr>
              <a:t>18. How many wives did Henry VIII have?</a:t>
            </a:r>
            <a:endParaRPr lang="ru-RU" sz="4400" dirty="0">
              <a:ln w="13335" cmpd="sng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2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60003" y="2204864"/>
            <a:ext cx="1175322" cy="28315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lphaLcParenR"/>
            </a:pPr>
            <a:r>
              <a:rPr lang="en-US" sz="4000" dirty="0" smtClean="0"/>
              <a:t>10</a:t>
            </a:r>
          </a:p>
          <a:p>
            <a:pPr marL="342900" indent="-342900">
              <a:buAutoNum type="alphaLcParenR"/>
            </a:pPr>
            <a:r>
              <a:rPr lang="en-US" sz="4000" dirty="0" smtClean="0"/>
              <a:t>8</a:t>
            </a:r>
          </a:p>
          <a:p>
            <a:pPr marL="342900" indent="-342900">
              <a:buAutoNum type="alphaLcParenR"/>
            </a:pPr>
            <a:r>
              <a:rPr lang="en-US" sz="4000" dirty="0" smtClean="0"/>
              <a:t>6</a:t>
            </a:r>
          </a:p>
          <a:p>
            <a:pPr marL="342900" indent="-342900">
              <a:buAutoNum type="alphaLcParenR"/>
            </a:pPr>
            <a:r>
              <a:rPr lang="en-US" sz="4000" dirty="0" smtClean="0"/>
              <a:t>4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948998"/>
            <a:ext cx="5686425" cy="33432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745631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dirty="0" smtClean="0">
                <a:ln w="13335" cmpd="sng">
                  <a:solidFill>
                    <a:srgbClr val="FF0000"/>
                  </a:solidFill>
                  <a:prstDash val="solid"/>
                </a:ln>
                <a:solidFill>
                  <a:srgbClr val="FFC000"/>
                </a:solidFill>
                <a:latin typeface="Algerian" panose="04020705040A02060702" pitchFamily="82" charset="0"/>
              </a:rPr>
              <a:t>Answers</a:t>
            </a:r>
            <a:endParaRPr lang="ru-RU" sz="6600" dirty="0">
              <a:ln w="13335" cmpd="sng">
                <a:solidFill>
                  <a:srgbClr val="FF0000"/>
                </a:solidFill>
                <a:prstDash val="solid"/>
              </a:ln>
              <a:solidFill>
                <a:srgbClr val="FFC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67944" y="1628800"/>
            <a:ext cx="670376" cy="53245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arenR"/>
            </a:pPr>
            <a:r>
              <a:rPr lang="en-US" dirty="0" smtClean="0">
                <a:ln>
                  <a:solidFill>
                    <a:srgbClr val="FF0000"/>
                  </a:solidFill>
                </a:ln>
                <a:solidFill>
                  <a:schemeClr val="accent2"/>
                </a:solidFill>
              </a:rPr>
              <a:t>D</a:t>
            </a:r>
            <a:endParaRPr lang="en-US" dirty="0" smtClean="0">
              <a:ln>
                <a:solidFill>
                  <a:srgbClr val="FF0000"/>
                </a:solidFill>
              </a:ln>
              <a:solidFill>
                <a:schemeClr val="accent2"/>
              </a:solidFill>
            </a:endParaRPr>
          </a:p>
          <a:p>
            <a:pPr marL="342900" indent="-342900">
              <a:buAutoNum type="arabicParenR"/>
            </a:pPr>
            <a:r>
              <a:rPr lang="en-US" dirty="0" smtClean="0">
                <a:ln>
                  <a:solidFill>
                    <a:srgbClr val="FF0000"/>
                  </a:solidFill>
                </a:ln>
                <a:solidFill>
                  <a:schemeClr val="accent2"/>
                </a:solidFill>
              </a:rPr>
              <a:t>A</a:t>
            </a:r>
          </a:p>
          <a:p>
            <a:pPr marL="342900" indent="-342900">
              <a:buAutoNum type="arabicParenR"/>
            </a:pPr>
            <a:r>
              <a:rPr lang="en-US" dirty="0" smtClean="0">
                <a:ln>
                  <a:solidFill>
                    <a:srgbClr val="FF0000"/>
                  </a:solidFill>
                </a:ln>
                <a:solidFill>
                  <a:schemeClr val="accent2"/>
                </a:solidFill>
              </a:rPr>
              <a:t>B</a:t>
            </a:r>
          </a:p>
          <a:p>
            <a:pPr marL="342900" indent="-342900">
              <a:buAutoNum type="arabicParenR"/>
            </a:pPr>
            <a:r>
              <a:rPr lang="en-US" dirty="0" smtClean="0">
                <a:ln>
                  <a:solidFill>
                    <a:srgbClr val="FF0000"/>
                  </a:solidFill>
                </a:ln>
                <a:solidFill>
                  <a:schemeClr val="accent2"/>
                </a:solidFill>
              </a:rPr>
              <a:t>D</a:t>
            </a:r>
          </a:p>
          <a:p>
            <a:pPr marL="342900" indent="-342900">
              <a:buAutoNum type="arabicParenR"/>
            </a:pPr>
            <a:r>
              <a:rPr lang="en-US" dirty="0" smtClean="0">
                <a:ln>
                  <a:solidFill>
                    <a:srgbClr val="FF0000"/>
                  </a:solidFill>
                </a:ln>
                <a:solidFill>
                  <a:schemeClr val="accent2"/>
                </a:solidFill>
              </a:rPr>
              <a:t>B</a:t>
            </a:r>
          </a:p>
          <a:p>
            <a:pPr marL="342900" indent="-342900">
              <a:buAutoNum type="arabicParenR"/>
            </a:pPr>
            <a:r>
              <a:rPr lang="en-US" dirty="0" smtClean="0">
                <a:ln>
                  <a:solidFill>
                    <a:srgbClr val="FF0000"/>
                  </a:solidFill>
                </a:ln>
                <a:solidFill>
                  <a:schemeClr val="accent2"/>
                </a:solidFill>
              </a:rPr>
              <a:t>A</a:t>
            </a:r>
          </a:p>
          <a:p>
            <a:pPr marL="342900" indent="-342900">
              <a:buAutoNum type="arabicParenR"/>
            </a:pPr>
            <a:r>
              <a:rPr lang="en-US" dirty="0" smtClean="0">
                <a:ln>
                  <a:solidFill>
                    <a:srgbClr val="FF0000"/>
                  </a:solidFill>
                </a:ln>
                <a:solidFill>
                  <a:schemeClr val="accent2"/>
                </a:solidFill>
              </a:rPr>
              <a:t>C</a:t>
            </a:r>
          </a:p>
          <a:p>
            <a:pPr marL="342900" indent="-342900">
              <a:buAutoNum type="arabicParenR"/>
            </a:pPr>
            <a:r>
              <a:rPr lang="en-US" dirty="0" smtClean="0">
                <a:ln>
                  <a:solidFill>
                    <a:srgbClr val="FF0000"/>
                  </a:solidFill>
                </a:ln>
                <a:solidFill>
                  <a:schemeClr val="accent2"/>
                </a:solidFill>
              </a:rPr>
              <a:t>A</a:t>
            </a:r>
          </a:p>
          <a:p>
            <a:pPr marL="342900" indent="-342900">
              <a:buAutoNum type="arabicParenR"/>
            </a:pPr>
            <a:r>
              <a:rPr lang="en-US" dirty="0" smtClean="0">
                <a:ln>
                  <a:solidFill>
                    <a:srgbClr val="FF0000"/>
                  </a:solidFill>
                </a:ln>
                <a:solidFill>
                  <a:schemeClr val="accent2"/>
                </a:solidFill>
              </a:rPr>
              <a:t>C</a:t>
            </a:r>
          </a:p>
          <a:p>
            <a:pPr marL="342900" indent="-342900">
              <a:buAutoNum type="arabicParenR"/>
            </a:pPr>
            <a:r>
              <a:rPr lang="en-US" dirty="0" smtClean="0">
                <a:ln>
                  <a:solidFill>
                    <a:srgbClr val="FF0000"/>
                  </a:solidFill>
                </a:ln>
                <a:solidFill>
                  <a:schemeClr val="accent2"/>
                </a:solidFill>
              </a:rPr>
              <a:t>D</a:t>
            </a:r>
          </a:p>
          <a:p>
            <a:pPr marL="342900" indent="-342900">
              <a:buAutoNum type="arabicParenR"/>
            </a:pPr>
            <a:r>
              <a:rPr lang="en-US" dirty="0" smtClean="0">
                <a:ln>
                  <a:solidFill>
                    <a:srgbClr val="FF0000"/>
                  </a:solidFill>
                </a:ln>
                <a:solidFill>
                  <a:schemeClr val="accent2"/>
                </a:solidFill>
              </a:rPr>
              <a:t>B</a:t>
            </a:r>
          </a:p>
          <a:p>
            <a:pPr marL="342900" indent="-342900">
              <a:buAutoNum type="arabicParenR"/>
            </a:pPr>
            <a:r>
              <a:rPr lang="en-US" dirty="0" smtClean="0">
                <a:ln>
                  <a:solidFill>
                    <a:srgbClr val="FF0000"/>
                  </a:solidFill>
                </a:ln>
                <a:solidFill>
                  <a:schemeClr val="accent2"/>
                </a:solidFill>
              </a:rPr>
              <a:t>C</a:t>
            </a:r>
          </a:p>
          <a:p>
            <a:pPr marL="342900" indent="-342900">
              <a:buAutoNum type="arabicParenR"/>
            </a:pPr>
            <a:r>
              <a:rPr lang="en-US" dirty="0" smtClean="0">
                <a:ln>
                  <a:solidFill>
                    <a:srgbClr val="FF0000"/>
                  </a:solidFill>
                </a:ln>
                <a:solidFill>
                  <a:schemeClr val="accent2"/>
                </a:solidFill>
              </a:rPr>
              <a:t>B</a:t>
            </a:r>
          </a:p>
          <a:p>
            <a:pPr marL="342900" indent="-342900">
              <a:buAutoNum type="arabicParenR"/>
            </a:pPr>
            <a:r>
              <a:rPr lang="en-US" dirty="0" smtClean="0">
                <a:ln>
                  <a:solidFill>
                    <a:srgbClr val="FF0000"/>
                  </a:solidFill>
                </a:ln>
                <a:solidFill>
                  <a:schemeClr val="accent2"/>
                </a:solidFill>
              </a:rPr>
              <a:t>C</a:t>
            </a:r>
          </a:p>
          <a:p>
            <a:pPr marL="342900" indent="-342900">
              <a:buAutoNum type="arabicParenR"/>
            </a:pPr>
            <a:r>
              <a:rPr lang="en-US" dirty="0" smtClean="0">
                <a:ln>
                  <a:solidFill>
                    <a:srgbClr val="FF0000"/>
                  </a:solidFill>
                </a:ln>
                <a:solidFill>
                  <a:schemeClr val="accent2"/>
                </a:solidFill>
              </a:rPr>
              <a:t>D</a:t>
            </a:r>
          </a:p>
          <a:p>
            <a:pPr marL="342900" indent="-342900">
              <a:buAutoNum type="arabicParenR"/>
            </a:pPr>
            <a:r>
              <a:rPr lang="en-US" dirty="0" smtClean="0">
                <a:ln>
                  <a:solidFill>
                    <a:srgbClr val="FF0000"/>
                  </a:solidFill>
                </a:ln>
                <a:solidFill>
                  <a:schemeClr val="accent2"/>
                </a:solidFill>
              </a:rPr>
              <a:t>A</a:t>
            </a:r>
          </a:p>
          <a:p>
            <a:pPr marL="342900" indent="-342900">
              <a:buAutoNum type="arabicParenR"/>
            </a:pPr>
            <a:r>
              <a:rPr lang="en-US" dirty="0" smtClean="0">
                <a:ln>
                  <a:solidFill>
                    <a:srgbClr val="FF0000"/>
                  </a:solidFill>
                </a:ln>
                <a:solidFill>
                  <a:schemeClr val="accent2"/>
                </a:solidFill>
              </a:rPr>
              <a:t>C</a:t>
            </a:r>
          </a:p>
          <a:p>
            <a:pPr marL="342900" indent="-342900">
              <a:buAutoNum type="arabicParenR"/>
            </a:pPr>
            <a:r>
              <a:rPr lang="en-US" dirty="0" smtClean="0">
                <a:ln>
                  <a:solidFill>
                    <a:srgbClr val="FF0000"/>
                  </a:solidFill>
                </a:ln>
                <a:solidFill>
                  <a:schemeClr val="accent2"/>
                </a:solidFill>
              </a:rPr>
              <a:t>C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144674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216" y="908720"/>
            <a:ext cx="8229600" cy="1143000"/>
          </a:xfrm>
        </p:spPr>
        <p:txBody>
          <a:bodyPr>
            <a:noAutofit/>
          </a:bodyPr>
          <a:lstStyle/>
          <a:p>
            <a:r>
              <a:rPr lang="en-US" sz="2800" dirty="0" smtClean="0">
                <a:ln w="13335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2"/>
                </a:solidFill>
              </a:rPr>
              <a:t>1</a:t>
            </a:r>
            <a:r>
              <a:rPr lang="ru-RU" sz="4400" dirty="0" smtClean="0">
                <a:ln w="13335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2"/>
                </a:solidFill>
              </a:rPr>
              <a:t>. </a:t>
            </a:r>
            <a:r>
              <a:rPr lang="en-US" sz="4400" dirty="0" smtClean="0">
                <a:ln w="13335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2"/>
                </a:solidFill>
                <a:latin typeface="Arial Rounded MT Bold" panose="020F0704030504030204" pitchFamily="34" charset="0"/>
              </a:rPr>
              <a:t>What is the family name of the present royal family?</a:t>
            </a:r>
            <a:endParaRPr lang="ru-RU" sz="4400" dirty="0">
              <a:ln w="13335" cmpd="sng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accent2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43608" y="2564904"/>
            <a:ext cx="734481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r>
              <a:rPr lang="en-US" sz="44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2"/>
                </a:solidFill>
              </a:rPr>
              <a:t>Smith</a:t>
            </a:r>
          </a:p>
          <a:p>
            <a:pPr marL="342900" indent="-342900">
              <a:buAutoNum type="alphaLcParenR"/>
            </a:pPr>
            <a:r>
              <a:rPr lang="en-US" sz="44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2"/>
                </a:solidFill>
              </a:rPr>
              <a:t>Tudor</a:t>
            </a:r>
          </a:p>
          <a:p>
            <a:pPr marL="342900" indent="-342900">
              <a:buAutoNum type="alphaLcParenR"/>
            </a:pPr>
            <a:r>
              <a:rPr lang="en-US" sz="44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2"/>
                </a:solidFill>
              </a:rPr>
              <a:t>Stuart</a:t>
            </a:r>
          </a:p>
          <a:p>
            <a:pPr marL="342900" indent="-342900">
              <a:buAutoNum type="alphaLcParenR"/>
            </a:pPr>
            <a:r>
              <a:rPr lang="en-US" sz="44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2"/>
                </a:solidFill>
              </a:rPr>
              <a:t>Windsor</a:t>
            </a:r>
            <a:endParaRPr lang="ru-RU" sz="4400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accent2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15064">
            <a:off x="3763888" y="2762836"/>
            <a:ext cx="4917993" cy="296340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9307369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>
            <a:noAutofit/>
          </a:bodyPr>
          <a:lstStyle/>
          <a:p>
            <a:r>
              <a:rPr lang="en-US" sz="4800" dirty="0" smtClean="0">
                <a:ln w="13335" cmpd="sng">
                  <a:solidFill>
                    <a:srgbClr val="FFFF00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</a:rPr>
              <a:t>2. When did Queen Elizabeth II become Queen?</a:t>
            </a:r>
            <a:endParaRPr lang="ru-RU" sz="4800" dirty="0">
              <a:ln w="13335" cmpd="sng">
                <a:solidFill>
                  <a:srgbClr val="FFFF00"/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7584" y="2492896"/>
            <a:ext cx="2279791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lphaLcParenR"/>
            </a:pPr>
            <a:r>
              <a:rPr lang="en-US" sz="5400" dirty="0" smtClean="0">
                <a:ln>
                  <a:solidFill>
                    <a:schemeClr val="tx2">
                      <a:lumMod val="25000"/>
                    </a:schemeClr>
                  </a:solidFill>
                </a:ln>
                <a:solidFill>
                  <a:schemeClr val="accent5">
                    <a:lumMod val="40000"/>
                    <a:lumOff val="60000"/>
                  </a:schemeClr>
                </a:solidFill>
              </a:rPr>
              <a:t>1952</a:t>
            </a:r>
          </a:p>
          <a:p>
            <a:pPr marL="342900" indent="-342900">
              <a:buAutoNum type="alphaLcParenR"/>
            </a:pPr>
            <a:r>
              <a:rPr lang="en-US" sz="5400" dirty="0" smtClean="0">
                <a:ln>
                  <a:solidFill>
                    <a:schemeClr val="tx2">
                      <a:lumMod val="25000"/>
                    </a:schemeClr>
                  </a:solidFill>
                </a:ln>
                <a:solidFill>
                  <a:schemeClr val="accent5">
                    <a:lumMod val="40000"/>
                    <a:lumOff val="60000"/>
                  </a:schemeClr>
                </a:solidFill>
              </a:rPr>
              <a:t>1962</a:t>
            </a:r>
          </a:p>
          <a:p>
            <a:pPr marL="342900" indent="-342900">
              <a:buAutoNum type="alphaLcParenR"/>
            </a:pPr>
            <a:r>
              <a:rPr lang="en-US" sz="5400" dirty="0" smtClean="0">
                <a:ln>
                  <a:solidFill>
                    <a:schemeClr val="tx2">
                      <a:lumMod val="25000"/>
                    </a:schemeClr>
                  </a:solidFill>
                </a:ln>
                <a:solidFill>
                  <a:schemeClr val="accent5">
                    <a:lumMod val="40000"/>
                    <a:lumOff val="60000"/>
                  </a:schemeClr>
                </a:solidFill>
              </a:rPr>
              <a:t>1972</a:t>
            </a:r>
          </a:p>
          <a:p>
            <a:pPr marL="342900" indent="-342900">
              <a:buAutoNum type="alphaLcParenR"/>
            </a:pPr>
            <a:r>
              <a:rPr lang="en-US" sz="5400" dirty="0" smtClean="0">
                <a:ln>
                  <a:solidFill>
                    <a:schemeClr val="tx2">
                      <a:lumMod val="25000"/>
                    </a:schemeClr>
                  </a:solidFill>
                </a:ln>
                <a:solidFill>
                  <a:schemeClr val="accent5">
                    <a:lumMod val="40000"/>
                    <a:lumOff val="60000"/>
                  </a:schemeClr>
                </a:solidFill>
              </a:rPr>
              <a:t>1982</a:t>
            </a:r>
            <a:endParaRPr lang="ru-RU" sz="5400" dirty="0">
              <a:ln>
                <a:solidFill>
                  <a:schemeClr val="tx2">
                    <a:lumMod val="25000"/>
                  </a:schemeClr>
                </a:solidFill>
              </a:ln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1896" y="2492896"/>
            <a:ext cx="4762500" cy="3505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0601451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accent5"/>
                </a:solidFill>
              </a:rPr>
              <a:t>3. Who is her husband?</a:t>
            </a:r>
            <a:endParaRPr lang="ru-RU" sz="5400" dirty="0">
              <a:solidFill>
                <a:schemeClr val="accent5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44" y="2301260"/>
            <a:ext cx="3718647" cy="28315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</a:rPr>
              <a:t>a) Prince Charles</a:t>
            </a:r>
            <a:endParaRPr lang="en-US" sz="4000" dirty="0" smtClean="0">
              <a:ln>
                <a:solidFill>
                  <a:srgbClr val="FFFF00"/>
                </a:solidFill>
              </a:ln>
              <a:solidFill>
                <a:srgbClr val="FF0000"/>
              </a:solidFill>
            </a:endParaRPr>
          </a:p>
          <a:p>
            <a:r>
              <a:rPr lang="en-US" sz="4000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</a:rPr>
              <a:t>b) Prince Andrew</a:t>
            </a:r>
          </a:p>
          <a:p>
            <a:r>
              <a:rPr lang="en-US" sz="4000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</a:rPr>
              <a:t>c) Prince Philip</a:t>
            </a:r>
          </a:p>
          <a:p>
            <a:r>
              <a:rPr lang="en-US" sz="4000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</a:rPr>
              <a:t>d) Prince George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6654" y="1412776"/>
            <a:ext cx="2123728" cy="132671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0960" y="2331792"/>
            <a:ext cx="1493584" cy="149358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456" y="3717033"/>
            <a:ext cx="1494894" cy="176003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4509120"/>
            <a:ext cx="1400433" cy="193589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23240319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Autofit/>
          </a:bodyPr>
          <a:lstStyle/>
          <a:p>
            <a:r>
              <a:rPr lang="en-US" sz="4400" dirty="0" smtClean="0">
                <a:solidFill>
                  <a:schemeClr val="accent2"/>
                </a:solidFill>
              </a:rPr>
              <a:t>4. How many children does Queen Elizabeth II have?</a:t>
            </a:r>
            <a:endParaRPr lang="ru-RU" sz="4400" dirty="0">
              <a:solidFill>
                <a:schemeClr val="accent2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36256" y="2112288"/>
            <a:ext cx="1031051" cy="3323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lphaLcParenR"/>
            </a:pPr>
            <a:r>
              <a:rPr lang="en-US" sz="4800" dirty="0" smtClean="0">
                <a:ln>
                  <a:solidFill>
                    <a:schemeClr val="accent2"/>
                  </a:solidFill>
                </a:ln>
                <a:solidFill>
                  <a:schemeClr val="accent5">
                    <a:lumMod val="40000"/>
                    <a:lumOff val="60000"/>
                  </a:schemeClr>
                </a:solidFill>
              </a:rPr>
              <a:t>1</a:t>
            </a:r>
          </a:p>
          <a:p>
            <a:pPr marL="342900" indent="-342900">
              <a:buAutoNum type="alphaLcParenR"/>
            </a:pPr>
            <a:r>
              <a:rPr lang="en-US" sz="4800" dirty="0" smtClean="0">
                <a:ln>
                  <a:solidFill>
                    <a:schemeClr val="accent2"/>
                  </a:solidFill>
                </a:ln>
                <a:solidFill>
                  <a:schemeClr val="accent5">
                    <a:lumMod val="40000"/>
                    <a:lumOff val="60000"/>
                  </a:schemeClr>
                </a:solidFill>
              </a:rPr>
              <a:t>2</a:t>
            </a:r>
          </a:p>
          <a:p>
            <a:pPr marL="342900" indent="-342900">
              <a:buAutoNum type="alphaLcParenR"/>
            </a:pPr>
            <a:r>
              <a:rPr lang="en-US" sz="4800" dirty="0" smtClean="0">
                <a:ln>
                  <a:solidFill>
                    <a:schemeClr val="accent2"/>
                  </a:solidFill>
                </a:ln>
                <a:solidFill>
                  <a:schemeClr val="accent5">
                    <a:lumMod val="40000"/>
                    <a:lumOff val="60000"/>
                  </a:schemeClr>
                </a:solidFill>
              </a:rPr>
              <a:t>3</a:t>
            </a:r>
          </a:p>
          <a:p>
            <a:pPr marL="342900" indent="-342900">
              <a:buAutoNum type="alphaLcParenR"/>
            </a:pPr>
            <a:r>
              <a:rPr lang="en-US" sz="4800" dirty="0" smtClean="0">
                <a:ln>
                  <a:solidFill>
                    <a:schemeClr val="accent2"/>
                  </a:solidFill>
                </a:ln>
                <a:solidFill>
                  <a:schemeClr val="accent5">
                    <a:lumMod val="40000"/>
                    <a:lumOff val="60000"/>
                  </a:schemeClr>
                </a:solidFill>
              </a:rPr>
              <a:t>4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5177" y="1916832"/>
            <a:ext cx="4950750" cy="33021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505684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229600" cy="1143000"/>
          </a:xfrm>
        </p:spPr>
        <p:txBody>
          <a:bodyPr>
            <a:noAutofit/>
          </a:bodyPr>
          <a:lstStyle/>
          <a:p>
            <a:r>
              <a:rPr lang="en-US" sz="4400" dirty="0" smtClean="0">
                <a:ln w="13335" cmpd="sng">
                  <a:solidFill>
                    <a:schemeClr val="tx1">
                      <a:lumMod val="65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5. What are the Queen’s </a:t>
            </a:r>
            <a:r>
              <a:rPr lang="en-US" sz="4400" dirty="0" err="1" smtClean="0">
                <a:ln w="13335" cmpd="sng">
                  <a:solidFill>
                    <a:schemeClr val="tx1">
                      <a:lumMod val="65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favourite</a:t>
            </a:r>
            <a:r>
              <a:rPr lang="en-US" sz="4400" dirty="0" smtClean="0">
                <a:ln w="13335" cmpd="sng">
                  <a:solidFill>
                    <a:schemeClr val="tx1">
                      <a:lumMod val="65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 animals?</a:t>
            </a:r>
            <a:endParaRPr lang="ru-RU" sz="4400" dirty="0">
              <a:ln w="13335" cmpd="sng">
                <a:solidFill>
                  <a:schemeClr val="tx1">
                    <a:lumMod val="65000"/>
                  </a:schemeClr>
                </a:solidFill>
                <a:prstDash val="solid"/>
              </a:ln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7584" y="2060848"/>
            <a:ext cx="2698175" cy="3323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lphaLcParenR"/>
            </a:pPr>
            <a:r>
              <a:rPr lang="en-US" sz="4800" dirty="0" smtClean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accent5">
                    <a:lumMod val="60000"/>
                    <a:lumOff val="40000"/>
                  </a:schemeClr>
                </a:solidFill>
              </a:rPr>
              <a:t>cats</a:t>
            </a:r>
          </a:p>
          <a:p>
            <a:pPr marL="342900" indent="-342900">
              <a:buAutoNum type="alphaLcParenR"/>
            </a:pPr>
            <a:r>
              <a:rPr lang="en-US" sz="4800" dirty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accent5">
                    <a:lumMod val="60000"/>
                    <a:lumOff val="40000"/>
                  </a:schemeClr>
                </a:solidFill>
              </a:rPr>
              <a:t>d</a:t>
            </a:r>
            <a:r>
              <a:rPr lang="en-US" sz="4800" dirty="0" smtClean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accent5">
                    <a:lumMod val="60000"/>
                    <a:lumOff val="40000"/>
                  </a:schemeClr>
                </a:solidFill>
              </a:rPr>
              <a:t>ogs</a:t>
            </a:r>
          </a:p>
          <a:p>
            <a:pPr marL="342900" indent="-342900">
              <a:buAutoNum type="alphaLcParenR"/>
            </a:pPr>
            <a:r>
              <a:rPr lang="en-US" sz="4800" dirty="0" smtClean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accent5">
                    <a:lumMod val="60000"/>
                    <a:lumOff val="40000"/>
                  </a:schemeClr>
                </a:solidFill>
              </a:rPr>
              <a:t>hamsters</a:t>
            </a:r>
          </a:p>
          <a:p>
            <a:pPr marL="342900" indent="-342900">
              <a:buAutoNum type="alphaLcParenR"/>
            </a:pPr>
            <a:r>
              <a:rPr lang="en-US" sz="4800" dirty="0" smtClean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accent5">
                    <a:lumMod val="60000"/>
                    <a:lumOff val="40000"/>
                  </a:schemeClr>
                </a:solidFill>
              </a:rPr>
              <a:t>snakes</a:t>
            </a:r>
          </a:p>
          <a:p>
            <a:pPr marL="342900" indent="-342900">
              <a:buAutoNum type="alphaLcParenR"/>
            </a:pPr>
            <a:endParaRPr lang="ru-RU" dirty="0">
              <a:ln>
                <a:solidFill>
                  <a:schemeClr val="accent5">
                    <a:lumMod val="75000"/>
                  </a:schemeClr>
                </a:solidFill>
              </a:ln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856" y="1340768"/>
            <a:ext cx="1972213" cy="13194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27575">
            <a:off x="5876998" y="2326833"/>
            <a:ext cx="2190990" cy="13681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856" y="3722841"/>
            <a:ext cx="2184588" cy="13491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56004">
            <a:off x="6338820" y="4956225"/>
            <a:ext cx="2242508" cy="14015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8419185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Autofit/>
          </a:bodyPr>
          <a:lstStyle/>
          <a:p>
            <a:r>
              <a:rPr lang="en-US" sz="4800" dirty="0" smtClean="0">
                <a:solidFill>
                  <a:schemeClr val="accent2"/>
                </a:solidFill>
              </a:rPr>
              <a:t>6. When was Prince William born?</a:t>
            </a:r>
            <a:endParaRPr lang="ru-RU" sz="4800" dirty="0">
              <a:solidFill>
                <a:schemeClr val="accent2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43608" y="2060848"/>
            <a:ext cx="2279791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lphaLcParenR"/>
            </a:pPr>
            <a:r>
              <a:rPr lang="en-US" sz="5400" dirty="0" smtClean="0"/>
              <a:t>1982</a:t>
            </a:r>
          </a:p>
          <a:p>
            <a:pPr marL="342900" indent="-342900">
              <a:buAutoNum type="alphaLcParenR"/>
            </a:pPr>
            <a:r>
              <a:rPr lang="en-US" sz="5400" dirty="0" smtClean="0"/>
              <a:t>1984</a:t>
            </a:r>
          </a:p>
          <a:p>
            <a:pPr marL="342900" indent="-342900">
              <a:buAutoNum type="alphaLcParenR"/>
            </a:pPr>
            <a:r>
              <a:rPr lang="en-US" sz="5400" dirty="0" smtClean="0"/>
              <a:t>1985</a:t>
            </a:r>
          </a:p>
          <a:p>
            <a:pPr marL="342900" indent="-342900">
              <a:buAutoNum type="alphaLcParenR"/>
            </a:pPr>
            <a:r>
              <a:rPr lang="en-US" sz="5400" dirty="0" smtClean="0"/>
              <a:t>1987</a:t>
            </a:r>
            <a:endParaRPr lang="ru-RU" sz="5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268760"/>
            <a:ext cx="3078088" cy="4077072"/>
          </a:xfrm>
          <a:prstGeom prst="ellipse">
            <a:avLst/>
          </a:prstGeom>
          <a:ln>
            <a:noFill/>
          </a:ln>
          <a:effectLst>
            <a:reflection blurRad="6350" stA="50000" endA="300" endPos="55000" dir="5400000" sy="-100000" algn="bl" rotWithShape="0"/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653931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Autofit/>
          </a:bodyPr>
          <a:lstStyle/>
          <a:p>
            <a:r>
              <a:rPr lang="en-US" sz="4400" dirty="0" smtClean="0">
                <a:ln w="13335" cmpd="sng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</a:rPr>
              <a:t>7. Which university did Prince William attend?</a:t>
            </a:r>
            <a:endParaRPr lang="ru-RU" sz="4400" dirty="0">
              <a:ln w="13335" cmpd="sng">
                <a:solidFill>
                  <a:schemeClr val="accent5">
                    <a:lumMod val="50000"/>
                  </a:schemeClr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2132856"/>
            <a:ext cx="5032468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lphaLcParenR"/>
            </a:pPr>
            <a:r>
              <a:rPr lang="en-US" sz="4000" dirty="0" smtClean="0">
                <a:ln>
                  <a:solidFill>
                    <a:srgbClr val="FF0000"/>
                  </a:solidFill>
                </a:ln>
              </a:rPr>
              <a:t>Oxford University</a:t>
            </a:r>
          </a:p>
          <a:p>
            <a:pPr marL="342900" indent="-342900">
              <a:buAutoNum type="alphaLcParenR"/>
            </a:pPr>
            <a:r>
              <a:rPr lang="en-US" sz="4000" dirty="0" smtClean="0">
                <a:ln>
                  <a:solidFill>
                    <a:srgbClr val="FF0000"/>
                  </a:solidFill>
                </a:ln>
              </a:rPr>
              <a:t>Cambridge University</a:t>
            </a:r>
          </a:p>
          <a:p>
            <a:pPr marL="342900" indent="-342900">
              <a:buAutoNum type="alphaLcParenR"/>
            </a:pPr>
            <a:r>
              <a:rPr lang="en-US" sz="4000" dirty="0" smtClean="0">
                <a:ln>
                  <a:solidFill>
                    <a:srgbClr val="FF0000"/>
                  </a:solidFill>
                </a:ln>
              </a:rPr>
              <a:t>St Andrews University</a:t>
            </a:r>
          </a:p>
          <a:p>
            <a:pPr marL="342900" indent="-342900">
              <a:buAutoNum type="alphaLcParenR"/>
            </a:pPr>
            <a:r>
              <a:rPr lang="en-US" sz="4000" dirty="0" smtClean="0">
                <a:ln>
                  <a:solidFill>
                    <a:srgbClr val="FF0000"/>
                  </a:solidFill>
                </a:ln>
              </a:rPr>
              <a:t>London University</a:t>
            </a:r>
            <a:endParaRPr lang="ru-RU" sz="4000" dirty="0">
              <a:ln>
                <a:solidFill>
                  <a:srgbClr val="FF0000"/>
                </a:solidFill>
              </a:ln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3" y="2954656"/>
            <a:ext cx="2214657" cy="14401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4653136"/>
            <a:ext cx="2400185" cy="14734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5005921"/>
            <a:ext cx="2427446" cy="15171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7354" y="1340768"/>
            <a:ext cx="2052228" cy="13681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463771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аркет">
  <a:themeElements>
    <a:clrScheme name="Паркет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215</TotalTime>
  <Words>357</Words>
  <Application>Microsoft Office PowerPoint</Application>
  <PresentationFormat>Экран (4:3)</PresentationFormat>
  <Paragraphs>117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Паркет</vt:lpstr>
      <vt:lpstr>   Презентация к уроку по учебному предмету «Английский язык» в 9-11 классах по теме «Королевская семья Великобритании»</vt:lpstr>
      <vt:lpstr>Royal Family Quiz  How well do you know the British royal family?</vt:lpstr>
      <vt:lpstr>1. What is the family name of the present royal family?</vt:lpstr>
      <vt:lpstr>2. When did Queen Elizabeth II become Queen?</vt:lpstr>
      <vt:lpstr>3. Who is her husband?</vt:lpstr>
      <vt:lpstr>4. How many children does Queen Elizabeth II have?</vt:lpstr>
      <vt:lpstr>5. What are the Queen’s favourite animals?</vt:lpstr>
      <vt:lpstr>6. When was Prince William born?</vt:lpstr>
      <vt:lpstr>7. Which university did Prince William attend?</vt:lpstr>
      <vt:lpstr>8. What is Prince Harry’s real name?</vt:lpstr>
      <vt:lpstr>9. Where do Prince William and Prince Harry live?</vt:lpstr>
      <vt:lpstr>10. Who was once part of the British horse-riding team in the Olympic Games?</vt:lpstr>
      <vt:lpstr>   11. Which member of the present royal family once wrote a successful children’s book?</vt:lpstr>
      <vt:lpstr>12. Which member of the present royal family is president of England’s Football Association?</vt:lpstr>
      <vt:lpstr>13. Which city did Princess Diana died in?</vt:lpstr>
      <vt:lpstr>14. Where are the British monarchs crowned?</vt:lpstr>
      <vt:lpstr>15. How many rooms are there in Buckingham Palace?</vt:lpstr>
      <vt:lpstr>16. Which British monarch reigned for the longest period?</vt:lpstr>
      <vt:lpstr>17. Lady Jane Grey had the shortest reign of any British monarch. How long did she reign?</vt:lpstr>
      <vt:lpstr>18. How many wives did Henry VIII have?</vt:lpstr>
      <vt:lpstr>Answers</vt:lpstr>
    </vt:vector>
  </TitlesOfParts>
  <Company>МОУ СОШ №1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Royal Family Quiz  How well do you know the British royal family?</dc:title>
  <dc:creator>teacher</dc:creator>
  <cp:lastModifiedBy>teacher</cp:lastModifiedBy>
  <cp:revision>21</cp:revision>
  <dcterms:created xsi:type="dcterms:W3CDTF">2015-11-05T07:28:16Z</dcterms:created>
  <dcterms:modified xsi:type="dcterms:W3CDTF">2015-11-06T11:02:17Z</dcterms:modified>
</cp:coreProperties>
</file>