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56" r:id="rId2"/>
    <p:sldId id="258" r:id="rId3"/>
    <p:sldId id="260" r:id="rId4"/>
    <p:sldId id="264" r:id="rId5"/>
    <p:sldId id="265" r:id="rId6"/>
    <p:sldId id="266" r:id="rId7"/>
    <p:sldId id="301" r:id="rId8"/>
    <p:sldId id="269" r:id="rId9"/>
    <p:sldId id="293" r:id="rId10"/>
    <p:sldId id="271" r:id="rId11"/>
    <p:sldId id="272" r:id="rId12"/>
    <p:sldId id="273" r:id="rId13"/>
    <p:sldId id="274" r:id="rId14"/>
    <p:sldId id="304" r:id="rId15"/>
    <p:sldId id="281" r:id="rId16"/>
    <p:sldId id="303" r:id="rId17"/>
    <p:sldId id="308" r:id="rId18"/>
    <p:sldId id="282" r:id="rId19"/>
    <p:sldId id="284" r:id="rId20"/>
    <p:sldId id="305" r:id="rId21"/>
    <p:sldId id="286" r:id="rId22"/>
    <p:sldId id="298" r:id="rId23"/>
    <p:sldId id="290" r:id="rId24"/>
    <p:sldId id="289" r:id="rId25"/>
    <p:sldId id="299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0066"/>
    <a:srgbClr val="000066"/>
    <a:srgbClr val="FF3300"/>
    <a:srgbClr val="FFFF00"/>
    <a:srgbClr val="009900"/>
    <a:srgbClr val="00FFCC"/>
    <a:srgbClr val="9933FF"/>
    <a:srgbClr val="00FF00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06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DFC01F8C-DFD5-48E4-8CF4-BB7CFDD33055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3E82A32-3E15-419A-997D-2450BC8EA3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01F8C-DFD5-48E4-8CF4-BB7CFDD33055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82A32-3E15-419A-997D-2450BC8EA3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DFC01F8C-DFD5-48E4-8CF4-BB7CFDD33055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E3E82A32-3E15-419A-997D-2450BC8EA3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01F8C-DFD5-48E4-8CF4-BB7CFDD33055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3E82A32-3E15-419A-997D-2450BC8EA3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01F8C-DFD5-48E4-8CF4-BB7CFDD33055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E3E82A32-3E15-419A-997D-2450BC8EA3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DFC01F8C-DFD5-48E4-8CF4-BB7CFDD33055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E3E82A32-3E15-419A-997D-2450BC8EA3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DFC01F8C-DFD5-48E4-8CF4-BB7CFDD33055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E3E82A32-3E15-419A-997D-2450BC8EA3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01F8C-DFD5-48E4-8CF4-BB7CFDD33055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3E82A32-3E15-419A-997D-2450BC8EA3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01F8C-DFD5-48E4-8CF4-BB7CFDD33055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3E82A32-3E15-419A-997D-2450BC8EA3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01F8C-DFD5-48E4-8CF4-BB7CFDD33055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3E82A32-3E15-419A-997D-2450BC8EA3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DFC01F8C-DFD5-48E4-8CF4-BB7CFDD33055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E3E82A32-3E15-419A-997D-2450BC8EA3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FC01F8C-DFD5-48E4-8CF4-BB7CFDD33055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3E82A32-3E15-419A-997D-2450BC8EA3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gif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p=4&amp;text=%25" TargetMode="External"/><Relationship Id="rId2" Type="http://schemas.openxmlformats.org/officeDocument/2006/relationships/hyperlink" Target="http://festival.1september.ru/articles/568268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25" TargetMode="External"/><Relationship Id="rId5" Type="http://schemas.openxmlformats.org/officeDocument/2006/relationships/hyperlink" Target="http://dynozavri.ru/vodnie/" TargetMode="External"/><Relationship Id="rId4" Type="http://schemas.openxmlformats.org/officeDocument/2006/relationships/hyperlink" Target="http://www.bizslovo.org/content/index.php/ru/plavni/index.php/ru/diloviy-etyket/188-testy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929198"/>
            <a:ext cx="9001156" cy="938202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/>
              <a:t>Презентация </a:t>
            </a:r>
            <a:r>
              <a:rPr lang="ru-RU" sz="2000" dirty="0"/>
              <a:t>к уроку по учебному предмету «Биология» в </a:t>
            </a:r>
            <a:r>
              <a:rPr lang="ru-RU" sz="2000" dirty="0" smtClean="0"/>
              <a:t>11-ом </a:t>
            </a:r>
            <a:r>
              <a:rPr lang="ru-RU" sz="2000" dirty="0"/>
              <a:t>классе на тему </a:t>
            </a:r>
            <a:r>
              <a:rPr lang="ru-RU" sz="2000" dirty="0" smtClean="0"/>
              <a:t>«Развитие жизни в мезозойской эре»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Автор-разработчик: Анастасия Викторовна Карпачёва, учитель биологии МБОУ «Гимназия №1» город </a:t>
            </a:r>
            <a:r>
              <a:rPr lang="ru-RU" dirty="0" err="1" smtClean="0"/>
              <a:t>Щёкино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85720" y="285728"/>
            <a:ext cx="857256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Жизнь в юрском периоде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screen">
            <a:lum contrast="10000"/>
          </a:blip>
          <a:srcRect/>
          <a:stretch>
            <a:fillRect/>
          </a:stretch>
        </p:blipFill>
        <p:spPr bwMode="auto">
          <a:xfrm>
            <a:off x="285720" y="1628722"/>
            <a:ext cx="8643998" cy="5086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quarter" idx="4294967295"/>
          </p:nvPr>
        </p:nvSpPr>
        <p:spPr>
          <a:xfrm>
            <a:off x="0" y="0"/>
            <a:ext cx="9144000" cy="264318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В юрском периоде климат, вначале влажный, в конце – засушливый. </a:t>
            </a:r>
          </a:p>
          <a:p>
            <a:r>
              <a:rPr lang="ru-RU" dirty="0" smtClean="0"/>
              <a:t>Происходит движение континентов, формирование Атлантического океана.</a:t>
            </a:r>
          </a:p>
          <a:p>
            <a:r>
              <a:rPr lang="ru-RU" dirty="0" smtClean="0"/>
              <a:t>Появление новых групп моллюсков. Вымирают семенные папоротники и появляются первые покрытосеменные растения. </a:t>
            </a:r>
          </a:p>
          <a:p>
            <a:r>
              <a:rPr lang="ru-RU" dirty="0" smtClean="0"/>
              <a:t>Достигают расцвета насекомые и рептилии. В конце периода появление </a:t>
            </a:r>
            <a:r>
              <a:rPr lang="ru-RU" dirty="0" err="1" smtClean="0"/>
              <a:t>первоптиц</a:t>
            </a:r>
            <a:r>
              <a:rPr lang="ru-RU" dirty="0" smtClean="0"/>
              <a:t> – археоптерикса.</a:t>
            </a: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14282" y="2357430"/>
            <a:ext cx="6500858" cy="4342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57488" y="6215082"/>
            <a:ext cx="38230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chemeClr val="bg1"/>
                </a:solidFill>
              </a:rPr>
              <a:t>Земля во времена юрского периода</a:t>
            </a:r>
            <a:endParaRPr lang="ru-RU" b="1" i="1" dirty="0">
              <a:solidFill>
                <a:schemeClr val="bg1"/>
              </a:solidFill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786578" y="3929066"/>
            <a:ext cx="2127051" cy="271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777038" y="2357430"/>
            <a:ext cx="2152680" cy="1476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715139" y="3714752"/>
            <a:ext cx="228601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i="1" dirty="0" smtClean="0"/>
              <a:t>Археоптерикс и его отпечаток на камне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Представители моллюсков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7504" y="1643051"/>
            <a:ext cx="3024336" cy="2584818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r>
              <a:rPr lang="ru-RU" b="1" dirty="0" smtClean="0"/>
              <a:t>Аммониты</a:t>
            </a:r>
          </a:p>
          <a:p>
            <a:pPr marL="0" indent="0" algn="ctr">
              <a:buNone/>
            </a:pPr>
            <a:r>
              <a:rPr lang="ru-RU" dirty="0" smtClean="0"/>
              <a:t>Обитали в морях юрского периода. В то время их раковины были покрыты гораздо более затейливыми, чем у ранних видов, узорами.</a:t>
            </a:r>
          </a:p>
          <a:p>
            <a:pPr marL="0" indent="0" algn="ctr">
              <a:buNone/>
            </a:pPr>
            <a:r>
              <a:rPr lang="ru-RU" dirty="0" smtClean="0"/>
              <a:t> Некоторые раковины вырастали до трех и более метров.</a:t>
            </a:r>
          </a:p>
          <a:p>
            <a:pPr marL="0" indent="0" algn="ctr">
              <a:buNone/>
            </a:pPr>
            <a:r>
              <a:rPr lang="ru-RU" dirty="0" smtClean="0"/>
              <a:t> Питались крупной рыбой и были опасными хищниками</a:t>
            </a:r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131840" y="1628803"/>
            <a:ext cx="385252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915816" y="4227869"/>
            <a:ext cx="6159151" cy="2705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Белемнит </a:t>
            </a:r>
            <a:r>
              <a:rPr lang="ru-RU" sz="1600" b="1" dirty="0"/>
              <a:t>(Чёртов палец</a:t>
            </a:r>
            <a:r>
              <a:rPr lang="ru-RU" sz="1600" b="1" dirty="0" smtClean="0"/>
              <a:t>)</a:t>
            </a:r>
          </a:p>
          <a:p>
            <a:pPr marL="320040" lvl="0" indent="-320040" algn="ctr"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ru-RU" sz="1600" dirty="0">
                <a:solidFill>
                  <a:prstClr val="black"/>
                </a:solidFill>
              </a:rPr>
              <a:t>Под этим названием понимают вымерших ископаемых, представителей двужаберных головоногих моллюсков из </a:t>
            </a:r>
            <a:r>
              <a:rPr lang="ru-RU" sz="1600" dirty="0" err="1">
                <a:solidFill>
                  <a:prstClr val="black"/>
                </a:solidFill>
              </a:rPr>
              <a:t>подпорядка</a:t>
            </a:r>
            <a:r>
              <a:rPr lang="ru-RU" sz="1600" dirty="0">
                <a:solidFill>
                  <a:prstClr val="black"/>
                </a:solidFill>
              </a:rPr>
              <a:t> десятиногих. Они обладали довольно сложной внутренней раковиной, сами же имели удлиненную, цилиндрическую форму; тело их было голое, на голове сидело десять рук с присосками или крючочками, мантия по бокам тела представляла два плавниковых придатка; наконец, эти животные были снабжены чернильным мешком</a:t>
            </a:r>
            <a:r>
              <a:rPr lang="ru-RU" sz="1200" dirty="0">
                <a:solidFill>
                  <a:prstClr val="black"/>
                </a:solidFill>
              </a:rPr>
              <a:t>.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115" y="4208544"/>
            <a:ext cx="2679701" cy="2429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 rot="5400000">
            <a:off x="6813653" y="1907430"/>
            <a:ext cx="2357454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Развитие млекопитающих. </a:t>
            </a:r>
            <a:br>
              <a:rPr lang="ru-RU" dirty="0" smtClean="0"/>
            </a:br>
            <a:r>
              <a:rPr lang="ru-RU" dirty="0" smtClean="0"/>
              <a:t>«Юрский бобр»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600200"/>
            <a:ext cx="8715436" cy="1972816"/>
          </a:xfrm>
        </p:spPr>
        <p:txBody>
          <a:bodyPr>
            <a:noAutofit/>
          </a:bodyPr>
          <a:lstStyle/>
          <a:p>
            <a:r>
              <a:rPr lang="ru-RU" sz="1600" dirty="0" smtClean="0"/>
              <a:t>Команда китайских и американских палеонтологов обнаружила новый вид млекопитающих – </a:t>
            </a:r>
            <a:r>
              <a:rPr lang="ru-RU" sz="1600" dirty="0" err="1" smtClean="0"/>
              <a:t>Пседотрибус</a:t>
            </a:r>
            <a:r>
              <a:rPr lang="ru-RU" sz="1600" dirty="0" smtClean="0"/>
              <a:t> </a:t>
            </a:r>
            <a:r>
              <a:rPr lang="ru-RU" sz="1600" dirty="0" err="1" smtClean="0"/>
              <a:t>Робустус</a:t>
            </a:r>
            <a:r>
              <a:rPr lang="ru-RU" sz="1600" dirty="0" smtClean="0"/>
              <a:t>, живших 165 млн. лет назад во время Юрского периода на территории Северного Китая. Находка позволит пролить свет на раннюю эволюцию млекопитающих, особенно на изменения строения их зубов.</a:t>
            </a:r>
          </a:p>
          <a:p>
            <a:r>
              <a:rPr lang="ru-RU" sz="1600" dirty="0" smtClean="0"/>
              <a:t>Найденное животное питалось, в основном, червями и насекомыми. Небольшое по размеру млекопитающее (около 12 см в длину) весило от 20 до 30 граммов. Это маленькое существо имело сильные конечности и могло рыть ими землю.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85720" y="3843840"/>
            <a:ext cx="4286280" cy="2845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screen"/>
          <a:srcRect t="4092" r="1852"/>
          <a:stretch>
            <a:fillRect/>
          </a:stretch>
        </p:blipFill>
        <p:spPr bwMode="auto">
          <a:xfrm>
            <a:off x="4786314" y="3857628"/>
            <a:ext cx="4071966" cy="287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28600"/>
            <a:ext cx="8551766" cy="990600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 smtClean="0"/>
              <a:t>Каким образом формировались отличительные особенности строения птиц? Приведите примеры.</a:t>
            </a:r>
            <a:endParaRPr lang="ru-RU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42843" y="1643050"/>
            <a:ext cx="8715437" cy="5048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660232" y="1643050"/>
            <a:ext cx="2198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Отчего люди не летают?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Ароморфозы птиц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1857364"/>
            <a:ext cx="2786082" cy="44958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dirty="0" smtClean="0"/>
              <a:t>четырехкамерное сердце, утрата одной из двух дуг аорты (левой); </a:t>
            </a:r>
          </a:p>
          <a:p>
            <a:r>
              <a:rPr lang="ru-RU" dirty="0" err="1" smtClean="0"/>
              <a:t>теплокровность</a:t>
            </a:r>
            <a:r>
              <a:rPr lang="ru-RU" dirty="0" smtClean="0"/>
              <a:t>;</a:t>
            </a:r>
          </a:p>
          <a:p>
            <a:r>
              <a:rPr lang="ru-RU" dirty="0" smtClean="0"/>
              <a:t>большее развитие головного мозга и более сложное поведение;</a:t>
            </a:r>
          </a:p>
          <a:p>
            <a:r>
              <a:rPr lang="ru-RU" dirty="0" smtClean="0"/>
              <a:t>забота о потомстве.</a:t>
            </a:r>
            <a:endParaRPr lang="ru-RU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071802" y="1857364"/>
            <a:ext cx="5857916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 smtClean="0"/>
              <a:t>Что можно сказать о многообразии пресмыкающихся? </a:t>
            </a:r>
            <a:br>
              <a:rPr lang="ru-RU" sz="2800" b="1" i="1" dirty="0" smtClean="0"/>
            </a:br>
            <a:r>
              <a:rPr lang="ru-RU" sz="2800" b="1" i="1" dirty="0" smtClean="0"/>
              <a:t>В чем причины такого многообразия?</a:t>
            </a:r>
            <a:r>
              <a:rPr lang="ru-RU" sz="2800" i="1" dirty="0" smtClean="0"/>
              <a:t> </a:t>
            </a:r>
            <a:endParaRPr lang="ru-RU" sz="2800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0" y="2000240"/>
            <a:ext cx="3000428" cy="4495800"/>
          </a:xfrm>
        </p:spPr>
        <p:txBody>
          <a:bodyPr>
            <a:normAutofit fontScale="77500" lnSpcReduction="20000"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Травоядные добряки </a:t>
            </a:r>
            <a:r>
              <a:rPr lang="ru-RU" sz="2400" dirty="0" smtClean="0"/>
              <a:t>– </a:t>
            </a:r>
            <a:r>
              <a:rPr lang="ru-RU" sz="2400" dirty="0" err="1" smtClean="0"/>
              <a:t>Тенотозавр</a:t>
            </a:r>
            <a:r>
              <a:rPr lang="ru-RU" sz="2400" dirty="0" smtClean="0"/>
              <a:t>, Цератопсы, Зауролоф, </a:t>
            </a:r>
            <a:r>
              <a:rPr lang="ru-RU" sz="2400" dirty="0" err="1" smtClean="0"/>
              <a:t>Маменчизавр</a:t>
            </a:r>
            <a:r>
              <a:rPr lang="ru-RU" sz="2400" dirty="0" smtClean="0"/>
              <a:t> (длина 22 метра, шея – 11 метров)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Кровавые хищники </a:t>
            </a:r>
            <a:r>
              <a:rPr lang="ru-RU" sz="2400" dirty="0" smtClean="0"/>
              <a:t>– Мегалозавр, </a:t>
            </a:r>
            <a:r>
              <a:rPr lang="ru-RU" sz="2400" dirty="0" err="1" smtClean="0"/>
              <a:t>Тиранозавр</a:t>
            </a:r>
            <a:r>
              <a:rPr lang="ru-RU" sz="2400" dirty="0" smtClean="0"/>
              <a:t>, </a:t>
            </a:r>
            <a:r>
              <a:rPr lang="ru-RU" sz="2400" dirty="0" err="1" smtClean="0"/>
              <a:t>Альбертозавр</a:t>
            </a:r>
            <a:endParaRPr lang="ru-RU" sz="2400" dirty="0" smtClean="0"/>
          </a:p>
          <a:p>
            <a:r>
              <a:rPr lang="ru-RU" sz="2400" b="1" dirty="0" smtClean="0">
                <a:solidFill>
                  <a:srgbClr val="00B0F0"/>
                </a:solidFill>
              </a:rPr>
              <a:t>Летающие ящеры: </a:t>
            </a:r>
            <a:r>
              <a:rPr lang="ru-RU" sz="2400" dirty="0" smtClean="0"/>
              <a:t>Рамфоринх, Птерозавр, </a:t>
            </a:r>
            <a:r>
              <a:rPr lang="ru-RU" sz="2400" dirty="0" err="1" smtClean="0"/>
              <a:t>Микрораптор</a:t>
            </a:r>
            <a:endParaRPr lang="ru-RU" sz="2400" dirty="0" smtClean="0"/>
          </a:p>
          <a:p>
            <a:r>
              <a:rPr lang="ru-RU" sz="2400" b="1" dirty="0" smtClean="0">
                <a:solidFill>
                  <a:srgbClr val="0070C0"/>
                </a:solidFill>
              </a:rPr>
              <a:t>Морские чудовища: </a:t>
            </a:r>
            <a:r>
              <a:rPr lang="ru-RU" sz="2400" dirty="0" smtClean="0"/>
              <a:t>Ихтиозавр, Хищник-Икс</a:t>
            </a:r>
          </a:p>
          <a:p>
            <a:endParaRPr lang="ru-RU" sz="3200" dirty="0" smtClean="0"/>
          </a:p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000760" y="1785926"/>
            <a:ext cx="292895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000364" y="4143380"/>
            <a:ext cx="285752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000760" y="4143380"/>
            <a:ext cx="2976562" cy="2339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6858" y="1785926"/>
            <a:ext cx="2811025" cy="210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Развитие пресмыкающихся шло по пути идиоадаптаций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42844" y="2886075"/>
            <a:ext cx="7572428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одержимое 4"/>
          <p:cNvSpPr>
            <a:spLocks noGrp="1"/>
          </p:cNvSpPr>
          <p:nvPr>
            <p:ph sz="quarter" idx="1"/>
          </p:nvPr>
        </p:nvSpPr>
        <p:spPr>
          <a:xfrm>
            <a:off x="214282" y="1714488"/>
            <a:ext cx="8786874" cy="214314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На Земле были </a:t>
            </a:r>
            <a:r>
              <a:rPr lang="ru-RU" b="1" dirty="0" smtClean="0"/>
              <a:t>подходящие условия</a:t>
            </a:r>
            <a:r>
              <a:rPr lang="ru-RU" dirty="0" smtClean="0"/>
              <a:t> для жизни динозавров в воздухе, на земле, в воде</a:t>
            </a:r>
          </a:p>
          <a:p>
            <a:r>
              <a:rPr lang="ru-RU" dirty="0" smtClean="0"/>
              <a:t>Динозавры имели такой огромный размер, потому что кругом было </a:t>
            </a:r>
            <a:r>
              <a:rPr lang="ru-RU" b="1" dirty="0" smtClean="0"/>
              <a:t>много пищи</a:t>
            </a:r>
            <a:endParaRPr lang="ru-RU" dirty="0" smtClean="0"/>
          </a:p>
          <a:p>
            <a:r>
              <a:rPr lang="ru-RU" dirty="0" smtClean="0"/>
              <a:t>Динозавры имели разновидности в зависимости от </a:t>
            </a:r>
            <a:r>
              <a:rPr lang="ru-RU" b="1" dirty="0" smtClean="0"/>
              <a:t>среды обитания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Меловой период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6715140" y="1643050"/>
            <a:ext cx="2286016" cy="192882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800" dirty="0" smtClean="0"/>
              <a:t>     Назван так в связи с образованием мела в морских отложениях того времени, который возник из-за остатков раковинок фораминифер</a:t>
            </a:r>
            <a:endParaRPr lang="ru-RU" sz="1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858016" y="4214818"/>
            <a:ext cx="214118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910" y="1589490"/>
            <a:ext cx="6565322" cy="507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Животный мир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1600200"/>
            <a:ext cx="3643338" cy="490063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Большое количество разнообразных млекопитающих, потомки которых ассоциируются прежде всего с одним континентом – Австралией. </a:t>
            </a:r>
            <a:endParaRPr lang="ru-RU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screen"/>
          <a:srcRect t="8696" b="10869"/>
          <a:stretch>
            <a:fillRect/>
          </a:stretch>
        </p:blipFill>
        <p:spPr bwMode="auto">
          <a:xfrm>
            <a:off x="4329166" y="4214794"/>
            <a:ext cx="481483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000496" y="1643050"/>
            <a:ext cx="500066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err="1" smtClean="0"/>
              <a:t>Репеномам</a:t>
            </a:r>
            <a:r>
              <a:rPr lang="ru-RU" i="1" dirty="0" smtClean="0"/>
              <a:t> - самое крупное млекопитающее мелового периода, питалось динозаврами.</a:t>
            </a:r>
          </a:p>
          <a:p>
            <a:r>
              <a:rPr lang="ru-RU" i="1" dirty="0" smtClean="0"/>
              <a:t>По внешнему виду и, вероятно, по поведению напоминал современного тасманийского дьявола.</a:t>
            </a:r>
          </a:p>
          <a:p>
            <a:r>
              <a:rPr lang="ru-RU" i="1" dirty="0" smtClean="0"/>
              <a:t>С уверенностью можно сказать, что </a:t>
            </a:r>
            <a:r>
              <a:rPr lang="ru-RU" i="1" dirty="0" err="1" smtClean="0"/>
              <a:t>репеномам</a:t>
            </a:r>
            <a:r>
              <a:rPr lang="ru-RU" i="1" dirty="0" smtClean="0"/>
              <a:t> употреблял в пищу мясо. Был обнаружен скелет </a:t>
            </a:r>
            <a:r>
              <a:rPr lang="ru-RU" i="1" dirty="0" err="1" smtClean="0"/>
              <a:t>репеномама</a:t>
            </a:r>
            <a:r>
              <a:rPr lang="ru-RU" i="1" dirty="0" smtClean="0"/>
              <a:t> с фрагментами скелета молодого пситтакозавра в животе. 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Цели урока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280" r="15356"/>
          <a:stretch/>
        </p:blipFill>
        <p:spPr bwMode="auto">
          <a:xfrm>
            <a:off x="106051" y="2198812"/>
            <a:ext cx="3707904" cy="3905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3955" y="1484784"/>
            <a:ext cx="5222541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F:\открытый урок мезозойская эра - копия\Dinosaur-06.gif"/>
          <p:cNvPicPr>
            <a:picLocks noChangeAspect="1" noChangeArrowheads="1" noCrop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88640"/>
            <a:ext cx="1028700" cy="1002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F:\открытый урок мезозойская эра - копия\t-rex2.gif"/>
          <p:cNvPicPr>
            <a:picLocks noChangeAspect="1" noChangeArrowheads="1" noCrop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7675"/>
            <a:ext cx="142875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F:\открытый урок мезозойская эра - копия\dinosaure_113.gif"/>
          <p:cNvPicPr>
            <a:picLocks noChangeAspect="1" noChangeArrowheads="1" noCrop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118157"/>
            <a:ext cx="142875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Можно ли считать появление цветка ароморфозом? Почему?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7504" y="1785925"/>
            <a:ext cx="3600400" cy="4881425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2200" dirty="0">
                <a:solidFill>
                  <a:prstClr val="black"/>
                </a:solidFill>
              </a:rPr>
              <a:t>При переходе от раннего к среднему меловому периоду появились первые цветковые </a:t>
            </a:r>
            <a:r>
              <a:rPr lang="ru-RU" sz="2200" dirty="0" smtClean="0">
                <a:solidFill>
                  <a:prstClr val="black"/>
                </a:solidFill>
              </a:rPr>
              <a:t>растения </a:t>
            </a:r>
          </a:p>
          <a:p>
            <a:pPr algn="ctr">
              <a:buNone/>
            </a:pPr>
            <a:endParaRPr lang="ru-RU" sz="2200" dirty="0" smtClean="0">
              <a:solidFill>
                <a:prstClr val="black"/>
              </a:solidFill>
            </a:endParaRPr>
          </a:p>
          <a:p>
            <a:pPr algn="ctr">
              <a:buNone/>
            </a:pPr>
            <a:r>
              <a:rPr lang="ru-RU" sz="3000" b="1" i="1" dirty="0" smtClean="0">
                <a:solidFill>
                  <a:schemeClr val="accent6">
                    <a:lumMod val="50000"/>
                  </a:schemeClr>
                </a:solidFill>
              </a:rPr>
              <a:t>Какие преимущества имеют покрытосеменные растения пи сравнению с голосеменными растениями?</a:t>
            </a:r>
            <a:r>
              <a:rPr lang="ru-RU" sz="30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screen"/>
          <a:srcRect l="5007"/>
          <a:stretch/>
        </p:blipFill>
        <p:spPr bwMode="auto">
          <a:xfrm>
            <a:off x="4516582" y="1714488"/>
            <a:ext cx="4413096" cy="475297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509120"/>
            <a:ext cx="1888367" cy="215823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Ароморфозы покрытосеменных (цветковых растений)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643050"/>
            <a:ext cx="3500462" cy="497207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появление цветка и повышение эффективности опыления разными способами;</a:t>
            </a:r>
          </a:p>
          <a:p>
            <a:r>
              <a:rPr lang="ru-RU" dirty="0" smtClean="0"/>
              <a:t>двойное оплодотворение;</a:t>
            </a:r>
          </a:p>
          <a:p>
            <a:r>
              <a:rPr lang="ru-RU" dirty="0" smtClean="0"/>
              <a:t>семяпочка скрыта внутри завязи и защищена от внешних воздействий;</a:t>
            </a:r>
          </a:p>
          <a:p>
            <a:r>
              <a:rPr lang="ru-RU" dirty="0" smtClean="0"/>
              <a:t>семена развиваются внутри плода;</a:t>
            </a:r>
          </a:p>
          <a:p>
            <a:r>
              <a:rPr lang="ru-RU" dirty="0" smtClean="0"/>
              <a:t>наибольшая степень дифференциации вегетативного тела.</a:t>
            </a:r>
            <a:endParaRPr lang="ru-RU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571868" y="1643050"/>
            <a:ext cx="5372889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500430" y="5500702"/>
            <a:ext cx="56435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Группа исследователей из Китая и США представила описание нового ископаемого растения - </a:t>
            </a:r>
            <a:r>
              <a:rPr lang="ru-RU" i="1" dirty="0" err="1" smtClean="0"/>
              <a:t>Лифруктус</a:t>
            </a:r>
            <a:r>
              <a:rPr lang="ru-RU" i="1" dirty="0" smtClean="0"/>
              <a:t> </a:t>
            </a:r>
            <a:r>
              <a:rPr lang="ru-RU" i="1" dirty="0" err="1" smtClean="0"/>
              <a:t>Мирус</a:t>
            </a:r>
            <a:r>
              <a:rPr lang="ru-RU" i="1" dirty="0" smtClean="0"/>
              <a:t>, которое можно назвать одним из предков многих нынешних сельскохозяйственных культур. 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Наиболее известные версии вымирания динозавров (Мел-палеогеновое вымирание)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-1172" y="3645024"/>
            <a:ext cx="5365260" cy="3248230"/>
          </a:xfrm>
        </p:spPr>
        <p:txBody>
          <a:bodyPr>
            <a:normAutofit fontScale="55000" lnSpcReduction="20000"/>
          </a:bodyPr>
          <a:lstStyle/>
          <a:p>
            <a:pPr algn="just"/>
            <a:r>
              <a:rPr lang="ru-RU" b="1" dirty="0" smtClean="0"/>
              <a:t>Внеземные</a:t>
            </a:r>
            <a:r>
              <a:rPr lang="ru-RU" dirty="0" smtClean="0"/>
              <a:t> (падение астероида, взрыв сверхновой звезды, столкновение Земли с кометой);</a:t>
            </a:r>
          </a:p>
          <a:p>
            <a:pPr algn="just"/>
            <a:r>
              <a:rPr lang="ru-RU" b="1" dirty="0" smtClean="0"/>
              <a:t>Земные абиотические </a:t>
            </a:r>
            <a:r>
              <a:rPr lang="ru-RU" dirty="0" smtClean="0"/>
              <a:t>(усиление вулканической активности, изменение среднегодовых и сезонных температур, резкий скачок магнитного поля Земли, резкое охлаждение океана, изменение состава морской воды);</a:t>
            </a:r>
          </a:p>
          <a:p>
            <a:pPr algn="just"/>
            <a:r>
              <a:rPr lang="ru-RU" b="1" dirty="0" smtClean="0"/>
              <a:t>Земные биотические </a:t>
            </a:r>
            <a:r>
              <a:rPr lang="ru-RU" dirty="0" smtClean="0"/>
              <a:t>(</a:t>
            </a:r>
            <a:r>
              <a:rPr lang="ru-RU" dirty="0" err="1" smtClean="0"/>
              <a:t>эпизоо́тия</a:t>
            </a:r>
            <a:r>
              <a:rPr lang="ru-RU" dirty="0" smtClean="0"/>
              <a:t>, динозавры не смогли приспособиться к изменению типа растительности и отравились алкалоидами, содержащимися в появившихся цветковых растениях, динозавров истребили первые хищные млекопитающие, уничтожая кладки яиц и детёнышей);</a:t>
            </a:r>
          </a:p>
          <a:p>
            <a:pPr algn="just"/>
            <a:r>
              <a:rPr lang="ru-RU" b="1" dirty="0" smtClean="0"/>
              <a:t>Комбинированные</a:t>
            </a:r>
            <a:endParaRPr lang="ru-RU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39552" y="1674673"/>
            <a:ext cx="3096344" cy="1898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418533" y="3573016"/>
            <a:ext cx="3447727" cy="3072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635896" y="1674673"/>
            <a:ext cx="52303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/>
              <a:t>К концу мелового периода животный мир суши достиг большого разнообразия, а его представители были прекрасно приспособлены к жизни в ровном и благоприятном климате этой эпохи. Однако катастрофа была уже не за горами…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 smtClean="0"/>
              <a:t>Составьте </a:t>
            </a:r>
            <a:r>
              <a:rPr lang="ru-RU" sz="2800" b="1" dirty="0" err="1" smtClean="0"/>
              <a:t>синквейн</a:t>
            </a:r>
            <a:r>
              <a:rPr lang="ru-RU" sz="2800" b="1" dirty="0" smtClean="0"/>
              <a:t> на темы: </a:t>
            </a:r>
            <a:r>
              <a:rPr lang="en-US" sz="2800" b="1" dirty="0" smtClean="0"/>
              <a:t>I</a:t>
            </a:r>
            <a:r>
              <a:rPr lang="ru-RU" sz="2800" b="1" dirty="0" smtClean="0"/>
              <a:t> ряд- «триас», </a:t>
            </a:r>
            <a:r>
              <a:rPr lang="en-US" sz="2800" b="1" dirty="0" smtClean="0"/>
              <a:t>II</a:t>
            </a:r>
            <a:r>
              <a:rPr lang="ru-RU" sz="2800" b="1" dirty="0" smtClean="0"/>
              <a:t> ряд – «юра», </a:t>
            </a:r>
            <a:r>
              <a:rPr lang="en-US" sz="2800" b="1" dirty="0" smtClean="0"/>
              <a:t>III</a:t>
            </a:r>
            <a:r>
              <a:rPr lang="ru-RU" sz="2800" b="1" dirty="0" smtClean="0"/>
              <a:t> ряд – «мел» и все вместе – «мезозой»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1600200"/>
            <a:ext cx="4429156" cy="5043510"/>
          </a:xfrm>
        </p:spPr>
        <p:txBody>
          <a:bodyPr>
            <a:normAutofit fontScale="32500" lnSpcReduction="20000"/>
          </a:bodyPr>
          <a:lstStyle/>
          <a:p>
            <a:pPr indent="0" algn="ctr">
              <a:lnSpc>
                <a:spcPct val="120000"/>
              </a:lnSpc>
              <a:buNone/>
            </a:pPr>
            <a:r>
              <a:rPr lang="ru-RU" sz="4800" u="sng" dirty="0" smtClean="0"/>
              <a:t>Правила </a:t>
            </a:r>
            <a:r>
              <a:rPr lang="ru-RU" sz="4800" u="sng" dirty="0"/>
              <a:t>составления </a:t>
            </a:r>
            <a:r>
              <a:rPr lang="ru-RU" sz="4800" u="sng" dirty="0" err="1" smtClean="0"/>
              <a:t>синквейна</a:t>
            </a:r>
            <a:r>
              <a:rPr lang="ru-RU" sz="4800" u="sng" dirty="0" smtClean="0"/>
              <a:t>:</a:t>
            </a:r>
            <a:endParaRPr lang="ru-RU" sz="4800" dirty="0"/>
          </a:p>
          <a:p>
            <a:pPr indent="0" algn="just">
              <a:lnSpc>
                <a:spcPct val="120000"/>
              </a:lnSpc>
              <a:buNone/>
            </a:pPr>
            <a:r>
              <a:rPr lang="ru-RU" sz="4800" b="1" dirty="0">
                <a:solidFill>
                  <a:srgbClr val="7030A0"/>
                </a:solidFill>
              </a:rPr>
              <a:t>Первая строка </a:t>
            </a:r>
            <a:r>
              <a:rPr lang="ru-RU" sz="4800" dirty="0"/>
              <a:t>– тема стихотворения, выраженная </a:t>
            </a:r>
            <a:r>
              <a:rPr lang="ru-RU" sz="4800" u="sng" dirty="0"/>
              <a:t>одним</a:t>
            </a:r>
            <a:r>
              <a:rPr lang="ru-RU" sz="4800" dirty="0"/>
              <a:t> словом,  </a:t>
            </a:r>
            <a:r>
              <a:rPr lang="ru-RU" sz="4800" dirty="0" smtClean="0"/>
              <a:t>обычно </a:t>
            </a:r>
            <a:r>
              <a:rPr lang="ru-RU" sz="4800" dirty="0"/>
              <a:t>именем существительным, </a:t>
            </a:r>
            <a:r>
              <a:rPr lang="ru-RU" sz="4800" dirty="0" smtClean="0"/>
              <a:t>отражающим главную </a:t>
            </a:r>
            <a:r>
              <a:rPr lang="ru-RU" sz="4800" dirty="0"/>
              <a:t>идею.</a:t>
            </a:r>
          </a:p>
          <a:p>
            <a:pPr indent="0" algn="just">
              <a:lnSpc>
                <a:spcPct val="120000"/>
              </a:lnSpc>
              <a:buNone/>
            </a:pPr>
            <a:r>
              <a:rPr lang="ru-RU" sz="4800" b="1" dirty="0">
                <a:solidFill>
                  <a:srgbClr val="7030A0"/>
                </a:solidFill>
              </a:rPr>
              <a:t>Вторая строка </a:t>
            </a:r>
            <a:r>
              <a:rPr lang="ru-RU" sz="4800" dirty="0"/>
              <a:t>– описание основной мысли темы в </a:t>
            </a:r>
            <a:r>
              <a:rPr lang="ru-RU" sz="4800" u="sng" dirty="0"/>
              <a:t>двух</a:t>
            </a:r>
            <a:r>
              <a:rPr lang="ru-RU" sz="4800" dirty="0"/>
              <a:t> словах, как </a:t>
            </a:r>
            <a:r>
              <a:rPr lang="ru-RU" sz="4800" dirty="0" smtClean="0"/>
              <a:t>правило</a:t>
            </a:r>
            <a:r>
              <a:rPr lang="ru-RU" sz="4800" dirty="0"/>
              <a:t>, именами прилагательными.</a:t>
            </a:r>
          </a:p>
          <a:p>
            <a:pPr indent="0" algn="just">
              <a:lnSpc>
                <a:spcPct val="120000"/>
              </a:lnSpc>
              <a:buNone/>
            </a:pPr>
            <a:r>
              <a:rPr lang="ru-RU" sz="4800" b="1" dirty="0">
                <a:solidFill>
                  <a:srgbClr val="7030A0"/>
                </a:solidFill>
              </a:rPr>
              <a:t>Третья строка </a:t>
            </a:r>
            <a:r>
              <a:rPr lang="ru-RU" sz="4800" dirty="0"/>
              <a:t>– описание действия в рамках этой темы </a:t>
            </a:r>
            <a:r>
              <a:rPr lang="ru-RU" sz="4800" u="sng" dirty="0"/>
              <a:t>тремя</a:t>
            </a:r>
            <a:r>
              <a:rPr lang="ru-RU" sz="4800" dirty="0"/>
              <a:t> словами, </a:t>
            </a:r>
            <a:r>
              <a:rPr lang="ru-RU" sz="4800" dirty="0" smtClean="0"/>
              <a:t>обычно </a:t>
            </a:r>
            <a:r>
              <a:rPr lang="ru-RU" sz="4800" dirty="0"/>
              <a:t>глаголами.</a:t>
            </a:r>
          </a:p>
          <a:p>
            <a:pPr indent="0" algn="just">
              <a:lnSpc>
                <a:spcPct val="120000"/>
              </a:lnSpc>
              <a:buNone/>
            </a:pPr>
            <a:r>
              <a:rPr lang="ru-RU" sz="4800" b="1" dirty="0">
                <a:solidFill>
                  <a:srgbClr val="7030A0"/>
                </a:solidFill>
              </a:rPr>
              <a:t>Четвертая строка </a:t>
            </a:r>
            <a:r>
              <a:rPr lang="ru-RU" sz="4800" dirty="0"/>
              <a:t>– фраза из </a:t>
            </a:r>
            <a:r>
              <a:rPr lang="ru-RU" sz="4800" u="sng" dirty="0"/>
              <a:t>четырех</a:t>
            </a:r>
            <a:r>
              <a:rPr lang="ru-RU" sz="4800" dirty="0"/>
              <a:t> слов, выражающая отношение </a:t>
            </a:r>
            <a:r>
              <a:rPr lang="ru-RU" sz="4800" dirty="0" smtClean="0"/>
              <a:t>автора </a:t>
            </a:r>
            <a:r>
              <a:rPr lang="ru-RU" sz="4800" dirty="0"/>
              <a:t>к данной теме.</a:t>
            </a:r>
          </a:p>
          <a:p>
            <a:pPr indent="0" algn="just">
              <a:lnSpc>
                <a:spcPct val="120000"/>
              </a:lnSpc>
              <a:buNone/>
            </a:pPr>
            <a:r>
              <a:rPr lang="ru-RU" sz="4800" b="1" dirty="0">
                <a:solidFill>
                  <a:srgbClr val="7030A0"/>
                </a:solidFill>
              </a:rPr>
              <a:t>Пятая строка</a:t>
            </a:r>
            <a:r>
              <a:rPr lang="ru-RU" sz="4800" dirty="0"/>
              <a:t> –   </a:t>
            </a:r>
            <a:r>
              <a:rPr lang="ru-RU" sz="4800" u="sng" dirty="0"/>
              <a:t>одно</a:t>
            </a:r>
            <a:r>
              <a:rPr lang="ru-RU" sz="4800" dirty="0"/>
              <a:t> слово – синоним к первому, на эмоционально </a:t>
            </a:r>
            <a:r>
              <a:rPr lang="ru-RU" sz="4800" dirty="0" smtClean="0"/>
              <a:t>–образном уровне</a:t>
            </a:r>
            <a:r>
              <a:rPr lang="ru-RU" sz="4800" dirty="0"/>
              <a:t>, </a:t>
            </a:r>
            <a:r>
              <a:rPr lang="ru-RU" sz="4800" dirty="0" smtClean="0"/>
              <a:t>повторяющем </a:t>
            </a:r>
            <a:r>
              <a:rPr lang="ru-RU" sz="4800" dirty="0"/>
              <a:t>суть темы.</a:t>
            </a:r>
          </a:p>
          <a:p>
            <a:pPr algn="just">
              <a:buNone/>
            </a:pPr>
            <a:r>
              <a:rPr lang="ru-RU" sz="4800" dirty="0"/>
              <a:t> </a:t>
            </a:r>
          </a:p>
          <a:p>
            <a:endParaRPr lang="ru-RU" dirty="0"/>
          </a:p>
        </p:txBody>
      </p:sp>
      <p:pic>
        <p:nvPicPr>
          <p:cNvPr id="6146" name="Picture 2" descr="F:\открытый урок мезозойская эра - копия\3171811-025aa30dfb4b9f8f.gif"/>
          <p:cNvPicPr>
            <a:picLocks noChangeAspect="1" noChangeArrowheads="1" noCrop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611713"/>
            <a:ext cx="3904084" cy="4962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1628800"/>
            <a:ext cx="3312367" cy="4495800"/>
          </a:xfrm>
        </p:spPr>
        <p:txBody>
          <a:bodyPr>
            <a:normAutofit fontScale="77500" lnSpcReduction="20000"/>
          </a:bodyPr>
          <a:lstStyle/>
          <a:p>
            <a:r>
              <a:rPr lang="ru-RU" b="1" i="1" dirty="0" smtClean="0"/>
              <a:t>Вопрос для обсуждения:  Какие эволюционные преимущества дает переход растений к семенному размножению?</a:t>
            </a:r>
            <a:endParaRPr lang="ru-RU" dirty="0" smtClean="0"/>
          </a:p>
          <a:p>
            <a:endParaRPr lang="ru-RU" dirty="0" smtClean="0"/>
          </a:p>
          <a:p>
            <a:pPr lvl="0"/>
            <a:r>
              <a:rPr lang="ru-RU" dirty="0" smtClean="0"/>
              <a:t>параграф 4.16, </a:t>
            </a:r>
          </a:p>
          <a:p>
            <a:pPr lvl="0"/>
            <a:r>
              <a:rPr lang="ru-RU" dirty="0" smtClean="0"/>
              <a:t>Продолжение конспекта в тетради</a:t>
            </a:r>
          </a:p>
          <a:p>
            <a:pPr lvl="0"/>
            <a:r>
              <a:rPr lang="ru-RU" dirty="0" smtClean="0"/>
              <a:t>Вопрос для обсуждения</a:t>
            </a:r>
          </a:p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916831"/>
            <a:ext cx="3888432" cy="301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4837" y="4725143"/>
            <a:ext cx="5999163" cy="177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Используемые источники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1. «Древо познания» универсальный иллюстрированный справочник для всей семьи Научно-познавательная коллекция «маршал Кавендиш», 2008 г.</a:t>
            </a:r>
          </a:p>
          <a:p>
            <a:pPr>
              <a:buNone/>
            </a:pPr>
            <a:r>
              <a:rPr lang="ru-RU" dirty="0" smtClean="0"/>
              <a:t> 2. Большая энциклопедия Кирилла и </a:t>
            </a:r>
            <a:r>
              <a:rPr lang="ru-RU" dirty="0" err="1" smtClean="0"/>
              <a:t>Мефодия</a:t>
            </a:r>
            <a:r>
              <a:rPr lang="ru-RU" dirty="0" smtClean="0"/>
              <a:t>, 2007 г.</a:t>
            </a:r>
          </a:p>
          <a:p>
            <a:pPr>
              <a:buNone/>
            </a:pPr>
            <a:r>
              <a:rPr lang="ru-RU" dirty="0" smtClean="0"/>
              <a:t> 3. Большая энциклопедия знаний «Жизнь на Земле» М., «</a:t>
            </a:r>
            <a:r>
              <a:rPr lang="ru-RU" dirty="0" err="1" smtClean="0"/>
              <a:t>Росмэн</a:t>
            </a:r>
            <a:r>
              <a:rPr lang="ru-RU" dirty="0" smtClean="0"/>
              <a:t>», 2008 г.</a:t>
            </a:r>
          </a:p>
          <a:p>
            <a:pPr>
              <a:buNone/>
            </a:pPr>
            <a:r>
              <a:rPr lang="en-US" dirty="0" smtClean="0">
                <a:hlinkClick r:id="rId2"/>
              </a:rPr>
              <a:t>http://festival.1september.ru/articles/568268/</a:t>
            </a:r>
            <a:endParaRPr lang="ru-RU" dirty="0" smtClean="0"/>
          </a:p>
          <a:p>
            <a:pPr>
              <a:buNone/>
            </a:pPr>
            <a:r>
              <a:rPr lang="en-US" dirty="0" smtClean="0">
                <a:hlinkClick r:id="rId3"/>
              </a:rPr>
              <a:t>http://images.yandex.ru/yandsearch?p=4&amp;text=%</a:t>
            </a:r>
            <a:endParaRPr lang="ru-RU" dirty="0" smtClean="0"/>
          </a:p>
          <a:p>
            <a:pPr>
              <a:buNone/>
            </a:pPr>
            <a:r>
              <a:rPr lang="en-US" dirty="0" smtClean="0">
                <a:hlinkClick r:id="rId4"/>
              </a:rPr>
              <a:t>http://www.bizslovo.org/content/index.php/ru/plavni/indhp/ru/diloviy-etyket/188-testy.html</a:t>
            </a:r>
            <a:endParaRPr lang="ru-RU" dirty="0" smtClean="0"/>
          </a:p>
          <a:p>
            <a:pPr>
              <a:buNone/>
            </a:pPr>
            <a:r>
              <a:rPr lang="en-US" dirty="0" smtClean="0">
                <a:hlinkClick r:id="rId5"/>
              </a:rPr>
              <a:t>http://dynozavri.ru/vodnie/</a:t>
            </a:r>
            <a:endParaRPr lang="ru-RU" dirty="0" smtClean="0"/>
          </a:p>
          <a:p>
            <a:pPr>
              <a:buNone/>
            </a:pPr>
            <a:r>
              <a:rPr lang="en-US" dirty="0" smtClean="0">
                <a:hlinkClick r:id="rId6"/>
              </a:rPr>
              <a:t>http://ru.wikipedia.org/wiki/%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Геохронология </a:t>
            </a:r>
            <a:r>
              <a:rPr lang="ru-RU" dirty="0" smtClean="0"/>
              <a:t>эры. Начало </a:t>
            </a:r>
            <a:r>
              <a:rPr lang="ru-RU" dirty="0"/>
              <a:t>230±10 млн. лет, конец 66±3 млн. лет </a:t>
            </a:r>
            <a:r>
              <a:rPr lang="ru-RU" dirty="0" smtClean="0"/>
              <a:t>назад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7504" y="1600200"/>
            <a:ext cx="5040560" cy="5127090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dirty="0" smtClean="0"/>
              <a:t>Мезозойская эра включает в себя  3 периода: </a:t>
            </a:r>
          </a:p>
          <a:p>
            <a:pPr marL="0" indent="0">
              <a:buNone/>
            </a:pPr>
            <a:r>
              <a:rPr lang="ru-RU" b="1" dirty="0" smtClean="0"/>
              <a:t>1</a:t>
            </a:r>
            <a:r>
              <a:rPr lang="ru-RU" dirty="0" smtClean="0"/>
              <a:t>. </a:t>
            </a:r>
            <a:r>
              <a:rPr lang="ru-RU" b="1" dirty="0" smtClean="0"/>
              <a:t>Триасовый</a:t>
            </a:r>
            <a:r>
              <a:rPr lang="ru-RU" dirty="0" smtClean="0"/>
              <a:t>(40±5 млн. лет);</a:t>
            </a:r>
          </a:p>
          <a:p>
            <a:pPr marL="0" indent="0">
              <a:buNone/>
            </a:pPr>
            <a:r>
              <a:rPr lang="ru-RU" b="1" dirty="0" smtClean="0"/>
              <a:t>2. Юрский</a:t>
            </a:r>
            <a:r>
              <a:rPr lang="ru-RU" dirty="0" smtClean="0"/>
              <a:t>(60 млн. лет);</a:t>
            </a:r>
          </a:p>
          <a:p>
            <a:pPr marL="0" indent="0">
              <a:buNone/>
            </a:pPr>
            <a:r>
              <a:rPr lang="ru-RU" b="1" dirty="0" smtClean="0"/>
              <a:t>3. Меловой</a:t>
            </a:r>
            <a:r>
              <a:rPr lang="ru-RU" dirty="0" smtClean="0"/>
              <a:t>(70 млн. лет).</a:t>
            </a:r>
          </a:p>
          <a:p>
            <a:endParaRPr lang="ru-RU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продолжалось усложнение организмов;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темпы эволюции возрастали</a:t>
            </a:r>
            <a:r>
              <a:rPr lang="ru-RU" dirty="0" smtClean="0"/>
              <a:t>;</a:t>
            </a:r>
            <a:endParaRPr lang="ru-RU" dirty="0"/>
          </a:p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на суше господствовали голосеменные растения и </a:t>
            </a:r>
            <a:r>
              <a:rPr lang="ru-RU" dirty="0" smtClean="0"/>
              <a:t>пресмыкающиеся;</a:t>
            </a:r>
            <a:endParaRPr lang="ru-RU" dirty="0"/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горообразование, вызвавшее поднятие суши и возникновение Урала, Алтая;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усиление засушливости климата</a:t>
            </a:r>
            <a:r>
              <a:rPr lang="ru-RU" dirty="0"/>
              <a:t>.</a:t>
            </a:r>
            <a:r>
              <a:rPr lang="ru-RU" dirty="0" smtClean="0"/>
              <a:t> Площадь суши была значительно большей, чем сейчас;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эра пресмыкающихся. Их расцвет, широчайшая дивергенция и вымирание.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5" y="1628800"/>
            <a:ext cx="3972809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Жизнь в триасовый период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14282" y="1643050"/>
            <a:ext cx="8715436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Триасовый период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type="body" idx="2"/>
          </p:nvPr>
        </p:nvSpPr>
        <p:spPr>
          <a:xfrm>
            <a:off x="214282" y="1643050"/>
            <a:ext cx="1995518" cy="4857784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/>
              <a:t>Вымирают гигантские папоротники, древовидные хвощи, плауны. Достигают расцвета голосеменные растения. </a:t>
            </a:r>
          </a:p>
          <a:p>
            <a:pPr algn="ctr"/>
            <a:r>
              <a:rPr lang="ru-RU" sz="1600" b="1" dirty="0" smtClean="0"/>
              <a:t>Возникновение первых костных рыб.</a:t>
            </a:r>
          </a:p>
          <a:p>
            <a:pPr algn="ctr"/>
            <a:r>
              <a:rPr lang="ru-RU" sz="1600" b="1" dirty="0" smtClean="0"/>
              <a:t> В триасе началась великая война двух сухопутных племён – рептилий и звероподобных.</a:t>
            </a:r>
            <a:endParaRPr lang="ru-RU" sz="16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357422" y="1643050"/>
            <a:ext cx="2857500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2357422" y="3357562"/>
            <a:ext cx="1479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/>
              <a:t>Дицинодонт</a:t>
            </a:r>
            <a:endParaRPr lang="ru-RU" i="1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357422" y="4143380"/>
            <a:ext cx="38100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4714876" y="4214818"/>
            <a:ext cx="14278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/>
              <a:t>Дейноцефал</a:t>
            </a:r>
            <a:endParaRPr lang="ru-RU" i="1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334000" y="1571613"/>
            <a:ext cx="3667156" cy="25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6465703" y="1571612"/>
            <a:ext cx="27414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/>
              <a:t>звероподобная рептилия</a:t>
            </a:r>
            <a:endParaRPr lang="ru-RU" i="1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180587" y="4143380"/>
            <a:ext cx="2963413" cy="2387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7572396" y="4286256"/>
            <a:ext cx="1236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err="1" smtClean="0"/>
              <a:t>Цинодонт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Географические  изменения.</a:t>
            </a:r>
            <a:br>
              <a:rPr lang="ru-RU" dirty="0" smtClean="0"/>
            </a:br>
            <a:r>
              <a:rPr lang="ru-RU" dirty="0" smtClean="0"/>
              <a:t> Мир раннего триаса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500174"/>
            <a:ext cx="8786874" cy="5214974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250 млн. лет назад вся суша Земли была объединена в суперконтинент </a:t>
            </a:r>
            <a:r>
              <a:rPr lang="ru-RU" dirty="0" err="1" smtClean="0"/>
              <a:t>Пангею</a:t>
            </a:r>
            <a:r>
              <a:rPr lang="ru-RU" dirty="0" smtClean="0"/>
              <a:t>, располагавшийся в одном полушарии. Климат в это время везде был практически одинаков. Область суши, которая в наше время стала Африкой, окружали обе Америки (с запада), Европа (с севера) и Антарктида (с юга). Современный азиатский полуостров Индостан составлял единое целое с Африкой, отделенной от Азии огромным заливом.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Континенты все еще были слиты в единый суперконтинент </a:t>
            </a:r>
            <a:r>
              <a:rPr lang="ru-RU" dirty="0" err="1" smtClean="0"/>
              <a:t>Пангею</a:t>
            </a:r>
            <a:r>
              <a:rPr lang="ru-RU" dirty="0" smtClean="0"/>
              <a:t>, животные, включая амфибий, могли мигрировать на большие расстояния, и животный мир был одинаков по всей суше. Климат на протяжении большей части триасового периода был теплым, со слабо выраженной зональностью. Ледовых полярных шапок не было, поскольку и Северный, и Южный полюс в то время находились в океане.</a:t>
            </a:r>
            <a:endParaRPr lang="ru-RU" dirty="0"/>
          </a:p>
        </p:txBody>
      </p:sp>
      <p:pic>
        <p:nvPicPr>
          <p:cNvPr id="1026" name="Picture 2" descr="F:\continentaldrift.gif"/>
          <p:cNvPicPr>
            <a:picLocks noChangeAspect="1" noChangeArrowheads="1" noCrop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500694" y="2571744"/>
            <a:ext cx="2857500" cy="2286000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42910" y="2571744"/>
            <a:ext cx="2161776" cy="2762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857488" y="2571744"/>
            <a:ext cx="207170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000628" y="5000636"/>
            <a:ext cx="3857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err="1" smtClean="0"/>
              <a:t>Пангея</a:t>
            </a:r>
            <a:r>
              <a:rPr lang="ru-RU" i="1" dirty="0" smtClean="0"/>
              <a:t>. Художник Леонид </a:t>
            </a:r>
            <a:r>
              <a:rPr lang="ru-RU" i="1" dirty="0" err="1" smtClean="0"/>
              <a:t>Яценко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ЖИВОТНЫЙ МИР</a:t>
            </a:r>
            <a:br>
              <a:rPr lang="ru-RU" sz="3200" dirty="0" smtClean="0"/>
            </a:br>
            <a:r>
              <a:rPr lang="ru-RU" sz="2000" dirty="0" smtClean="0"/>
              <a:t>В триасе возникают первые представители примитивных теплокровных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600200"/>
            <a:ext cx="2701534" cy="4900634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dirty="0" smtClean="0"/>
              <a:t>Это сумчатые, самые примитивные из ныне живущих живородящих млекопитающих и однопроходные (клоачные), или яйцекладущие млекопитающие.</a:t>
            </a:r>
          </a:p>
          <a:p>
            <a:pPr algn="just"/>
            <a:r>
              <a:rPr lang="ru-RU" dirty="0" smtClean="0"/>
              <a:t>Ехидны - подобно рептилиям, эти млекопитающие откладывают яйца. Похожие животные жили в Австралии уже 65 млн. лет назад.</a:t>
            </a:r>
          </a:p>
          <a:p>
            <a:pPr algn="just"/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628800"/>
            <a:ext cx="5688632" cy="4985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28600"/>
            <a:ext cx="9001156" cy="990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Ароморфозы млекопитающих в триасе: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785926"/>
            <a:ext cx="4718328" cy="4757758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четырехкамерное сердце;</a:t>
            </a:r>
          </a:p>
          <a:p>
            <a:r>
              <a:rPr lang="ru-RU" dirty="0" err="1" smtClean="0"/>
              <a:t>теплокровность</a:t>
            </a:r>
            <a:r>
              <a:rPr lang="ru-RU" dirty="0" smtClean="0"/>
              <a:t>;</a:t>
            </a:r>
          </a:p>
          <a:p>
            <a:r>
              <a:rPr lang="ru-RU" dirty="0" smtClean="0"/>
              <a:t>длительное вынашивание детенышей в теле матери, питание эмбрионов через плаценту;</a:t>
            </a:r>
          </a:p>
          <a:p>
            <a:r>
              <a:rPr lang="ru-RU" dirty="0" smtClean="0"/>
              <a:t>более развитый головной мозг,</a:t>
            </a:r>
          </a:p>
          <a:p>
            <a:r>
              <a:rPr lang="ru-RU" dirty="0" smtClean="0"/>
              <a:t>большая активность (конечности под туловищем);</a:t>
            </a:r>
          </a:p>
          <a:p>
            <a:r>
              <a:rPr lang="ru-RU" dirty="0"/>
              <a:t>совершенные легкие;</a:t>
            </a:r>
          </a:p>
          <a:p>
            <a:r>
              <a:rPr lang="ru-RU" dirty="0"/>
              <a:t>наружное ухо;</a:t>
            </a:r>
          </a:p>
          <a:p>
            <a:r>
              <a:rPr lang="ru-RU" dirty="0"/>
              <a:t>потовые железы;</a:t>
            </a:r>
          </a:p>
          <a:p>
            <a:r>
              <a:rPr lang="ru-RU" dirty="0"/>
              <a:t>дифференцированные зубы;</a:t>
            </a:r>
          </a:p>
          <a:p>
            <a:r>
              <a:rPr lang="ru-RU" dirty="0"/>
              <a:t>диафрагма;</a:t>
            </a:r>
          </a:p>
          <a:p>
            <a:r>
              <a:rPr lang="ru-RU" dirty="0"/>
              <a:t>выкармливание детенышей молоком;</a:t>
            </a:r>
          </a:p>
          <a:p>
            <a:r>
              <a:rPr lang="ru-RU" dirty="0"/>
              <a:t>волосяной покров.</a:t>
            </a:r>
          </a:p>
          <a:p>
            <a:endParaRPr lang="ru-RU" dirty="0" smtClean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004048" y="1705356"/>
            <a:ext cx="253237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502"/>
          <a:stretch/>
        </p:blipFill>
        <p:spPr bwMode="auto">
          <a:xfrm>
            <a:off x="6360197" y="4225636"/>
            <a:ext cx="2748842" cy="2494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Растительный мир триаса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1571612"/>
            <a:ext cx="4929222" cy="1257296"/>
          </a:xfrm>
        </p:spPr>
        <p:txBody>
          <a:bodyPr>
            <a:normAutofit fontScale="55000" lnSpcReduction="20000"/>
          </a:bodyPr>
          <a:lstStyle/>
          <a:p>
            <a:r>
              <a:rPr lang="ru-RU" sz="3200" dirty="0" smtClean="0"/>
              <a:t>Первые голосеменные растения появились еще в конце палеозоя. В мезозое они сменили древовидные папоротники и хвощи, чему во многом способствовал более засушливый климат</a:t>
            </a:r>
          </a:p>
          <a:p>
            <a:endParaRPr lang="ru-RU" i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991067" y="1527514"/>
            <a:ext cx="3938651" cy="4581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21239232">
            <a:off x="7007730" y="2736085"/>
            <a:ext cx="1857420" cy="15920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4214810" y="5934670"/>
            <a:ext cx="49291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i="1" dirty="0" smtClean="0"/>
              <a:t>ГИНКГО, единственный сохранившийся вид обширного класса </a:t>
            </a:r>
            <a:r>
              <a:rPr lang="ru-RU" i="1" dirty="0" err="1" smtClean="0"/>
              <a:t>гинкговых</a:t>
            </a:r>
            <a:r>
              <a:rPr lang="ru-RU" i="1" dirty="0" smtClean="0"/>
              <a:t>, процветавшего в течение мезозойской эры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14348" y="3824052"/>
            <a:ext cx="3571900" cy="2821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 rot="21060741">
            <a:off x="265872" y="3674083"/>
            <a:ext cx="1582794" cy="15968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285720" y="2928934"/>
            <a:ext cx="47149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ГНЕТОВЫЕ, класс вымерших и ныне живущих реликтовых голосеменных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1097</TotalTime>
  <Words>1398</Words>
  <Application>Microsoft Office PowerPoint</Application>
  <PresentationFormat>Экран (4:3)</PresentationFormat>
  <Paragraphs>140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Обычная</vt:lpstr>
      <vt:lpstr>Презентация к уроку по учебному предмету «Биология» в 11-ом классе на тему «Развитие жизни в мезозойской эре»</vt:lpstr>
      <vt:lpstr>Цели урока</vt:lpstr>
      <vt:lpstr>Геохронология эры. Начало 230±10 млн. лет, конец 66±3 млн. лет назад</vt:lpstr>
      <vt:lpstr>Жизнь в триасовый период</vt:lpstr>
      <vt:lpstr>Триасовый период</vt:lpstr>
      <vt:lpstr>Географические  изменения.  Мир раннего триаса</vt:lpstr>
      <vt:lpstr>ЖИВОТНЫЙ МИР В триасе возникают первые представители примитивных теплокровных</vt:lpstr>
      <vt:lpstr>Ароморфозы млекопитающих в триасе: </vt:lpstr>
      <vt:lpstr>Растительный мир триаса</vt:lpstr>
      <vt:lpstr>Жизнь в юрском периоде</vt:lpstr>
      <vt:lpstr>Слайд 11</vt:lpstr>
      <vt:lpstr>Представители моллюсков </vt:lpstr>
      <vt:lpstr>Развитие млекопитающих.  «Юрский бобр»</vt:lpstr>
      <vt:lpstr>Каким образом формировались отличительные особенности строения птиц? Приведите примеры.</vt:lpstr>
      <vt:lpstr>Ароморфозы птиц </vt:lpstr>
      <vt:lpstr>Что можно сказать о многообразии пресмыкающихся?  В чем причины такого многообразия? </vt:lpstr>
      <vt:lpstr>Развитие пресмыкающихся шло по пути идиоадаптаций</vt:lpstr>
      <vt:lpstr>Меловой период</vt:lpstr>
      <vt:lpstr>Животный мир </vt:lpstr>
      <vt:lpstr>Можно ли считать появление цветка ароморфозом? Почему?</vt:lpstr>
      <vt:lpstr>Ароморфозы покрытосеменных (цветковых растений) </vt:lpstr>
      <vt:lpstr>Наиболее известные версии вымирания динозавров (Мел-палеогеновое вымирание)</vt:lpstr>
      <vt:lpstr>Составьте синквейн на темы: I ряд- «триас», II ряд – «юра», III ряд – «мел» и все вместе – «мезозой»</vt:lpstr>
      <vt:lpstr>Домашнее задание</vt:lpstr>
      <vt:lpstr>Используемые источники  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жизни в мезозойской эре</dc:title>
  <dc:creator>хХх</dc:creator>
  <cp:lastModifiedBy>хХх</cp:lastModifiedBy>
  <cp:revision>124</cp:revision>
  <dcterms:created xsi:type="dcterms:W3CDTF">2013-11-16T15:28:10Z</dcterms:created>
  <dcterms:modified xsi:type="dcterms:W3CDTF">2015-03-31T13:23:45Z</dcterms:modified>
</cp:coreProperties>
</file>