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59" r:id="rId11"/>
    <p:sldId id="266" r:id="rId12"/>
    <p:sldId id="269" r:id="rId13"/>
    <p:sldId id="268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81C0-0082-4AD6-8679-5AAB17388682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48C4-422B-4202-8476-03292797C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81C0-0082-4AD6-8679-5AAB17388682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48C4-422B-4202-8476-03292797C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81C0-0082-4AD6-8679-5AAB17388682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48C4-422B-4202-8476-03292797C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81C0-0082-4AD6-8679-5AAB17388682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48C4-422B-4202-8476-03292797C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81C0-0082-4AD6-8679-5AAB17388682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48C4-422B-4202-8476-03292797C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81C0-0082-4AD6-8679-5AAB17388682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48C4-422B-4202-8476-03292797C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81C0-0082-4AD6-8679-5AAB17388682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48C4-422B-4202-8476-03292797C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81C0-0082-4AD6-8679-5AAB17388682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48C4-422B-4202-8476-03292797C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81C0-0082-4AD6-8679-5AAB17388682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48C4-422B-4202-8476-03292797C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81C0-0082-4AD6-8679-5AAB17388682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48C4-422B-4202-8476-03292797C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81C0-0082-4AD6-8679-5AAB17388682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48C4-422B-4202-8476-03292797C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081C0-0082-4AD6-8679-5AAB17388682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C48C4-422B-4202-8476-03292797C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heck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hatkasim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28800"/>
            <a:ext cx="4645024" cy="2304256"/>
          </a:xfrm>
          <a:solidFill>
            <a:schemeClr val="tx1">
              <a:lumMod val="95000"/>
              <a:lumOff val="5000"/>
              <a:alpha val="13000"/>
            </a:schemeClr>
          </a:solidFill>
        </p:spPr>
        <p:txBody>
          <a:bodyPr>
            <a:noAutofit/>
          </a:bodyPr>
          <a:lstStyle/>
          <a:p>
            <a:r>
              <a:rPr lang="tr-TR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HAVE &amp; HAS</a:t>
            </a:r>
            <a:br>
              <a:rPr lang="tr-TR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tr-TR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GOT</a:t>
            </a:r>
            <a:endParaRPr lang="en-US" sz="6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1" dur="1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051720" y="116632"/>
            <a:ext cx="4824536" cy="720080"/>
          </a:xfrm>
          <a:prstGeom prst="roundRect">
            <a:avLst>
              <a:gd name="adj" fmla="val 8527"/>
            </a:avLst>
          </a:prstGeom>
          <a:solidFill>
            <a:schemeClr val="tx1">
              <a:lumMod val="85000"/>
              <a:lumOff val="15000"/>
              <a:alpha val="21000"/>
            </a:schemeClr>
          </a:solidFill>
          <a:ln>
            <a:solidFill>
              <a:schemeClr val="tx1">
                <a:lumMod val="95000"/>
                <a:lumOff val="5000"/>
                <a:alpha val="4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HAVE GOT &amp; HAS GOT 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59832" y="908720"/>
            <a:ext cx="66247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 </a:t>
            </a:r>
            <a:r>
              <a:rPr lang="tr-TR" sz="40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have got </a:t>
            </a:r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brother. </a:t>
            </a:r>
          </a:p>
          <a:p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She </a:t>
            </a:r>
            <a:r>
              <a:rPr lang="tr-TR" sz="40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has got </a:t>
            </a:r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brother.</a:t>
            </a:r>
            <a:endParaRPr lang="en-US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-180528" y="908720"/>
            <a:ext cx="2952328" cy="720080"/>
          </a:xfrm>
          <a:prstGeom prst="roundRect">
            <a:avLst>
              <a:gd name="adj" fmla="val 8527"/>
            </a:avLst>
          </a:prstGeom>
          <a:solidFill>
            <a:srgbClr val="FF66FF"/>
          </a:solidFill>
          <a:ln>
            <a:solidFill>
              <a:schemeClr val="tx1">
                <a:lumMod val="95000"/>
                <a:lumOff val="5000"/>
                <a:alpha val="4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POSITIVE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588224" y="2276872"/>
            <a:ext cx="2952328" cy="720080"/>
          </a:xfrm>
          <a:prstGeom prst="roundRect">
            <a:avLst>
              <a:gd name="adj" fmla="val 8527"/>
            </a:avLst>
          </a:prstGeom>
          <a:solidFill>
            <a:srgbClr val="92D050"/>
          </a:solidFill>
          <a:ln>
            <a:solidFill>
              <a:schemeClr val="tx1">
                <a:lumMod val="95000"/>
                <a:lumOff val="5000"/>
                <a:alpha val="4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NEGATIVE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3528" y="2276872"/>
            <a:ext cx="65527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 </a:t>
            </a:r>
            <a:r>
              <a:rPr lang="tr-TR" sz="40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have               got </a:t>
            </a:r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brother. </a:t>
            </a:r>
          </a:p>
          <a:p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She </a:t>
            </a:r>
            <a:r>
              <a:rPr lang="tr-TR" sz="40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has             got </a:t>
            </a:r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brother.</a:t>
            </a:r>
            <a:endParaRPr lang="en-US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07704" y="2276872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NOT</a:t>
            </a:r>
            <a:endParaRPr lang="en-US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7030A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23728" y="2852936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NOT</a:t>
            </a:r>
            <a:endParaRPr lang="en-US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7030A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 useBgFill="1">
        <p:nvSpPr>
          <p:cNvPr id="18" name="Rounded Rectangle 17"/>
          <p:cNvSpPr/>
          <p:nvPr/>
        </p:nvSpPr>
        <p:spPr>
          <a:xfrm>
            <a:off x="539552" y="2204864"/>
            <a:ext cx="2520280" cy="720080"/>
          </a:xfrm>
          <a:prstGeom prst="round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b="1" dirty="0">
                <a:solidFill>
                  <a:srgbClr val="7030A0"/>
                </a:solidFill>
              </a:rPr>
              <a:t>h</a:t>
            </a:r>
            <a:r>
              <a:rPr lang="tr-TR" sz="4400" b="1" dirty="0" smtClean="0">
                <a:solidFill>
                  <a:srgbClr val="7030A0"/>
                </a:solidFill>
              </a:rPr>
              <a:t>aven’t</a:t>
            </a:r>
            <a:endParaRPr lang="en-US" sz="4400" b="1" dirty="0">
              <a:solidFill>
                <a:srgbClr val="7030A0"/>
              </a:solidFill>
            </a:endParaRPr>
          </a:p>
        </p:txBody>
      </p:sp>
      <p:sp useBgFill="1">
        <p:nvSpPr>
          <p:cNvPr id="19" name="Rounded Rectangle 18"/>
          <p:cNvSpPr/>
          <p:nvPr/>
        </p:nvSpPr>
        <p:spPr>
          <a:xfrm>
            <a:off x="1187624" y="2852936"/>
            <a:ext cx="2232248" cy="720080"/>
          </a:xfrm>
          <a:prstGeom prst="round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b="1" dirty="0">
                <a:solidFill>
                  <a:srgbClr val="7030A0"/>
                </a:solidFill>
              </a:rPr>
              <a:t>h</a:t>
            </a:r>
            <a:r>
              <a:rPr lang="tr-TR" sz="4400" b="1" dirty="0" smtClean="0">
                <a:solidFill>
                  <a:srgbClr val="7030A0"/>
                </a:solidFill>
              </a:rPr>
              <a:t>asn’t</a:t>
            </a:r>
            <a:endParaRPr lang="en-US" sz="4400" b="1" dirty="0">
              <a:solidFill>
                <a:srgbClr val="7030A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-180528" y="4005064"/>
            <a:ext cx="2952328" cy="720080"/>
          </a:xfrm>
          <a:prstGeom prst="roundRect">
            <a:avLst>
              <a:gd name="adj" fmla="val 8527"/>
            </a:avLst>
          </a:prstGeom>
          <a:solidFill>
            <a:srgbClr val="00B0F0"/>
          </a:solidFill>
          <a:ln>
            <a:solidFill>
              <a:schemeClr val="tx1">
                <a:lumMod val="95000"/>
                <a:lumOff val="5000"/>
                <a:alpha val="4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QUESTION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44416" y="4005064"/>
            <a:ext cx="56521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 </a:t>
            </a:r>
            <a:r>
              <a:rPr lang="tr-TR" sz="40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got </a:t>
            </a:r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brother. </a:t>
            </a:r>
          </a:p>
          <a:p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She </a:t>
            </a:r>
            <a:r>
              <a:rPr lang="tr-TR" sz="40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got</a:t>
            </a:r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brother.</a:t>
            </a:r>
            <a:endParaRPr lang="en-US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995936" y="4005064"/>
            <a:ext cx="1296144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have</a:t>
            </a:r>
            <a:endParaRPr lang="en-US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644008" y="4581128"/>
            <a:ext cx="1296144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has</a:t>
            </a:r>
            <a:endParaRPr lang="en-US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Curved Down Arrow 24"/>
          <p:cNvSpPr/>
          <p:nvPr/>
        </p:nvSpPr>
        <p:spPr>
          <a:xfrm flipH="1">
            <a:off x="3059832" y="3573016"/>
            <a:ext cx="1872208" cy="648072"/>
          </a:xfrm>
          <a:prstGeom prst="curvedDownArrow">
            <a:avLst>
              <a:gd name="adj1" fmla="val 69466"/>
              <a:gd name="adj2" fmla="val 116153"/>
              <a:gd name="adj3" fmla="val 34768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Curved Down Arrow 25"/>
          <p:cNvSpPr/>
          <p:nvPr/>
        </p:nvSpPr>
        <p:spPr>
          <a:xfrm flipH="1" flipV="1">
            <a:off x="3059832" y="5229200"/>
            <a:ext cx="2232248" cy="648072"/>
          </a:xfrm>
          <a:prstGeom prst="curvedDownArrow">
            <a:avLst>
              <a:gd name="adj1" fmla="val 69466"/>
              <a:gd name="adj2" fmla="val 116153"/>
              <a:gd name="adj3" fmla="val 34768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93154E-6 L -0.14948 0.00024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9778E-6 L -0.22032 0.00024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allAtOnce"/>
      <p:bldP spid="13" grpId="0" animBg="1"/>
      <p:bldP spid="14" grpId="0" animBg="1"/>
      <p:bldP spid="15" grpId="0" uiExpand="1" build="allAtOnce"/>
      <p:bldP spid="16" grpId="0"/>
      <p:bldP spid="17" grpId="0"/>
      <p:bldP spid="18" grpId="0" animBg="1"/>
      <p:bldP spid="19" grpId="0" animBg="1"/>
      <p:bldP spid="20" grpId="0" animBg="1"/>
      <p:bldP spid="22" grpId="0"/>
      <p:bldP spid="23" grpId="0"/>
      <p:bldP spid="23" grpId="1"/>
      <p:bldP spid="24" grpId="0"/>
      <p:bldP spid="24" grpId="1"/>
      <p:bldP spid="25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051720" y="116632"/>
            <a:ext cx="4824536" cy="720080"/>
          </a:xfrm>
          <a:prstGeom prst="roundRect">
            <a:avLst>
              <a:gd name="adj" fmla="val 8527"/>
            </a:avLst>
          </a:prstGeom>
          <a:solidFill>
            <a:schemeClr val="tx1">
              <a:lumMod val="85000"/>
              <a:lumOff val="15000"/>
              <a:alpha val="21000"/>
            </a:schemeClr>
          </a:solidFill>
          <a:ln>
            <a:solidFill>
              <a:schemeClr val="tx1">
                <a:lumMod val="95000"/>
                <a:lumOff val="5000"/>
                <a:alpha val="4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HAVE GOT &amp; HAS GOT 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980728"/>
            <a:ext cx="4032448" cy="3108543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 </a:t>
            </a:r>
            <a:r>
              <a:rPr lang="tr-TR" sz="28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have got </a:t>
            </a:r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brother.</a:t>
            </a:r>
          </a:p>
          <a:p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 </a:t>
            </a:r>
            <a:r>
              <a:rPr lang="tr-TR" sz="28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have got </a:t>
            </a:r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brother.</a:t>
            </a:r>
          </a:p>
          <a:p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 </a:t>
            </a:r>
            <a:r>
              <a:rPr lang="tr-TR" sz="28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has got </a:t>
            </a:r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brother.</a:t>
            </a:r>
          </a:p>
          <a:p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She </a:t>
            </a:r>
            <a:r>
              <a:rPr lang="tr-TR" sz="28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has got </a:t>
            </a:r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brother.</a:t>
            </a:r>
          </a:p>
          <a:p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We </a:t>
            </a:r>
            <a:r>
              <a:rPr lang="tr-TR" sz="28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have got </a:t>
            </a:r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brother.</a:t>
            </a:r>
          </a:p>
          <a:p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 </a:t>
            </a:r>
            <a:r>
              <a:rPr lang="tr-TR" sz="28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have got </a:t>
            </a:r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brother.</a:t>
            </a:r>
          </a:p>
          <a:p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They </a:t>
            </a:r>
            <a:r>
              <a:rPr lang="tr-TR" sz="28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have got </a:t>
            </a:r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brother.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88024" y="980728"/>
            <a:ext cx="4032448" cy="3108543"/>
          </a:xfrm>
          <a:prstGeom prst="rect">
            <a:avLst/>
          </a:prstGeom>
          <a:solidFill>
            <a:schemeClr val="bg1">
              <a:lumMod val="85000"/>
              <a:alpha val="31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 </a:t>
            </a:r>
            <a:r>
              <a:rPr lang="tr-TR" sz="28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haven’t got </a:t>
            </a:r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brother.</a:t>
            </a:r>
          </a:p>
          <a:p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 </a:t>
            </a:r>
            <a:r>
              <a:rPr lang="tr-TR" sz="28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haven’t got </a:t>
            </a:r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brother.</a:t>
            </a:r>
          </a:p>
          <a:p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 </a:t>
            </a:r>
            <a:r>
              <a:rPr lang="tr-TR" sz="28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hasn’t got </a:t>
            </a:r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brother.</a:t>
            </a:r>
          </a:p>
          <a:p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She </a:t>
            </a:r>
            <a:r>
              <a:rPr lang="tr-TR" sz="28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hasn’t got </a:t>
            </a:r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brother.</a:t>
            </a:r>
          </a:p>
          <a:p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We </a:t>
            </a:r>
            <a:r>
              <a:rPr lang="tr-TR" sz="28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haven’t got </a:t>
            </a:r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brother.</a:t>
            </a:r>
          </a:p>
          <a:p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 </a:t>
            </a:r>
            <a:r>
              <a:rPr lang="tr-TR" sz="28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haven’t got </a:t>
            </a:r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brother.</a:t>
            </a:r>
          </a:p>
          <a:p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They </a:t>
            </a:r>
            <a:r>
              <a:rPr lang="tr-TR" sz="28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have’t got </a:t>
            </a:r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brother.</a:t>
            </a:r>
          </a:p>
        </p:txBody>
      </p:sp>
      <p:sp>
        <p:nvSpPr>
          <p:cNvPr id="7" name="Cloud 6"/>
          <p:cNvSpPr/>
          <p:nvPr/>
        </p:nvSpPr>
        <p:spPr>
          <a:xfrm>
            <a:off x="0" y="0"/>
            <a:ext cx="2051720" cy="1124744"/>
          </a:xfrm>
          <a:prstGeom prst="cloud">
            <a:avLst/>
          </a:prstGeom>
          <a:solidFill>
            <a:srgbClr val="FF66FF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bg1">
                    <a:lumMod val="95000"/>
                  </a:schemeClr>
                </a:solidFill>
              </a:rPr>
              <a:t>POSITIVE</a:t>
            </a:r>
            <a:endParaRPr lang="en-US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Cloud 7"/>
          <p:cNvSpPr/>
          <p:nvPr/>
        </p:nvSpPr>
        <p:spPr>
          <a:xfrm>
            <a:off x="6876256" y="0"/>
            <a:ext cx="2267744" cy="1124744"/>
          </a:xfrm>
          <a:prstGeom prst="cloud">
            <a:avLst/>
          </a:prstGeom>
          <a:solidFill>
            <a:srgbClr val="92D05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bg1">
                    <a:lumMod val="95000"/>
                  </a:schemeClr>
                </a:solidFill>
              </a:rPr>
              <a:t>NEGATIVE</a:t>
            </a:r>
            <a:endParaRPr lang="en-US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Cloud 8"/>
          <p:cNvSpPr/>
          <p:nvPr/>
        </p:nvSpPr>
        <p:spPr>
          <a:xfrm>
            <a:off x="5076056" y="4077072"/>
            <a:ext cx="2736304" cy="1124744"/>
          </a:xfrm>
          <a:prstGeom prst="cloud">
            <a:avLst/>
          </a:prstGeom>
          <a:solidFill>
            <a:srgbClr val="00B0F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bg1">
                    <a:lumMod val="95000"/>
                  </a:schemeClr>
                </a:solidFill>
              </a:rPr>
              <a:t>QUESTIONS</a:t>
            </a:r>
            <a:endParaRPr lang="en-US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520" y="4581128"/>
            <a:ext cx="4032448" cy="1815882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Have</a:t>
            </a:r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I </a:t>
            </a:r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got</a:t>
            </a:r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 brother?</a:t>
            </a:r>
          </a:p>
          <a:p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Have</a:t>
            </a:r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you</a:t>
            </a:r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got </a:t>
            </a:r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brother?</a:t>
            </a:r>
          </a:p>
          <a:p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Has</a:t>
            </a:r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he </a:t>
            </a:r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got</a:t>
            </a:r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 brother?</a:t>
            </a:r>
          </a:p>
          <a:p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Has</a:t>
            </a:r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she </a:t>
            </a:r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got</a:t>
            </a:r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 brother?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44008" y="5069502"/>
            <a:ext cx="4032448" cy="1384995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28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Have </a:t>
            </a:r>
            <a:r>
              <a:rPr lang="tr-TR" sz="28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we </a:t>
            </a:r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got</a:t>
            </a:r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 brother?</a:t>
            </a:r>
          </a:p>
          <a:p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Have</a:t>
            </a:r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you</a:t>
            </a:r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got </a:t>
            </a:r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brother?</a:t>
            </a:r>
          </a:p>
          <a:p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Have</a:t>
            </a:r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they </a:t>
            </a:r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got </a:t>
            </a:r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brother?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2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 animBg="1"/>
      <p:bldP spid="5" grpId="0" build="allAtOnce" animBg="1"/>
      <p:bldP spid="7" grpId="0" build="allAtOnce" animBg="1"/>
      <p:bldP spid="8" grpId="0" build="allAtOnce" animBg="1"/>
      <p:bldP spid="9" grpId="0" build="allAtOnce" animBg="1"/>
      <p:bldP spid="12" grpId="0" build="allAtOnce" animBg="1"/>
      <p:bldP spid="13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051720" y="116632"/>
            <a:ext cx="4824536" cy="720080"/>
          </a:xfrm>
          <a:prstGeom prst="roundRect">
            <a:avLst>
              <a:gd name="adj" fmla="val 8527"/>
            </a:avLst>
          </a:prstGeom>
          <a:solidFill>
            <a:schemeClr val="tx1">
              <a:lumMod val="85000"/>
              <a:lumOff val="15000"/>
              <a:alpha val="21000"/>
            </a:schemeClr>
          </a:solidFill>
          <a:ln>
            <a:solidFill>
              <a:schemeClr val="tx1">
                <a:lumMod val="95000"/>
                <a:lumOff val="5000"/>
                <a:alpha val="4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HAVE GOT &amp; HAS GOT 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2" y="1785005"/>
            <a:ext cx="8964488" cy="4524315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________ got a new car.</a:t>
            </a:r>
          </a:p>
          <a:p>
            <a:r>
              <a:rPr lang="tr-T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They ______ got many friends.</a:t>
            </a:r>
          </a:p>
          <a:p>
            <a:r>
              <a:rPr lang="tr-T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She _____ got a laptop.</a:t>
            </a:r>
          </a:p>
          <a:p>
            <a:r>
              <a:rPr lang="tr-T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My friend has _____ many books.</a:t>
            </a:r>
          </a:p>
          <a:p>
            <a:r>
              <a:rPr lang="tr-T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We__________ a big school.</a:t>
            </a:r>
          </a:p>
          <a:p>
            <a:r>
              <a:rPr lang="tr-T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My brother __________ a new bicycle.</a:t>
            </a:r>
          </a:p>
          <a:p>
            <a:r>
              <a:rPr lang="tr-T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____________ some problems.</a:t>
            </a:r>
          </a:p>
          <a:p>
            <a:r>
              <a:rPr lang="tr-T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You  ____________ any friend.</a:t>
            </a:r>
          </a:p>
          <a:p>
            <a:r>
              <a:rPr lang="tr-T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  ________ a brother.</a:t>
            </a:r>
            <a:endParaRPr lang="tr-TR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7584" y="1764105"/>
            <a:ext cx="1080120" cy="584775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have</a:t>
            </a:r>
            <a:endParaRPr lang="tr-TR" sz="32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27872" y="2772217"/>
            <a:ext cx="2247984" cy="584775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43808" y="3204265"/>
            <a:ext cx="1944216" cy="584775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71600" y="3708321"/>
            <a:ext cx="1944216" cy="584775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  <a:r>
              <a:rPr lang="tr-TR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ave got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87624" y="2268161"/>
            <a:ext cx="1080120" cy="584775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have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83768" y="4221088"/>
            <a:ext cx="1872208" cy="584775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  <a:r>
              <a:rPr lang="tr-TR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as got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5576" y="4725144"/>
            <a:ext cx="1656184" cy="584775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  <a:r>
              <a:rPr lang="tr-TR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ave got</a:t>
            </a:r>
            <a:endParaRPr lang="tr-TR" sz="32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31640" y="5157192"/>
            <a:ext cx="2160240" cy="584775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  <a:r>
              <a:rPr lang="tr-TR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aven’t got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71600" y="5661248"/>
            <a:ext cx="1800200" cy="584775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  <a:r>
              <a:rPr lang="tr-TR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as got</a:t>
            </a:r>
          </a:p>
        </p:txBody>
      </p:sp>
      <p:sp>
        <p:nvSpPr>
          <p:cNvPr id="9" name="Cloud 8"/>
          <p:cNvSpPr/>
          <p:nvPr/>
        </p:nvSpPr>
        <p:spPr>
          <a:xfrm>
            <a:off x="72008" y="908720"/>
            <a:ext cx="3347864" cy="1008112"/>
          </a:xfrm>
          <a:prstGeom prst="cloud">
            <a:avLst/>
          </a:prstGeom>
          <a:solidFill>
            <a:srgbClr val="FF0000">
              <a:alpha val="86000"/>
            </a:srgbClr>
          </a:solidFill>
          <a:ln>
            <a:solidFill>
              <a:srgbClr val="002060">
                <a:alpha val="7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u="sng" dirty="0" smtClean="0">
                <a:solidFill>
                  <a:schemeClr val="bg1">
                    <a:lumMod val="95000"/>
                  </a:schemeClr>
                </a:solidFill>
              </a:rPr>
              <a:t>EXERCISES:</a:t>
            </a:r>
            <a:endParaRPr lang="en-US" sz="3200" b="1" u="sng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 animBg="1"/>
      <p:bldP spid="13" grpId="0" animBg="1"/>
      <p:bldP spid="10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051720" y="116632"/>
            <a:ext cx="4824536" cy="720080"/>
          </a:xfrm>
          <a:prstGeom prst="roundRect">
            <a:avLst>
              <a:gd name="adj" fmla="val 8527"/>
            </a:avLst>
          </a:prstGeom>
          <a:solidFill>
            <a:schemeClr val="tx1">
              <a:lumMod val="85000"/>
              <a:lumOff val="15000"/>
              <a:alpha val="21000"/>
            </a:schemeClr>
          </a:solidFill>
          <a:ln>
            <a:solidFill>
              <a:schemeClr val="tx1">
                <a:lumMod val="95000"/>
                <a:lumOff val="5000"/>
                <a:alpha val="4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HAVE GOT &amp; HAS GOT 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2" y="1785005"/>
            <a:ext cx="8964488" cy="4524315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Have you _______ a pen?</a:t>
            </a:r>
          </a:p>
          <a:p>
            <a:r>
              <a:rPr lang="tr-T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They haven’t ________ any friend.</a:t>
            </a:r>
          </a:p>
          <a:p>
            <a:r>
              <a:rPr lang="tr-T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She ___________ any ruler in her bag.</a:t>
            </a:r>
          </a:p>
          <a:p>
            <a:r>
              <a:rPr lang="tr-T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My friend __________ a new laptop.</a:t>
            </a:r>
          </a:p>
          <a:p>
            <a:r>
              <a:rPr lang="tr-T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Ahmet and Ayşe __________ many friends.</a:t>
            </a:r>
          </a:p>
          <a:p>
            <a:r>
              <a:rPr lang="tr-T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Ayşe __________ two sisters.</a:t>
            </a:r>
          </a:p>
          <a:p>
            <a:r>
              <a:rPr lang="tr-T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____________ many things to do.</a:t>
            </a:r>
          </a:p>
          <a:p>
            <a:r>
              <a:rPr lang="tr-T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They ____________ free time.</a:t>
            </a:r>
          </a:p>
          <a:p>
            <a:r>
              <a:rPr lang="tr-T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Burhan __________ some problems.</a:t>
            </a:r>
            <a:endParaRPr lang="tr-TR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39752" y="1764105"/>
            <a:ext cx="1080120" cy="584775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got</a:t>
            </a:r>
            <a:endParaRPr lang="tr-TR" sz="32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27872" y="2772217"/>
            <a:ext cx="2247984" cy="584775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  <a:r>
              <a:rPr lang="tr-TR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asn’t got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39752" y="3204265"/>
            <a:ext cx="1944216" cy="584775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  <a:r>
              <a:rPr lang="tr-TR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as got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03848" y="3717032"/>
            <a:ext cx="1944216" cy="584775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  <a:r>
              <a:rPr lang="tr-TR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ave got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71800" y="2268161"/>
            <a:ext cx="1080120" cy="584775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31640" y="4221088"/>
            <a:ext cx="1872208" cy="584775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  <a:r>
              <a:rPr lang="tr-TR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as got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5576" y="4725144"/>
            <a:ext cx="1656184" cy="584775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  <a:r>
              <a:rPr lang="tr-TR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ave got</a:t>
            </a:r>
            <a:endParaRPr lang="tr-TR" sz="32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31640" y="5157192"/>
            <a:ext cx="2160240" cy="584775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  <a:r>
              <a:rPr lang="tr-TR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aven’t got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79712" y="5661248"/>
            <a:ext cx="1800200" cy="584775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  <a:r>
              <a:rPr lang="tr-TR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as got</a:t>
            </a:r>
          </a:p>
        </p:txBody>
      </p:sp>
      <p:sp>
        <p:nvSpPr>
          <p:cNvPr id="9" name="Cloud 8"/>
          <p:cNvSpPr/>
          <p:nvPr/>
        </p:nvSpPr>
        <p:spPr>
          <a:xfrm>
            <a:off x="72008" y="908720"/>
            <a:ext cx="3347864" cy="1008112"/>
          </a:xfrm>
          <a:prstGeom prst="cloud">
            <a:avLst/>
          </a:prstGeom>
          <a:solidFill>
            <a:srgbClr val="FF0000">
              <a:alpha val="86000"/>
            </a:srgbClr>
          </a:solidFill>
          <a:ln>
            <a:solidFill>
              <a:srgbClr val="002060">
                <a:alpha val="7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u="sng" dirty="0" smtClean="0">
                <a:solidFill>
                  <a:schemeClr val="bg1">
                    <a:lumMod val="95000"/>
                  </a:schemeClr>
                </a:solidFill>
              </a:rPr>
              <a:t>EXERCISES:</a:t>
            </a:r>
            <a:endParaRPr lang="en-US" sz="3200" b="1" u="sng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allAtOnce" animBg="1"/>
      <p:bldP spid="13" grpId="0" animBg="1"/>
      <p:bldP spid="10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4941168"/>
            <a:ext cx="27980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dirty="0" smtClean="0"/>
              <a:t>Please visit</a:t>
            </a:r>
          </a:p>
          <a:p>
            <a:pPr algn="ctr"/>
            <a:r>
              <a:rPr lang="tr-TR" sz="2400" dirty="0" smtClean="0">
                <a:hlinkClick r:id="rId2"/>
              </a:rPr>
              <a:t>www.nihatkasim.org</a:t>
            </a:r>
            <a:endParaRPr lang="tr-TR" sz="2400" dirty="0" smtClean="0"/>
          </a:p>
          <a:p>
            <a:pPr algn="ctr"/>
            <a:r>
              <a:rPr lang="tr-TR" sz="2400" dirty="0"/>
              <a:t>t</a:t>
            </a:r>
            <a:r>
              <a:rPr lang="tr-TR" sz="2400" dirty="0" smtClean="0"/>
              <a:t>o download this site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404664"/>
            <a:ext cx="83794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If it is not clear ask your teacher again.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5776" y="1772816"/>
            <a:ext cx="4896544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tr-TR" sz="9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THANKS</a:t>
            </a:r>
            <a:endParaRPr lang="en-US" sz="9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051720" y="116632"/>
            <a:ext cx="4824536" cy="720080"/>
          </a:xfrm>
          <a:prstGeom prst="roundRect">
            <a:avLst>
              <a:gd name="adj" fmla="val 8527"/>
            </a:avLst>
          </a:prstGeom>
          <a:solidFill>
            <a:schemeClr val="tx1">
              <a:lumMod val="85000"/>
              <a:lumOff val="15000"/>
              <a:alpha val="21000"/>
            </a:schemeClr>
          </a:solidFill>
          <a:ln>
            <a:solidFill>
              <a:schemeClr val="tx1">
                <a:lumMod val="95000"/>
                <a:lumOff val="5000"/>
                <a:alpha val="4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HAVE GOT &amp; HAS GOT 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6752"/>
            <a:ext cx="1863848" cy="5142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Left Arrow 5"/>
          <p:cNvSpPr/>
          <p:nvPr/>
        </p:nvSpPr>
        <p:spPr>
          <a:xfrm>
            <a:off x="2411760" y="4293096"/>
            <a:ext cx="1800200" cy="864096"/>
          </a:xfrm>
          <a:prstGeom prst="leftArrow">
            <a:avLst>
              <a:gd name="adj1" fmla="val 83491"/>
              <a:gd name="adj2" fmla="val 63024"/>
            </a:avLst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tr-T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bag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2411760" y="1196752"/>
            <a:ext cx="4320480" cy="936104"/>
          </a:xfrm>
          <a:prstGeom prst="wedgeRoundRectCallout">
            <a:avLst>
              <a:gd name="adj1" fmla="val -63307"/>
              <a:gd name="adj2" fmla="val 16101"/>
              <a:gd name="adj3" fmla="val 16667"/>
            </a:avLst>
          </a:prstGeom>
          <a:solidFill>
            <a:srgbClr val="7030A0">
              <a:alpha val="51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 smtClean="0"/>
              <a:t>I </a:t>
            </a:r>
            <a:r>
              <a:rPr lang="tr-TR" sz="4000" b="1" dirty="0" smtClean="0">
                <a:solidFill>
                  <a:srgbClr val="FFFF00"/>
                </a:solidFill>
              </a:rPr>
              <a:t>have got </a:t>
            </a:r>
            <a:r>
              <a:rPr lang="tr-TR" sz="4000" b="1" dirty="0" smtClean="0"/>
              <a:t>a bag</a:t>
            </a:r>
            <a:r>
              <a:rPr lang="tr-TR" sz="4000" dirty="0" smtClean="0"/>
              <a:t>.</a:t>
            </a:r>
            <a:endParaRPr lang="en-US" sz="4000" dirty="0"/>
          </a:p>
        </p:txBody>
      </p:sp>
      <p:sp>
        <p:nvSpPr>
          <p:cNvPr id="9" name="Oval 8"/>
          <p:cNvSpPr/>
          <p:nvPr/>
        </p:nvSpPr>
        <p:spPr>
          <a:xfrm>
            <a:off x="2987824" y="1268760"/>
            <a:ext cx="2016224" cy="79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7503" y="1556792"/>
            <a:ext cx="2116497" cy="5109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ounded Rectangular Callout 9"/>
          <p:cNvSpPr/>
          <p:nvPr/>
        </p:nvSpPr>
        <p:spPr>
          <a:xfrm>
            <a:off x="2411760" y="2708920"/>
            <a:ext cx="4464496" cy="1008112"/>
          </a:xfrm>
          <a:prstGeom prst="wedgeRoundRectCallout">
            <a:avLst>
              <a:gd name="adj1" fmla="val 60249"/>
              <a:gd name="adj2" fmla="val -47182"/>
              <a:gd name="adj3" fmla="val 16667"/>
            </a:avLst>
          </a:prstGeom>
          <a:solidFill>
            <a:srgbClr val="FF0000">
              <a:alpha val="51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 smtClean="0"/>
              <a:t>You </a:t>
            </a:r>
            <a:r>
              <a:rPr lang="tr-TR" sz="4000" b="1" dirty="0" smtClean="0">
                <a:solidFill>
                  <a:srgbClr val="FFFF00"/>
                </a:solidFill>
              </a:rPr>
              <a:t>have got </a:t>
            </a:r>
            <a:r>
              <a:rPr lang="tr-TR" sz="4000" b="1" dirty="0" smtClean="0"/>
              <a:t>a bag</a:t>
            </a:r>
            <a:r>
              <a:rPr lang="tr-TR" sz="4000" dirty="0" smtClean="0"/>
              <a:t>.</a:t>
            </a:r>
            <a:endParaRPr lang="en-US" sz="4000" dirty="0"/>
          </a:p>
        </p:txBody>
      </p:sp>
      <p:sp>
        <p:nvSpPr>
          <p:cNvPr id="13" name="Oval 12"/>
          <p:cNvSpPr/>
          <p:nvPr/>
        </p:nvSpPr>
        <p:spPr>
          <a:xfrm>
            <a:off x="3347864" y="2852936"/>
            <a:ext cx="2016224" cy="792088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9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051720" y="116632"/>
            <a:ext cx="4824536" cy="720080"/>
          </a:xfrm>
          <a:prstGeom prst="roundRect">
            <a:avLst>
              <a:gd name="adj" fmla="val 8527"/>
            </a:avLst>
          </a:prstGeom>
          <a:solidFill>
            <a:schemeClr val="tx1">
              <a:lumMod val="85000"/>
              <a:lumOff val="15000"/>
              <a:alpha val="21000"/>
            </a:schemeClr>
          </a:solidFill>
          <a:ln>
            <a:solidFill>
              <a:schemeClr val="tx1">
                <a:lumMod val="95000"/>
                <a:lumOff val="5000"/>
                <a:alpha val="4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HAVE GOT &amp; HAS GOT 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3275856" y="5157192"/>
            <a:ext cx="2160240" cy="864096"/>
          </a:xfrm>
          <a:prstGeom prst="leftArrow">
            <a:avLst>
              <a:gd name="adj1" fmla="val 83491"/>
              <a:gd name="adj2" fmla="val 50000"/>
            </a:avLst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tr-T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bicycle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827584" y="908720"/>
            <a:ext cx="4752528" cy="1152128"/>
          </a:xfrm>
          <a:prstGeom prst="wedgeRoundRectCallout">
            <a:avLst>
              <a:gd name="adj1" fmla="val -21600"/>
              <a:gd name="adj2" fmla="val 99130"/>
              <a:gd name="adj3" fmla="val 16667"/>
            </a:avLst>
          </a:prstGeom>
          <a:solidFill>
            <a:srgbClr val="7030A0">
              <a:alpha val="51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 smtClean="0"/>
              <a:t>I </a:t>
            </a:r>
            <a:r>
              <a:rPr lang="tr-TR" sz="4000" b="1" dirty="0" smtClean="0">
                <a:solidFill>
                  <a:srgbClr val="FFFF00"/>
                </a:solidFill>
              </a:rPr>
              <a:t>have got </a:t>
            </a:r>
            <a:r>
              <a:rPr lang="tr-TR" sz="4000" b="1" dirty="0" smtClean="0"/>
              <a:t>a bicycle</a:t>
            </a:r>
            <a:r>
              <a:rPr lang="tr-TR" sz="4000" dirty="0" smtClean="0"/>
              <a:t>.</a:t>
            </a:r>
            <a:endParaRPr lang="en-US" sz="4000" dirty="0"/>
          </a:p>
        </p:txBody>
      </p:sp>
      <p:sp>
        <p:nvSpPr>
          <p:cNvPr id="9" name="Oval 8"/>
          <p:cNvSpPr/>
          <p:nvPr/>
        </p:nvSpPr>
        <p:spPr>
          <a:xfrm>
            <a:off x="1259632" y="966660"/>
            <a:ext cx="2016224" cy="10801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51520" y="2852936"/>
            <a:ext cx="2836426" cy="3692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420888"/>
            <a:ext cx="1676834" cy="423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ounded Rectangular Callout 9"/>
          <p:cNvSpPr/>
          <p:nvPr/>
        </p:nvSpPr>
        <p:spPr>
          <a:xfrm>
            <a:off x="2555776" y="2348880"/>
            <a:ext cx="4464496" cy="1368152"/>
          </a:xfrm>
          <a:prstGeom prst="wedgeRoundRectCallout">
            <a:avLst>
              <a:gd name="adj1" fmla="val 59619"/>
              <a:gd name="adj2" fmla="val 35958"/>
              <a:gd name="adj3" fmla="val 16667"/>
            </a:avLst>
          </a:prstGeom>
          <a:solidFill>
            <a:srgbClr val="FF0000">
              <a:alpha val="51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 smtClean="0"/>
              <a:t>You </a:t>
            </a:r>
            <a:r>
              <a:rPr lang="tr-TR" sz="4000" b="1" dirty="0" smtClean="0">
                <a:solidFill>
                  <a:srgbClr val="FFFF00"/>
                </a:solidFill>
              </a:rPr>
              <a:t>have got </a:t>
            </a:r>
            <a:r>
              <a:rPr lang="tr-TR" sz="4000" b="1" dirty="0" smtClean="0"/>
              <a:t>a bicycle</a:t>
            </a:r>
            <a:r>
              <a:rPr lang="tr-TR" sz="4000" dirty="0" smtClean="0"/>
              <a:t>.</a:t>
            </a:r>
            <a:endParaRPr lang="en-US" sz="4000" dirty="0"/>
          </a:p>
        </p:txBody>
      </p:sp>
      <p:sp>
        <p:nvSpPr>
          <p:cNvPr id="11" name="Oval 10"/>
          <p:cNvSpPr/>
          <p:nvPr/>
        </p:nvSpPr>
        <p:spPr>
          <a:xfrm>
            <a:off x="3995936" y="2132856"/>
            <a:ext cx="2016224" cy="108012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051720" y="116632"/>
            <a:ext cx="4824536" cy="720080"/>
          </a:xfrm>
          <a:prstGeom prst="roundRect">
            <a:avLst>
              <a:gd name="adj" fmla="val 8527"/>
            </a:avLst>
          </a:prstGeom>
          <a:solidFill>
            <a:schemeClr val="tx1">
              <a:lumMod val="85000"/>
              <a:lumOff val="15000"/>
              <a:alpha val="21000"/>
            </a:schemeClr>
          </a:solidFill>
          <a:ln>
            <a:solidFill>
              <a:schemeClr val="tx1">
                <a:lumMod val="95000"/>
                <a:lumOff val="5000"/>
                <a:alpha val="4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HAVE GOT &amp; HAS GOT 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2339752" y="3861048"/>
            <a:ext cx="2160240" cy="864096"/>
          </a:xfrm>
          <a:prstGeom prst="leftArrow">
            <a:avLst>
              <a:gd name="adj1" fmla="val 83491"/>
              <a:gd name="adj2" fmla="val 50000"/>
            </a:avLst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tr-T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pencil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1475656" y="980728"/>
            <a:ext cx="4752528" cy="1152128"/>
          </a:xfrm>
          <a:prstGeom prst="wedgeRoundRectCallout">
            <a:avLst>
              <a:gd name="adj1" fmla="val -39952"/>
              <a:gd name="adj2" fmla="val 78373"/>
              <a:gd name="adj3" fmla="val 16667"/>
            </a:avLst>
          </a:prstGeom>
          <a:solidFill>
            <a:srgbClr val="7030A0">
              <a:alpha val="51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 smtClean="0"/>
              <a:t>I </a:t>
            </a:r>
            <a:r>
              <a:rPr lang="tr-TR" sz="4000" b="1" dirty="0" smtClean="0">
                <a:solidFill>
                  <a:srgbClr val="FFFF00"/>
                </a:solidFill>
              </a:rPr>
              <a:t>have got </a:t>
            </a:r>
            <a:r>
              <a:rPr lang="tr-TR" sz="4000" b="1" dirty="0" smtClean="0"/>
              <a:t>a pencil</a:t>
            </a:r>
            <a:r>
              <a:rPr lang="tr-TR" sz="4000" dirty="0" smtClean="0"/>
              <a:t>.</a:t>
            </a:r>
            <a:endParaRPr lang="en-US" sz="4000" dirty="0"/>
          </a:p>
        </p:txBody>
      </p:sp>
      <p:sp>
        <p:nvSpPr>
          <p:cNvPr id="9" name="Oval 8"/>
          <p:cNvSpPr/>
          <p:nvPr/>
        </p:nvSpPr>
        <p:spPr>
          <a:xfrm>
            <a:off x="2051720" y="1196752"/>
            <a:ext cx="2016224" cy="79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ular Callout 9"/>
          <p:cNvSpPr/>
          <p:nvPr/>
        </p:nvSpPr>
        <p:spPr>
          <a:xfrm>
            <a:off x="2555776" y="2348880"/>
            <a:ext cx="4464496" cy="1368152"/>
          </a:xfrm>
          <a:prstGeom prst="wedgeRoundRectCallout">
            <a:avLst>
              <a:gd name="adj1" fmla="val 59619"/>
              <a:gd name="adj2" fmla="val 35958"/>
              <a:gd name="adj3" fmla="val 16667"/>
            </a:avLst>
          </a:prstGeom>
          <a:solidFill>
            <a:srgbClr val="FF0000">
              <a:alpha val="51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 smtClean="0"/>
              <a:t>You </a:t>
            </a:r>
            <a:r>
              <a:rPr lang="tr-TR" sz="4000" b="1" dirty="0" smtClean="0">
                <a:solidFill>
                  <a:srgbClr val="FFFF00"/>
                </a:solidFill>
              </a:rPr>
              <a:t>have got </a:t>
            </a:r>
            <a:r>
              <a:rPr lang="tr-TR" sz="4000" b="1" dirty="0" smtClean="0"/>
              <a:t>a pencil</a:t>
            </a:r>
            <a:r>
              <a:rPr lang="tr-TR" sz="4000" dirty="0" smtClean="0"/>
              <a:t>.</a:t>
            </a:r>
            <a:endParaRPr lang="en-US" sz="4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2621334"/>
            <a:ext cx="1919726" cy="4236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14790"/>
            <a:ext cx="2987824" cy="4762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Oval 11"/>
          <p:cNvSpPr/>
          <p:nvPr/>
        </p:nvSpPr>
        <p:spPr>
          <a:xfrm>
            <a:off x="3995936" y="2348880"/>
            <a:ext cx="2016224" cy="792088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4156963" cy="5235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ounded Rectangular Callout 9"/>
          <p:cNvSpPr/>
          <p:nvPr/>
        </p:nvSpPr>
        <p:spPr>
          <a:xfrm>
            <a:off x="3923928" y="1052736"/>
            <a:ext cx="4464496" cy="1368152"/>
          </a:xfrm>
          <a:prstGeom prst="wedgeRoundRectCallout">
            <a:avLst>
              <a:gd name="adj1" fmla="val 49851"/>
              <a:gd name="adj2" fmla="val 23619"/>
              <a:gd name="adj3" fmla="val 16667"/>
            </a:avLst>
          </a:prstGeom>
          <a:solidFill>
            <a:srgbClr val="FF0000">
              <a:alpha val="51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 smtClean="0"/>
              <a:t>He </a:t>
            </a:r>
            <a:r>
              <a:rPr lang="tr-TR" sz="4000" b="1" dirty="0" smtClean="0">
                <a:solidFill>
                  <a:srgbClr val="FFFF00"/>
                </a:solidFill>
              </a:rPr>
              <a:t>has got </a:t>
            </a:r>
            <a:r>
              <a:rPr lang="tr-TR" sz="4000" b="1" dirty="0" smtClean="0"/>
              <a:t>a ball</a:t>
            </a:r>
            <a:r>
              <a:rPr lang="tr-TR" sz="4000" dirty="0" smtClean="0"/>
              <a:t>.</a:t>
            </a:r>
            <a:endParaRPr lang="en-US" sz="4000" dirty="0"/>
          </a:p>
        </p:txBody>
      </p:sp>
      <p:sp>
        <p:nvSpPr>
          <p:cNvPr id="4" name="Rounded Rectangle 3"/>
          <p:cNvSpPr/>
          <p:nvPr/>
        </p:nvSpPr>
        <p:spPr>
          <a:xfrm>
            <a:off x="2051720" y="116632"/>
            <a:ext cx="4824536" cy="720080"/>
          </a:xfrm>
          <a:prstGeom prst="roundRect">
            <a:avLst>
              <a:gd name="adj" fmla="val 8527"/>
            </a:avLst>
          </a:prstGeom>
          <a:solidFill>
            <a:schemeClr val="tx1">
              <a:lumMod val="85000"/>
              <a:lumOff val="15000"/>
              <a:alpha val="21000"/>
            </a:schemeClr>
          </a:solidFill>
          <a:ln>
            <a:solidFill>
              <a:schemeClr val="tx1">
                <a:lumMod val="95000"/>
                <a:lumOff val="5000"/>
                <a:alpha val="4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HAVE GOT &amp; HAS GOT 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932040" y="1268760"/>
            <a:ext cx="1728192" cy="936104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3707904" y="4509120"/>
            <a:ext cx="2160240" cy="864096"/>
          </a:xfrm>
          <a:prstGeom prst="leftArrow">
            <a:avLst>
              <a:gd name="adj1" fmla="val 83491"/>
              <a:gd name="adj2" fmla="val 50000"/>
            </a:avLst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tr-T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ball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ular Callout 9"/>
          <p:cNvSpPr/>
          <p:nvPr/>
        </p:nvSpPr>
        <p:spPr>
          <a:xfrm>
            <a:off x="3923928" y="1052736"/>
            <a:ext cx="4464496" cy="1368152"/>
          </a:xfrm>
          <a:prstGeom prst="wedgeRoundRectCallout">
            <a:avLst>
              <a:gd name="adj1" fmla="val 49851"/>
              <a:gd name="adj2" fmla="val 23619"/>
              <a:gd name="adj3" fmla="val 16667"/>
            </a:avLst>
          </a:prstGeom>
          <a:solidFill>
            <a:srgbClr val="FF0000">
              <a:alpha val="51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 smtClean="0"/>
              <a:t>She </a:t>
            </a:r>
            <a:r>
              <a:rPr lang="tr-TR" sz="4000" b="1" dirty="0" smtClean="0">
                <a:solidFill>
                  <a:srgbClr val="FFFF00"/>
                </a:solidFill>
              </a:rPr>
              <a:t>has got </a:t>
            </a:r>
            <a:r>
              <a:rPr lang="tr-TR" sz="4000" b="1" dirty="0" smtClean="0"/>
              <a:t>a cat</a:t>
            </a:r>
            <a:r>
              <a:rPr lang="tr-TR" sz="4000" dirty="0" smtClean="0"/>
              <a:t>.</a:t>
            </a:r>
            <a:endParaRPr lang="en-US" sz="4000" dirty="0"/>
          </a:p>
        </p:txBody>
      </p:sp>
      <p:sp>
        <p:nvSpPr>
          <p:cNvPr id="4" name="Rounded Rectangle 3"/>
          <p:cNvSpPr/>
          <p:nvPr/>
        </p:nvSpPr>
        <p:spPr>
          <a:xfrm>
            <a:off x="2051720" y="116632"/>
            <a:ext cx="4824536" cy="720080"/>
          </a:xfrm>
          <a:prstGeom prst="roundRect">
            <a:avLst>
              <a:gd name="adj" fmla="val 8527"/>
            </a:avLst>
          </a:prstGeom>
          <a:solidFill>
            <a:schemeClr val="tx1">
              <a:lumMod val="85000"/>
              <a:lumOff val="15000"/>
              <a:alpha val="21000"/>
            </a:schemeClr>
          </a:solidFill>
          <a:ln>
            <a:solidFill>
              <a:schemeClr val="tx1">
                <a:lumMod val="95000"/>
                <a:lumOff val="5000"/>
                <a:alpha val="4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HAVE GOT &amp; HAS GOT 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340768"/>
            <a:ext cx="1728192" cy="936104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3275856" y="4509120"/>
            <a:ext cx="2160240" cy="864096"/>
          </a:xfrm>
          <a:prstGeom prst="leftArrow">
            <a:avLst>
              <a:gd name="adj1" fmla="val 83491"/>
              <a:gd name="adj2" fmla="val 50000"/>
            </a:avLst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tr-T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cat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51520" y="1412776"/>
            <a:ext cx="3312368" cy="4915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ular Callout 9"/>
          <p:cNvSpPr/>
          <p:nvPr/>
        </p:nvSpPr>
        <p:spPr>
          <a:xfrm>
            <a:off x="3923928" y="1052736"/>
            <a:ext cx="4464496" cy="1080120"/>
          </a:xfrm>
          <a:prstGeom prst="wedgeRoundRectCallout">
            <a:avLst>
              <a:gd name="adj1" fmla="val 49851"/>
              <a:gd name="adj2" fmla="val 23619"/>
              <a:gd name="adj3" fmla="val 16667"/>
            </a:avLst>
          </a:prstGeom>
          <a:solidFill>
            <a:srgbClr val="FF0000">
              <a:alpha val="51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 smtClean="0"/>
              <a:t>It </a:t>
            </a:r>
            <a:r>
              <a:rPr lang="tr-TR" sz="4000" b="1" dirty="0" smtClean="0">
                <a:solidFill>
                  <a:srgbClr val="FFFF00"/>
                </a:solidFill>
              </a:rPr>
              <a:t>has got </a:t>
            </a:r>
            <a:r>
              <a:rPr lang="tr-TR" sz="4000" b="1" dirty="0" smtClean="0"/>
              <a:t>a mouse</a:t>
            </a:r>
            <a:r>
              <a:rPr lang="tr-TR" sz="4000" dirty="0" smtClean="0"/>
              <a:t>.</a:t>
            </a:r>
            <a:endParaRPr lang="en-US" sz="4000" dirty="0"/>
          </a:p>
        </p:txBody>
      </p:sp>
      <p:sp>
        <p:nvSpPr>
          <p:cNvPr id="4" name="Rounded Rectangle 3"/>
          <p:cNvSpPr/>
          <p:nvPr/>
        </p:nvSpPr>
        <p:spPr>
          <a:xfrm>
            <a:off x="2051720" y="116632"/>
            <a:ext cx="4824536" cy="720080"/>
          </a:xfrm>
          <a:prstGeom prst="roundRect">
            <a:avLst>
              <a:gd name="adj" fmla="val 8527"/>
            </a:avLst>
          </a:prstGeom>
          <a:solidFill>
            <a:schemeClr val="tx1">
              <a:lumMod val="85000"/>
              <a:lumOff val="15000"/>
              <a:alpha val="21000"/>
            </a:schemeClr>
          </a:solidFill>
          <a:ln>
            <a:solidFill>
              <a:schemeClr val="tx1">
                <a:lumMod val="95000"/>
                <a:lumOff val="5000"/>
                <a:alpha val="4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HAVE GOT &amp; HAS GOT 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499992" y="1268760"/>
            <a:ext cx="1728192" cy="72008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51520" y="2276872"/>
            <a:ext cx="4084314" cy="3574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Left Arrow 5"/>
          <p:cNvSpPr/>
          <p:nvPr/>
        </p:nvSpPr>
        <p:spPr>
          <a:xfrm>
            <a:off x="1475656" y="5157192"/>
            <a:ext cx="3312368" cy="864096"/>
          </a:xfrm>
          <a:prstGeom prst="leftArrow">
            <a:avLst>
              <a:gd name="adj1" fmla="val 83491"/>
              <a:gd name="adj2" fmla="val 50000"/>
            </a:avLst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tr-T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mouse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051720" y="116632"/>
            <a:ext cx="4824536" cy="720080"/>
          </a:xfrm>
          <a:prstGeom prst="roundRect">
            <a:avLst>
              <a:gd name="adj" fmla="val 8527"/>
            </a:avLst>
          </a:prstGeom>
          <a:solidFill>
            <a:schemeClr val="tx1">
              <a:lumMod val="85000"/>
              <a:lumOff val="15000"/>
              <a:alpha val="21000"/>
            </a:schemeClr>
          </a:solidFill>
          <a:ln>
            <a:solidFill>
              <a:schemeClr val="tx1">
                <a:lumMod val="95000"/>
                <a:lumOff val="5000"/>
                <a:alpha val="4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HAVE GOT &amp; HAS GOT 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15816" y="1744940"/>
            <a:ext cx="319587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have got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39552" y="908720"/>
            <a:ext cx="2304256" cy="2952328"/>
          </a:xfrm>
          <a:prstGeom prst="rightArrow">
            <a:avLst>
              <a:gd name="adj1" fmla="val 90842"/>
              <a:gd name="adj2" fmla="val 31021"/>
            </a:avLst>
          </a:prstGeom>
          <a:solidFill>
            <a:srgbClr val="FFFF00">
              <a:alpha val="79000"/>
            </a:srgbClr>
          </a:solidFill>
          <a:ln>
            <a:solidFill>
              <a:srgbClr val="002060">
                <a:alpha val="6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</a:t>
            </a:r>
          </a:p>
          <a:p>
            <a:pPr algn="ctr"/>
            <a:r>
              <a:rPr lang="tr-TR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You</a:t>
            </a:r>
          </a:p>
          <a:p>
            <a:pPr algn="ctr"/>
            <a:r>
              <a:rPr lang="tr-TR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We</a:t>
            </a:r>
          </a:p>
          <a:p>
            <a:pPr algn="ctr"/>
            <a:r>
              <a:rPr lang="tr-TR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They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53340" y="4481244"/>
            <a:ext cx="272677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has got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539552" y="4005064"/>
            <a:ext cx="2304256" cy="2304256"/>
          </a:xfrm>
          <a:prstGeom prst="rightArrow">
            <a:avLst>
              <a:gd name="adj1" fmla="val 90842"/>
              <a:gd name="adj2" fmla="val 31021"/>
            </a:avLst>
          </a:prstGeom>
          <a:solidFill>
            <a:srgbClr val="FFFF00">
              <a:alpha val="79000"/>
            </a:srgbClr>
          </a:solidFill>
          <a:ln>
            <a:solidFill>
              <a:srgbClr val="002060">
                <a:alpha val="6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</a:t>
            </a:r>
          </a:p>
          <a:p>
            <a:pPr algn="ctr"/>
            <a:r>
              <a:rPr lang="tr-TR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She</a:t>
            </a:r>
          </a:p>
          <a:p>
            <a:pPr algn="ctr"/>
            <a:r>
              <a:rPr lang="tr-TR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It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10-Point Star 16"/>
          <p:cNvSpPr/>
          <p:nvPr/>
        </p:nvSpPr>
        <p:spPr>
          <a:xfrm>
            <a:off x="3059832" y="2924944"/>
            <a:ext cx="2448272" cy="1512168"/>
          </a:xfrm>
          <a:prstGeom prst="star10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b="1" dirty="0" smtClean="0"/>
              <a:t>but</a:t>
            </a:r>
            <a:endParaRPr lang="en-US" sz="6000" b="1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3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8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uiExpand="1" build="allAtOnce" animBg="1"/>
      <p:bldP spid="15" grpId="0"/>
      <p:bldP spid="16" grpId="0" uiExpand="1" build="allAtOnce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051720" y="116632"/>
            <a:ext cx="4824536" cy="720080"/>
          </a:xfrm>
          <a:prstGeom prst="roundRect">
            <a:avLst>
              <a:gd name="adj" fmla="val 8527"/>
            </a:avLst>
          </a:prstGeom>
          <a:solidFill>
            <a:schemeClr val="tx1">
              <a:lumMod val="85000"/>
              <a:lumOff val="15000"/>
              <a:alpha val="21000"/>
            </a:schemeClr>
          </a:solidFill>
          <a:ln>
            <a:solidFill>
              <a:schemeClr val="tx1">
                <a:lumMod val="95000"/>
                <a:lumOff val="5000"/>
                <a:alpha val="4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HAVE GOT &amp; HAS GOT 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1260043"/>
            <a:ext cx="65527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 </a:t>
            </a:r>
            <a:r>
              <a:rPr lang="tr-TR" sz="40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have got </a:t>
            </a:r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brother.</a:t>
            </a:r>
          </a:p>
          <a:p>
            <a:pPr>
              <a:buFont typeface="Wingdings" pitchFamily="2" charset="2"/>
              <a:buChar char="Ø"/>
            </a:pPr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She </a:t>
            </a:r>
            <a:r>
              <a:rPr lang="tr-TR" sz="40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has got </a:t>
            </a:r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two sisters.</a:t>
            </a:r>
          </a:p>
          <a:p>
            <a:pPr>
              <a:buFont typeface="Wingdings" pitchFamily="2" charset="2"/>
              <a:buChar char="Ø"/>
            </a:pPr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They </a:t>
            </a:r>
            <a:r>
              <a:rPr lang="tr-TR" sz="40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have got </a:t>
            </a:r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car.</a:t>
            </a:r>
          </a:p>
          <a:p>
            <a:pPr>
              <a:buFont typeface="Wingdings" pitchFamily="2" charset="2"/>
              <a:buChar char="Ø"/>
            </a:pPr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We </a:t>
            </a:r>
            <a:r>
              <a:rPr lang="tr-TR" sz="40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have got </a:t>
            </a:r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ball.</a:t>
            </a:r>
          </a:p>
          <a:p>
            <a:pPr>
              <a:buFont typeface="Wingdings" pitchFamily="2" charset="2"/>
              <a:buChar char="Ø"/>
            </a:pPr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 </a:t>
            </a:r>
            <a:r>
              <a:rPr lang="tr-TR" sz="40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have got </a:t>
            </a:r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mistake.</a:t>
            </a:r>
          </a:p>
          <a:p>
            <a:pPr>
              <a:buFont typeface="Wingdings" pitchFamily="2" charset="2"/>
              <a:buChar char="Ø"/>
            </a:pPr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 </a:t>
            </a:r>
            <a:r>
              <a:rPr lang="tr-TR" sz="40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has got </a:t>
            </a:r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three books.</a:t>
            </a:r>
          </a:p>
          <a:p>
            <a:pPr>
              <a:buFont typeface="Wingdings" pitchFamily="2" charset="2"/>
              <a:buChar char="Ø"/>
            </a:pPr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It </a:t>
            </a:r>
            <a:r>
              <a:rPr lang="tr-TR" sz="40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has got </a:t>
            </a:r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two windows. </a:t>
            </a:r>
            <a:endParaRPr lang="en-US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515</Words>
  <Application>Microsoft Office PowerPoint</Application>
  <PresentationFormat>On-screen Show (4:3)</PresentationFormat>
  <Paragraphs>127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HAVE &amp; HAS  GOT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Nihat</dc:creator>
  <cp:lastModifiedBy>Nihat</cp:lastModifiedBy>
  <cp:revision>37</cp:revision>
  <dcterms:created xsi:type="dcterms:W3CDTF">2012-10-14T13:13:38Z</dcterms:created>
  <dcterms:modified xsi:type="dcterms:W3CDTF">2012-10-14T19:36:19Z</dcterms:modified>
</cp:coreProperties>
</file>