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6" r:id="rId3"/>
    <p:sldMasterId id="2147483698" r:id="rId4"/>
    <p:sldMasterId id="2147483710" r:id="rId5"/>
    <p:sldMasterId id="2147483722" r:id="rId6"/>
    <p:sldMasterId id="2147483735" r:id="rId7"/>
    <p:sldMasterId id="2147483747" r:id="rId8"/>
    <p:sldMasterId id="2147483759" r:id="rId9"/>
    <p:sldMasterId id="2147483783" r:id="rId10"/>
  </p:sldMasterIdLst>
  <p:notesMasterIdLst>
    <p:notesMasterId r:id="rId42"/>
  </p:notesMasterIdLst>
  <p:sldIdLst>
    <p:sldId id="256" r:id="rId11"/>
    <p:sldId id="309" r:id="rId12"/>
    <p:sldId id="257" r:id="rId13"/>
    <p:sldId id="276" r:id="rId14"/>
    <p:sldId id="278" r:id="rId15"/>
    <p:sldId id="280" r:id="rId16"/>
    <p:sldId id="258" r:id="rId17"/>
    <p:sldId id="260" r:id="rId18"/>
    <p:sldId id="283" r:id="rId19"/>
    <p:sldId id="261" r:id="rId20"/>
    <p:sldId id="262" r:id="rId21"/>
    <p:sldId id="284" r:id="rId22"/>
    <p:sldId id="285" r:id="rId23"/>
    <p:sldId id="286" r:id="rId24"/>
    <p:sldId id="287" r:id="rId25"/>
    <p:sldId id="298" r:id="rId26"/>
    <p:sldId id="300" r:id="rId27"/>
    <p:sldId id="303" r:id="rId28"/>
    <p:sldId id="302" r:id="rId29"/>
    <p:sldId id="304" r:id="rId30"/>
    <p:sldId id="305" r:id="rId31"/>
    <p:sldId id="268" r:id="rId32"/>
    <p:sldId id="310" r:id="rId33"/>
    <p:sldId id="290" r:id="rId34"/>
    <p:sldId id="291" r:id="rId35"/>
    <p:sldId id="292" r:id="rId36"/>
    <p:sldId id="296" r:id="rId37"/>
    <p:sldId id="306" r:id="rId38"/>
    <p:sldId id="312" r:id="rId39"/>
    <p:sldId id="307" r:id="rId40"/>
    <p:sldId id="27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851FC-6113-4C6E-BC2F-80F8FFEC7805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C8DCD-E8E4-402A-8F06-FB688F6999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EBED7A-7FBE-448C-A512-A56ABA76DDCC}" type="slidenum">
              <a:rPr lang="ru-RU"/>
              <a:pPr/>
              <a:t>4</a:t>
            </a:fld>
            <a:endParaRPr lang="ru-RU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EBED7A-7FBE-448C-A512-A56ABA76DDCC}" type="slidenum">
              <a:rPr lang="ru-RU"/>
              <a:pPr/>
              <a:t>5</a:t>
            </a:fld>
            <a:endParaRPr lang="ru-RU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EBED7A-7FBE-448C-A512-A56ABA76DDCC}" type="slidenum">
              <a:rPr lang="ru-RU"/>
              <a:pPr/>
              <a:t>24</a:t>
            </a:fld>
            <a:endParaRPr lang="ru-RU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EBED7A-7FBE-448C-A512-A56ABA76DDCC}" type="slidenum">
              <a:rPr lang="ru-RU"/>
              <a:pPr/>
              <a:t>25</a:t>
            </a:fld>
            <a:endParaRPr lang="ru-RU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EBED7A-7FBE-448C-A512-A56ABA76DDCC}" type="slidenum">
              <a:rPr lang="ru-RU"/>
              <a:pPr/>
              <a:t>26</a:t>
            </a:fld>
            <a:endParaRPr lang="ru-RU"/>
          </a:p>
        </p:txBody>
      </p:sp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61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9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7682" y="6247379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6321" y="6247379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77A17BA4-88A4-4EF1-8AFB-0495018FC3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4652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9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7682" y="6247379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6321" y="6247379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77A17BA4-88A4-4EF1-8AFB-0495018FC3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34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E561358-5985-4CA0-B06E-4015418F79A4}" type="datetimeFigureOut">
              <a:rPr lang="ru-RU" smtClean="0"/>
              <a:pPr/>
              <a:t>15.06.2015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70A6210-DD3A-441C-A676-092FF78E03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3.xml"/><Relationship Id="rId1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microsoft.com/office/2007/relationships/hdphoto" Target="../media/hdphoto1.wdp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9.png"/><Relationship Id="rId11" Type="http://schemas.microsoft.com/office/2007/relationships/hdphoto" Target="../media/hdphoto4.wdp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microsoft.com/office/2007/relationships/hdphoto" Target="../media/hdphoto2.wdp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microsoft.com/office/2007/relationships/hdphoto" Target="../media/hdphoto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9.png"/><Relationship Id="rId5" Type="http://schemas.microsoft.com/office/2007/relationships/hdphoto" Target="../media/hdphoto5.wdp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Урок математики</a:t>
            </a:r>
            <a:br>
              <a:rPr lang="ru-RU" dirty="0" smtClean="0"/>
            </a:br>
            <a:r>
              <a:rPr lang="ru-RU" dirty="0" smtClean="0"/>
              <a:t>в 1 «В» классе</a:t>
            </a:r>
            <a:br>
              <a:rPr lang="ru-RU" dirty="0" smtClean="0"/>
            </a:br>
            <a:r>
              <a:rPr lang="ru-RU" dirty="0" smtClean="0"/>
              <a:t>тема «Масса»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учитель начальных классов </a:t>
            </a:r>
            <a:br>
              <a:rPr lang="ru-RU" dirty="0" smtClean="0"/>
            </a:br>
            <a:r>
              <a:rPr lang="ru-RU" dirty="0" smtClean="0"/>
              <a:t>Климова Людмила Владимировна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14818"/>
            <a:ext cx="6400800" cy="1423982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МБОУ СОШ №</a:t>
            </a:r>
            <a:r>
              <a:rPr lang="ru-RU" dirty="0" smtClean="0">
                <a:solidFill>
                  <a:schemeClr val="tx1"/>
                </a:solidFill>
              </a:rPr>
              <a:t>38 с УИОП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им. Е.А.Болховитинова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643050"/>
          <a:ext cx="7848872" cy="4032448"/>
        </p:xfrm>
        <a:graphic>
          <a:graphicData uri="http://schemas.openxmlformats.org/drawingml/2006/table">
            <a:tbl>
              <a:tblPr/>
              <a:tblGrid>
                <a:gridCol w="3923569"/>
                <a:gridCol w="3925303"/>
              </a:tblGrid>
              <a:tr h="1320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Сходство  свойств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alibri"/>
                          <a:ea typeface="Times New Roman"/>
                          <a:cs typeface="Times New Roman"/>
                        </a:rPr>
                        <a:t>Различие свойств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1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571480"/>
            <a:ext cx="87154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Таблица</a:t>
            </a:r>
            <a:r>
              <a:rPr lang="ru-RU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используемая при сравнении и анализе свойств коробок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3214686"/>
            <a:ext cx="3384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Цвет</a:t>
            </a:r>
          </a:p>
          <a:p>
            <a:r>
              <a:rPr lang="ru-RU" sz="3200" dirty="0" smtClean="0"/>
              <a:t>Форма</a:t>
            </a:r>
          </a:p>
          <a:p>
            <a:r>
              <a:rPr lang="ru-RU" sz="3200" dirty="0" smtClean="0"/>
              <a:t>Размер</a:t>
            </a:r>
          </a:p>
          <a:p>
            <a:r>
              <a:rPr lang="ru-RU" sz="3200" dirty="0" smtClean="0"/>
              <a:t>Материал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3286124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Одна коробка тяжелее другой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  </a:t>
            </a:r>
            <a:r>
              <a:rPr lang="ru-RU" sz="4000" i="1" u="sng" dirty="0" smtClean="0"/>
              <a:t>тема</a:t>
            </a:r>
            <a:r>
              <a:rPr lang="ru-RU" sz="4000" i="1" dirty="0" smtClean="0"/>
              <a:t> </a:t>
            </a:r>
            <a:r>
              <a:rPr lang="en-US" sz="4000" i="1" dirty="0" smtClean="0"/>
              <a:t>:</a:t>
            </a:r>
            <a:r>
              <a:rPr lang="en-US" sz="3200" i="1" dirty="0" smtClean="0"/>
              <a:t>    </a:t>
            </a:r>
            <a:r>
              <a:rPr lang="ru-RU" sz="5400" b="1" i="1" dirty="0" smtClean="0">
                <a:solidFill>
                  <a:srgbClr val="FF0000"/>
                </a:solidFill>
              </a:rPr>
              <a:t>Масса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42910" y="1500174"/>
            <a:ext cx="785818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урока </a:t>
            </a:r>
            <a:r>
              <a:rPr lang="en-US" sz="3200" b="1" i="1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Узнать, что такое масса</a:t>
            </a: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</a:t>
            </a: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ознакомиться с единицей измерения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массы и научиться ее 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азывать.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-Научиться сравнивать меры массы,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-Научиться складывать и вычитать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меры массы.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142983"/>
          <a:ext cx="7715304" cy="5186005"/>
        </p:xfrm>
        <a:graphic>
          <a:graphicData uri="http://schemas.openxmlformats.org/drawingml/2006/table">
            <a:tbl>
              <a:tblPr/>
              <a:tblGrid>
                <a:gridCol w="1774520"/>
                <a:gridCol w="1011562"/>
                <a:gridCol w="3849080"/>
                <a:gridCol w="1080142"/>
              </a:tblGrid>
              <a:tr h="1143009">
                <a:tc rowSpan="3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1. Постановка цели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Узнать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что такое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масса. </a:t>
                      </a: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Познакомиться с единицей измерения массы и научиться ее называть.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Научиться сравнивать меры массы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Научиться складывать и вычитать меры массы.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14">
                <a:tc rowSpan="3"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2.Самостоятельная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проверкой по эталону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Знаю определение массы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и единицы его измерения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Умею сравнивать величины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Умею складывать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вычитать и  величины 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7786710" y="5572140"/>
            <a:ext cx="520701" cy="508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7786710" y="4786322"/>
            <a:ext cx="520701" cy="508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7786710" y="4071942"/>
            <a:ext cx="520701" cy="508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7786710" y="3286124"/>
            <a:ext cx="520701" cy="508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7786710" y="2500306"/>
            <a:ext cx="520701" cy="50800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7786710" y="1500174"/>
            <a:ext cx="520701" cy="50800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357422" y="571480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 самооценки (образец)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post-6773-116319099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2" t="6056" r="8130" b="19731"/>
          <a:stretch>
            <a:fillRect/>
          </a:stretch>
        </p:blipFill>
        <p:spPr bwMode="auto">
          <a:xfrm rot="682518" flipH="1">
            <a:off x="6011863" y="2636838"/>
            <a:ext cx="2808287" cy="14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611188" y="1628775"/>
            <a:ext cx="7993062" cy="26209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5931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solidFill>
                  <a:srgbClr val="000080"/>
                </a:solidFill>
                <a:cs typeface="Arial"/>
              </a:rPr>
              <a:t>Электронные </a:t>
            </a:r>
            <a:r>
              <a:rPr lang="ru-RU" sz="3600" b="1" kern="10" dirty="0" err="1" smtClean="0">
                <a:solidFill>
                  <a:srgbClr val="000080"/>
                </a:solidFill>
                <a:cs typeface="Arial"/>
              </a:rPr>
              <a:t>физминутки</a:t>
            </a:r>
            <a:endParaRPr lang="ru-RU" sz="3600" b="1" kern="10" dirty="0" smtClean="0">
              <a:solidFill>
                <a:srgbClr val="000080"/>
              </a:solidFill>
              <a:cs typeface="Arial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solidFill>
                  <a:srgbClr val="000080"/>
                </a:solidFill>
                <a:cs typeface="Arial"/>
              </a:rPr>
              <a:t>для глаз</a:t>
            </a:r>
          </a:p>
        </p:txBody>
      </p:sp>
      <p:pic>
        <p:nvPicPr>
          <p:cNvPr id="14342" name="Picture 6" descr="post-6773-116319099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2" t="6056" r="8130" b="19731"/>
          <a:stretch>
            <a:fillRect/>
          </a:stretch>
        </p:blipFill>
        <p:spPr bwMode="auto">
          <a:xfrm rot="-421179">
            <a:off x="468313" y="2636838"/>
            <a:ext cx="2735262" cy="129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47" name="Line 11"/>
          <p:cNvSpPr>
            <a:spLocks noChangeShapeType="1"/>
          </p:cNvSpPr>
          <p:nvPr/>
        </p:nvSpPr>
        <p:spPr bwMode="auto">
          <a:xfrm flipV="1">
            <a:off x="19050" y="0"/>
            <a:ext cx="0" cy="685800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V="1">
            <a:off x="9144000" y="0"/>
            <a:ext cx="0" cy="685800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0" y="44450"/>
            <a:ext cx="9144000" cy="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503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shaib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636838"/>
            <a:ext cx="1655762" cy="153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shaib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1439862" cy="133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shaib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04813"/>
            <a:ext cx="1439862" cy="133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shaib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84763"/>
            <a:ext cx="1439863" cy="133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haib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5084763"/>
            <a:ext cx="1439862" cy="133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shaib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292600"/>
            <a:ext cx="1439862" cy="133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01 -89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трус не играет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6302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entr" presetSubtype="0" repeatCount="400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-0.34259 C 0.18507 -0.34259 0.32691 -0.19027 0.32691 -0.00277 C 0.32691 0.18426 0.18507 0.33704 0.01163 0.33704 C -0.16198 0.33704 -0.30313 0.18426 -0.30313 -0.00277 C -0.30313 -0.19027 -0.16198 -0.34259 0.01163 -0.34259 Z " pathEditMode="relative" rAng="0" ptsTypes="fffff">
                                      <p:cBhvr>
                                        <p:cTn id="3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2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6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5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6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6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6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73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7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65 0.10254 L -0.07865 -0.5588 L 0.46476 -0.5588 L 0.46476 0.10254 L -0.07865 0.10254 Z " pathEditMode="relative" rAng="16200000" ptsTypes="FFFFF">
                                      <p:cBhvr>
                                        <p:cTn id="82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64294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Виды весов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7" descr="i[11]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857496"/>
            <a:ext cx="2143140" cy="285752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" name="Picture 5" descr="i[4]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71876"/>
            <a:ext cx="1571636" cy="218616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Picture 9" descr="5FZQDCA2ORX2MCAL9Z7M2CAEW3YZUCA6L4FH7CAZX7X8XCAAF9ICVCAJ85GW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85786" y="1000108"/>
            <a:ext cx="1714512" cy="157163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428736"/>
            <a:ext cx="2071702" cy="145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500438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16" y="1142984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3325" y="5229200"/>
            <a:ext cx="8807386" cy="3649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412768" y="2041869"/>
            <a:ext cx="2791225" cy="3403355"/>
            <a:chOff x="493015" y="2141240"/>
            <a:chExt cx="2791225" cy="3403355"/>
          </a:xfrm>
        </p:grpSpPr>
        <p:grpSp>
          <p:nvGrpSpPr>
            <p:cNvPr id="5" name="Группа 68"/>
            <p:cNvGrpSpPr/>
            <p:nvPr/>
          </p:nvGrpSpPr>
          <p:grpSpPr>
            <a:xfrm>
              <a:off x="493015" y="2619282"/>
              <a:ext cx="2791225" cy="2258262"/>
              <a:chOff x="116750" y="2603059"/>
              <a:chExt cx="4206349" cy="3080131"/>
            </a:xfrm>
          </p:grpSpPr>
          <p:pic>
            <p:nvPicPr>
              <p:cNvPr id="70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1631" y="2603059"/>
                <a:ext cx="3073400" cy="5794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1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6963" y="3173607"/>
                <a:ext cx="1396136" cy="25095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2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6750" y="3143127"/>
                <a:ext cx="1413093" cy="25400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73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harpenSoften amount="50000"/>
                      </a14:imgEffect>
                      <a14:imgEffect>
                        <a14:saturation sat="66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459" y="2141240"/>
              <a:ext cx="757869" cy="3403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Группа 50"/>
          <p:cNvGrpSpPr/>
          <p:nvPr/>
        </p:nvGrpSpPr>
        <p:grpSpPr>
          <a:xfrm>
            <a:off x="340615" y="2539931"/>
            <a:ext cx="2791225" cy="2140915"/>
            <a:chOff x="116750" y="2603059"/>
            <a:chExt cx="4206349" cy="3080131"/>
          </a:xfrm>
        </p:grpSpPr>
        <p:pic>
          <p:nvPicPr>
            <p:cNvPr id="52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631" y="2603059"/>
              <a:ext cx="307340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963" y="3173607"/>
              <a:ext cx="1396136" cy="2509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750" y="3143127"/>
              <a:ext cx="1413093" cy="2540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512122" y="428605"/>
            <a:ext cx="86318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Задание 1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Помоги ребятам определить, что является самым тяжелым и что самым легким?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 Пети есть яблоко. У Вовы – груша, у Кати – лимон, у Лены – клубника. 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1059" y="2041869"/>
            <a:ext cx="757869" cy="3403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34"/>
          <p:cNvGrpSpPr/>
          <p:nvPr/>
        </p:nvGrpSpPr>
        <p:grpSpPr>
          <a:xfrm>
            <a:off x="3322646" y="2541743"/>
            <a:ext cx="2773554" cy="2583120"/>
            <a:chOff x="76010" y="2603059"/>
            <a:chExt cx="4093675" cy="3575031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288729">
              <a:off x="551631" y="2603059"/>
              <a:ext cx="307340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3549" y="3668507"/>
              <a:ext cx="1396136" cy="2509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10" y="2636912"/>
              <a:ext cx="1413093" cy="2540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187" y="2060848"/>
            <a:ext cx="757869" cy="3403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30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77021">
            <a:off x="2480807" y="4277184"/>
            <a:ext cx="375626" cy="39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55"/>
          <p:cNvGrpSpPr/>
          <p:nvPr/>
        </p:nvGrpSpPr>
        <p:grpSpPr>
          <a:xfrm>
            <a:off x="517976" y="4284428"/>
            <a:ext cx="610657" cy="411369"/>
            <a:chOff x="2958668" y="2717973"/>
            <a:chExt cx="1519504" cy="1079719"/>
          </a:xfrm>
        </p:grpSpPr>
        <p:sp>
          <p:nvSpPr>
            <p:cNvPr id="57" name="Дуга 56"/>
            <p:cNvSpPr/>
            <p:nvPr/>
          </p:nvSpPr>
          <p:spPr>
            <a:xfrm rot="16200000">
              <a:off x="4058127" y="2708920"/>
              <a:ext cx="264025" cy="576064"/>
            </a:xfrm>
            <a:prstGeom prst="arc">
              <a:avLst/>
            </a:prstGeom>
            <a:ln w="57150">
              <a:solidFill>
                <a:srgbClr val="8D5B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Капля 57"/>
            <p:cNvSpPr/>
            <p:nvPr/>
          </p:nvSpPr>
          <p:spPr>
            <a:xfrm>
              <a:off x="2958668" y="2717973"/>
              <a:ext cx="1196847" cy="1079719"/>
            </a:xfrm>
            <a:prstGeom prst="teardrop">
              <a:avLst>
                <a:gd name="adj" fmla="val 55923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32-конечная звезда 58"/>
            <p:cNvSpPr/>
            <p:nvPr/>
          </p:nvSpPr>
          <p:spPr>
            <a:xfrm>
              <a:off x="3203849" y="3573017"/>
              <a:ext cx="72008" cy="72008"/>
            </a:xfrm>
            <a:prstGeom prst="star32">
              <a:avLst>
                <a:gd name="adj" fmla="val 0"/>
              </a:avLst>
            </a:prstGeom>
            <a:solidFill>
              <a:schemeClr val="tx1"/>
            </a:solidFill>
            <a:ln w="3175">
              <a:solidFill>
                <a:srgbClr val="0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59"/>
          <p:cNvGrpSpPr/>
          <p:nvPr/>
        </p:nvGrpSpPr>
        <p:grpSpPr>
          <a:xfrm>
            <a:off x="3571840" y="3835797"/>
            <a:ext cx="610657" cy="433917"/>
            <a:chOff x="2958668" y="2717973"/>
            <a:chExt cx="1519504" cy="1079719"/>
          </a:xfrm>
        </p:grpSpPr>
        <p:sp>
          <p:nvSpPr>
            <p:cNvPr id="61" name="Дуга 60"/>
            <p:cNvSpPr/>
            <p:nvPr/>
          </p:nvSpPr>
          <p:spPr>
            <a:xfrm rot="16200000">
              <a:off x="4058127" y="2708920"/>
              <a:ext cx="264025" cy="576064"/>
            </a:xfrm>
            <a:prstGeom prst="arc">
              <a:avLst/>
            </a:prstGeom>
            <a:ln w="57150">
              <a:solidFill>
                <a:srgbClr val="8D5B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Капля 61"/>
            <p:cNvSpPr/>
            <p:nvPr/>
          </p:nvSpPr>
          <p:spPr>
            <a:xfrm>
              <a:off x="2958668" y="2717973"/>
              <a:ext cx="1196847" cy="1079719"/>
            </a:xfrm>
            <a:prstGeom prst="teardrop">
              <a:avLst>
                <a:gd name="adj" fmla="val 55923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32-конечная звезда 62"/>
            <p:cNvSpPr/>
            <p:nvPr/>
          </p:nvSpPr>
          <p:spPr>
            <a:xfrm>
              <a:off x="3203849" y="3573017"/>
              <a:ext cx="72008" cy="72008"/>
            </a:xfrm>
            <a:prstGeom prst="star32">
              <a:avLst>
                <a:gd name="adj" fmla="val 0"/>
              </a:avLst>
            </a:prstGeom>
            <a:solidFill>
              <a:schemeClr val="tx1"/>
            </a:solidFill>
            <a:ln w="3175">
              <a:solidFill>
                <a:srgbClr val="0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8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9188" y="4438625"/>
            <a:ext cx="560620" cy="58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46"/>
          <p:cNvGrpSpPr/>
          <p:nvPr/>
        </p:nvGrpSpPr>
        <p:grpSpPr>
          <a:xfrm>
            <a:off x="6317279" y="2036968"/>
            <a:ext cx="2791225" cy="3403355"/>
            <a:chOff x="493015" y="2141240"/>
            <a:chExt cx="2791225" cy="3403355"/>
          </a:xfrm>
        </p:grpSpPr>
        <p:grpSp>
          <p:nvGrpSpPr>
            <p:cNvPr id="11" name="Группа 47"/>
            <p:cNvGrpSpPr/>
            <p:nvPr/>
          </p:nvGrpSpPr>
          <p:grpSpPr>
            <a:xfrm>
              <a:off x="493015" y="2619282"/>
              <a:ext cx="2791225" cy="2258262"/>
              <a:chOff x="116750" y="2603059"/>
              <a:chExt cx="4206349" cy="3080131"/>
            </a:xfrm>
          </p:grpSpPr>
          <p:pic>
            <p:nvPicPr>
              <p:cNvPr id="50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1631" y="2603059"/>
                <a:ext cx="3073400" cy="5794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4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6963" y="3173607"/>
                <a:ext cx="1396136" cy="25095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5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6750" y="3143127"/>
                <a:ext cx="1413093" cy="25400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49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harpenSoften amount="50000"/>
                      </a14:imgEffect>
                      <a14:imgEffect>
                        <a14:saturation sat="66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459" y="2141240"/>
              <a:ext cx="757869" cy="3403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Группа 75"/>
          <p:cNvGrpSpPr/>
          <p:nvPr/>
        </p:nvGrpSpPr>
        <p:grpSpPr>
          <a:xfrm flipH="1">
            <a:off x="6227157" y="2536842"/>
            <a:ext cx="2773554" cy="2583120"/>
            <a:chOff x="76010" y="2603059"/>
            <a:chExt cx="4093675" cy="3575031"/>
          </a:xfrm>
        </p:grpSpPr>
        <p:pic>
          <p:nvPicPr>
            <p:cNvPr id="7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288729">
              <a:off x="551631" y="2603059"/>
              <a:ext cx="307340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3549" y="3668507"/>
              <a:ext cx="1396136" cy="2509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4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10" y="2636912"/>
              <a:ext cx="1413093" cy="2540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2698" y="2055947"/>
            <a:ext cx="757869" cy="3403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Группа 85"/>
          <p:cNvGrpSpPr/>
          <p:nvPr/>
        </p:nvGrpSpPr>
        <p:grpSpPr>
          <a:xfrm>
            <a:off x="6476351" y="4628667"/>
            <a:ext cx="610657" cy="433917"/>
            <a:chOff x="2958668" y="2717973"/>
            <a:chExt cx="1519504" cy="1079719"/>
          </a:xfrm>
        </p:grpSpPr>
        <p:sp>
          <p:nvSpPr>
            <p:cNvPr id="87" name="Дуга 86"/>
            <p:cNvSpPr/>
            <p:nvPr/>
          </p:nvSpPr>
          <p:spPr>
            <a:xfrm rot="16200000">
              <a:off x="4058127" y="2708920"/>
              <a:ext cx="264025" cy="576064"/>
            </a:xfrm>
            <a:prstGeom prst="arc">
              <a:avLst/>
            </a:prstGeom>
            <a:ln w="57150">
              <a:solidFill>
                <a:srgbClr val="8D5B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Капля 87"/>
            <p:cNvSpPr/>
            <p:nvPr/>
          </p:nvSpPr>
          <p:spPr>
            <a:xfrm>
              <a:off x="2958668" y="2717973"/>
              <a:ext cx="1196847" cy="1079719"/>
            </a:xfrm>
            <a:prstGeom prst="teardrop">
              <a:avLst>
                <a:gd name="adj" fmla="val 55923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32-конечная звезда 88"/>
            <p:cNvSpPr/>
            <p:nvPr/>
          </p:nvSpPr>
          <p:spPr>
            <a:xfrm>
              <a:off x="3203849" y="3573017"/>
              <a:ext cx="72008" cy="72008"/>
            </a:xfrm>
            <a:prstGeom prst="star32">
              <a:avLst>
                <a:gd name="adj" fmla="val 0"/>
              </a:avLst>
            </a:prstGeom>
            <a:solidFill>
              <a:schemeClr val="tx1"/>
            </a:solidFill>
            <a:ln w="3175">
              <a:solidFill>
                <a:srgbClr val="0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1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06245">
            <a:off x="8331727" y="3911833"/>
            <a:ext cx="380566" cy="43866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80690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24543">
            <a:off x="2667386" y="3748939"/>
            <a:ext cx="1032582" cy="72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10586">
            <a:off x="3121786" y="3877892"/>
            <a:ext cx="1028197" cy="71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36677"/>
            <a:ext cx="609699" cy="62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294" y="1379412"/>
            <a:ext cx="609699" cy="62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331657">
            <a:off x="2741340" y="1487148"/>
            <a:ext cx="418613" cy="50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24833">
            <a:off x="3106377" y="1522128"/>
            <a:ext cx="418614" cy="5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004971">
            <a:off x="3465204" y="1516991"/>
            <a:ext cx="418613" cy="50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36"/>
          <p:cNvGrpSpPr/>
          <p:nvPr/>
        </p:nvGrpSpPr>
        <p:grpSpPr>
          <a:xfrm>
            <a:off x="189059" y="1185960"/>
            <a:ext cx="3806877" cy="1644988"/>
            <a:chOff x="2276482" y="3072672"/>
            <a:chExt cx="5823909" cy="2516568"/>
          </a:xfrm>
        </p:grpSpPr>
        <p:grpSp>
          <p:nvGrpSpPr>
            <p:cNvPr id="3" name="Группа 26"/>
            <p:cNvGrpSpPr/>
            <p:nvPr/>
          </p:nvGrpSpPr>
          <p:grpSpPr>
            <a:xfrm>
              <a:off x="5372825" y="3072672"/>
              <a:ext cx="2727566" cy="2145994"/>
              <a:chOff x="5372825" y="2914410"/>
              <a:chExt cx="2727566" cy="2145994"/>
            </a:xfrm>
          </p:grpSpPr>
          <p:sp>
            <p:nvSpPr>
              <p:cNvPr id="16" name="Блок-схема: процесс 15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1" name="Группа 13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7" name="Блок-схема: процесс 6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Хорда 9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Прямоугольник с двумя вырезанными соседними углами 12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5" name="Кольцо 14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Группа 27"/>
            <p:cNvGrpSpPr/>
            <p:nvPr/>
          </p:nvGrpSpPr>
          <p:grpSpPr>
            <a:xfrm flipH="1">
              <a:off x="2276482" y="3083206"/>
              <a:ext cx="2727566" cy="2145994"/>
              <a:chOff x="5372825" y="2914410"/>
              <a:chExt cx="2727566" cy="2145994"/>
            </a:xfrm>
          </p:grpSpPr>
          <p:sp>
            <p:nvSpPr>
              <p:cNvPr id="29" name="Блок-схема: процесс 28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8" name="Группа 29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32" name="Блок-схема: процесс 31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4" name="Хорда 33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Прямоугольник с двумя вырезанными соседними углами 35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1" name="Кольцо 30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Кольцо 4"/>
            <p:cNvSpPr/>
            <p:nvPr/>
          </p:nvSpPr>
          <p:spPr>
            <a:xfrm>
              <a:off x="4627188" y="4434694"/>
              <a:ext cx="1033668" cy="1019292"/>
            </a:xfrm>
            <a:prstGeom prst="donut">
              <a:avLst>
                <a:gd name="adj" fmla="val 38047"/>
              </a:avLst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accent5">
                  <a:lumMod val="75000"/>
                </a:schemeClr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699792" y="5013176"/>
              <a:ext cx="4824536" cy="576064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accent5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96462">
            <a:off x="2830453" y="1181322"/>
            <a:ext cx="418613" cy="50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357158" y="428605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Задание 2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Помоги Пете выразить массу яблока в клубниках.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27867">
            <a:off x="3316532" y="1234056"/>
            <a:ext cx="418613" cy="50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3563888" y="2450736"/>
            <a:ext cx="340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Масса 1 яблока  = 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56176" y="2432074"/>
            <a:ext cx="3119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массе 5 клубничек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Группа 38"/>
          <p:cNvGrpSpPr/>
          <p:nvPr/>
        </p:nvGrpSpPr>
        <p:grpSpPr>
          <a:xfrm>
            <a:off x="179512" y="3879013"/>
            <a:ext cx="3806877" cy="1644988"/>
            <a:chOff x="2276482" y="3072672"/>
            <a:chExt cx="5823909" cy="2516568"/>
          </a:xfrm>
        </p:grpSpPr>
        <p:grpSp>
          <p:nvGrpSpPr>
            <p:cNvPr id="20" name="Группа 39"/>
            <p:cNvGrpSpPr/>
            <p:nvPr/>
          </p:nvGrpSpPr>
          <p:grpSpPr>
            <a:xfrm>
              <a:off x="5372825" y="3072672"/>
              <a:ext cx="2727566" cy="2145994"/>
              <a:chOff x="5372825" y="2914410"/>
              <a:chExt cx="2727566" cy="2145994"/>
            </a:xfrm>
          </p:grpSpPr>
          <p:sp>
            <p:nvSpPr>
              <p:cNvPr id="58" name="Блок-схема: процесс 57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1" name="Группа 58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61" name="Блок-схема: процесс 60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2" name="Скругленный прямоугольник 61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3" name="Хорда 62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4" name="Прямая соединительная линия 63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Прямоугольник с двумя вырезанными соседними углами 64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0" name="Кольцо 59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Группа 40"/>
            <p:cNvGrpSpPr/>
            <p:nvPr/>
          </p:nvGrpSpPr>
          <p:grpSpPr>
            <a:xfrm flipH="1">
              <a:off x="2276482" y="3083206"/>
              <a:ext cx="2727566" cy="2145994"/>
              <a:chOff x="5372825" y="2914410"/>
              <a:chExt cx="2727566" cy="2145994"/>
            </a:xfrm>
          </p:grpSpPr>
          <p:sp>
            <p:nvSpPr>
              <p:cNvPr id="49" name="Блок-схема: процесс 48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3" name="Группа 50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53" name="Блок-схема: процесс 52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Скругленный прямоугольник 53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Хорда 54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Прямоугольник с двумя вырезанными соседними углами 56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2" name="Кольцо 51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2" name="Кольцо 41"/>
            <p:cNvSpPr/>
            <p:nvPr/>
          </p:nvSpPr>
          <p:spPr>
            <a:xfrm>
              <a:off x="4627188" y="4434694"/>
              <a:ext cx="1033668" cy="1019292"/>
            </a:xfrm>
            <a:prstGeom prst="donut">
              <a:avLst>
                <a:gd name="adj" fmla="val 38047"/>
              </a:avLst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accent5">
                  <a:lumMod val="75000"/>
                </a:schemeClr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99792" y="5013176"/>
              <a:ext cx="4824536" cy="576064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accent5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3563888" y="5127575"/>
            <a:ext cx="302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Масса 1 яблока = 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084168" y="5127575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массе 2 шоколадок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28596" y="3183359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Помоги Кате выразить массу яблока в шоколадках.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5694" y="3140968"/>
            <a:ext cx="8854290" cy="0"/>
          </a:xfrm>
          <a:prstGeom prst="line">
            <a:avLst/>
          </a:prstGeom>
          <a:ln w="1905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1285852" y="5786454"/>
            <a:ext cx="5857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Какова же масса яблока?</a:t>
            </a:r>
          </a:p>
        </p:txBody>
      </p:sp>
    </p:spTree>
    <p:extLst>
      <p:ext uri="{BB962C8B-B14F-4D97-AF65-F5344CB8AC3E}">
        <p14:creationId xmlns:p14="http://schemas.microsoft.com/office/powerpoint/2010/main" xmlns="" val="4057888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0" grpId="0"/>
      <p:bldP spid="70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72"/>
          <p:cNvGrpSpPr/>
          <p:nvPr/>
        </p:nvGrpSpPr>
        <p:grpSpPr>
          <a:xfrm>
            <a:off x="2585144" y="4327748"/>
            <a:ext cx="1455470" cy="875735"/>
            <a:chOff x="2585144" y="4327748"/>
            <a:chExt cx="1455470" cy="875735"/>
          </a:xfrm>
        </p:grpSpPr>
        <p:grpSp>
          <p:nvGrpSpPr>
            <p:cNvPr id="3" name="Группа 7168"/>
            <p:cNvGrpSpPr/>
            <p:nvPr/>
          </p:nvGrpSpPr>
          <p:grpSpPr>
            <a:xfrm rot="925619">
              <a:off x="2585144" y="4327748"/>
              <a:ext cx="1455470" cy="760976"/>
              <a:chOff x="2680078" y="3874674"/>
              <a:chExt cx="1455470" cy="760976"/>
            </a:xfrm>
          </p:grpSpPr>
          <p:sp>
            <p:nvSpPr>
              <p:cNvPr id="24" name="Месяц 23"/>
              <p:cNvSpPr/>
              <p:nvPr/>
            </p:nvSpPr>
            <p:spPr>
              <a:xfrm rot="7067662" flipH="1">
                <a:off x="3375603" y="3477659"/>
                <a:ext cx="362930" cy="1156960"/>
              </a:xfrm>
              <a:prstGeom prst="moon">
                <a:avLst>
                  <a:gd name="adj" fmla="val 52713"/>
                </a:avLst>
              </a:prstGeom>
              <a:solidFill>
                <a:srgbClr val="FFFF0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Месяц 82"/>
              <p:cNvSpPr/>
              <p:nvPr/>
            </p:nvSpPr>
            <p:spPr>
              <a:xfrm rot="6279815" flipH="1">
                <a:off x="3327261" y="3629526"/>
                <a:ext cx="362930" cy="1156960"/>
              </a:xfrm>
              <a:prstGeom prst="moon">
                <a:avLst>
                  <a:gd name="adj" fmla="val 52713"/>
                </a:avLst>
              </a:prstGeom>
              <a:solidFill>
                <a:srgbClr val="FFFF0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Месяц 83"/>
              <p:cNvSpPr/>
              <p:nvPr/>
            </p:nvSpPr>
            <p:spPr>
              <a:xfrm rot="5603301" flipH="1">
                <a:off x="3264668" y="3727441"/>
                <a:ext cx="362931" cy="1156960"/>
              </a:xfrm>
              <a:prstGeom prst="moon">
                <a:avLst>
                  <a:gd name="adj" fmla="val 52713"/>
                </a:avLst>
              </a:prstGeom>
              <a:solidFill>
                <a:srgbClr val="FFFF0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5" name="Месяц 84"/>
              <p:cNvSpPr/>
              <p:nvPr/>
            </p:nvSpPr>
            <p:spPr>
              <a:xfrm rot="6279815" flipH="1">
                <a:off x="3046765" y="3845377"/>
                <a:ext cx="423586" cy="1156960"/>
              </a:xfrm>
              <a:prstGeom prst="moon">
                <a:avLst>
                  <a:gd name="adj" fmla="val 52713"/>
                </a:avLst>
              </a:prstGeom>
              <a:solidFill>
                <a:srgbClr val="FFFF0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6" name="Месяц 85"/>
            <p:cNvSpPr/>
            <p:nvPr/>
          </p:nvSpPr>
          <p:spPr>
            <a:xfrm rot="5186129" flipH="1">
              <a:off x="3082195" y="4413210"/>
              <a:ext cx="423586" cy="1156960"/>
            </a:xfrm>
            <a:prstGeom prst="moon">
              <a:avLst>
                <a:gd name="adj" fmla="val 52713"/>
              </a:avLst>
            </a:prstGeom>
            <a:solidFill>
              <a:srgbClr val="FFFF00"/>
            </a:soli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202" y="4175359"/>
            <a:ext cx="628788" cy="94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Marke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878" y="1386791"/>
            <a:ext cx="848624" cy="4971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362770">
            <a:off x="2802297" y="1186602"/>
            <a:ext cx="475212" cy="48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379859">
            <a:off x="3246966" y="1217176"/>
            <a:ext cx="475212" cy="48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17074">
            <a:off x="3040674" y="1428191"/>
            <a:ext cx="475212" cy="48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531482">
            <a:off x="3451587" y="1428190"/>
            <a:ext cx="475212" cy="48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422542">
            <a:off x="2639595" y="1448130"/>
            <a:ext cx="475212" cy="485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Группа 36"/>
          <p:cNvGrpSpPr/>
          <p:nvPr/>
        </p:nvGrpSpPr>
        <p:grpSpPr>
          <a:xfrm>
            <a:off x="189059" y="1185960"/>
            <a:ext cx="3806877" cy="1644988"/>
            <a:chOff x="2276482" y="3072672"/>
            <a:chExt cx="5823909" cy="2516568"/>
          </a:xfrm>
        </p:grpSpPr>
        <p:grpSp>
          <p:nvGrpSpPr>
            <p:cNvPr id="14" name="Группа 26"/>
            <p:cNvGrpSpPr/>
            <p:nvPr/>
          </p:nvGrpSpPr>
          <p:grpSpPr>
            <a:xfrm>
              <a:off x="5372825" y="3072672"/>
              <a:ext cx="2727566" cy="2145994"/>
              <a:chOff x="5372825" y="2914410"/>
              <a:chExt cx="2727566" cy="2145994"/>
            </a:xfrm>
          </p:grpSpPr>
          <p:sp>
            <p:nvSpPr>
              <p:cNvPr id="16" name="Блок-схема: процесс 15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8" name="Группа 13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7" name="Блок-схема: процесс 6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Хорда 9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Прямоугольник с двумя вырезанными соседними углами 12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5" name="Кольцо 14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Группа 27"/>
            <p:cNvGrpSpPr/>
            <p:nvPr/>
          </p:nvGrpSpPr>
          <p:grpSpPr>
            <a:xfrm flipH="1">
              <a:off x="2276482" y="3083206"/>
              <a:ext cx="2727566" cy="2145994"/>
              <a:chOff x="5372825" y="2914410"/>
              <a:chExt cx="2727566" cy="2145994"/>
            </a:xfrm>
          </p:grpSpPr>
          <p:sp>
            <p:nvSpPr>
              <p:cNvPr id="29" name="Блок-схема: процесс 28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0" name="Группа 29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32" name="Блок-схема: процесс 31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4" name="Хорда 33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Прямоугольник с двумя вырезанными соседними углами 35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1" name="Кольцо 30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Кольцо 4"/>
            <p:cNvSpPr/>
            <p:nvPr/>
          </p:nvSpPr>
          <p:spPr>
            <a:xfrm>
              <a:off x="4627188" y="4434694"/>
              <a:ext cx="1033668" cy="1019292"/>
            </a:xfrm>
            <a:prstGeom prst="donut">
              <a:avLst>
                <a:gd name="adj" fmla="val 38047"/>
              </a:avLst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accent5">
                  <a:lumMod val="75000"/>
                </a:schemeClr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699792" y="5013176"/>
              <a:ext cx="4824536" cy="576064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accent5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57158" y="428604"/>
            <a:ext cx="853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Задание 3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Вова просит тебя сравнить массу дыни и массу пакета риса.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3888" y="2450736"/>
            <a:ext cx="259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Масса 1 дыни =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56177" y="243207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массе 5 яблок.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38"/>
          <p:cNvGrpSpPr/>
          <p:nvPr/>
        </p:nvGrpSpPr>
        <p:grpSpPr>
          <a:xfrm>
            <a:off x="179512" y="4304292"/>
            <a:ext cx="3806877" cy="1644988"/>
            <a:chOff x="2276482" y="3072672"/>
            <a:chExt cx="5823909" cy="2516568"/>
          </a:xfrm>
        </p:grpSpPr>
        <p:grpSp>
          <p:nvGrpSpPr>
            <p:cNvPr id="22" name="Группа 39"/>
            <p:cNvGrpSpPr/>
            <p:nvPr/>
          </p:nvGrpSpPr>
          <p:grpSpPr>
            <a:xfrm>
              <a:off x="5372825" y="3072672"/>
              <a:ext cx="2727566" cy="2145994"/>
              <a:chOff x="5372825" y="2914410"/>
              <a:chExt cx="2727566" cy="2145994"/>
            </a:xfrm>
          </p:grpSpPr>
          <p:sp>
            <p:nvSpPr>
              <p:cNvPr id="58" name="Блок-схема: процесс 57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3" name="Группа 58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61" name="Блок-схема: процесс 60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2" name="Скругленный прямоугольник 61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3" name="Хорда 62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4" name="Прямая соединительная линия 63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Прямоугольник с двумя вырезанными соседними углами 64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slop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0" name="Кольцо 59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Группа 40"/>
            <p:cNvGrpSpPr/>
            <p:nvPr/>
          </p:nvGrpSpPr>
          <p:grpSpPr>
            <a:xfrm flipH="1">
              <a:off x="2276482" y="3083206"/>
              <a:ext cx="2727566" cy="2145994"/>
              <a:chOff x="5372825" y="2914410"/>
              <a:chExt cx="2727566" cy="2145994"/>
            </a:xfrm>
          </p:grpSpPr>
          <p:sp>
            <p:nvSpPr>
              <p:cNvPr id="49" name="Блок-схема: процесс 48"/>
              <p:cNvSpPr/>
              <p:nvPr/>
            </p:nvSpPr>
            <p:spPr>
              <a:xfrm>
                <a:off x="6012161" y="4581128"/>
                <a:ext cx="144016" cy="479276"/>
              </a:xfrm>
              <a:prstGeom prst="flowChartProcess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6" name="Группа 50"/>
              <p:cNvGrpSpPr/>
              <p:nvPr/>
            </p:nvGrpSpPr>
            <p:grpSpPr>
              <a:xfrm>
                <a:off x="5372825" y="2914410"/>
                <a:ext cx="2727566" cy="1666718"/>
                <a:chOff x="5660856" y="3045086"/>
                <a:chExt cx="2727566" cy="1666718"/>
              </a:xfr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p:grpSpPr>
            <p:sp>
              <p:nvSpPr>
                <p:cNvPr id="53" name="Блок-схема: процесс 52"/>
                <p:cNvSpPr/>
                <p:nvPr/>
              </p:nvSpPr>
              <p:spPr>
                <a:xfrm>
                  <a:off x="6300192" y="4461632"/>
                  <a:ext cx="201678" cy="250172"/>
                </a:xfrm>
                <a:prstGeom prst="flowChartProcess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Скругленный прямоугольник 53"/>
                <p:cNvSpPr/>
                <p:nvPr/>
              </p:nvSpPr>
              <p:spPr>
                <a:xfrm>
                  <a:off x="6084168" y="3231928"/>
                  <a:ext cx="216024" cy="994292"/>
                </a:xfrm>
                <a:prstGeom prst="roundRect">
                  <a:avLst/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Хорда 54"/>
                <p:cNvSpPr/>
                <p:nvPr/>
              </p:nvSpPr>
              <p:spPr>
                <a:xfrm rot="6466876">
                  <a:off x="5927805" y="3045086"/>
                  <a:ext cx="373685" cy="373685"/>
                </a:xfrm>
                <a:prstGeom prst="chord">
                  <a:avLst>
                    <a:gd name="adj1" fmla="val 3894283"/>
                    <a:gd name="adj2" fmla="val 15130867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5660856" y="3247169"/>
                  <a:ext cx="454552" cy="11831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Прямоугольник с двумя вырезанными соседними углами 56"/>
                <p:cNvSpPr/>
                <p:nvPr/>
              </p:nvSpPr>
              <p:spPr>
                <a:xfrm rot="10800000">
                  <a:off x="6068925" y="4030174"/>
                  <a:ext cx="2319497" cy="417594"/>
                </a:xfrm>
                <a:prstGeom prst="snip2SameRect">
                  <a:avLst>
                    <a:gd name="adj1" fmla="val 50000"/>
                    <a:gd name="adj2" fmla="val 2329"/>
                  </a:avLst>
                </a:prstGeom>
                <a:grpFill/>
                <a:ln>
                  <a:solidFill>
                    <a:schemeClr val="tx2"/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2" name="Кольцо 51"/>
              <p:cNvSpPr/>
              <p:nvPr/>
            </p:nvSpPr>
            <p:spPr>
              <a:xfrm>
                <a:off x="5994606" y="4492229"/>
                <a:ext cx="236787" cy="236787"/>
              </a:xfrm>
              <a:prstGeom prst="donut">
                <a:avLst>
                  <a:gd name="adj" fmla="val 21136"/>
                </a:avLst>
              </a:prstGeom>
              <a:solidFill>
                <a:srgbClr val="00B050"/>
              </a:solidFill>
              <a:ln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2" name="Кольцо 41"/>
            <p:cNvSpPr/>
            <p:nvPr/>
          </p:nvSpPr>
          <p:spPr>
            <a:xfrm>
              <a:off x="4627188" y="4434694"/>
              <a:ext cx="1033668" cy="1019292"/>
            </a:xfrm>
            <a:prstGeom prst="donut">
              <a:avLst>
                <a:gd name="adj" fmla="val 38047"/>
              </a:avLst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accent5">
                  <a:lumMod val="75000"/>
                </a:schemeClr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99792" y="5013176"/>
              <a:ext cx="4824536" cy="576064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accent5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14282" y="2996952"/>
            <a:ext cx="81645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Можно ли выполнить это задание Вовы?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573231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нужно сделать, чтобы это задание можно выполнить?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5694" y="3140968"/>
            <a:ext cx="8854290" cy="0"/>
          </a:xfrm>
          <a:prstGeom prst="line">
            <a:avLst/>
          </a:prstGeom>
          <a:ln w="1905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3491880" y="5559623"/>
            <a:ext cx="340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Масса 1 пачки риса =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615614" y="5531300"/>
            <a:ext cx="275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массе 5 бананов.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6117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0" grpId="0"/>
      <p:bldP spid="6" grpId="0"/>
      <p:bldP spid="8" grpId="0"/>
      <p:bldP spid="91" grpId="0"/>
      <p:bldP spid="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 bwMode="auto">
          <a:xfrm>
            <a:off x="928662" y="500042"/>
            <a:ext cx="7143800" cy="45005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4786322"/>
            <a:ext cx="72866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ru-RU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Число которое мы получаем при измерении массы –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мера  массы.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Целевые установки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429684" cy="5286412"/>
          </a:xfrm>
        </p:spPr>
        <p:txBody>
          <a:bodyPr>
            <a:normAutofit fontScale="85000" lnSpcReduction="20000"/>
          </a:bodyPr>
          <a:lstStyle/>
          <a:p>
            <a:r>
              <a:rPr lang="ru-RU" sz="23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 результаты:</a:t>
            </a:r>
            <a:r>
              <a:rPr lang="ru-RU" sz="21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иметь  представление о массе как величине, о единице массы  и способе её измерения на основе знаний об общем принципе измерения величин (величины измеряются с помощью мерки и могут быть записаны числом);  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-уметь выражать результаты измерения массы числом; 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-уметь сравнивать, складывать и вычитать единицы измерения  массы.</a:t>
            </a:r>
          </a:p>
          <a:p>
            <a:r>
              <a:rPr lang="ru-RU" sz="23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3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результаты: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Познавательные УУД: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уметь ориентироваться в своей системе знаний; отличать новое от уже известного с помощью учителя; добывать новые знания; находить ответы на вопросы, используя учебник, свой жизненный опыт и информацию, полученную на уроке.</a:t>
            </a:r>
          </a:p>
          <a:p>
            <a:pPr>
              <a:buNone/>
            </a:pP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     Регулятивные УУД: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уметь определять и формулировать цель урока с помощью учителя; проговаривать последовательность действий на уроке;  учиться отличать верно выполненное задание от неверного; вносить необходимые коррективы в действие после его завершения на основе оценки и учета характера сделанных ошибок; высказывать свое предположение.</a:t>
            </a:r>
          </a:p>
          <a:p>
            <a:pPr>
              <a:buNone/>
            </a:pP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     Коммуникативные УУД: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уметь оформлять свои мысли в устной форме; слушать и понимать речь других;  совместно договариваться о правилах поведения и общения; учиться совместно давать эмоциональную оценку деятельности класса  на уроке.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Личностные результаты: уметь проводить самооценку на основе критерия успешности деятельности;  уметь сотрудничать с учителем и сверстниками.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2918158" y="3680844"/>
            <a:ext cx="823582" cy="756268"/>
            <a:chOff x="4056520" y="3278134"/>
            <a:chExt cx="823582" cy="756268"/>
          </a:xfrm>
        </p:grpSpPr>
        <p:pic>
          <p:nvPicPr>
            <p:cNvPr id="82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6630" y="3292532"/>
              <a:ext cx="443472" cy="741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6520" y="3278134"/>
              <a:ext cx="443472" cy="741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Группа 1"/>
          <p:cNvGrpSpPr/>
          <p:nvPr/>
        </p:nvGrpSpPr>
        <p:grpSpPr>
          <a:xfrm>
            <a:off x="2828887" y="1257609"/>
            <a:ext cx="896354" cy="970243"/>
            <a:chOff x="2828887" y="1257609"/>
            <a:chExt cx="896354" cy="970243"/>
          </a:xfrm>
        </p:grpSpPr>
        <p:pic>
          <p:nvPicPr>
            <p:cNvPr id="6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1769" y="1462994"/>
              <a:ext cx="443472" cy="7418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8887" y="1257609"/>
              <a:ext cx="583585" cy="970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Marker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93655">
            <a:off x="538526" y="1607692"/>
            <a:ext cx="848624" cy="4971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27"/>
          <p:cNvGrpSpPr/>
          <p:nvPr/>
        </p:nvGrpSpPr>
        <p:grpSpPr>
          <a:xfrm flipH="1">
            <a:off x="189059" y="1192845"/>
            <a:ext cx="1782910" cy="1355547"/>
            <a:chOff x="5372825" y="2914410"/>
            <a:chExt cx="2727566" cy="2073771"/>
          </a:xfrm>
        </p:grpSpPr>
        <p:sp>
          <p:nvSpPr>
            <p:cNvPr id="29" name="Блок-схема: процесс 28"/>
            <p:cNvSpPr/>
            <p:nvPr/>
          </p:nvSpPr>
          <p:spPr>
            <a:xfrm>
              <a:off x="6017922" y="4581130"/>
              <a:ext cx="184959" cy="407051"/>
            </a:xfrm>
            <a:prstGeom prst="flowChartProcess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tx2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29"/>
            <p:cNvGrpSpPr/>
            <p:nvPr/>
          </p:nvGrpSpPr>
          <p:grpSpPr>
            <a:xfrm>
              <a:off x="5372825" y="2914410"/>
              <a:ext cx="2727566" cy="1666718"/>
              <a:chOff x="5660856" y="3045086"/>
              <a:chExt cx="2727566" cy="1666718"/>
            </a:xfr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32" name="Блок-схема: процесс 31"/>
              <p:cNvSpPr/>
              <p:nvPr/>
            </p:nvSpPr>
            <p:spPr>
              <a:xfrm>
                <a:off x="6300192" y="4461632"/>
                <a:ext cx="201678" cy="250172"/>
              </a:xfrm>
              <a:prstGeom prst="flowChartProcess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6084168" y="3231928"/>
                <a:ext cx="216024" cy="994292"/>
              </a:xfrm>
              <a:prstGeom prst="roundRect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Хорда 33"/>
              <p:cNvSpPr/>
              <p:nvPr/>
            </p:nvSpPr>
            <p:spPr>
              <a:xfrm rot="6466876">
                <a:off x="5927805" y="3045086"/>
                <a:ext cx="373685" cy="373685"/>
              </a:xfrm>
              <a:prstGeom prst="chord">
                <a:avLst>
                  <a:gd name="adj1" fmla="val 3894283"/>
                  <a:gd name="adj2" fmla="val 15130867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5660856" y="3247169"/>
                <a:ext cx="454552" cy="11831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Прямоугольник с двумя вырезанными соседними углами 35"/>
              <p:cNvSpPr/>
              <p:nvPr/>
            </p:nvSpPr>
            <p:spPr>
              <a:xfrm rot="10800000">
                <a:off x="6068925" y="4030174"/>
                <a:ext cx="2319497" cy="417594"/>
              </a:xfrm>
              <a:prstGeom prst="snip2SameRect">
                <a:avLst>
                  <a:gd name="adj1" fmla="val 50000"/>
                  <a:gd name="adj2" fmla="val 2329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1" name="Кольцо 30"/>
            <p:cNvSpPr/>
            <p:nvPr/>
          </p:nvSpPr>
          <p:spPr>
            <a:xfrm>
              <a:off x="5994606" y="4492229"/>
              <a:ext cx="236787" cy="236787"/>
            </a:xfrm>
            <a:prstGeom prst="donut">
              <a:avLst>
                <a:gd name="adj" fmla="val 21136"/>
              </a:avLst>
            </a:prstGeom>
            <a:solidFill>
              <a:srgbClr val="00B050"/>
            </a:soli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408" y="3440003"/>
            <a:ext cx="628788" cy="94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42844" y="428604"/>
            <a:ext cx="8009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Задание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Чему равна масса дыни? 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5694" y="2996952"/>
            <a:ext cx="8854290" cy="0"/>
          </a:xfrm>
          <a:prstGeom prst="line">
            <a:avLst/>
          </a:prstGeom>
          <a:ln w="1905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4" name="TextBox 7173"/>
          <p:cNvSpPr txBox="1"/>
          <p:nvPr/>
        </p:nvSpPr>
        <p:spPr>
          <a:xfrm>
            <a:off x="159370" y="5379567"/>
            <a:ext cx="7965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/>
              </a:rPr>
              <a:t>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Symbol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Сравни теперь массу дыни и массу пакета с рисом.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73"/>
          <p:cNvGrpSpPr/>
          <p:nvPr/>
        </p:nvGrpSpPr>
        <p:grpSpPr>
          <a:xfrm>
            <a:off x="2200838" y="1196752"/>
            <a:ext cx="1782910" cy="1355547"/>
            <a:chOff x="5372825" y="2914410"/>
            <a:chExt cx="2727566" cy="2073771"/>
          </a:xfrm>
        </p:grpSpPr>
        <p:sp>
          <p:nvSpPr>
            <p:cNvPr id="75" name="Блок-схема: процесс 74"/>
            <p:cNvSpPr/>
            <p:nvPr/>
          </p:nvSpPr>
          <p:spPr>
            <a:xfrm>
              <a:off x="6017922" y="4581130"/>
              <a:ext cx="184959" cy="407051"/>
            </a:xfrm>
            <a:prstGeom prst="flowChartProcess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tx2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" name="Группа 75"/>
            <p:cNvGrpSpPr/>
            <p:nvPr/>
          </p:nvGrpSpPr>
          <p:grpSpPr>
            <a:xfrm>
              <a:off x="5372825" y="2914410"/>
              <a:ext cx="2727566" cy="1666718"/>
              <a:chOff x="5660856" y="3045086"/>
              <a:chExt cx="2727566" cy="1666718"/>
            </a:xfr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89" name="Блок-схема: процесс 88"/>
              <p:cNvSpPr/>
              <p:nvPr/>
            </p:nvSpPr>
            <p:spPr>
              <a:xfrm>
                <a:off x="6300192" y="4461632"/>
                <a:ext cx="201678" cy="250172"/>
              </a:xfrm>
              <a:prstGeom prst="flowChartProcess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Скругленный прямоугольник 89"/>
              <p:cNvSpPr/>
              <p:nvPr/>
            </p:nvSpPr>
            <p:spPr>
              <a:xfrm>
                <a:off x="6084168" y="3231928"/>
                <a:ext cx="216024" cy="994292"/>
              </a:xfrm>
              <a:prstGeom prst="roundRect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Хорда 92"/>
              <p:cNvSpPr/>
              <p:nvPr/>
            </p:nvSpPr>
            <p:spPr>
              <a:xfrm rot="6466876">
                <a:off x="5927805" y="3045086"/>
                <a:ext cx="373685" cy="373685"/>
              </a:xfrm>
              <a:prstGeom prst="chord">
                <a:avLst>
                  <a:gd name="adj1" fmla="val 3894283"/>
                  <a:gd name="adj2" fmla="val 15130867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4" name="Прямая соединительная линия 93"/>
              <p:cNvCxnSpPr/>
              <p:nvPr/>
            </p:nvCxnSpPr>
            <p:spPr>
              <a:xfrm>
                <a:off x="5660856" y="3247169"/>
                <a:ext cx="454552" cy="11831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Прямоугольник с двумя вырезанными соседними углами 94"/>
              <p:cNvSpPr/>
              <p:nvPr/>
            </p:nvSpPr>
            <p:spPr>
              <a:xfrm rot="10800000">
                <a:off x="6068925" y="4030174"/>
                <a:ext cx="2319497" cy="417594"/>
              </a:xfrm>
              <a:prstGeom prst="snip2SameRect">
                <a:avLst>
                  <a:gd name="adj1" fmla="val 50000"/>
                  <a:gd name="adj2" fmla="val 2329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7" name="Кольцо 76"/>
            <p:cNvSpPr/>
            <p:nvPr/>
          </p:nvSpPr>
          <p:spPr>
            <a:xfrm>
              <a:off x="5994606" y="4492229"/>
              <a:ext cx="236787" cy="236787"/>
            </a:xfrm>
            <a:prstGeom prst="donut">
              <a:avLst>
                <a:gd name="adj" fmla="val 21136"/>
              </a:avLst>
            </a:prstGeom>
            <a:solidFill>
              <a:srgbClr val="00B050"/>
            </a:soli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53515" y="1599183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45711" y="1588909"/>
            <a:ext cx="30780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65583" y="1599183"/>
            <a:ext cx="334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+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44430" y="1599183"/>
            <a:ext cx="334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680004" y="1599183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372200" y="1599183"/>
            <a:ext cx="30780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136396" y="1599183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9560" y="1545641"/>
            <a:ext cx="459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336713" y="1545642"/>
            <a:ext cx="459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838105" y="1590245"/>
            <a:ext cx="30780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22803" y="1588730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grpSp>
        <p:nvGrpSpPr>
          <p:cNvPr id="19" name="Группа 95"/>
          <p:cNvGrpSpPr/>
          <p:nvPr/>
        </p:nvGrpSpPr>
        <p:grpSpPr>
          <a:xfrm flipH="1">
            <a:off x="179512" y="3429000"/>
            <a:ext cx="1782910" cy="1355547"/>
            <a:chOff x="5372825" y="2914410"/>
            <a:chExt cx="2727566" cy="2073771"/>
          </a:xfrm>
        </p:grpSpPr>
        <p:sp>
          <p:nvSpPr>
            <p:cNvPr id="97" name="Блок-схема: процесс 96"/>
            <p:cNvSpPr/>
            <p:nvPr/>
          </p:nvSpPr>
          <p:spPr>
            <a:xfrm>
              <a:off x="6017922" y="4581130"/>
              <a:ext cx="184959" cy="407051"/>
            </a:xfrm>
            <a:prstGeom prst="flowChartProcess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tx2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0" name="Группа 97"/>
            <p:cNvGrpSpPr/>
            <p:nvPr/>
          </p:nvGrpSpPr>
          <p:grpSpPr>
            <a:xfrm>
              <a:off x="5372825" y="2914410"/>
              <a:ext cx="2727566" cy="1666718"/>
              <a:chOff x="5660856" y="3045086"/>
              <a:chExt cx="2727566" cy="1666718"/>
            </a:xfr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100" name="Блок-схема: процесс 99"/>
              <p:cNvSpPr/>
              <p:nvPr/>
            </p:nvSpPr>
            <p:spPr>
              <a:xfrm>
                <a:off x="6300192" y="4461632"/>
                <a:ext cx="201678" cy="250172"/>
              </a:xfrm>
              <a:prstGeom prst="flowChartProcess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Скругленный прямоугольник 100"/>
              <p:cNvSpPr/>
              <p:nvPr/>
            </p:nvSpPr>
            <p:spPr>
              <a:xfrm>
                <a:off x="6084168" y="3231928"/>
                <a:ext cx="216024" cy="994292"/>
              </a:xfrm>
              <a:prstGeom prst="roundRect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Хорда 101"/>
              <p:cNvSpPr/>
              <p:nvPr/>
            </p:nvSpPr>
            <p:spPr>
              <a:xfrm rot="6466876">
                <a:off x="5927805" y="3045086"/>
                <a:ext cx="373685" cy="373685"/>
              </a:xfrm>
              <a:prstGeom prst="chord">
                <a:avLst>
                  <a:gd name="adj1" fmla="val 3894283"/>
                  <a:gd name="adj2" fmla="val 15130867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3" name="Прямая соединительная линия 102"/>
              <p:cNvCxnSpPr/>
              <p:nvPr/>
            </p:nvCxnSpPr>
            <p:spPr>
              <a:xfrm>
                <a:off x="5660856" y="3247169"/>
                <a:ext cx="454552" cy="11831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Прямоугольник с двумя вырезанными соседними углами 103"/>
              <p:cNvSpPr/>
              <p:nvPr/>
            </p:nvSpPr>
            <p:spPr>
              <a:xfrm rot="10800000">
                <a:off x="6068925" y="4030174"/>
                <a:ext cx="2319497" cy="417594"/>
              </a:xfrm>
              <a:prstGeom prst="snip2SameRect">
                <a:avLst>
                  <a:gd name="adj1" fmla="val 50000"/>
                  <a:gd name="adj2" fmla="val 2329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9" name="Кольцо 98"/>
            <p:cNvSpPr/>
            <p:nvPr/>
          </p:nvSpPr>
          <p:spPr>
            <a:xfrm>
              <a:off x="5994606" y="4492229"/>
              <a:ext cx="236787" cy="236787"/>
            </a:xfrm>
            <a:prstGeom prst="donut">
              <a:avLst>
                <a:gd name="adj" fmla="val 21136"/>
              </a:avLst>
            </a:prstGeom>
            <a:solidFill>
              <a:srgbClr val="00B050"/>
            </a:soli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106"/>
          <p:cNvGrpSpPr/>
          <p:nvPr/>
        </p:nvGrpSpPr>
        <p:grpSpPr>
          <a:xfrm>
            <a:off x="2191291" y="3432907"/>
            <a:ext cx="1782910" cy="1355547"/>
            <a:chOff x="5372825" y="2914410"/>
            <a:chExt cx="2727566" cy="2073771"/>
          </a:xfrm>
        </p:grpSpPr>
        <p:sp>
          <p:nvSpPr>
            <p:cNvPr id="108" name="Блок-схема: процесс 107"/>
            <p:cNvSpPr/>
            <p:nvPr/>
          </p:nvSpPr>
          <p:spPr>
            <a:xfrm>
              <a:off x="6017922" y="4581130"/>
              <a:ext cx="184959" cy="407051"/>
            </a:xfrm>
            <a:prstGeom prst="flowChartProcess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tx2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" name="Группа 108"/>
            <p:cNvGrpSpPr/>
            <p:nvPr/>
          </p:nvGrpSpPr>
          <p:grpSpPr>
            <a:xfrm>
              <a:off x="5372825" y="2914410"/>
              <a:ext cx="2727566" cy="1666718"/>
              <a:chOff x="5660856" y="3045086"/>
              <a:chExt cx="2727566" cy="1666718"/>
            </a:xfrm>
            <a:gradFill flip="none" rotWithShape="1">
              <a:gsLst>
                <a:gs pos="0">
                  <a:schemeClr val="bg2">
                    <a:shade val="30000"/>
                    <a:satMod val="115000"/>
                  </a:schemeClr>
                </a:gs>
                <a:gs pos="50000">
                  <a:schemeClr val="bg2">
                    <a:shade val="67500"/>
                    <a:satMod val="115000"/>
                  </a:schemeClr>
                </a:gs>
                <a:gs pos="100000">
                  <a:schemeClr val="bg2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111" name="Блок-схема: процесс 110"/>
              <p:cNvSpPr/>
              <p:nvPr/>
            </p:nvSpPr>
            <p:spPr>
              <a:xfrm>
                <a:off x="6300192" y="4461632"/>
                <a:ext cx="201678" cy="250172"/>
              </a:xfrm>
              <a:prstGeom prst="flowChartProcess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2" name="Скругленный прямоугольник 111"/>
              <p:cNvSpPr/>
              <p:nvPr/>
            </p:nvSpPr>
            <p:spPr>
              <a:xfrm>
                <a:off x="6084168" y="3231928"/>
                <a:ext cx="216024" cy="994292"/>
              </a:xfrm>
              <a:prstGeom prst="roundRect">
                <a:avLst/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3" name="Хорда 112"/>
              <p:cNvSpPr/>
              <p:nvPr/>
            </p:nvSpPr>
            <p:spPr>
              <a:xfrm rot="6466876">
                <a:off x="5927805" y="3045086"/>
                <a:ext cx="373685" cy="373685"/>
              </a:xfrm>
              <a:prstGeom prst="chord">
                <a:avLst>
                  <a:gd name="adj1" fmla="val 3894283"/>
                  <a:gd name="adj2" fmla="val 15130867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4" name="Прямая соединительная линия 113"/>
              <p:cNvCxnSpPr/>
              <p:nvPr/>
            </p:nvCxnSpPr>
            <p:spPr>
              <a:xfrm>
                <a:off x="5660856" y="3247169"/>
                <a:ext cx="454552" cy="11831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Прямоугольник с двумя вырезанными соседними углами 114"/>
              <p:cNvSpPr/>
              <p:nvPr/>
            </p:nvSpPr>
            <p:spPr>
              <a:xfrm rot="10800000">
                <a:off x="6068925" y="4030174"/>
                <a:ext cx="2319497" cy="417594"/>
              </a:xfrm>
              <a:prstGeom prst="snip2SameRect">
                <a:avLst>
                  <a:gd name="adj1" fmla="val 50000"/>
                  <a:gd name="adj2" fmla="val 2329"/>
                </a:avLst>
              </a:prstGeom>
              <a:grpFill/>
              <a:ln>
                <a:solidFill>
                  <a:schemeClr val="tx2"/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0" name="Кольцо 109"/>
            <p:cNvSpPr/>
            <p:nvPr/>
          </p:nvSpPr>
          <p:spPr>
            <a:xfrm>
              <a:off x="5994606" y="4492229"/>
              <a:ext cx="236787" cy="236787"/>
            </a:xfrm>
            <a:prstGeom prst="donut">
              <a:avLst>
                <a:gd name="adj" fmla="val 21136"/>
              </a:avLst>
            </a:prstGeom>
            <a:solidFill>
              <a:srgbClr val="00B050"/>
            </a:solidFill>
            <a:ln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16" name="Прямоугольник 115"/>
          <p:cNvSpPr/>
          <p:nvPr/>
        </p:nvSpPr>
        <p:spPr>
          <a:xfrm>
            <a:off x="5036164" y="3835338"/>
            <a:ext cx="30780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870013" y="3781796"/>
            <a:ext cx="459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327166" y="3781797"/>
            <a:ext cx="459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353515" y="3831431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965583" y="3831431"/>
            <a:ext cx="334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+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344430" y="3831431"/>
            <a:ext cx="334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680004" y="3831431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6372200" y="3831431"/>
            <a:ext cx="30780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136396" y="3831431"/>
            <a:ext cx="61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7838105" y="3822493"/>
            <a:ext cx="30780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7822803" y="3820978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6729" y="2996952"/>
            <a:ext cx="5915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Чему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равна масса  пакета с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рисом?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86470" y="1557952"/>
            <a:ext cx="743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3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985602" y="3717611"/>
            <a:ext cx="743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2 кг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9571" y="5805264"/>
            <a:ext cx="490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5761" y="2548392"/>
            <a:ext cx="3153623" cy="376552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accent5"/>
            </a:solidFill>
            <a:prstDash val="solid"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ольцо 4"/>
          <p:cNvSpPr/>
          <p:nvPr/>
        </p:nvSpPr>
        <p:spPr>
          <a:xfrm>
            <a:off x="1725630" y="2076264"/>
            <a:ext cx="675671" cy="666274"/>
          </a:xfrm>
          <a:prstGeom prst="donut">
            <a:avLst>
              <a:gd name="adj" fmla="val 38047"/>
            </a:avLst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56214" y="4784547"/>
            <a:ext cx="3153623" cy="376552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accent5"/>
            </a:solidFill>
            <a:prstDash val="solid"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Кольцо 105"/>
          <p:cNvSpPr/>
          <p:nvPr/>
        </p:nvSpPr>
        <p:spPr>
          <a:xfrm>
            <a:off x="1716083" y="4312419"/>
            <a:ext cx="675671" cy="666274"/>
          </a:xfrm>
          <a:prstGeom prst="donut">
            <a:avLst>
              <a:gd name="adj" fmla="val 38047"/>
            </a:avLst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787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1.38889E-6 0.0425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426 L -0.004 0.007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1.38889E-6 0.0425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426 L -0.004 0.0074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75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3.33333E-6 -0.0268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0.23073 -0.0004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32916 0.0023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1.38889E-6 0.0425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426 L -0.004 0.0074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1.38889E-6 0.0425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426 L -0.004 0.00741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759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3.33333E-6 -0.0314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0.23073 -0.0004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32916 0.00231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53195 0.30232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97" y="15116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66597 0.61736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99" y="3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7174" grpId="0"/>
      <p:bldP spid="10" grpId="0"/>
      <p:bldP spid="10" grpId="1"/>
      <p:bldP spid="80" grpId="0"/>
      <p:bldP spid="80" grpId="1"/>
      <p:bldP spid="11" grpId="0"/>
      <p:bldP spid="117" grpId="0"/>
      <p:bldP spid="117" grpId="1"/>
      <p:bldP spid="118" grpId="0"/>
      <p:bldP spid="118" grpId="1"/>
      <p:bldP spid="128" grpId="0"/>
      <p:bldP spid="8" grpId="0"/>
      <p:bldP spid="12" grpId="0"/>
      <p:bldP spid="12" grpId="1"/>
      <p:bldP spid="129" grpId="0"/>
      <p:bldP spid="129" grpId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571480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Масса –это величина</a:t>
            </a:r>
            <a:r>
              <a:rPr lang="en-US" sz="2800" b="1" dirty="0" smtClean="0"/>
              <a:t>?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285860"/>
            <a:ext cx="3897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1. Можно измерить.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643182"/>
            <a:ext cx="772679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3. Результат измерения можно записать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   с помощью числа.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714752"/>
            <a:ext cx="5673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4. Единица измерения – 1 кг.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357694"/>
            <a:ext cx="6546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5. Прибор для измерения – весы.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5000636"/>
            <a:ext cx="6008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Масса –это величина.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928802"/>
            <a:ext cx="3868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2. Можно сравнить.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206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404664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</a:rPr>
              <a:t>Величины</a:t>
            </a:r>
            <a:endParaRPr lang="ru-RU" sz="4000" i="1" dirty="0">
              <a:solidFill>
                <a:srgbClr val="FF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714480" y="1196752"/>
            <a:ext cx="2065432" cy="11606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5720" y="2214554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количество</a:t>
            </a:r>
            <a:endParaRPr lang="ru-RU" sz="4000" i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4099103" y="1741657"/>
            <a:ext cx="9457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86182" y="2214554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  длина</a:t>
            </a:r>
            <a:endParaRPr lang="ru-RU" sz="4000" i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9972600" y="2060848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853894" y="1138994"/>
            <a:ext cx="1089810" cy="10613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215074" y="2143116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масса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14" name="Picture 2" descr="C:\Users\home\Desktop\foto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645024"/>
            <a:ext cx="2160240" cy="29866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928670"/>
            <a:ext cx="82153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Физкультминутка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571744"/>
            <a:ext cx="83582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Упражнение «Весы»</a:t>
            </a:r>
            <a:r>
              <a:rPr lang="ru-RU" dirty="0" smtClean="0"/>
              <a:t>: </a:t>
            </a:r>
            <a:r>
              <a:rPr lang="ru-RU" i="1" dirty="0" smtClean="0"/>
              <a:t>встав на одну ногу и подняв руки в стороны</a:t>
            </a:r>
          </a:p>
          <a:p>
            <a:pPr algn="just"/>
            <a:r>
              <a:rPr lang="ru-RU" i="1" dirty="0" smtClean="0"/>
              <a:t> вверх ладонями, дети изображают весы. Ладони –это левая и правая </a:t>
            </a:r>
          </a:p>
          <a:p>
            <a:pPr algn="just"/>
            <a:r>
              <a:rPr lang="ru-RU" i="1" dirty="0" smtClean="0"/>
              <a:t>чаши весов. Учитель дает задания образно взвешивать различные предметы, а дети показывают положение весов, в том числе «равновесие».</a:t>
            </a:r>
            <a:endParaRPr lang="ru-RU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15" r="1508" b="14833"/>
          <a:stretch/>
        </p:blipFill>
        <p:spPr>
          <a:xfrm>
            <a:off x="-33815" y="-9525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72" t="12210" r="8252" b="72876"/>
          <a:stretch/>
        </p:blipFill>
        <p:spPr bwMode="auto">
          <a:xfrm>
            <a:off x="176409" y="2162907"/>
            <a:ext cx="8212015" cy="212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 rot="10800000">
            <a:off x="6012159" y="3658327"/>
            <a:ext cx="453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36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36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3645024"/>
            <a:ext cx="425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32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32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Rectangle 1"/>
          <p:cNvSpPr txBox="1">
            <a:spLocks noChangeArrowheads="1"/>
          </p:cNvSpPr>
          <p:nvPr/>
        </p:nvSpPr>
        <p:spPr>
          <a:xfrm>
            <a:off x="395536" y="-27384"/>
            <a:ext cx="8228160" cy="1146360"/>
          </a:xfrm>
          <a:prstGeom prst="rect">
            <a:avLst/>
          </a:prstGeom>
          <a:ln/>
        </p:spPr>
        <p:txBody>
          <a:bodyPr vert="horz" lIns="91410" tIns="45706" rIns="91410" bIns="45706" rtlCol="0" anchor="ctr">
            <a:normAutofit fontScale="92500" lnSpcReduction="20000"/>
          </a:bodyPr>
          <a:lstStyle>
            <a:lvl1pPr algn="ctr" defTabSz="91411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1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300" normalizeH="0" baseline="0" noProof="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Работа </a:t>
            </a:r>
            <a:r>
              <a:rPr lang="ru-RU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Comic Sans MS" pitchFamily="66" charset="0"/>
              </a:rPr>
              <a:t>в тетради на печатной основе</a:t>
            </a:r>
            <a:endParaRPr kumimoji="0" lang="ru-RU" sz="4400" b="1" i="0" u="none" strike="noStrike" kern="1200" cap="none" spc="300" normalizeH="0" baseline="0" noProof="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81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15" r="1508" b="14833"/>
          <a:stretch/>
        </p:blipFill>
        <p:spPr>
          <a:xfrm>
            <a:off x="-33815" y="-9525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920" y="44624"/>
            <a:ext cx="8228160" cy="1146360"/>
          </a:xfrm>
          <a:ln/>
        </p:spPr>
        <p:txBody>
          <a:bodyPr>
            <a:normAutofit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    Работа по учебнику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03" t="26626" r="6332" b="59409"/>
          <a:stretch/>
        </p:blipFill>
        <p:spPr bwMode="auto">
          <a:xfrm>
            <a:off x="-36512" y="2425815"/>
            <a:ext cx="8422239" cy="294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2044506" y="270892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40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044506" y="3419475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40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44506" y="422108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40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195071" y="2722623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40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95071" y="342900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000" b="1" kern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5" name="Прямоугольник 34"/>
          <p:cNvSpPr/>
          <p:nvPr/>
        </p:nvSpPr>
        <p:spPr>
          <a:xfrm rot="10800000">
            <a:off x="6156177" y="4233281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defRPr/>
            </a:pPr>
            <a:r>
              <a:rPr lang="ru-RU" sz="4000" b="1" kern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4000" b="1" kern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799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31" grpId="0"/>
      <p:bldP spid="32" grpId="0"/>
      <p:bldP spid="33" grpId="0"/>
      <p:bldP spid="34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15" r="1508" b="14833"/>
          <a:stretch/>
        </p:blipFill>
        <p:spPr>
          <a:xfrm>
            <a:off x="49202" y="-16108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920" y="44624"/>
            <a:ext cx="8228160" cy="1312674"/>
          </a:xfrm>
          <a:ln/>
        </p:spPr>
        <p:txBody>
          <a:bodyPr>
            <a:normAutofit/>
          </a:bodyPr>
          <a:lstStyle/>
          <a:p>
            <a:pPr algn="ct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Работа в тетради на печатной основе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3528" y="4104474"/>
            <a:ext cx="7534619" cy="1486293"/>
          </a:xfrm>
          <a:prstGeom prst="rect">
            <a:avLst/>
          </a:prstGeom>
          <a:noFill/>
        </p:spPr>
        <p:txBody>
          <a:bodyPr wrap="square" lIns="82918" tIns="41460" rIns="82918" bIns="414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0739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4900" b="1" dirty="0" smtClean="0">
                <a:ln w="11430"/>
                <a:gradFill>
                  <a:gsLst>
                    <a:gs pos="0">
                      <a:srgbClr val="3333CC">
                        <a:tint val="70000"/>
                        <a:satMod val="245000"/>
                      </a:srgbClr>
                    </a:gs>
                    <a:gs pos="75000">
                      <a:srgbClr val="3333CC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CC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– 2 = </a:t>
            </a:r>
            <a:r>
              <a:rPr lang="ru-RU" sz="49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(кг) </a:t>
            </a:r>
          </a:p>
          <a:p>
            <a:pPr algn="ctr" defTabSz="40739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9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021" t="39913" r="10261" b="56681"/>
          <a:stretch/>
        </p:blipFill>
        <p:spPr bwMode="auto">
          <a:xfrm>
            <a:off x="5106838" y="1628801"/>
            <a:ext cx="3812875" cy="484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26" t="39913" r="45308" b="45505"/>
          <a:stretch/>
        </p:blipFill>
        <p:spPr bwMode="auto">
          <a:xfrm>
            <a:off x="167242" y="1642047"/>
            <a:ext cx="4960189" cy="2074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63538" y="5111059"/>
            <a:ext cx="7936854" cy="2187575"/>
          </a:xfrm>
          <a:prstGeom prst="rect">
            <a:avLst/>
          </a:prstGeom>
          <a:noFill/>
        </p:spPr>
        <p:txBody>
          <a:bodyPr wrap="square" lIns="82918" tIns="41460" rIns="82918" bIns="414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40739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49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4 кг весит дыня.</a:t>
            </a:r>
          </a:p>
          <a:p>
            <a:pPr algn="ctr" defTabSz="40739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9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2600" y="2246546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6кг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1966" y="2955236"/>
            <a:ext cx="497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2кг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6341" y="3532366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? кг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35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31" grpId="0"/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714612" y="4357694"/>
            <a:ext cx="279400" cy="24130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000496" y="4357694"/>
            <a:ext cx="266700" cy="241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2000232" y="1500174"/>
            <a:ext cx="440088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САМОСТОЯТЕЛЬНАЯ  РАБОТА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1.Выбери подходящее слово.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Свойство быть тяжелее или легче называют: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1)длина   2)масса   3)размер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Мерой измерения массы  является: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1)сантиметр  2) дециметр   3) килограмм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2.Поставь знаки (&gt;, &lt;, =):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143108" y="4286256"/>
            <a:ext cx="47149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5кг	     7кг ;     9кг       2кг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3.Найди и вычисли </a:t>
            </a: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верные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выражения: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9кг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5кг =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1кг +2кг =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8см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8кг =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714612" y="4357694"/>
            <a:ext cx="279400" cy="24130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000496" y="4357694"/>
            <a:ext cx="266700" cy="241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2000232" y="1500174"/>
            <a:ext cx="4400885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САМОСТОЯТЕЛЬНАЯ  РАБОТА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1.Выбери подходящее слово.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Свойство быть тяжелее или легче называют: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1)длина   2)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масса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3)размер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Мерой измерения массы  является: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1)сантиметр  2) дециметр   3)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килограмм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2.Поставь знаки (&gt;, &lt;, =):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143108" y="4286256"/>
            <a:ext cx="47149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5кг	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&lt;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7кг ;  9кг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&gt;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2кг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3.Найди и вычисли </a:t>
            </a: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верные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выражения: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9кг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5кг =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кг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1кг +2кг =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кг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4200" algn="l"/>
                <a:tab pos="723900" algn="l"/>
                <a:tab pos="800100" algn="l"/>
                <a:tab pos="2057400" algn="l"/>
                <a:tab pos="2374900" algn="l"/>
                <a:tab pos="2463800" algn="l"/>
                <a:tab pos="35433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8см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8кг =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142983"/>
          <a:ext cx="7715304" cy="5186005"/>
        </p:xfrm>
        <a:graphic>
          <a:graphicData uri="http://schemas.openxmlformats.org/drawingml/2006/table">
            <a:tbl>
              <a:tblPr/>
              <a:tblGrid>
                <a:gridCol w="1774520"/>
                <a:gridCol w="1011562"/>
                <a:gridCol w="3849080"/>
                <a:gridCol w="1080142"/>
              </a:tblGrid>
              <a:tr h="1143009">
                <a:tc rowSpan="3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1. Постановка цели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Узнать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что такое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масса. </a:t>
                      </a: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Познакомиться с единицей измерения массы и научиться ее называть.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0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Научиться сравнивать меры массы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Научиться складывать и вычитать меры массы.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14">
                <a:tc rowSpan="3"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2.Самостоятельная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проверкой по эталону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Знаю определение массы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и единицы его измерения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Умею сравнивать величины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Умею складывать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вычитать и  величины 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599" marR="50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7786710" y="5572140"/>
            <a:ext cx="520701" cy="5080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7786710" y="4786322"/>
            <a:ext cx="520701" cy="508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7786710" y="4071942"/>
            <a:ext cx="520701" cy="50800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7786710" y="3286124"/>
            <a:ext cx="520701" cy="508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7786710" y="2500306"/>
            <a:ext cx="520701" cy="5080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7786710" y="1500174"/>
            <a:ext cx="520701" cy="50800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357422" y="571480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 самооценки (образец)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62487"/>
            <a:ext cx="66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i="1" dirty="0">
                <a:solidFill>
                  <a:srgbClr val="7030A0"/>
                </a:solidFill>
              </a:rPr>
              <a:t>Математика </a:t>
            </a:r>
            <a:r>
              <a:rPr lang="ru-RU" sz="4000" b="1" i="1" dirty="0" smtClean="0">
                <a:solidFill>
                  <a:srgbClr val="7030A0"/>
                </a:solidFill>
              </a:rPr>
              <a:t>нужна,</a:t>
            </a:r>
            <a:endParaRPr lang="ru-RU" sz="4000" b="1" i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4000" b="1" i="1" dirty="0">
                <a:solidFill>
                  <a:srgbClr val="7030A0"/>
                </a:solidFill>
              </a:rPr>
              <a:t>Математика </a:t>
            </a:r>
            <a:r>
              <a:rPr lang="ru-RU" sz="4000" b="1" i="1" dirty="0" smtClean="0">
                <a:solidFill>
                  <a:srgbClr val="7030A0"/>
                </a:solidFill>
              </a:rPr>
              <a:t>важна,</a:t>
            </a:r>
            <a:endParaRPr lang="ru-RU" sz="4000" b="1" i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4000" b="1" i="1" dirty="0">
                <a:solidFill>
                  <a:srgbClr val="7030A0"/>
                </a:solidFill>
              </a:rPr>
              <a:t> Потому </a:t>
            </a:r>
            <a:r>
              <a:rPr lang="ru-RU" sz="4000" b="1" i="1" dirty="0" smtClean="0">
                <a:solidFill>
                  <a:srgbClr val="7030A0"/>
                </a:solidFill>
              </a:rPr>
              <a:t>,что </a:t>
            </a:r>
            <a:r>
              <a:rPr lang="ru-RU" sz="4000" b="1" i="1" dirty="0">
                <a:solidFill>
                  <a:srgbClr val="7030A0"/>
                </a:solidFill>
              </a:rPr>
              <a:t>для </a:t>
            </a:r>
            <a:r>
              <a:rPr lang="ru-RU" sz="4000" b="1" i="1" dirty="0" smtClean="0">
                <a:solidFill>
                  <a:srgbClr val="7030A0"/>
                </a:solidFill>
              </a:rPr>
              <a:t>ума,</a:t>
            </a:r>
            <a:endParaRPr lang="ru-RU" sz="4000" b="1" i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4000" b="1" i="1" dirty="0">
                <a:solidFill>
                  <a:srgbClr val="7030A0"/>
                </a:solidFill>
              </a:rPr>
              <a:t>  Как гимнастика она.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Итог урока: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072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Нынче на уроке в классе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Все узнали мы о </a:t>
            </a:r>
            <a:r>
              <a:rPr lang="ru-RU" b="1" dirty="0" smtClean="0">
                <a:solidFill>
                  <a:srgbClr val="0070C0"/>
                </a:solidFill>
              </a:rPr>
              <a:t>массе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Знаю я, ты, он, она: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Масса есть </a:t>
            </a:r>
            <a:r>
              <a:rPr lang="ru-RU" b="1" dirty="0" smtClean="0">
                <a:solidFill>
                  <a:srgbClr val="0070C0"/>
                </a:solidFill>
              </a:rPr>
              <a:t>величина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И совсем это не сложно,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И уже нельзя забыть,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Что измерить массу </a:t>
            </a:r>
            <a:r>
              <a:rPr lang="ru-RU" b="1" dirty="0" smtClean="0">
                <a:solidFill>
                  <a:srgbClr val="0070C0"/>
                </a:solidFill>
              </a:rPr>
              <a:t>можно</a:t>
            </a:r>
            <a:r>
              <a:rPr lang="ru-RU" dirty="0" smtClean="0">
                <a:solidFill>
                  <a:srgbClr val="0070C0"/>
                </a:solidFill>
              </a:rPr>
              <a:t>,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70C0"/>
                </a:solidFill>
              </a:rPr>
              <a:t>И, коль захотим, </a:t>
            </a:r>
            <a:r>
              <a:rPr lang="ru-RU" b="1" dirty="0" smtClean="0">
                <a:solidFill>
                  <a:srgbClr val="0070C0"/>
                </a:solidFill>
              </a:rPr>
              <a:t>сравнить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7864" y="1268760"/>
            <a:ext cx="72765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РАБОТУ!</a:t>
            </a:r>
            <a:endParaRPr lang="ru-RU" sz="5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857628"/>
            <a:ext cx="727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Молодцы!!!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515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15" r="1508" b="14833"/>
          <a:stretch/>
        </p:blipFill>
        <p:spPr>
          <a:xfrm>
            <a:off x="-285784" y="0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920" y="-27384"/>
            <a:ext cx="8228160" cy="1670434"/>
          </a:xfrm>
          <a:ln/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Установите закономерность  продолжите числовой ряд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7" name="Text Box 150"/>
          <p:cNvSpPr txBox="1">
            <a:spLocks noChangeArrowheads="1"/>
          </p:cNvSpPr>
          <p:nvPr/>
        </p:nvSpPr>
        <p:spPr bwMode="auto">
          <a:xfrm>
            <a:off x="2339752" y="1888516"/>
            <a:ext cx="7200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  <a:endParaRPr kumimoji="1" 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Text Box 154"/>
          <p:cNvSpPr txBox="1">
            <a:spLocks noChangeArrowheads="1"/>
          </p:cNvSpPr>
          <p:nvPr/>
        </p:nvSpPr>
        <p:spPr bwMode="auto">
          <a:xfrm>
            <a:off x="3347865" y="1905000"/>
            <a:ext cx="7200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kumimoji="1" 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Text Box 155"/>
          <p:cNvSpPr txBox="1">
            <a:spLocks noChangeArrowheads="1"/>
          </p:cNvSpPr>
          <p:nvPr/>
        </p:nvSpPr>
        <p:spPr bwMode="auto">
          <a:xfrm>
            <a:off x="4000496" y="1905000"/>
            <a:ext cx="107156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7</a:t>
            </a:r>
          </a:p>
        </p:txBody>
      </p:sp>
      <p:sp>
        <p:nvSpPr>
          <p:cNvPr id="10" name="Text Box 156"/>
          <p:cNvSpPr txBox="1">
            <a:spLocks noChangeArrowheads="1"/>
          </p:cNvSpPr>
          <p:nvPr/>
        </p:nvSpPr>
        <p:spPr bwMode="auto">
          <a:xfrm>
            <a:off x="5000629" y="1905000"/>
            <a:ext cx="92869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9</a:t>
            </a:r>
          </a:p>
        </p:txBody>
      </p:sp>
      <p:sp>
        <p:nvSpPr>
          <p:cNvPr id="11" name="Text Box 158"/>
          <p:cNvSpPr txBox="1">
            <a:spLocks noChangeArrowheads="1"/>
          </p:cNvSpPr>
          <p:nvPr/>
        </p:nvSpPr>
        <p:spPr bwMode="auto">
          <a:xfrm>
            <a:off x="533400" y="3933056"/>
            <a:ext cx="3946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</p:txBody>
      </p:sp>
      <p:sp>
        <p:nvSpPr>
          <p:cNvPr id="14" name="Text Box 150"/>
          <p:cNvSpPr txBox="1">
            <a:spLocks noChangeArrowheads="1"/>
          </p:cNvSpPr>
          <p:nvPr/>
        </p:nvSpPr>
        <p:spPr bwMode="auto">
          <a:xfrm>
            <a:off x="1475657" y="1877923"/>
            <a:ext cx="5760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250133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utoUpdateAnimBg="0"/>
      <p:bldP spid="8" grpId="0" autoUpdateAnimBg="0"/>
      <p:bldP spid="9" grpId="0" autoUpdateAnimBg="0"/>
      <p:bldP spid="10" grpId="0" autoUpdateAnimBg="0"/>
      <p:bldP spid="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15" r="1508" b="1483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920" y="44624"/>
            <a:ext cx="8228160" cy="1146360"/>
          </a:xfrm>
          <a:ln/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Работа с числовым рядом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5" name="Text Box 150"/>
          <p:cNvSpPr txBox="1">
            <a:spLocks noChangeArrowheads="1"/>
          </p:cNvSpPr>
          <p:nvPr/>
        </p:nvSpPr>
        <p:spPr bwMode="auto">
          <a:xfrm>
            <a:off x="107504" y="6054387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</a:t>
            </a:r>
          </a:p>
        </p:txBody>
      </p:sp>
      <p:sp>
        <p:nvSpPr>
          <p:cNvPr id="6" name="Text Box 150"/>
          <p:cNvSpPr txBox="1">
            <a:spLocks noChangeArrowheads="1"/>
          </p:cNvSpPr>
          <p:nvPr/>
        </p:nvSpPr>
        <p:spPr bwMode="auto">
          <a:xfrm>
            <a:off x="744981" y="5334307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</a:t>
            </a:r>
          </a:p>
        </p:txBody>
      </p:sp>
      <p:sp>
        <p:nvSpPr>
          <p:cNvPr id="7" name="Text Box 150"/>
          <p:cNvSpPr txBox="1">
            <a:spLocks noChangeArrowheads="1"/>
          </p:cNvSpPr>
          <p:nvPr/>
        </p:nvSpPr>
        <p:spPr bwMode="auto">
          <a:xfrm>
            <a:off x="1461627" y="4686235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</a:t>
            </a:r>
          </a:p>
        </p:txBody>
      </p:sp>
      <p:sp>
        <p:nvSpPr>
          <p:cNvPr id="8" name="Text Box 150"/>
          <p:cNvSpPr txBox="1">
            <a:spLocks noChangeArrowheads="1"/>
          </p:cNvSpPr>
          <p:nvPr/>
        </p:nvSpPr>
        <p:spPr bwMode="auto">
          <a:xfrm>
            <a:off x="2181707" y="4109572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</a:t>
            </a:r>
          </a:p>
        </p:txBody>
      </p:sp>
      <p:sp>
        <p:nvSpPr>
          <p:cNvPr id="9" name="Text Box 150"/>
          <p:cNvSpPr txBox="1">
            <a:spLocks noChangeArrowheads="1"/>
          </p:cNvSpPr>
          <p:nvPr/>
        </p:nvSpPr>
        <p:spPr bwMode="auto">
          <a:xfrm>
            <a:off x="2919392" y="3462099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7</a:t>
            </a:r>
            <a:endParaRPr kumimoji="1" lang="ru-RU" sz="4800" b="1" i="1" dirty="0" smtClean="0">
              <a:solidFill>
                <a:srgbClr val="0000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Text Box 150"/>
          <p:cNvSpPr txBox="1">
            <a:spLocks noChangeArrowheads="1"/>
          </p:cNvSpPr>
          <p:nvPr/>
        </p:nvSpPr>
        <p:spPr bwMode="auto">
          <a:xfrm>
            <a:off x="3616218" y="2896779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kumimoji="1" lang="ru-RU" sz="4800" b="1" i="1" dirty="0" smtClean="0">
              <a:solidFill>
                <a:srgbClr val="0000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Text Box 150"/>
          <p:cNvSpPr txBox="1">
            <a:spLocks noChangeArrowheads="1"/>
          </p:cNvSpPr>
          <p:nvPr/>
        </p:nvSpPr>
        <p:spPr bwMode="auto">
          <a:xfrm>
            <a:off x="4427984" y="2492896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</a:t>
            </a:r>
          </a:p>
        </p:txBody>
      </p:sp>
      <p:sp>
        <p:nvSpPr>
          <p:cNvPr id="12" name="Text Box 150"/>
          <p:cNvSpPr txBox="1">
            <a:spLocks noChangeArrowheads="1"/>
          </p:cNvSpPr>
          <p:nvPr/>
        </p:nvSpPr>
        <p:spPr bwMode="auto">
          <a:xfrm>
            <a:off x="5292080" y="2099620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8</a:t>
            </a:r>
            <a:endParaRPr kumimoji="1" lang="ru-RU" sz="4800" b="1" i="1" dirty="0" smtClean="0">
              <a:solidFill>
                <a:srgbClr val="0000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Text Box 150"/>
          <p:cNvSpPr txBox="1">
            <a:spLocks noChangeArrowheads="1"/>
          </p:cNvSpPr>
          <p:nvPr/>
        </p:nvSpPr>
        <p:spPr bwMode="auto">
          <a:xfrm>
            <a:off x="6084168" y="1661899"/>
            <a:ext cx="603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9</a:t>
            </a:r>
          </a:p>
        </p:txBody>
      </p:sp>
      <p:sp>
        <p:nvSpPr>
          <p:cNvPr id="14" name="Text Box 150"/>
          <p:cNvSpPr txBox="1">
            <a:spLocks noChangeArrowheads="1"/>
          </p:cNvSpPr>
          <p:nvPr/>
        </p:nvSpPr>
        <p:spPr bwMode="auto">
          <a:xfrm>
            <a:off x="6804248" y="1196752"/>
            <a:ext cx="10214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4800" b="1" i="1" dirty="0" smtClean="0">
                <a:solidFill>
                  <a:srgbClr val="0000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54165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0.01666 L -0.09479 0.0821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326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0.08055 0.06968 C 0.09913 0.0875 0.11823 0.09144 0.13229 0.0787 C 0.15104 0.07037 0.16007 0.05023 0.16111 0.01991 L 0.17135 -0.13796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233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0.02338 L -0.07622 0.0824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7" y="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9" grpId="1"/>
      <p:bldP spid="9" grpId="2"/>
      <p:bldP spid="10" grpId="0" autoUpdateAnimBg="0"/>
      <p:bldP spid="10" grpId="1"/>
      <p:bldP spid="11" grpId="0" autoUpdateAnimBg="0"/>
      <p:bldP spid="11" grpId="1"/>
      <p:bldP spid="12" grpId="0" autoUpdateAnimBg="0"/>
      <p:bldP spid="13" grpId="0" autoUpdateAnimBg="0"/>
      <p:bldP spid="1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Сравните предметы. В чем их отличие? Какое из свойств является величиной, почему?</a:t>
            </a:r>
          </a:p>
          <a:p>
            <a:pPr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4214818"/>
            <a:ext cx="1785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Цвет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86" y="5000636"/>
            <a:ext cx="2071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Длина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857224" y="2071678"/>
            <a:ext cx="5214974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иугольник 14"/>
          <p:cNvSpPr/>
          <p:nvPr/>
        </p:nvSpPr>
        <p:spPr>
          <a:xfrm>
            <a:off x="857224" y="2857496"/>
            <a:ext cx="3643338" cy="484632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иугольник 15"/>
          <p:cNvSpPr/>
          <p:nvPr/>
        </p:nvSpPr>
        <p:spPr>
          <a:xfrm>
            <a:off x="857224" y="3643314"/>
            <a:ext cx="7429552" cy="484632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548680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Величина </a:t>
            </a:r>
            <a:endParaRPr lang="ru-RU" sz="4000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48680"/>
            <a:ext cx="8208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                    </a:t>
            </a:r>
            <a:r>
              <a:rPr lang="ru-RU" sz="4000" dirty="0" smtClean="0"/>
              <a:t>  –   </a:t>
            </a:r>
            <a:r>
              <a:rPr lang="ru-RU" sz="4000" i="1" dirty="0" smtClean="0"/>
              <a:t>свойство </a:t>
            </a:r>
            <a:r>
              <a:rPr lang="ru-RU" sz="4000" i="1" dirty="0"/>
              <a:t>предмета, которое можно измерить , сравнить с помощью знаков &lt;,  &gt;,  </a:t>
            </a:r>
            <a:r>
              <a:rPr lang="ru-RU" sz="4000" i="1" dirty="0" smtClean="0"/>
              <a:t>=      </a:t>
            </a:r>
            <a:r>
              <a:rPr lang="ru-RU" sz="4000" i="1" dirty="0"/>
              <a:t>и</a:t>
            </a:r>
            <a:r>
              <a:rPr lang="ru-RU" sz="4000" b="1" i="1" dirty="0"/>
              <a:t> </a:t>
            </a:r>
            <a:r>
              <a:rPr lang="ru-RU" sz="4000" i="1" dirty="0"/>
              <a:t>результат записать </a:t>
            </a:r>
            <a:r>
              <a:rPr lang="ru-RU" sz="4000" i="1" dirty="0" smtClean="0"/>
              <a:t>цифрой.</a:t>
            </a:r>
            <a:endParaRPr lang="ru-RU" sz="4000" i="1" dirty="0"/>
          </a:p>
        </p:txBody>
      </p:sp>
      <p:pic>
        <p:nvPicPr>
          <p:cNvPr id="6" name="Picture 2" descr="C:\Users\home\Desktop\foto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645024"/>
            <a:ext cx="2160240" cy="298664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172400" y="321297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?</a:t>
            </a:r>
            <a:endParaRPr lang="ru-RU" sz="6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206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404664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</a:rPr>
              <a:t>Величины</a:t>
            </a:r>
            <a:endParaRPr lang="ru-RU" sz="4000" i="1" dirty="0">
              <a:solidFill>
                <a:srgbClr val="FF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785918" y="1142984"/>
            <a:ext cx="142876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7158" y="2285992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количество</a:t>
            </a:r>
            <a:endParaRPr lang="ru-RU" sz="4000" i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4242773" y="1757963"/>
            <a:ext cx="10886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71934" y="2285992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длина</a:t>
            </a:r>
            <a:endParaRPr lang="ru-RU" sz="4000" i="1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5818175" y="1174713"/>
            <a:ext cx="1161248" cy="10613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15140" y="2214554"/>
            <a:ext cx="548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?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home\Desktop\foto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645024"/>
            <a:ext cx="2160240" cy="29866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Демонстрация  коробок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8" name="Куб 7"/>
          <p:cNvSpPr/>
          <p:nvPr/>
        </p:nvSpPr>
        <p:spPr>
          <a:xfrm>
            <a:off x="1142976" y="2143116"/>
            <a:ext cx="2428892" cy="2359160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уб 8"/>
          <p:cNvSpPr/>
          <p:nvPr/>
        </p:nvSpPr>
        <p:spPr>
          <a:xfrm>
            <a:off x="5715008" y="2071678"/>
            <a:ext cx="2286016" cy="2359160"/>
          </a:xfrm>
          <a:prstGeom prst="cub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Аспект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3522</TotalTime>
  <Words>775</Words>
  <Application>Microsoft Office PowerPoint</Application>
  <PresentationFormat>Экран (4:3)</PresentationFormat>
  <Paragraphs>225</Paragraphs>
  <Slides>31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Тема Office</vt:lpstr>
      <vt:lpstr>Аспект</vt:lpstr>
      <vt:lpstr>2_Аспект</vt:lpstr>
      <vt:lpstr>3_Аспект</vt:lpstr>
      <vt:lpstr>4_Аспект</vt:lpstr>
      <vt:lpstr>1_Аспект</vt:lpstr>
      <vt:lpstr>Поток</vt:lpstr>
      <vt:lpstr>1_Поток</vt:lpstr>
      <vt:lpstr>Эркер</vt:lpstr>
      <vt:lpstr>Открытая</vt:lpstr>
      <vt:lpstr> Урок математики в 1 «В» классе тема «Масса»   учитель начальных классов  Климова Людмила Владимировна   </vt:lpstr>
      <vt:lpstr>Целевые установки урока</vt:lpstr>
      <vt:lpstr>Слайд 3</vt:lpstr>
      <vt:lpstr>Установите закономерность  продолжите числовой ряд</vt:lpstr>
      <vt:lpstr>Работа с числовым рядом</vt:lpstr>
      <vt:lpstr>Слайд 6</vt:lpstr>
      <vt:lpstr>Слайд 7</vt:lpstr>
      <vt:lpstr>Слайд 8</vt:lpstr>
      <vt:lpstr>Демонстрация  коробок</vt:lpstr>
      <vt:lpstr>Слайд 10</vt:lpstr>
      <vt:lpstr>Слайд 11</vt:lpstr>
      <vt:lpstr>Слайд 12</vt:lpstr>
      <vt:lpstr>Слайд 13</vt:lpstr>
      <vt:lpstr>Слайд 14</vt:lpstr>
      <vt:lpstr>Виды весов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  Работа по учебнику</vt:lpstr>
      <vt:lpstr>Работа в тетради на печатной основе</vt:lpstr>
      <vt:lpstr>Слайд 27</vt:lpstr>
      <vt:lpstr>Слайд 28</vt:lpstr>
      <vt:lpstr>Слайд 29</vt:lpstr>
      <vt:lpstr>Итог урока:</vt:lpstr>
      <vt:lpstr>Слайд 31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1 класс Иконникова Зоя Николаевна учитель начальных классов</dc:title>
  <dc:creator>home</dc:creator>
  <cp:lastModifiedBy>admin</cp:lastModifiedBy>
  <cp:revision>244</cp:revision>
  <dcterms:created xsi:type="dcterms:W3CDTF">2013-06-16T19:07:25Z</dcterms:created>
  <dcterms:modified xsi:type="dcterms:W3CDTF">2015-06-15T20:06:46Z</dcterms:modified>
</cp:coreProperties>
</file>