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7"/>
  </p:notesMasterIdLst>
  <p:sldIdLst>
    <p:sldId id="256" r:id="rId2"/>
    <p:sldId id="257" r:id="rId3"/>
    <p:sldId id="258" r:id="rId4"/>
    <p:sldId id="288" r:id="rId5"/>
    <p:sldId id="259" r:id="rId6"/>
    <p:sldId id="290" r:id="rId7"/>
    <p:sldId id="260" r:id="rId8"/>
    <p:sldId id="261" r:id="rId9"/>
    <p:sldId id="262" r:id="rId10"/>
    <p:sldId id="266" r:id="rId11"/>
    <p:sldId id="279" r:id="rId12"/>
    <p:sldId id="267" r:id="rId13"/>
    <p:sldId id="285" r:id="rId14"/>
    <p:sldId id="268" r:id="rId15"/>
    <p:sldId id="286" r:id="rId16"/>
    <p:sldId id="269" r:id="rId17"/>
    <p:sldId id="284" r:id="rId18"/>
    <p:sldId id="270" r:id="rId19"/>
    <p:sldId id="272" r:id="rId20"/>
    <p:sldId id="281" r:id="rId21"/>
    <p:sldId id="274" r:id="rId22"/>
    <p:sldId id="283" r:id="rId23"/>
    <p:sldId id="275" r:id="rId24"/>
    <p:sldId id="282" r:id="rId25"/>
    <p:sldId id="276" r:id="rId26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7" d="100"/>
          <a:sy n="107" d="100"/>
        </p:scale>
        <p:origin x="-84" y="-13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301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42E1D40F-5A45-4766-9215-8AAD8DCE963B}" type="datetimeFigureOut">
              <a:rPr lang="ru-RU"/>
              <a:pPr>
                <a:defRPr/>
              </a:pPr>
              <a:t>21.04.2015</a:t>
            </a:fld>
            <a:endParaRPr lang="ru-RU"/>
          </a:p>
        </p:txBody>
      </p:sp>
      <p:sp>
        <p:nvSpPr>
          <p:cNvPr id="13316" name="Rectangle 4"/>
          <p:cNvSpPr>
            <a:spLocks noGrp="1" noRo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301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4301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301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367597B7-3DA0-456A-A4C8-E869D0F497F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Rectangle 2"/>
          <p:cNvSpPr>
            <a:spLocks noGrp="1"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41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ru-RU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/>
          <p:cNvSpPr>
            <a:spLocks noGrp="1"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301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CC01816-A075-46E9-8FB4-1CDA6F0354E4}" type="datetimeFigureOut">
              <a:rPr lang="ru-RU"/>
              <a:pPr>
                <a:defRPr/>
              </a:pPr>
              <a:t>21.04.2015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2FA7C2A-793C-4AC8-9F4F-C43BC601DB5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2BDFBE5-E0EE-4719-86DD-0D64113A332B}" type="datetimeFigureOut">
              <a:rPr lang="ru-RU"/>
              <a:pPr>
                <a:defRPr/>
              </a:pPr>
              <a:t>21.04.2015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039BE88-FC7B-4B58-AFDF-3A2A026FF44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A63C3B5-89B1-4A2D-93F9-E3E196ACB0A9}" type="datetimeFigureOut">
              <a:rPr lang="ru-RU"/>
              <a:pPr>
                <a:defRPr/>
              </a:pPr>
              <a:t>21.04.2015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94FC1AF-AF93-4715-B562-2980176F433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1FCD94-A00C-411B-9F0F-A9A2DBABAE11}" type="datetimeFigureOut">
              <a:rPr lang="ru-RU"/>
              <a:pPr>
                <a:defRPr/>
              </a:pPr>
              <a:t>21.04.2015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D66781-978E-406C-A900-3F28195B2E6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9B89FC6-F3FA-425F-BED4-9E6029B12667}" type="datetimeFigureOut">
              <a:rPr lang="ru-RU"/>
              <a:pPr>
                <a:defRPr/>
              </a:pPr>
              <a:t>21.04.2015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1076BE-A630-484D-A5C2-5BBAB53E1A5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555478E-5D7A-4186-88B5-AD533B423813}" type="datetimeFigureOut">
              <a:rPr lang="ru-RU"/>
              <a:pPr>
                <a:defRPr/>
              </a:pPr>
              <a:t>21.04.2015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6368376-F42D-40F9-BBA2-C0CC000B4BB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4B07FCA-A879-4530-B60B-620D6667E0EB}" type="datetimeFigureOut">
              <a:rPr lang="ru-RU"/>
              <a:pPr>
                <a:defRPr/>
              </a:pPr>
              <a:t>21.04.2015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DEC8C61-643C-4B57-918C-E9BB6C9CE60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5ECED44-159E-4C8A-8F72-278B46D18178}" type="datetimeFigureOut">
              <a:rPr lang="ru-RU"/>
              <a:pPr>
                <a:defRPr/>
              </a:pPr>
              <a:t>21.04.2015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103ABB1-9154-47DB-9B07-DB6AA19234B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174A2BF-22BE-406D-8221-4E995FD20223}" type="datetimeFigureOut">
              <a:rPr lang="ru-RU"/>
              <a:pPr>
                <a:defRPr/>
              </a:pPr>
              <a:t>21.04.2015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33DECE3-9569-461A-877A-1E228A4B442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FF78D2D-74C4-42FC-B0A0-B726E9AEE710}" type="datetimeFigureOut">
              <a:rPr lang="ru-RU"/>
              <a:pPr>
                <a:defRPr/>
              </a:pPr>
              <a:t>21.04.2015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10DF9BA-B99E-4C41-B3D5-FC7B7E4213E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172D0A6-24C6-40BC-A57A-34161F48DCF8}" type="datetimeFigureOut">
              <a:rPr lang="ru-RU"/>
              <a:pPr>
                <a:defRPr/>
              </a:pPr>
              <a:t>21.04.2015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DE3F84A-73B8-4B23-BC41-E46F5CEB6CA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92D050"/>
            </a:gs>
            <a:gs pos="39999">
              <a:srgbClr val="85C2FF"/>
            </a:gs>
            <a:gs pos="70000">
              <a:srgbClr val="C4D6EB"/>
            </a:gs>
            <a:gs pos="100000">
              <a:srgbClr val="FFEBFA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65B25E65-758D-4F5D-A9EC-410C158F0F0F}" type="datetimeFigureOut">
              <a:rPr lang="ru-RU"/>
              <a:pPr>
                <a:defRPr/>
              </a:pPr>
              <a:t>21.04.2015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2809752E-362A-4A7F-A83F-57252D40FC4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58" r:id="rId2"/>
    <p:sldLayoutId id="2147483657" r:id="rId3"/>
    <p:sldLayoutId id="2147483656" r:id="rId4"/>
    <p:sldLayoutId id="2147483655" r:id="rId5"/>
    <p:sldLayoutId id="2147483654" r:id="rId6"/>
    <p:sldLayoutId id="2147483653" r:id="rId7"/>
    <p:sldLayoutId id="2147483652" r:id="rId8"/>
    <p:sldLayoutId id="2147483651" r:id="rId9"/>
    <p:sldLayoutId id="2147483650" r:id="rId10"/>
    <p:sldLayoutId id="214748364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hyperlink" Target="http://sirius-msk.ucoz.net/photos/2005-06-18/thumb_sirius_msk_pict_180605_0093.jpg" TargetMode="Externa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hyperlink" Target="http://optimisty.com/img/dostoprim/P1140366-1m.jpg" TargetMode="Externa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hyperlink" Target="http://images.mobwiki.ru/upload/wikipedia/commons/thumb/a/a0/Biryulyovskiy_arboretum.jpg/250px-Biryulyovskiy_arboretum.jpg" TargetMode="Externa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hyperlink" Target="http://photo.qip.ru/photo/siriusmsk/96639777/127754433.jpg" TargetMode="Externa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7" Type="http://schemas.openxmlformats.org/officeDocument/2006/relationships/image" Target="../media/image17.jpeg"/><Relationship Id="rId2" Type="http://schemas.openxmlformats.org/officeDocument/2006/relationships/hyperlink" Target="http://photo.qip.ru/photo/siriusmsk/96499640/119325229.jpg" TargetMode="Externa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mosday.ru/photos/31_174-2.jpg" TargetMode="External"/><Relationship Id="rId5" Type="http://schemas.openxmlformats.org/officeDocument/2006/relationships/image" Target="../media/image16.jpeg"/><Relationship Id="rId4" Type="http://schemas.openxmlformats.org/officeDocument/2006/relationships/hyperlink" Target="http://moscowparks.narod.ru/piptsar/birdend/basins/flora/thumbs/sirius_msk_dsc22466.jpg" TargetMode="Externa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hyperlink" Target="http://photo.qip.ru/photo/siriusmsk/96499640/119325237.jpg" TargetMode="Externa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hyperlink" Target="http://mosday.ru/photos/31_174-2.jpg" TargetMode="Externa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hyperlink" Target="http://img-fotki.yandex.ru/get/4511/almarvik2009.9/0_4f25e_c0db3bac_XL" TargetMode="External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hyperlink" Target="http://sirius-msk.ucoz.net/photos/2005-06-19/sirius_msk_pict_190605_0120.jpg" TargetMode="External"/><Relationship Id="rId3" Type="http://schemas.openxmlformats.org/officeDocument/2006/relationships/image" Target="../media/image19.jpeg"/><Relationship Id="rId7" Type="http://schemas.openxmlformats.org/officeDocument/2006/relationships/image" Target="../media/image21.jpeg"/><Relationship Id="rId2" Type="http://schemas.openxmlformats.org/officeDocument/2006/relationships/hyperlink" Target="http://www.photoshare.ru/data/8/8191/1/3003z1-c0o.jpg" TargetMode="Externa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photoshare.ru/data/8/8191/1/2zmjts-k7d.jpg" TargetMode="External"/><Relationship Id="rId5" Type="http://schemas.openxmlformats.org/officeDocument/2006/relationships/image" Target="../media/image20.jpeg"/><Relationship Id="rId4" Type="http://schemas.openxmlformats.org/officeDocument/2006/relationships/hyperlink" Target="http://www.photoshare.ru/data/8/8191/1/2zmjtx-z2u.jpg" TargetMode="External"/><Relationship Id="rId9" Type="http://schemas.openxmlformats.org/officeDocument/2006/relationships/image" Target="../media/image22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7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img-fotki.yandex.ru/get/4511/almarvik2009.9/0_4f25e_c0db3bac_XL" TargetMode="External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hyperlink" Target="http://img-fotki.yandex.ru/get/4513/ludm-semenova2012.0/0_5383c_c44a9986_XL" TargetMode="Externa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.jpeg"/><Relationship Id="rId4" Type="http://schemas.openxmlformats.org/officeDocument/2006/relationships/hyperlink" Target="http://img-fotki.yandex.ru/get/3601/ele4589958.0/0_dc13_9680fd48_L" TargetMode="Externa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Заголовок 1"/>
          <p:cNvSpPr>
            <a:spLocks noGrp="1"/>
          </p:cNvSpPr>
          <p:nvPr>
            <p:ph type="ctrTitle"/>
          </p:nvPr>
        </p:nvSpPr>
        <p:spPr>
          <a:xfrm>
            <a:off x="323850" y="476250"/>
            <a:ext cx="8640763" cy="5976938"/>
          </a:xfrm>
        </p:spPr>
        <p:txBody>
          <a:bodyPr/>
          <a:lstStyle/>
          <a:p>
            <a:pPr eaLnBrk="1" hangingPunct="1"/>
            <a:r>
              <a:rPr lang="ru-RU" sz="3600" b="1" smtClean="0">
                <a:latin typeface="Arial" charset="0"/>
              </a:rPr>
              <a:t>Разработка презентации.</a:t>
            </a:r>
            <a:br>
              <a:rPr lang="ru-RU" sz="3600" b="1" smtClean="0">
                <a:latin typeface="Arial" charset="0"/>
              </a:rPr>
            </a:br>
            <a:r>
              <a:rPr lang="ru-RU" sz="3600" b="1" smtClean="0">
                <a:latin typeface="Arial" charset="0"/>
              </a:rPr>
              <a:t> </a:t>
            </a:r>
            <a:r>
              <a:rPr lang="ru-RU" sz="3600" b="1" smtClean="0"/>
              <a:t>Королёва Людмила Петровна. </a:t>
            </a:r>
            <a:r>
              <a:rPr lang="ru-RU" sz="3600" b="1" smtClean="0">
                <a:latin typeface="Arial" charset="0"/>
              </a:rPr>
              <a:t/>
            </a:r>
            <a:br>
              <a:rPr lang="ru-RU" sz="3600" b="1" smtClean="0">
                <a:latin typeface="Arial" charset="0"/>
              </a:rPr>
            </a:br>
            <a:r>
              <a:rPr lang="ru-RU" sz="3600" b="1" smtClean="0">
                <a:latin typeface="Arial" charset="0"/>
              </a:rPr>
              <a:t>Учитель начальных классов</a:t>
            </a:r>
            <a:br>
              <a:rPr lang="ru-RU" sz="3600" b="1" smtClean="0">
                <a:latin typeface="Arial" charset="0"/>
              </a:rPr>
            </a:br>
            <a:r>
              <a:rPr lang="ru-RU" sz="3600" b="1" smtClean="0"/>
              <a:t>ГБОУ школа № 2116. </a:t>
            </a:r>
            <a:r>
              <a:rPr lang="ru-RU" sz="3600" b="1" smtClean="0">
                <a:latin typeface="Arial" charset="0"/>
              </a:rPr>
              <a:t/>
            </a:r>
            <a:br>
              <a:rPr lang="ru-RU" sz="3600" b="1" smtClean="0">
                <a:latin typeface="Arial" charset="0"/>
              </a:rPr>
            </a:br>
            <a:r>
              <a:rPr lang="ru-RU" sz="3600" b="1" smtClean="0"/>
              <a:t>Презентация к уроку по учебному предмету </a:t>
            </a:r>
            <a:r>
              <a:rPr lang="ru-RU" sz="3600" b="1" smtClean="0">
                <a:latin typeface="Arial" charset="0"/>
              </a:rPr>
              <a:t/>
            </a:r>
            <a:br>
              <a:rPr lang="ru-RU" sz="3600" b="1" smtClean="0">
                <a:latin typeface="Arial" charset="0"/>
              </a:rPr>
            </a:br>
            <a:r>
              <a:rPr lang="ru-RU" sz="3600" b="1" smtClean="0"/>
              <a:t>«</a:t>
            </a:r>
            <a:r>
              <a:rPr lang="ru-RU" sz="3600" b="1" smtClean="0">
                <a:latin typeface="Arial" charset="0"/>
              </a:rPr>
              <a:t>Окружающий мир</a:t>
            </a:r>
            <a:r>
              <a:rPr lang="ru-RU" sz="3600" b="1" smtClean="0"/>
              <a:t>» </a:t>
            </a:r>
            <a:r>
              <a:rPr lang="ru-RU" sz="3600" b="1" smtClean="0">
                <a:latin typeface="Arial" charset="0"/>
              </a:rPr>
              <a:t>во 2</a:t>
            </a:r>
            <a:r>
              <a:rPr lang="ru-RU" sz="3600" b="1" smtClean="0"/>
              <a:t> классе. «Характеристика и экологическое состояние </a:t>
            </a:r>
            <a:r>
              <a:rPr lang="ru-RU" sz="3600" b="1" smtClean="0">
                <a:latin typeface="Arial" charset="0"/>
              </a:rPr>
              <a:t>водоёмов </a:t>
            </a:r>
            <a:br>
              <a:rPr lang="ru-RU" sz="3600" b="1" smtClean="0">
                <a:latin typeface="Arial" charset="0"/>
              </a:rPr>
            </a:br>
            <a:r>
              <a:rPr lang="ru-RU" sz="3600" b="1" smtClean="0"/>
              <a:t>Бирюлевского</a:t>
            </a:r>
            <a:r>
              <a:rPr lang="ru-RU" sz="3600" b="1" smtClean="0">
                <a:latin typeface="Arial" charset="0"/>
              </a:rPr>
              <a:t> дендропарка</a:t>
            </a:r>
            <a:r>
              <a:rPr lang="ru-RU" sz="3600" b="1" smtClean="0"/>
              <a:t>»</a:t>
            </a:r>
            <a:r>
              <a:rPr lang="ru-RU" sz="3600" smtClean="0"/>
              <a:t/>
            </a:r>
            <a:br>
              <a:rPr lang="ru-RU" sz="3600" smtClean="0"/>
            </a:br>
            <a:endParaRPr lang="ru-RU" sz="360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Прямоугольник 1"/>
          <p:cNvSpPr>
            <a:spLocks noChangeArrowheads="1"/>
          </p:cNvSpPr>
          <p:nvPr/>
        </p:nvSpPr>
        <p:spPr bwMode="auto">
          <a:xfrm>
            <a:off x="3059113" y="188913"/>
            <a:ext cx="3357562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400" b="1">
                <a:latin typeface="Calibri" pitchFamily="34" charset="0"/>
              </a:rPr>
              <a:t>Пруд «Большой»</a:t>
            </a:r>
          </a:p>
        </p:txBody>
      </p:sp>
      <p:sp>
        <p:nvSpPr>
          <p:cNvPr id="23554" name="Прямоугольник 2"/>
          <p:cNvSpPr>
            <a:spLocks noChangeArrowheads="1"/>
          </p:cNvSpPr>
          <p:nvPr/>
        </p:nvSpPr>
        <p:spPr bwMode="auto">
          <a:xfrm>
            <a:off x="107950" y="620713"/>
            <a:ext cx="7037388" cy="5883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000"/>
              <a:t>Размеры водоема: 0,32 га</a:t>
            </a:r>
            <a:br>
              <a:rPr lang="ru-RU" sz="2000"/>
            </a:br>
            <a:r>
              <a:rPr lang="ru-RU" sz="2000"/>
              <a:t>Местность, где находится водоем: луг (мятлик, тимофеевка луговая, пырей).</a:t>
            </a:r>
            <a:br>
              <a:rPr lang="ru-RU" sz="2000"/>
            </a:br>
            <a:r>
              <a:rPr lang="ru-RU" sz="2000"/>
              <a:t>Характеристика воды: вода прозрачная, бесцветная, мусор в небольшом количестве у левого берега ( палки, ветки деревьев).</a:t>
            </a:r>
            <a:br>
              <a:rPr lang="ru-RU" sz="2000"/>
            </a:br>
            <a:r>
              <a:rPr lang="ru-RU" sz="2000"/>
              <a:t>Описание берегов и прибрежной зоны</a:t>
            </a:r>
            <a:br>
              <a:rPr lang="ru-RU" sz="2000"/>
            </a:br>
            <a:r>
              <a:rPr lang="ru-RU" sz="2000"/>
              <a:t>Правый Берег</a:t>
            </a:r>
            <a:br>
              <a:rPr lang="ru-RU" sz="2000"/>
            </a:br>
            <a:r>
              <a:rPr lang="ru-RU" sz="2000"/>
              <a:t>Высота берега: высокая.</a:t>
            </a:r>
            <a:br>
              <a:rPr lang="ru-RU" sz="2000"/>
            </a:br>
            <a:r>
              <a:rPr lang="ru-RU" sz="2000"/>
              <a:t>Травяной покров: сплошной, нарушен эрозией.</a:t>
            </a:r>
            <a:br>
              <a:rPr lang="ru-RU" sz="2000"/>
            </a:br>
            <a:r>
              <a:rPr lang="ru-RU" sz="2000"/>
              <a:t>Древесная растительность: сплошная, представлена преимущественно ивой, кленом.</a:t>
            </a:r>
            <a:br>
              <a:rPr lang="ru-RU" sz="2000"/>
            </a:br>
            <a:r>
              <a:rPr lang="ru-RU" sz="2000"/>
              <a:t>Левый Берег</a:t>
            </a:r>
            <a:br>
              <a:rPr lang="ru-RU" sz="2000"/>
            </a:br>
            <a:r>
              <a:rPr lang="ru-RU" sz="2000"/>
              <a:t>Высота берега: высокая.</a:t>
            </a:r>
            <a:br>
              <a:rPr lang="ru-RU" sz="2000"/>
            </a:br>
            <a:r>
              <a:rPr lang="ru-RU" sz="2000"/>
              <a:t>Травяной покров: сплошной, нарушен эрозией.</a:t>
            </a:r>
            <a:br>
              <a:rPr lang="ru-RU" sz="2000"/>
            </a:br>
            <a:r>
              <a:rPr lang="ru-RU" sz="2000"/>
              <a:t>Древесная растительность: сплошная, представлена преимущественно ольхой, кленом.</a:t>
            </a:r>
            <a:br>
              <a:rPr lang="ru-RU" sz="2000"/>
            </a:br>
            <a:r>
              <a:rPr lang="ru-RU" sz="2000"/>
              <a:t>Прибрежно-водная растительность: редкая, камыш, элодея.</a:t>
            </a:r>
          </a:p>
        </p:txBody>
      </p:sp>
      <p:pic>
        <p:nvPicPr>
          <p:cNvPr id="23555" name="Picture 6" descr="Картинка 20 из 236">
            <a:hlinkClick r:id="rId2"/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588125" y="3429000"/>
            <a:ext cx="2427288" cy="1820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7" name="Picture 2" descr="C:\Documents and Settings\СЕКРЕТАРЬ\Рабочий стол\итог конференция\i005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Прямоугольник 1"/>
          <p:cNvSpPr>
            <a:spLocks noChangeArrowheads="1"/>
          </p:cNvSpPr>
          <p:nvPr/>
        </p:nvSpPr>
        <p:spPr bwMode="auto">
          <a:xfrm>
            <a:off x="3563938" y="260350"/>
            <a:ext cx="22225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400" b="1">
                <a:latin typeface="Calibri" pitchFamily="34" charset="0"/>
              </a:rPr>
              <a:t>Пруд «Малый»</a:t>
            </a:r>
          </a:p>
        </p:txBody>
      </p:sp>
      <p:sp>
        <p:nvSpPr>
          <p:cNvPr id="25602" name="Прямоугольник 2"/>
          <p:cNvSpPr>
            <a:spLocks noChangeArrowheads="1"/>
          </p:cNvSpPr>
          <p:nvPr/>
        </p:nvSpPr>
        <p:spPr bwMode="auto">
          <a:xfrm>
            <a:off x="179388" y="692150"/>
            <a:ext cx="6192837" cy="5578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000"/>
              <a:t>Площадью 0,08 га.</a:t>
            </a:r>
            <a:br>
              <a:rPr lang="ru-RU" sz="2000"/>
            </a:br>
            <a:r>
              <a:rPr lang="ru-RU" sz="2000"/>
              <a:t>Прибрежная растительность редкая, ольха, ива.</a:t>
            </a:r>
            <a:br>
              <a:rPr lang="ru-RU" sz="2000"/>
            </a:br>
            <a:r>
              <a:rPr lang="ru-RU" sz="2000"/>
              <a:t>Водная растительность: нитчатые водоросли</a:t>
            </a:r>
            <a:br>
              <a:rPr lang="ru-RU" sz="2000"/>
            </a:br>
            <a:r>
              <a:rPr lang="ru-RU" sz="2000"/>
              <a:t>Грунт на берегу – глинистый, на дне водоема – ил.</a:t>
            </a:r>
            <a:br>
              <a:rPr lang="ru-RU" sz="2000"/>
            </a:br>
            <a:r>
              <a:rPr lang="ru-RU" sz="2000"/>
              <a:t>Характеристика воды: наличие мусора, вода прозрачная, бесцветная.</a:t>
            </a:r>
            <a:br>
              <a:rPr lang="ru-RU" sz="2000"/>
            </a:br>
            <a:r>
              <a:rPr lang="ru-RU" sz="2000"/>
              <a:t>Описание берегов и прибрежной зоны</a:t>
            </a:r>
            <a:br>
              <a:rPr lang="ru-RU" sz="2000"/>
            </a:br>
            <a:r>
              <a:rPr lang="ru-RU" sz="2000"/>
              <a:t>Правый Берег</a:t>
            </a:r>
            <a:br>
              <a:rPr lang="ru-RU" sz="2000"/>
            </a:br>
            <a:r>
              <a:rPr lang="ru-RU" sz="2000"/>
              <a:t>Высота берега: высокая.</a:t>
            </a:r>
            <a:br>
              <a:rPr lang="ru-RU" sz="2000"/>
            </a:br>
            <a:r>
              <a:rPr lang="ru-RU" sz="2000"/>
              <a:t>Травяной покров: сплошной, нарушен колеей дороги.</a:t>
            </a:r>
            <a:br>
              <a:rPr lang="ru-RU" sz="2000"/>
            </a:br>
            <a:r>
              <a:rPr lang="ru-RU" sz="2000"/>
              <a:t>Древесная растительность: сплошная, представлена преимущественно ольхой, кленом.</a:t>
            </a:r>
            <a:br>
              <a:rPr lang="ru-RU" sz="2000"/>
            </a:br>
            <a:r>
              <a:rPr lang="ru-RU" sz="2000"/>
              <a:t>Левый Берег</a:t>
            </a:r>
            <a:br>
              <a:rPr lang="ru-RU" sz="2000"/>
            </a:br>
            <a:r>
              <a:rPr lang="ru-RU" sz="2000"/>
              <a:t>Высота берега: высокая.</a:t>
            </a:r>
            <a:br>
              <a:rPr lang="ru-RU" sz="2000"/>
            </a:br>
            <a:r>
              <a:rPr lang="ru-RU" sz="2000"/>
              <a:t>Травяной покров: сплошной, не нарушен.</a:t>
            </a:r>
            <a:br>
              <a:rPr lang="ru-RU" sz="2000"/>
            </a:br>
            <a:endParaRPr lang="ru-RU" sz="2000"/>
          </a:p>
        </p:txBody>
      </p:sp>
      <p:pic>
        <p:nvPicPr>
          <p:cNvPr id="25603" name="Picture 4" descr="Картинка 22 из 236">
            <a:hlinkClick r:id="rId2"/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724525" y="2349500"/>
            <a:ext cx="3203575" cy="2274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Rectangle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900"/>
          </a:xfrm>
        </p:spPr>
        <p:txBody>
          <a:bodyPr/>
          <a:lstStyle/>
          <a:p>
            <a:r>
              <a:rPr lang="ru-RU" sz="4000" smtClean="0"/>
              <a:t/>
            </a:r>
            <a:br>
              <a:rPr lang="ru-RU" sz="4000" smtClean="0"/>
            </a:br>
            <a:r>
              <a:rPr lang="ru-RU" sz="2800" b="1" smtClean="0">
                <a:latin typeface="Arial" charset="0"/>
              </a:rPr>
              <a:t>Вид на пруд.</a:t>
            </a:r>
          </a:p>
        </p:txBody>
      </p:sp>
      <p:pic>
        <p:nvPicPr>
          <p:cNvPr id="26628" name="Picture 4" descr="&amp;pcy;&amp;rcy;&amp;ucy;&amp;dcy;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55650" y="1484313"/>
            <a:ext cx="7620000" cy="507682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Прямоугольник 1"/>
          <p:cNvSpPr>
            <a:spLocks noChangeArrowheads="1"/>
          </p:cNvSpPr>
          <p:nvPr/>
        </p:nvSpPr>
        <p:spPr bwMode="auto">
          <a:xfrm>
            <a:off x="179388" y="115888"/>
            <a:ext cx="6269037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400" b="1">
                <a:latin typeface="Calibri" pitchFamily="34" charset="0"/>
              </a:rPr>
              <a:t>Пруд «Нижний». </a:t>
            </a:r>
          </a:p>
          <a:p>
            <a:r>
              <a:rPr lang="ru-RU" sz="2400" b="1">
                <a:latin typeface="Calibri" pitchFamily="34" charset="0"/>
              </a:rPr>
              <a:t>Местные жители называют его «Шоколадка»</a:t>
            </a:r>
          </a:p>
        </p:txBody>
      </p:sp>
      <p:sp>
        <p:nvSpPr>
          <p:cNvPr id="27650" name="Прямоугольник 2"/>
          <p:cNvSpPr>
            <a:spLocks noChangeArrowheads="1"/>
          </p:cNvSpPr>
          <p:nvPr/>
        </p:nvSpPr>
        <p:spPr bwMode="auto">
          <a:xfrm>
            <a:off x="0" y="620713"/>
            <a:ext cx="6678613" cy="5853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>
                <a:latin typeface="Calibri" pitchFamily="34" charset="0"/>
              </a:rPr>
              <a:t> </a:t>
            </a:r>
          </a:p>
          <a:p>
            <a:r>
              <a:rPr lang="ru-RU" sz="2000"/>
              <a:t>Находится у главного входа в дендропарк от Педагогической улицы. Размер 0,25 га.</a:t>
            </a:r>
            <a:br>
              <a:rPr lang="ru-RU" sz="2000"/>
            </a:br>
            <a:r>
              <a:rPr lang="ru-RU" sz="2000"/>
              <a:t>Прибрежная растительность: обильная (камыш, рогоз).</a:t>
            </a:r>
            <a:br>
              <a:rPr lang="ru-RU" sz="2000"/>
            </a:br>
            <a:r>
              <a:rPr lang="ru-RU" sz="2000"/>
              <a:t>Водная растительность: нитчатые водоросли.</a:t>
            </a:r>
            <a:br>
              <a:rPr lang="ru-RU" sz="2000"/>
            </a:br>
            <a:r>
              <a:rPr lang="ru-RU" sz="2000"/>
              <a:t>Грунт на берегу – глинистый, </a:t>
            </a:r>
          </a:p>
          <a:p>
            <a:r>
              <a:rPr lang="ru-RU" sz="2000"/>
              <a:t>на дне водоёма – ил.</a:t>
            </a:r>
            <a:br>
              <a:rPr lang="ru-RU" sz="2000"/>
            </a:br>
            <a:r>
              <a:rPr lang="ru-RU" sz="2000"/>
              <a:t>Характеристика воды: наличие мусора, </a:t>
            </a:r>
          </a:p>
          <a:p>
            <a:r>
              <a:rPr lang="ru-RU" sz="2000"/>
              <a:t>вода мутная, цвет зеленоватый.</a:t>
            </a:r>
            <a:br>
              <a:rPr lang="ru-RU" sz="2000"/>
            </a:br>
            <a:r>
              <a:rPr lang="ru-RU" sz="2000"/>
              <a:t>Описание берегов и прибрежной зоны</a:t>
            </a:r>
            <a:br>
              <a:rPr lang="ru-RU" sz="2000"/>
            </a:br>
            <a:r>
              <a:rPr lang="ru-RU" sz="2000"/>
              <a:t>Правый Берег.</a:t>
            </a:r>
            <a:br>
              <a:rPr lang="ru-RU" sz="2000"/>
            </a:br>
            <a:r>
              <a:rPr lang="ru-RU" sz="2000"/>
              <a:t>Высота берега: Сначала низкий, затем высокий.</a:t>
            </a:r>
            <a:br>
              <a:rPr lang="ru-RU" sz="2000"/>
            </a:br>
            <a:r>
              <a:rPr lang="ru-RU" sz="2000"/>
              <a:t>Древесная растительность: сплошная, представлена преимущественно берёзой, бересклет.</a:t>
            </a:r>
            <a:br>
              <a:rPr lang="ru-RU" sz="2000"/>
            </a:br>
            <a:r>
              <a:rPr lang="ru-RU" sz="2000"/>
              <a:t>Левый Берег.</a:t>
            </a:r>
            <a:br>
              <a:rPr lang="ru-RU" sz="2000"/>
            </a:br>
            <a:r>
              <a:rPr lang="ru-RU" sz="2000"/>
              <a:t>Высота берега: низкий.</a:t>
            </a:r>
            <a:br>
              <a:rPr lang="ru-RU" sz="2000"/>
            </a:br>
            <a:r>
              <a:rPr lang="ru-RU" sz="2000"/>
              <a:t>Древесная растительность: сплошная, представлена преимущественно берёзой.</a:t>
            </a:r>
          </a:p>
        </p:txBody>
      </p:sp>
      <p:pic>
        <p:nvPicPr>
          <p:cNvPr id="27651" name="Picture 4" descr="Картинка 57 из 236">
            <a:hlinkClick r:id="rId2"/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651500" y="1844675"/>
            <a:ext cx="3241675" cy="2438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Rectangle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900"/>
          </a:xfrm>
        </p:spPr>
        <p:txBody>
          <a:bodyPr/>
          <a:lstStyle/>
          <a:p>
            <a:r>
              <a:rPr lang="ru-RU" sz="3200" b="1" smtClean="0"/>
              <a:t>Пруд «Нижний». «Шоколадка»</a:t>
            </a:r>
            <a:r>
              <a:rPr lang="ru-RU" b="1" smtClean="0"/>
              <a:t> </a:t>
            </a:r>
          </a:p>
        </p:txBody>
      </p:sp>
      <p:pic>
        <p:nvPicPr>
          <p:cNvPr id="28674" name="Picture 5" descr="127754433">
            <a:hlinkClick r:id="rId2"/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11188" y="1268413"/>
            <a:ext cx="8064500" cy="5370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Прямоугольник 1"/>
          <p:cNvSpPr>
            <a:spLocks noChangeArrowheads="1"/>
          </p:cNvSpPr>
          <p:nvPr/>
        </p:nvSpPr>
        <p:spPr bwMode="auto">
          <a:xfrm>
            <a:off x="2843213" y="188913"/>
            <a:ext cx="34702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400" b="1"/>
              <a:t>Пруд «Центральный»</a:t>
            </a:r>
          </a:p>
        </p:txBody>
      </p:sp>
      <p:sp>
        <p:nvSpPr>
          <p:cNvPr id="30722" name="Прямоугольник 2"/>
          <p:cNvSpPr>
            <a:spLocks noChangeArrowheads="1"/>
          </p:cNvSpPr>
          <p:nvPr/>
        </p:nvSpPr>
        <p:spPr bwMode="auto">
          <a:xfrm>
            <a:off x="179388" y="692150"/>
            <a:ext cx="8604250" cy="4664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000"/>
              <a:t>Располагается на пересечении березовой с лиственничной и каштановой аллеями. Размер 0,1 га.</a:t>
            </a:r>
            <a:br>
              <a:rPr lang="ru-RU" sz="2000"/>
            </a:br>
            <a:r>
              <a:rPr lang="ru-RU" sz="2000"/>
              <a:t>Прибрежная растительность: редкая (пижма обыкновенная, окопник лекарственный).</a:t>
            </a:r>
            <a:br>
              <a:rPr lang="ru-RU" sz="2000"/>
            </a:br>
            <a:r>
              <a:rPr lang="ru-RU" sz="2000"/>
              <a:t>Водная растительность: водоросли</a:t>
            </a:r>
            <a:br>
              <a:rPr lang="ru-RU" sz="2000"/>
            </a:br>
            <a:r>
              <a:rPr lang="ru-RU" sz="2000"/>
              <a:t>Грунт на берегу – утоптанный песчано-глинистый.</a:t>
            </a:r>
            <a:br>
              <a:rPr lang="ru-RU" sz="2000"/>
            </a:br>
            <a:r>
              <a:rPr lang="ru-RU" sz="2000"/>
              <a:t>Характеристика воды: наличие следов нефтепродуктов - отдельные пятна; наличие мусора, вода слегка мутная, цвет светло-желтый.</a:t>
            </a:r>
            <a:br>
              <a:rPr lang="ru-RU" sz="2000"/>
            </a:br>
            <a:r>
              <a:rPr lang="ru-RU" sz="2000"/>
              <a:t>Характеристика берега и прибрежной зоны</a:t>
            </a:r>
            <a:br>
              <a:rPr lang="ru-RU" sz="2000"/>
            </a:br>
            <a:r>
              <a:rPr lang="ru-RU" sz="2000"/>
              <a:t>Правый Берег</a:t>
            </a:r>
            <a:br>
              <a:rPr lang="ru-RU" sz="2000"/>
            </a:br>
            <a:r>
              <a:rPr lang="ru-RU" sz="2000"/>
              <a:t>Древесная растительность: редкая, представлена преимущественно ивой.</a:t>
            </a:r>
            <a:br>
              <a:rPr lang="ru-RU" sz="2000"/>
            </a:br>
            <a:r>
              <a:rPr lang="ru-RU" sz="2000"/>
              <a:t>Левый Берег</a:t>
            </a:r>
            <a:br>
              <a:rPr lang="ru-RU" sz="2000"/>
            </a:br>
            <a:r>
              <a:rPr lang="ru-RU" sz="2000"/>
              <a:t>Древесная растительность: редкая, представлена преимущественно ивой.</a:t>
            </a:r>
          </a:p>
        </p:txBody>
      </p:sp>
      <p:pic>
        <p:nvPicPr>
          <p:cNvPr id="30723" name="Picture 4" descr="Картинка 63 из 236">
            <a:hlinkClick r:id="rId2"/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50825" y="4459288"/>
            <a:ext cx="3600450" cy="2398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24" name="Picture 6" descr="Картинка 72 из 236">
            <a:hlinkClick r:id="rId4"/>
          </p:cNvPr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924300" y="4797425"/>
            <a:ext cx="2438400" cy="1628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25" name="Picture 8" descr="Картинка 98 из 236">
            <a:hlinkClick r:id="rId6"/>
          </p:cNvPr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6516688" y="4581525"/>
            <a:ext cx="2484437" cy="2084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4000" b="1" smtClean="0"/>
              <a:t>Пруд «Центральный»</a:t>
            </a:r>
            <a:br>
              <a:rPr lang="ru-RU" sz="4000" b="1" smtClean="0"/>
            </a:br>
            <a:endParaRPr lang="ru-RU" sz="4000" b="1" smtClean="0"/>
          </a:p>
        </p:txBody>
      </p:sp>
      <p:pic>
        <p:nvPicPr>
          <p:cNvPr id="31746" name="Picture 5" descr="119325237">
            <a:hlinkClick r:id="rId2"/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95288" y="1052513"/>
            <a:ext cx="8353425" cy="5564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Прямоугольник 1"/>
          <p:cNvSpPr>
            <a:spLocks noChangeArrowheads="1"/>
          </p:cNvSpPr>
          <p:nvPr/>
        </p:nvSpPr>
        <p:spPr bwMode="auto">
          <a:xfrm>
            <a:off x="0" y="981075"/>
            <a:ext cx="4572000" cy="1190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/>
              <a:t>Обследуя поверхность водоемов мы обнаружили их загрязнения : наличие мусора, нефтяных пятен, посторонних примесей.</a:t>
            </a:r>
          </a:p>
        </p:txBody>
      </p:sp>
      <p:sp>
        <p:nvSpPr>
          <p:cNvPr id="32770" name="Прямоугольник 2"/>
          <p:cNvSpPr>
            <a:spLocks noChangeArrowheads="1"/>
          </p:cNvSpPr>
          <p:nvPr/>
        </p:nvSpPr>
        <p:spPr bwMode="auto">
          <a:xfrm>
            <a:off x="4211638" y="115888"/>
            <a:ext cx="4824412" cy="64087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/>
              <a:t>Прозрачность воды зависит от нескольких факторов: количества взвешенных частиц ила, глины, песка, микроорганизмов и наличия некоторых химических веществ.</a:t>
            </a:r>
            <a:br>
              <a:rPr lang="ru-RU"/>
            </a:br>
            <a:r>
              <a:rPr lang="ru-RU"/>
              <a:t>Для определения прозрачности воды из водоемов наполняем мерный цилиндр высотой 20 см и пробуем прочитать газетный текст через толщу воды. Если прочитать невозможно, то устанавливаем через какой слой можно прочитать текст.</a:t>
            </a:r>
            <a:br>
              <a:rPr lang="ru-RU"/>
            </a:br>
            <a:r>
              <a:rPr lang="ru-RU"/>
              <a:t>Цвет.</a:t>
            </a:r>
            <a:br>
              <a:rPr lang="ru-RU"/>
            </a:br>
            <a:r>
              <a:rPr lang="ru-RU"/>
              <a:t>Для определения цвета заполняем пробирку водой из водоемов и сравниваем с белым листом бумаги.</a:t>
            </a:r>
            <a:br>
              <a:rPr lang="ru-RU"/>
            </a:br>
            <a:r>
              <a:rPr lang="ru-RU"/>
              <a:t>Запах.</a:t>
            </a:r>
            <a:br>
              <a:rPr lang="ru-RU"/>
            </a:br>
            <a:r>
              <a:rPr lang="ru-RU"/>
              <a:t>Запах воде придают вещества, которые попадают в нее естественным путем или со сточными водами. Для определения при обычных условиях закрываем пробирку с пробой воды пробкой и встряхиваем. Открываем пробирку, осторожно нюхаем. Отмечаем интенсивность и характер запаха.</a:t>
            </a:r>
          </a:p>
        </p:txBody>
      </p:sp>
      <p:pic>
        <p:nvPicPr>
          <p:cNvPr id="32771" name="Picture 4" descr="Картинка 98 из 236">
            <a:hlinkClick r:id="rId2"/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79388" y="2924175"/>
            <a:ext cx="3816350" cy="2538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2772" name="Rectangle 5"/>
          <p:cNvSpPr>
            <a:spLocks noChangeArrowheads="1"/>
          </p:cNvSpPr>
          <p:nvPr/>
        </p:nvSpPr>
        <p:spPr bwMode="auto">
          <a:xfrm>
            <a:off x="971550" y="187325"/>
            <a:ext cx="2417763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400" b="1"/>
              <a:t>Прозрачность.</a:t>
            </a:r>
            <a:br>
              <a:rPr lang="ru-RU" sz="2400" b="1"/>
            </a:br>
            <a:endParaRPr lang="ru-RU" sz="2400" b="1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3" name="Прямоугольник 1"/>
          <p:cNvSpPr>
            <a:spLocks noChangeArrowheads="1"/>
          </p:cNvSpPr>
          <p:nvPr/>
        </p:nvSpPr>
        <p:spPr bwMode="auto">
          <a:xfrm>
            <a:off x="971550" y="1484313"/>
            <a:ext cx="7561263" cy="4108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400" b="1">
                <a:cs typeface="Times New Roman" pitchFamily="18" charset="0"/>
              </a:rPr>
              <a:t>Цель:</a:t>
            </a:r>
            <a:r>
              <a:rPr lang="ru-RU" sz="2400">
                <a:cs typeface="Times New Roman" pitchFamily="18" charset="0"/>
              </a:rPr>
              <a:t> сформировать представление о загрязненности водоемов, его причинах и методах биоиндикации.</a:t>
            </a:r>
            <a:br>
              <a:rPr lang="ru-RU" sz="2400">
                <a:cs typeface="Times New Roman" pitchFamily="18" charset="0"/>
              </a:rPr>
            </a:br>
            <a:r>
              <a:rPr lang="ru-RU" sz="2400">
                <a:cs typeface="Times New Roman" pitchFamily="18" charset="0"/>
              </a:rPr>
              <a:t>Оборудование: наборы карточек по 4 – 5 штук с изображениями и названиями беспозвоночных животных, которые являются индикаторами для разных уровней загрязнения.</a:t>
            </a:r>
          </a:p>
          <a:p>
            <a:r>
              <a:rPr lang="ru-RU" sz="2400" b="1">
                <a:solidFill>
                  <a:schemeClr val="hlink"/>
                </a:solidFill>
                <a:cs typeface="Times New Roman" pitchFamily="18" charset="0"/>
              </a:rPr>
              <a:t>Ход исследования:</a:t>
            </a:r>
          </a:p>
          <a:p>
            <a:r>
              <a:rPr lang="ru-RU" sz="2400">
                <a:cs typeface="Times New Roman" pitchFamily="18" charset="0"/>
              </a:rPr>
              <a:t>Берем пробу и устанавливаем присутствуют ли в ней показательные для индикации организмы видимые визуально. Готовим микропрепараты для микроскопического исследования.</a:t>
            </a:r>
          </a:p>
        </p:txBody>
      </p:sp>
      <p:sp>
        <p:nvSpPr>
          <p:cNvPr id="33794" name="Rectangle 3"/>
          <p:cNvSpPr>
            <a:spLocks noChangeArrowheads="1"/>
          </p:cNvSpPr>
          <p:nvPr/>
        </p:nvSpPr>
        <p:spPr bwMode="auto">
          <a:xfrm>
            <a:off x="827088" y="476250"/>
            <a:ext cx="7900987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400" b="1"/>
              <a:t>Оценка качества водоема методом биоиндикации.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Прямоугольник 1"/>
          <p:cNvSpPr>
            <a:spLocks noChangeArrowheads="1"/>
          </p:cNvSpPr>
          <p:nvPr/>
        </p:nvSpPr>
        <p:spPr bwMode="auto">
          <a:xfrm>
            <a:off x="179388" y="620713"/>
            <a:ext cx="4572000" cy="502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400" b="1"/>
              <a:t>Содержание.</a:t>
            </a:r>
          </a:p>
          <a:p>
            <a:r>
              <a:rPr lang="ru-RU" sz="2000"/>
              <a:t>1. Цели работы.</a:t>
            </a:r>
            <a:br>
              <a:rPr lang="ru-RU" sz="2000"/>
            </a:br>
            <a:r>
              <a:rPr lang="ru-RU" sz="2000"/>
              <a:t>2. Экологическое состояние водоемов.</a:t>
            </a:r>
            <a:br>
              <a:rPr lang="ru-RU" sz="2000"/>
            </a:br>
            <a:r>
              <a:rPr lang="ru-RU" sz="2000"/>
              <a:t>3. Пруды района Бирюлево – Восточное.</a:t>
            </a:r>
            <a:br>
              <a:rPr lang="ru-RU" sz="2000"/>
            </a:br>
            <a:r>
              <a:rPr lang="ru-RU" sz="2000"/>
              <a:t>4. Пруд «Большой».</a:t>
            </a:r>
            <a:br>
              <a:rPr lang="ru-RU" sz="2000"/>
            </a:br>
            <a:r>
              <a:rPr lang="ru-RU" sz="2000"/>
              <a:t>5. Пруд «Малый».</a:t>
            </a:r>
            <a:br>
              <a:rPr lang="ru-RU" sz="2000"/>
            </a:br>
            <a:r>
              <a:rPr lang="ru-RU" sz="2000"/>
              <a:t>6. Пруд «Нижний».</a:t>
            </a:r>
            <a:br>
              <a:rPr lang="ru-RU" sz="2000"/>
            </a:br>
            <a:r>
              <a:rPr lang="ru-RU" sz="2000"/>
              <a:t>7. Пруд «Центральный».</a:t>
            </a:r>
            <a:br>
              <a:rPr lang="ru-RU" sz="2000"/>
            </a:br>
            <a:r>
              <a:rPr lang="ru-RU" sz="2000"/>
              <a:t>8. Проведение лабораторных исследований.</a:t>
            </a:r>
            <a:br>
              <a:rPr lang="ru-RU" sz="2000"/>
            </a:br>
            <a:r>
              <a:rPr lang="ru-RU" sz="2000"/>
              <a:t>9. Результаты качества исследуемой прудовой воды.</a:t>
            </a:r>
            <a:br>
              <a:rPr lang="ru-RU" sz="2000"/>
            </a:br>
            <a:r>
              <a:rPr lang="ru-RU" sz="2000"/>
              <a:t>10. Выводы.</a:t>
            </a:r>
            <a:br>
              <a:rPr lang="ru-RU" sz="2000"/>
            </a:br>
            <a:endParaRPr lang="ru-RU" sz="2000"/>
          </a:p>
        </p:txBody>
      </p:sp>
      <p:pic>
        <p:nvPicPr>
          <p:cNvPr id="15362" name="Picture 3" descr="Картинка 12 из 236">
            <a:hlinkClick r:id="rId2"/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211638" y="1628775"/>
            <a:ext cx="4608512" cy="3449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611188" y="476250"/>
          <a:ext cx="8135937" cy="6008688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1627257"/>
                <a:gridCol w="1627257"/>
                <a:gridCol w="1627257"/>
                <a:gridCol w="1627257"/>
                <a:gridCol w="1627257"/>
              </a:tblGrid>
              <a:tr h="1092403">
                <a:tc>
                  <a:txBody>
                    <a:bodyPr/>
                    <a:lstStyle/>
                    <a:p>
                      <a:pPr algn="ctr"/>
                      <a:r>
                        <a:rPr lang="ru-RU" sz="1400" dirty="0"/>
                        <a:t>Показательные организмы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/>
                        <a:t>Большой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/>
                        <a:t>Малый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/>
                        <a:t>Нижний</a:t>
                      </a:r>
                      <a:endParaRPr lang="ru-RU" sz="140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/>
                        <a:t>Центральный</a:t>
                      </a:r>
                      <a:endParaRPr lang="ru-RU" sz="140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/>
                </a:tc>
              </a:tr>
              <a:tr h="546202">
                <a:tc>
                  <a:txBody>
                    <a:bodyPr/>
                    <a:lstStyle/>
                    <a:p>
                      <a:pPr algn="ctr"/>
                      <a:r>
                        <a:rPr lang="ru-RU" sz="1400"/>
                        <a:t>Личинки веснянок</a:t>
                      </a:r>
                      <a:endParaRPr lang="ru-RU" sz="140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/>
                        <a:t>-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/>
                        <a:t>-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/>
                        <a:t>-</a:t>
                      </a:r>
                      <a:endParaRPr lang="ru-RU" sz="140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/>
                        <a:t>-</a:t>
                      </a:r>
                      <a:endParaRPr lang="ru-RU" sz="140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/>
                </a:tc>
              </a:tr>
              <a:tr h="819302">
                <a:tc>
                  <a:txBody>
                    <a:bodyPr/>
                    <a:lstStyle/>
                    <a:p>
                      <a:pPr algn="ctr"/>
                      <a:r>
                        <a:rPr lang="ru-RU" sz="1400"/>
                        <a:t>Личинки ручейников</a:t>
                      </a:r>
                      <a:endParaRPr lang="ru-RU" sz="140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/>
                        <a:t>1</a:t>
                      </a:r>
                      <a:endParaRPr lang="ru-RU" sz="140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/>
                        <a:t>-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/>
                        <a:t>-</a:t>
                      </a:r>
                      <a:endParaRPr lang="ru-RU" sz="140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/>
                        <a:t>1</a:t>
                      </a:r>
                      <a:endParaRPr lang="ru-RU" sz="140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/>
                </a:tc>
              </a:tr>
              <a:tr h="819302">
                <a:tc>
                  <a:txBody>
                    <a:bodyPr/>
                    <a:lstStyle/>
                    <a:p>
                      <a:pPr algn="ctr"/>
                      <a:r>
                        <a:rPr lang="ru-RU" sz="1400"/>
                        <a:t>Трубочник или мотыль</a:t>
                      </a:r>
                      <a:endParaRPr lang="ru-RU" sz="140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/>
                        <a:t>2</a:t>
                      </a:r>
                      <a:endParaRPr lang="ru-RU" sz="140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/>
                        <a:t>2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/>
                        <a:t>1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/>
                        <a:t>3</a:t>
                      </a:r>
                      <a:endParaRPr lang="ru-RU" sz="140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/>
                </a:tc>
              </a:tr>
              <a:tr h="1092403">
                <a:tc>
                  <a:txBody>
                    <a:bodyPr/>
                    <a:lstStyle/>
                    <a:p>
                      <a:pPr algn="ctr"/>
                      <a:r>
                        <a:rPr lang="ru-RU" sz="1400"/>
                        <a:t>Личинка разнокрылой стрекозы</a:t>
                      </a:r>
                      <a:endParaRPr lang="ru-RU" sz="140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/>
                        <a:t>-</a:t>
                      </a:r>
                      <a:endParaRPr lang="ru-RU" sz="140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/>
                        <a:t>-</a:t>
                      </a:r>
                      <a:endParaRPr lang="ru-RU" sz="140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/>
                        <a:t>-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/>
                        <a:t>1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/>
                </a:tc>
              </a:tr>
              <a:tr h="1092403">
                <a:tc>
                  <a:txBody>
                    <a:bodyPr/>
                    <a:lstStyle/>
                    <a:p>
                      <a:pPr algn="ctr"/>
                      <a:r>
                        <a:rPr lang="ru-RU" sz="1400"/>
                        <a:t>Личинка комара-звонца (дергунца)</a:t>
                      </a:r>
                      <a:endParaRPr lang="ru-RU" sz="140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/>
                        <a:t>6</a:t>
                      </a:r>
                      <a:endParaRPr lang="ru-RU" sz="140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/>
                        <a:t>2</a:t>
                      </a:r>
                      <a:endParaRPr lang="ru-RU" sz="140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/>
                        <a:t>3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/>
                        <a:t>4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/>
                </a:tc>
              </a:tr>
              <a:tr h="546202">
                <a:tc>
                  <a:txBody>
                    <a:bodyPr/>
                    <a:lstStyle/>
                    <a:p>
                      <a:pPr algn="ctr"/>
                      <a:r>
                        <a:rPr lang="ru-RU" sz="1400"/>
                        <a:t>Водомерка большая</a:t>
                      </a:r>
                      <a:endParaRPr lang="ru-RU" sz="140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/>
                        <a:t>-</a:t>
                      </a:r>
                      <a:endParaRPr lang="ru-RU" sz="140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/>
                        <a:t>-</a:t>
                      </a:r>
                      <a:endParaRPr lang="ru-RU" sz="140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/>
                        <a:t>1</a:t>
                      </a:r>
                      <a:endParaRPr lang="ru-RU" sz="140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/>
                        <a:t>2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1" name="Прямоугольник 18"/>
          <p:cNvSpPr>
            <a:spLocks noChangeArrowheads="1"/>
          </p:cNvSpPr>
          <p:nvPr/>
        </p:nvSpPr>
        <p:spPr bwMode="auto">
          <a:xfrm>
            <a:off x="684213" y="549275"/>
            <a:ext cx="7632700" cy="607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800" b="1">
                <a:solidFill>
                  <a:schemeClr val="hlink"/>
                </a:solidFill>
              </a:rPr>
              <a:t>На основании собранного нами материала и проведенных исследований экологического состояния прудов Бирюлевского дендропарка можно сделать следующие выводы:</a:t>
            </a:r>
            <a:br>
              <a:rPr lang="ru-RU" sz="2800" b="1">
                <a:solidFill>
                  <a:schemeClr val="hlink"/>
                </a:solidFill>
              </a:rPr>
            </a:br>
            <a:r>
              <a:rPr lang="ru-RU" sz="2800"/>
              <a:t>Наиболее экологически чистым является «Большой пруд». </a:t>
            </a:r>
          </a:p>
          <a:p>
            <a:r>
              <a:rPr lang="ru-RU" sz="2800"/>
              <a:t>В худшем экологическом состоянии находятся пруды – «Малый», «Центральный», «Северный».</a:t>
            </a:r>
            <a:br>
              <a:rPr lang="ru-RU" sz="2800"/>
            </a:br>
            <a:r>
              <a:rPr lang="ru-RU" sz="2800"/>
              <a:t>Эти пруды требуют очистки от бытового мусора, который вызывает загрязнение воды и заиление дна.</a:t>
            </a:r>
            <a:br>
              <a:rPr lang="ru-RU" sz="2800"/>
            </a:br>
            <a:endParaRPr lang="ru-RU" sz="280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5" name="Rectangle 3"/>
          <p:cNvSpPr>
            <a:spLocks noGrp="1"/>
          </p:cNvSpPr>
          <p:nvPr>
            <p:ph type="body" idx="1"/>
          </p:nvPr>
        </p:nvSpPr>
        <p:spPr>
          <a:xfrm>
            <a:off x="457200" y="1196975"/>
            <a:ext cx="8229600" cy="4929188"/>
          </a:xfrm>
        </p:spPr>
        <p:txBody>
          <a:bodyPr/>
          <a:lstStyle/>
          <a:p>
            <a:pPr eaLnBrk="1" hangingPunct="1">
              <a:lnSpc>
                <a:spcPct val="80000"/>
              </a:lnSpc>
              <a:spcBef>
                <a:spcPct val="0"/>
              </a:spcBef>
              <a:buFontTx/>
              <a:buNone/>
            </a:pPr>
            <a:r>
              <a:rPr lang="ru-RU" sz="2800" smtClean="0"/>
              <a:t>        </a:t>
            </a:r>
            <a:r>
              <a:rPr lang="ru-RU" sz="2800" smtClean="0">
                <a:latin typeface="Arial" charset="0"/>
              </a:rPr>
              <a:t>Качество прудовой воды ухудшается из – за близко проходящей автомобильной трассы, выбросов большого количества газообразных веществ, которые распространяются на прилегающую местность и загрязняют водоемы и береговую территорию.</a:t>
            </a:r>
            <a:br>
              <a:rPr lang="ru-RU" sz="2800" smtClean="0">
                <a:latin typeface="Arial" charset="0"/>
              </a:rPr>
            </a:br>
            <a:r>
              <a:rPr lang="ru-RU" sz="2800" smtClean="0">
                <a:latin typeface="Arial" charset="0"/>
              </a:rPr>
              <a:t>   Совокупный отрицательный эффект промышленных и транспортных загрязнений усиливается продуктами химических реакций составляющих их веществ, в виде кислотных дождей и смогов.</a:t>
            </a:r>
            <a:br>
              <a:rPr lang="ru-RU" sz="2800" smtClean="0">
                <a:latin typeface="Arial" charset="0"/>
              </a:rPr>
            </a:br>
            <a:endParaRPr lang="ru-RU" sz="2800" smtClean="0">
              <a:latin typeface="Arial" charset="0"/>
            </a:endParaRPr>
          </a:p>
          <a:p>
            <a:pPr>
              <a:lnSpc>
                <a:spcPct val="80000"/>
              </a:lnSpc>
            </a:pPr>
            <a:endParaRPr lang="ru-RU" sz="280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89" name="Прямоугольник 1"/>
          <p:cNvSpPr>
            <a:spLocks noChangeArrowheads="1"/>
          </p:cNvSpPr>
          <p:nvPr/>
        </p:nvSpPr>
        <p:spPr bwMode="auto">
          <a:xfrm>
            <a:off x="323850" y="260350"/>
            <a:ext cx="8496300" cy="6497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800"/>
              <a:t>В местах коллективного отдыха жителей микрорайона наблюдается вытаптывание растительного покрова почвы из – за неудовлетворительного состояния пешеходных дорожек, отсутствия ограждений, неконтролируемого выгула собак и низкой экологической культуры населения.</a:t>
            </a:r>
          </a:p>
          <a:p>
            <a:r>
              <a:rPr lang="ru-RU" sz="2800" b="1">
                <a:solidFill>
                  <a:schemeClr val="hlink"/>
                </a:solidFill>
              </a:rPr>
              <a:t>Наши предложения по улучшению экологического состояния водоемов:</a:t>
            </a:r>
          </a:p>
          <a:p>
            <a:r>
              <a:rPr lang="ru-RU" sz="2800"/>
              <a:t>Силами учеников школ и населения микрорайона (субботники, экологические акции) очистить водоемы с прилежащей территорий от бытового мусора, прочистить зеленые насаждения и удалить сушняк.</a:t>
            </a:r>
            <a:br>
              <a:rPr lang="ru-RU" sz="2800"/>
            </a:br>
            <a:endParaRPr lang="ru-RU" sz="280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3" name="Rectangle 3"/>
          <p:cNvSpPr>
            <a:spLocks noGrp="1"/>
          </p:cNvSpPr>
          <p:nvPr>
            <p:ph type="body" idx="1"/>
          </p:nvPr>
        </p:nvSpPr>
        <p:spPr>
          <a:xfrm>
            <a:off x="457200" y="476250"/>
            <a:ext cx="8229600" cy="5649913"/>
          </a:xfrm>
        </p:spPr>
        <p:txBody>
          <a:bodyPr/>
          <a:lstStyle/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sz="2800" smtClean="0"/>
              <a:t>       </a:t>
            </a:r>
            <a:r>
              <a:rPr lang="ru-RU" sz="2800" smtClean="0">
                <a:latin typeface="Arial" charset="0"/>
              </a:rPr>
              <a:t>В местах активного отдыха установить мусоросборники и ограждения водоохранных зон для исключения возможных свалок.</a:t>
            </a:r>
            <a:br>
              <a:rPr lang="ru-RU" sz="2800" smtClean="0">
                <a:latin typeface="Arial" charset="0"/>
              </a:rPr>
            </a:br>
            <a:r>
              <a:rPr lang="ru-RU" sz="2800" smtClean="0">
                <a:latin typeface="Arial" charset="0"/>
              </a:rPr>
              <a:t>Увеличить количество информационных стендов в целях экологического просвещения населения.</a:t>
            </a:r>
            <a:br>
              <a:rPr lang="ru-RU" sz="2800" smtClean="0">
                <a:latin typeface="Arial" charset="0"/>
              </a:rPr>
            </a:br>
            <a:r>
              <a:rPr lang="ru-RU" sz="2800" smtClean="0">
                <a:latin typeface="Arial" charset="0"/>
              </a:rPr>
              <a:t>   Экологической службе города усилить надзор за выбросами автомобильных газов, увеличить штрафы за превышение нормативов выбросов промышленными предприятиями района.</a:t>
            </a:r>
          </a:p>
          <a:p>
            <a:endParaRPr lang="ru-RU" sz="2800" smtClean="0">
              <a:latin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937" name="Picture 2" descr="Картинка 110 из 236">
            <a:hlinkClick r:id="rId2"/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3609975"/>
            <a:ext cx="4876800" cy="324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9938" name="Picture 4" descr="Картинка 111 из 236">
            <a:hlinkClick r:id="rId4"/>
          </p:cNvPr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267200" y="0"/>
            <a:ext cx="4876800" cy="3644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9939" name="Picture 6" descr="Картинка 117 из 236">
            <a:hlinkClick r:id="rId6"/>
          </p:cNvPr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4267200" y="3609975"/>
            <a:ext cx="4876800" cy="324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9940" name="Picture 8" descr="Картинка 151 из 206">
            <a:hlinkClick r:id="rId8"/>
          </p:cNvPr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0" y="0"/>
            <a:ext cx="4643438" cy="3716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Прямоугольник 1"/>
          <p:cNvSpPr>
            <a:spLocks noChangeArrowheads="1"/>
          </p:cNvSpPr>
          <p:nvPr/>
        </p:nvSpPr>
        <p:spPr bwMode="auto">
          <a:xfrm>
            <a:off x="250825" y="620713"/>
            <a:ext cx="8569325" cy="5203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400" b="1">
                <a:solidFill>
                  <a:schemeClr val="hlink"/>
                </a:solidFill>
              </a:rPr>
              <a:t>Цели работы</a:t>
            </a:r>
            <a:r>
              <a:rPr lang="ru-RU" sz="2400"/>
              <a:t/>
            </a:r>
            <a:br>
              <a:rPr lang="ru-RU" sz="2400"/>
            </a:br>
            <a:r>
              <a:rPr lang="ru-RU" sz="2400"/>
              <a:t>1) Выяснить экологическое состояние прудов Бирюлёвского дендропарка и условия их существования.</a:t>
            </a:r>
            <a:br>
              <a:rPr lang="ru-RU" sz="2400"/>
            </a:br>
            <a:r>
              <a:rPr lang="ru-RU" sz="2400"/>
              <a:t>2) Оценить состояние природной среды в данном биогеоценозе.</a:t>
            </a:r>
            <a:br>
              <a:rPr lang="ru-RU" sz="2400"/>
            </a:br>
            <a:r>
              <a:rPr lang="ru-RU" sz="2400"/>
              <a:t>3) Собрать информацию о водоемах своего района</a:t>
            </a:r>
          </a:p>
          <a:p>
            <a:endParaRPr lang="ru-RU" sz="2400"/>
          </a:p>
          <a:p>
            <a:r>
              <a:rPr lang="ru-RU" sz="2400" b="1">
                <a:solidFill>
                  <a:schemeClr val="hlink"/>
                </a:solidFill>
              </a:rPr>
              <a:t>Задачи:</a:t>
            </a:r>
            <a:br>
              <a:rPr lang="ru-RU" sz="2400" b="1">
                <a:solidFill>
                  <a:schemeClr val="hlink"/>
                </a:solidFill>
              </a:rPr>
            </a:br>
            <a:r>
              <a:rPr lang="ru-RU" sz="2400"/>
              <a:t>1) Провести исследование состояния водоемов.</a:t>
            </a:r>
            <a:br>
              <a:rPr lang="ru-RU" sz="2400"/>
            </a:br>
            <a:r>
              <a:rPr lang="ru-RU" sz="2400"/>
              <a:t>2) По результатам работы сделать выводы и предложить меры по улучшению экосистемы.</a:t>
            </a:r>
            <a:br>
              <a:rPr lang="ru-RU" sz="2400"/>
            </a:br>
            <a:r>
              <a:rPr lang="ru-RU" sz="2400"/>
              <a:t>3) Выработать практические умения и навыки, направленные на сохранение и умножение природных богатств.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Rectangle 2"/>
          <p:cNvSpPr>
            <a:spLocks noGrp="1"/>
          </p:cNvSpPr>
          <p:nvPr>
            <p:ph type="title" idx="4294967295"/>
          </p:nvPr>
        </p:nvSpPr>
        <p:spPr>
          <a:xfrm>
            <a:off x="0" y="0"/>
            <a:ext cx="8229600" cy="1143000"/>
          </a:xfrm>
        </p:spPr>
        <p:txBody>
          <a:bodyPr/>
          <a:lstStyle/>
          <a:p>
            <a:r>
              <a:rPr lang="ru-RU" sz="3600" smtClean="0"/>
              <a:t>Водоёмы дендропарка:</a:t>
            </a:r>
          </a:p>
        </p:txBody>
      </p:sp>
      <p:sp>
        <p:nvSpPr>
          <p:cNvPr id="16386" name="Rectangle 3"/>
          <p:cNvSpPr>
            <a:spLocks noGrp="1"/>
          </p:cNvSpPr>
          <p:nvPr>
            <p:ph type="body" sz="half" idx="4294967295"/>
          </p:nvPr>
        </p:nvSpPr>
        <p:spPr>
          <a:xfrm>
            <a:off x="0" y="1066800"/>
            <a:ext cx="4762500" cy="267970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ru-RU" sz="2000" smtClean="0"/>
              <a:t>Специально для комфортного произрастания растительности в сухое время года, в дендропарке вырыто 4 пруда: </a:t>
            </a:r>
          </a:p>
          <a:p>
            <a:pPr>
              <a:lnSpc>
                <a:spcPct val="90000"/>
              </a:lnSpc>
            </a:pPr>
            <a:r>
              <a:rPr lang="ru-RU" sz="2000" smtClean="0"/>
              <a:t>«Большой»</a:t>
            </a:r>
            <a:br>
              <a:rPr lang="ru-RU" sz="2000" smtClean="0"/>
            </a:br>
            <a:r>
              <a:rPr lang="ru-RU" sz="2000" smtClean="0"/>
              <a:t> «Малый»</a:t>
            </a:r>
            <a:br>
              <a:rPr lang="ru-RU" sz="2000" smtClean="0"/>
            </a:br>
            <a:r>
              <a:rPr lang="ru-RU" sz="2000" smtClean="0"/>
              <a:t> «Нижний»</a:t>
            </a:r>
            <a:br>
              <a:rPr lang="ru-RU" sz="2000" smtClean="0"/>
            </a:br>
            <a:r>
              <a:rPr lang="ru-RU" sz="2000" smtClean="0"/>
              <a:t> «Центральный»</a:t>
            </a:r>
            <a:br>
              <a:rPr lang="ru-RU" sz="2000" smtClean="0"/>
            </a:br>
            <a:endParaRPr lang="ru-RU" sz="2000" smtClean="0"/>
          </a:p>
        </p:txBody>
      </p:sp>
      <p:pic>
        <p:nvPicPr>
          <p:cNvPr id="16387" name="Picture 4" descr="Центральный пруд [Бирюлевский дендропарк, 15 октября 2005 года]"/>
          <p:cNvPicPr>
            <a:picLocks noChangeAspect="1" noChangeArrowheads="1"/>
          </p:cNvPicPr>
          <p:nvPr>
            <p:ph sz="quarter" idx="4294967295"/>
          </p:nvPr>
        </p:nvPicPr>
        <p:blipFill>
          <a:blip r:embed="rId3"/>
          <a:srcRect/>
          <a:stretch>
            <a:fillRect/>
          </a:stretch>
        </p:blipFill>
        <p:spPr>
          <a:xfrm>
            <a:off x="5076825" y="1052513"/>
            <a:ext cx="3868738" cy="2578100"/>
          </a:xfrm>
        </p:spPr>
      </p:pic>
      <p:pic>
        <p:nvPicPr>
          <p:cNvPr id="16388" name="Picture 5" descr="На берегу пруда 'Шоколадка' [Бирюлевский дендропарк, 2 октября 2005 года]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52400" y="4318000"/>
            <a:ext cx="3581400" cy="2387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89" name="Picture 6" descr="3"/>
          <p:cNvPicPr>
            <a:picLocks noChangeAspect="1" noChangeArrowheads="1"/>
          </p:cNvPicPr>
          <p:nvPr>
            <p:ph sz="quarter" idx="4294967295"/>
          </p:nvPr>
        </p:nvPicPr>
        <p:blipFill>
          <a:blip r:embed="rId5"/>
          <a:srcRect/>
          <a:stretch>
            <a:fillRect/>
          </a:stretch>
        </p:blipFill>
        <p:spPr>
          <a:xfrm>
            <a:off x="4800600" y="3810000"/>
            <a:ext cx="3938588" cy="2741613"/>
          </a:xfrm>
        </p:spPr>
      </p:pic>
      <p:pic>
        <p:nvPicPr>
          <p:cNvPr id="16390" name="Picture 3" descr="Картинка 12 из 236">
            <a:hlinkClick r:id="rId6"/>
          </p:cNvPr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2514600" y="2286000"/>
            <a:ext cx="3149600" cy="2357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Прямоугольник 1"/>
          <p:cNvSpPr>
            <a:spLocks noChangeArrowheads="1"/>
          </p:cNvSpPr>
          <p:nvPr/>
        </p:nvSpPr>
        <p:spPr bwMode="auto">
          <a:xfrm>
            <a:off x="107950" y="404813"/>
            <a:ext cx="4500563" cy="5310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b="1"/>
              <a:t>Бирюлёвский дендропарк -</a:t>
            </a:r>
            <a:endParaRPr lang="ru-RU"/>
          </a:p>
          <a:p>
            <a:r>
              <a:rPr lang="ru-RU"/>
              <a:t>самый большой парк по площади среди парков ЮАО и самый оригинальный по составу растительности, исключительный образец воплощения человеческого таланта. </a:t>
            </a:r>
          </a:p>
          <a:p>
            <a:r>
              <a:rPr lang="ru-RU"/>
              <a:t>Если не считать Ботанического, такого парка в Москве больше нет! Площадь дендропарка 90 га (17 га под оврагами).</a:t>
            </a:r>
          </a:p>
          <a:p>
            <a:r>
              <a:rPr lang="ru-RU" b="1"/>
              <a:t>«Дендро»</a:t>
            </a:r>
            <a:r>
              <a:rPr lang="ru-RU"/>
              <a:t> - в переводе с греческого означает дерево, дендрология – отдел ботаники, изучающий древесные и кустарниковые растения. (</a:t>
            </a:r>
            <a:r>
              <a:rPr lang="ru-RU" b="1"/>
              <a:t>ПАРК ДЕРЕВЬЕВ</a:t>
            </a:r>
            <a:r>
              <a:rPr lang="ru-RU"/>
              <a:t>) </a:t>
            </a:r>
          </a:p>
          <a:p>
            <a:r>
              <a:rPr lang="ru-RU"/>
              <a:t>Дендропарк создан в 1938 г. на месте Бирюлевской пожарной пустоши, как парк-питомник. Основатель -  </a:t>
            </a:r>
          </a:p>
          <a:p>
            <a:r>
              <a:rPr lang="ru-RU"/>
              <a:t>инженер - дендролог Всеволод Константинович Порозов.</a:t>
            </a:r>
          </a:p>
        </p:txBody>
      </p:sp>
      <p:pic>
        <p:nvPicPr>
          <p:cNvPr id="19458" name="Picture 1" descr="C:\Documents and Settings\СЕКРЕТАРЬ\Рабочий стол\итог конференция\i00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500563" y="1844675"/>
            <a:ext cx="4519612" cy="391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459" name="Rectangle 4"/>
          <p:cNvSpPr>
            <a:spLocks noChangeArrowheads="1"/>
          </p:cNvSpPr>
          <p:nvPr/>
        </p:nvSpPr>
        <p:spPr bwMode="auto">
          <a:xfrm>
            <a:off x="4859338" y="692150"/>
            <a:ext cx="37465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ru-RU" b="1"/>
              <a:t>Краткая историческая справка </a:t>
            </a:r>
          </a:p>
          <a:p>
            <a:pPr algn="ctr"/>
            <a:r>
              <a:rPr lang="ru-RU" b="1"/>
              <a:t>О Бирюлёвском дендропарке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/>
          <p:cNvSpPr>
            <a:spLocks noGrp="1"/>
          </p:cNvSpPr>
          <p:nvPr>
            <p:ph type="title"/>
          </p:nvPr>
        </p:nvSpPr>
        <p:spPr>
          <a:xfrm>
            <a:off x="152400" y="244475"/>
            <a:ext cx="8610600" cy="898525"/>
          </a:xfrm>
        </p:spPr>
        <p:txBody>
          <a:bodyPr/>
          <a:lstStyle/>
          <a:p>
            <a:r>
              <a:rPr lang="ru-RU" smtClean="0"/>
              <a:t>Бирюлёвский дендропарк.</a:t>
            </a:r>
          </a:p>
        </p:txBody>
      </p:sp>
      <p:sp>
        <p:nvSpPr>
          <p:cNvPr id="41987" name="Rectangle 3"/>
          <p:cNvSpPr>
            <a:spLocks noGrp="1"/>
          </p:cNvSpPr>
          <p:nvPr>
            <p:ph type="body" idx="1"/>
          </p:nvPr>
        </p:nvSpPr>
        <p:spPr>
          <a:xfrm>
            <a:off x="457200" y="1143000"/>
            <a:ext cx="8229600" cy="5454650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ru-RU" sz="2800" smtClean="0"/>
              <a:t>Парк расположен на юге Москвы. Этот огромный лесной массив простирается от Курской железной дороги (Царицыно) до Подмосковного города Видное. На его территории также находится удивительный по красоте  Царицынский парк. Проезд: от метро Царицыно автобусами 203,761до остановки «Элеваторная улица». 20 минут; или от метро «Кантемировская», автобусом 690, троллейбусом 11 до остановки «Элеваторная улица» или «Педагогическая улица». Время в пути – 20 минут.</a:t>
            </a:r>
          </a:p>
          <a:p>
            <a:pPr>
              <a:lnSpc>
                <a:spcPct val="80000"/>
              </a:lnSpc>
              <a:buFont typeface="Arial" charset="0"/>
              <a:buNone/>
            </a:pPr>
            <a:endParaRPr lang="ru-RU" sz="2800" smtClean="0"/>
          </a:p>
          <a:p>
            <a:pPr>
              <a:lnSpc>
                <a:spcPct val="80000"/>
              </a:lnSpc>
            </a:pPr>
            <a:r>
              <a:rPr lang="ru-RU" sz="2800" smtClean="0"/>
              <a:t>Адрес: улица Липецкая, стр.5А, корпус 3. Бирюлёво Восточное.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Прямоугольник 1"/>
          <p:cNvSpPr>
            <a:spLocks noChangeArrowheads="1"/>
          </p:cNvSpPr>
          <p:nvPr/>
        </p:nvSpPr>
        <p:spPr bwMode="auto">
          <a:xfrm>
            <a:off x="107950" y="669925"/>
            <a:ext cx="4535488" cy="6188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000"/>
              <a:t>Часть прудов в городе не пригодны для купания, но все они без исключения выполняют декоративные функции, служат местом отдыха. </a:t>
            </a:r>
          </a:p>
          <a:p>
            <a:r>
              <a:rPr lang="ru-RU" sz="2000"/>
              <a:t>Летом на городских прудах, на многих, в том числе и Бирюлёвских, живут утки (в других прудах и лебеди). Зимой пруды используются для катания на коньках.</a:t>
            </a:r>
            <a:br>
              <a:rPr lang="ru-RU" sz="2000"/>
            </a:br>
            <a:r>
              <a:rPr lang="ru-RU" sz="2000"/>
              <a:t>Так же, пруды служили людям в качестве запасных пожарных водоемов, разведения рыбы и др.</a:t>
            </a:r>
            <a:br>
              <a:rPr lang="ru-RU" sz="2000"/>
            </a:br>
            <a:r>
              <a:rPr lang="ru-RU" sz="2000"/>
              <a:t>Городские пруды отличаются от прудов, находящихся в дикой природе. Городские пруды быстро заливаются и загрязняются. Поэтому их приходится часто чистить.</a:t>
            </a:r>
          </a:p>
        </p:txBody>
      </p:sp>
      <p:pic>
        <p:nvPicPr>
          <p:cNvPr id="20482" name="Picture 3" descr="Картинка 11 из 132">
            <a:hlinkClick r:id="rId2"/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716463" y="260350"/>
            <a:ext cx="4122737" cy="3086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83" name="Picture 5" descr="Картинка 44 из 236">
            <a:hlinkClick r:id="rId4"/>
          </p:cNvPr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859338" y="3429000"/>
            <a:ext cx="4037012" cy="3197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484" name="Rectangle 5"/>
          <p:cNvSpPr>
            <a:spLocks noChangeArrowheads="1"/>
          </p:cNvSpPr>
          <p:nvPr/>
        </p:nvSpPr>
        <p:spPr bwMode="auto">
          <a:xfrm>
            <a:off x="468313" y="115888"/>
            <a:ext cx="33845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400" b="1"/>
              <a:t>Значение водоемов</a:t>
            </a:r>
            <a:r>
              <a:rPr lang="ru-RU"/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Прямоугольник 1"/>
          <p:cNvSpPr>
            <a:spLocks noChangeArrowheads="1"/>
          </p:cNvSpPr>
          <p:nvPr/>
        </p:nvSpPr>
        <p:spPr bwMode="auto">
          <a:xfrm>
            <a:off x="539750" y="981075"/>
            <a:ext cx="8064500" cy="5578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000"/>
              <a:t>Пруд – пример более крупной среды обитания. Это дом для большого сообщества различных растений и животных. Пруд, его сообщество, живая и неживая природа вокруг него образуют так называемую – экосистему.</a:t>
            </a:r>
            <a:br>
              <a:rPr lang="ru-RU" sz="2000"/>
            </a:br>
            <a:r>
              <a:rPr lang="ru-RU" sz="2000"/>
              <a:t>В последние годы экологическое состояние многих прудов, стало неблагоприятным.</a:t>
            </a:r>
          </a:p>
          <a:p>
            <a:r>
              <a:rPr lang="ru-RU" sz="2000"/>
              <a:t> Малые пруды оказались еще в худшем экологическом состоянии, чем главные водные артерии. Произошло это потому, что значение прудов в городе как важных природных объектов в должной мере не оценивалось.</a:t>
            </a:r>
            <a:br>
              <a:rPr lang="ru-RU" sz="2000"/>
            </a:br>
            <a:r>
              <a:rPr lang="ru-RU" sz="2000"/>
              <a:t>Одним из видов загрязнения прудов является антропогенное воздействие. </a:t>
            </a:r>
          </a:p>
          <a:p>
            <a:r>
              <a:rPr lang="ru-RU" sz="2000"/>
              <a:t>Если в начале века в науке было известно всего 17 загрязнителей природных вод, то сейчас их более 2,5 тысяч видов. Это пагубно влияет на здоровье населения и ведет к гибели рыб, водоплавающих птиц и других животных, усыханию и снижению продуктивности растений.</a:t>
            </a:r>
            <a:br>
              <a:rPr lang="ru-RU" sz="2000"/>
            </a:br>
            <a:endParaRPr lang="ru-RU" sz="2000"/>
          </a:p>
        </p:txBody>
      </p:sp>
      <p:sp>
        <p:nvSpPr>
          <p:cNvPr id="21506" name="Rectangle 3"/>
          <p:cNvSpPr>
            <a:spLocks noChangeArrowheads="1"/>
          </p:cNvSpPr>
          <p:nvPr/>
        </p:nvSpPr>
        <p:spPr bwMode="auto">
          <a:xfrm>
            <a:off x="2006600" y="301625"/>
            <a:ext cx="602138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400" b="1"/>
              <a:t>Экологическое состояние водоемов.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Прямоугольник 1"/>
          <p:cNvSpPr>
            <a:spLocks noChangeArrowheads="1"/>
          </p:cNvSpPr>
          <p:nvPr/>
        </p:nvSpPr>
        <p:spPr bwMode="auto">
          <a:xfrm>
            <a:off x="179388" y="476250"/>
            <a:ext cx="4392612" cy="5859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>
                <a:cs typeface="Times New Roman" pitchFamily="18" charset="0"/>
              </a:rPr>
              <a:t>При попадании в пруды органических и минеральных веществ содержащийся в них азот и фосфор служат питанием для водорослей, которые разрастаются, закрывают друг другу свет, идет процесс массового отмирания и гниения. В этом случае вся экосистема водоема может погибнуть.</a:t>
            </a:r>
            <a:br>
              <a:rPr lang="ru-RU">
                <a:cs typeface="Times New Roman" pitchFamily="18" charset="0"/>
              </a:rPr>
            </a:br>
            <a:r>
              <a:rPr lang="ru-RU">
                <a:cs typeface="Times New Roman" pitchFamily="18" charset="0"/>
              </a:rPr>
              <a:t>При купании на таких прудах люди подвержены риску заражения кожными и другими заболеваниями. И в последнее время проводятся работы по очистке и восстановлению прудов. Однако при этом не редко нарушается естественный режим их жизни, теряется живописность или сильно меняется.</a:t>
            </a:r>
            <a:br>
              <a:rPr lang="ru-RU">
                <a:cs typeface="Times New Roman" pitchFamily="18" charset="0"/>
              </a:rPr>
            </a:br>
            <a:r>
              <a:rPr lang="ru-RU">
                <a:cs typeface="Times New Roman" pitchFamily="18" charset="0"/>
              </a:rPr>
              <a:t>Восстанавливать водоемы и возвращать им жизнь – не простая работа и порой ювелирная. Водоем необходимо не только возродить, но и все время поддерживать его чистоту и экологию.</a:t>
            </a:r>
          </a:p>
        </p:txBody>
      </p:sp>
      <p:pic>
        <p:nvPicPr>
          <p:cNvPr id="22530" name="Picture 1" descr="C:\Documents and Settings\СЕКРЕТАРЬ\Рабочий стол\итог конференция\i003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716463" y="1628775"/>
            <a:ext cx="4206875" cy="314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326</TotalTime>
  <Words>1275</Words>
  <Application>Microsoft Office PowerPoint</Application>
  <PresentationFormat>Экран (4:3)</PresentationFormat>
  <Paragraphs>93</Paragraphs>
  <Slides>25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Шаблон оформления</vt:lpstr>
      </vt:variant>
      <vt:variant>
        <vt:i4>1</vt:i4>
      </vt:variant>
      <vt:variant>
        <vt:lpstr>Заголовки слайдов</vt:lpstr>
      </vt:variant>
      <vt:variant>
        <vt:i4>25</vt:i4>
      </vt:variant>
    </vt:vector>
  </HeadingPairs>
  <TitlesOfParts>
    <vt:vector size="29" baseType="lpstr">
      <vt:lpstr>Arial</vt:lpstr>
      <vt:lpstr>Calibri</vt:lpstr>
      <vt:lpstr>Times New Roman</vt:lpstr>
      <vt:lpstr>Тема Office</vt:lpstr>
      <vt:lpstr>Разработка презентации.  Королёва Людмила Петровна.  Учитель начальных классов ГБОУ школа № 2116.  Презентация к уроку по учебному предмету  «Окружающий мир» во 2 классе. «Характеристика и экологическое состояние водоёмов  Бирюлевского дендропарка» </vt:lpstr>
      <vt:lpstr>Слайд 2</vt:lpstr>
      <vt:lpstr>Слайд 3</vt:lpstr>
      <vt:lpstr>Водоёмы дендропарка:</vt:lpstr>
      <vt:lpstr>Слайд 5</vt:lpstr>
      <vt:lpstr>Бирюлёвский дендропарк.</vt:lpstr>
      <vt:lpstr>Слайд 7</vt:lpstr>
      <vt:lpstr>Слайд 8</vt:lpstr>
      <vt:lpstr>Слайд 9</vt:lpstr>
      <vt:lpstr>Слайд 10</vt:lpstr>
      <vt:lpstr>Слайд 11</vt:lpstr>
      <vt:lpstr>Слайд 12</vt:lpstr>
      <vt:lpstr> Вид на пруд.</vt:lpstr>
      <vt:lpstr>Слайд 14</vt:lpstr>
      <vt:lpstr>Пруд «Нижний». «Шоколадка» </vt:lpstr>
      <vt:lpstr>Слайд 16</vt:lpstr>
      <vt:lpstr>Пруд «Центральный» 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</vt:vector>
  </TitlesOfParts>
  <Company>Reanimator Extreme Edition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«Характеристика и экологическое состояние водоемов Бирюлевского Дендропарка» </dc:title>
  <dc:creator>Customer</dc:creator>
  <cp:lastModifiedBy>Russia</cp:lastModifiedBy>
  <cp:revision>20</cp:revision>
  <dcterms:created xsi:type="dcterms:W3CDTF">2012-03-30T05:38:29Z</dcterms:created>
  <dcterms:modified xsi:type="dcterms:W3CDTF">2015-04-21T03:41:49Z</dcterms:modified>
</cp:coreProperties>
</file>