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handoutMasterIdLst>
    <p:handoutMasterId r:id="rId15"/>
  </p:handoutMasterIdLst>
  <p:sldIdLst>
    <p:sldId id="347" r:id="rId4"/>
    <p:sldId id="411" r:id="rId5"/>
    <p:sldId id="407" r:id="rId6"/>
    <p:sldId id="410" r:id="rId7"/>
    <p:sldId id="412" r:id="rId8"/>
    <p:sldId id="413" r:id="rId9"/>
    <p:sldId id="387" r:id="rId10"/>
    <p:sldId id="388" r:id="rId11"/>
    <p:sldId id="414" r:id="rId12"/>
    <p:sldId id="415" r:id="rId13"/>
  </p:sldIdLst>
  <p:sldSz cx="12839700" cy="72263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F3D"/>
    <a:srgbClr val="CCCC00"/>
    <a:srgbClr val="E6A800"/>
    <a:srgbClr val="92D050"/>
    <a:srgbClr val="FFFF66"/>
    <a:srgbClr val="FFFFCC"/>
    <a:srgbClr val="FFAD20"/>
    <a:srgbClr val="50B848"/>
    <a:srgbClr val="DFC80B"/>
    <a:srgbClr val="D2B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6270" autoAdjust="0"/>
  </p:normalViewPr>
  <p:slideViewPr>
    <p:cSldViewPr>
      <p:cViewPr>
        <p:scale>
          <a:sx n="118" d="100"/>
          <a:sy n="118" d="100"/>
        </p:scale>
        <p:origin x="-402" y="-48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3CC80C-4848-4B81-821F-A12EE8A675BB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95B5455-E1D7-42C3-8C27-07CEE1A3F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0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4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9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621F93-440F-EB47-B7FC-217DA2A4C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10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2" y="4716024"/>
            <a:ext cx="5438792" cy="4465615"/>
          </a:xfrm>
          <a:noFill/>
          <a:ln/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839700" cy="58881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75234" y="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hf sldNum="0" hdr="0" ft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south.ru/articles/vysok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g.ru/2020/04/15/bankovskie-analitiki-podveli-ekonomicheskie-itogi-2019-god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4763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58246" y="2375277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3600" b="1" spc="100" dirty="0">
                <a:solidFill>
                  <a:schemeClr val="bg1"/>
                </a:solidFill>
              </a:rPr>
              <a:t>Меры по предупреждению распространения </a:t>
            </a:r>
            <a:r>
              <a:rPr lang="ru-RU" sz="3600" b="1" spc="100" dirty="0" err="1">
                <a:solidFill>
                  <a:schemeClr val="bg1"/>
                </a:solidFill>
              </a:rPr>
              <a:t>коронавирусной</a:t>
            </a:r>
            <a:r>
              <a:rPr lang="ru-RU" sz="3600" b="1" spc="100" dirty="0">
                <a:solidFill>
                  <a:schemeClr val="bg1"/>
                </a:solidFill>
              </a:rPr>
              <a:t> инфекции и </a:t>
            </a:r>
          </a:p>
          <a:p>
            <a:r>
              <a:rPr lang="ru-RU" sz="3600" b="1" spc="100" dirty="0">
                <a:solidFill>
                  <a:schemeClr val="bg1"/>
                </a:solidFill>
              </a:rPr>
              <a:t>комплексная поддержка клиентов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732830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31218" y="4261222"/>
            <a:ext cx="72907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696800" y="5792390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31218" y="598941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Ростов-на-Дону</a:t>
            </a:r>
          </a:p>
          <a:p>
            <a:r>
              <a:rPr lang="ru-RU" sz="2000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Апрель 2020</a:t>
            </a:r>
          </a:p>
        </p:txBody>
      </p:sp>
    </p:spTree>
    <p:extLst>
      <p:ext uri="{BB962C8B-B14F-4D97-AF65-F5344CB8AC3E}">
        <p14:creationId xmlns:p14="http://schemas.microsoft.com/office/powerpoint/2010/main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98122" y="1613788"/>
            <a:ext cx="6673341" cy="164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344 000, Россия, Ростов-на-Дону,</a:t>
            </a:r>
            <a:r>
              <a:rPr lang="en-US" sz="2527" dirty="0">
                <a:solidFill>
                  <a:prstClr val="black"/>
                </a:solidFill>
                <a:latin typeface="+mj-lt"/>
                <a:cs typeface=""/>
              </a:rPr>
              <a:t> </a:t>
            </a:r>
            <a:endParaRPr lang="ru-RU" sz="2527" dirty="0">
              <a:solidFill>
                <a:prstClr val="black"/>
              </a:solidFill>
              <a:latin typeface="+mj-lt"/>
              <a:cs typeface=""/>
            </a:endParaRPr>
          </a:p>
          <a:p>
            <a:r>
              <a:rPr lang="ru-RU" sz="2527" dirty="0">
                <a:solidFill>
                  <a:prstClr val="black"/>
                </a:solidFill>
                <a:latin typeface="+mj-lt"/>
                <a:cs typeface=""/>
              </a:rPr>
              <a:t>пр. Соколова, 62, тел.: +7 (863) 2-000-000</a:t>
            </a:r>
          </a:p>
          <a:p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  <a:hlinkClick r:id="rId3"/>
              </a:rPr>
              <a:t>www.centrinvest.ru</a:t>
            </a:r>
            <a:r>
              <a:rPr lang="ru-RU" sz="2527" b="1" dirty="0">
                <a:solidFill>
                  <a:prstClr val="black"/>
                </a:solidFill>
                <a:latin typeface="Pragmatica Book"/>
                <a:cs typeface=""/>
              </a:rPr>
              <a:t>, </a:t>
            </a:r>
            <a:r>
              <a:rPr lang="en-US" sz="2527" b="1" dirty="0" err="1">
                <a:solidFill>
                  <a:prstClr val="black"/>
                </a:solidFill>
                <a:latin typeface="Pragmatica Book"/>
                <a:cs typeface=""/>
              </a:rPr>
              <a:t>welcome@centrinvest.ru</a:t>
            </a:r>
            <a:endParaRPr lang="ru-RU" sz="2527" b="1" dirty="0">
              <a:solidFill>
                <a:prstClr val="black"/>
              </a:solidFill>
              <a:latin typeface="Pragmatica Book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85" dirty="0"/>
              <a:t>7</a:t>
            </a:r>
            <a:endParaRPr lang="ru-RU" sz="1685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177" y="3916484"/>
            <a:ext cx="10313346" cy="227787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7C7C543-348F-4F46-ACE2-04CDEA9D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937" t="40893" r="26176" b="21867"/>
          <a:stretch>
            <a:fillRect/>
          </a:stretch>
        </p:blipFill>
        <p:spPr bwMode="auto">
          <a:xfrm>
            <a:off x="1263177" y="1496847"/>
            <a:ext cx="4032366" cy="18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57280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8715" y="948854"/>
            <a:ext cx="11952704" cy="92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участник финансовой системы и значимая организация на рынке платежных услуг Банк обеспечивает непрерывность деятельности платежной системы, предоставляет неотложные финансовые услуги населению и бизнесу.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Банке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23.03.202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создан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Оперативный штаб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по предупреждению распространения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COVID-19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 неотложных мероприятий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взаимодействие с органами, осуществляющими санитарно-эпидемиологический надзор, органами исполнительной власти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prstClr val="black"/>
                </a:solidFill>
              </a:rPr>
              <a:t>температурный контроль </a:t>
            </a:r>
            <a:r>
              <a:rPr lang="ru-RU" sz="2600" dirty="0" smtClean="0">
                <a:solidFill>
                  <a:prstClr val="black"/>
                </a:solidFill>
              </a:rPr>
              <a:t>на местах</a:t>
            </a:r>
            <a:endParaRPr lang="ru-RU" sz="2600" dirty="0">
              <a:solidFill>
                <a:prstClr val="black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проветривание и дезинфекция помещений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удаленная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работа для 1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/3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персонала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prstClr val="black"/>
                </a:solidFill>
              </a:rPr>
              <a:t>оптимизация банковских операций и графиков работы подразделений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Мероприятия по предупреждению распространения инфекции</a:t>
            </a:r>
            <a:endParaRPr lang="ru-RU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1802" y="1452910"/>
            <a:ext cx="119527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влажная уборка и дезинфекция помещений для клиентов и посетителей (каждый час)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обеспечение персонала банка средствами профилактики (бесконтактные измерители температуры, маски, перчатки, индивидуальные дезинфицирующие средства, оборудование для обеззараживания и чистки воздуха)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Оборудование рабочих мест защитными экранами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endParaRPr lang="ru-RU" sz="2600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Взаимодействие с клиентами и посетителями банка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4608" y="4351916"/>
            <a:ext cx="3978324" cy="26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50" y="4405239"/>
            <a:ext cx="4328393" cy="26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4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Бесперебойный режим обслуживания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усиление контакт-центра и обратной связи в социальных сетях для быстрого реагирования на вопросы клиентов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отмена комиссий за прием коммунальных платежей при использовании дистанционных каналов обслуживания (интернет-банкинг, мобильное приложение</a:t>
            </a:r>
            <a:r>
              <a:rPr lang="ru-RU" sz="2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smtClean="0"/>
              <a:t>бесплатный выпуск виртуальной карты для безопасных онлайн покупок</a:t>
            </a: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выпуск и доставка карт клиентам банка старше 65 лет  в Ростове-на-Дону, Ставрополе, Волгограде, Краснодаре, Нижнем Новгороде, чтобы избежать посещение банка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клиенты старше 75 лет бесплатно обслуживаются в специальной приватной комнате (</a:t>
            </a:r>
            <a:r>
              <a:rPr lang="en-US" sz="2600" dirty="0"/>
              <a:t>VIP</a:t>
            </a:r>
            <a:r>
              <a:rPr lang="ru-RU" sz="2600" dirty="0"/>
              <a:t>-зале) в г. Ростове-на-Дону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6211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не повышал процентные ставки по кредитам для населения и бизнеса</a:t>
            </a:r>
          </a:p>
          <a:p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участвует в процессе разработки и реализации программ поддержки предприятий МСБ Банка России и Правительства РФ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предоставляет кредитные каникулы клиентам, которые пострадали от ограничительных мер и режима самоизоляции. Банк рассматривает заявления в режиме онлайн, без посещения клиентами офиса банка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2827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Поддержка клиентов</a:t>
            </a:r>
            <a:endParaRPr lang="ru-RU" b="1" dirty="0"/>
          </a:p>
        </p:txBody>
      </p:sp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02" y="791272"/>
            <a:ext cx="12097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51AF3D"/>
                </a:solidFill>
              </a:rPr>
              <a:t>Кредитование клиентов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87202" y="1513128"/>
            <a:ext cx="118813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/>
              <a:t>Банк: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реализует госпрограмму «Сельская ипотека» по ставке 4,5% на срок до 20 лет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активно кредитует предприятия сельскохозяйственной отрасли по ставке не выше 5%. В марте 2020 выдано 338 кредитов на сумму 1 710 млн руб.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/>
              <a:t>продолжает кредитование МСБ. В первом квартале выдано 200 кредитов на сумму 3 020 млн руб.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3797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87202" y="0"/>
            <a:ext cx="11555730" cy="592635"/>
          </a:xfrm>
        </p:spPr>
        <p:txBody>
          <a:bodyPr/>
          <a:lstStyle/>
          <a:p>
            <a:r>
              <a:rPr lang="ru-RU" sz="2800" b="1" dirty="0"/>
              <a:t>Дизайн проект дистанционной экономики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848342" y="4508273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4" y="4214950"/>
            <a:ext cx="126845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>
                <a:solidFill>
                  <a:srgbClr val="51AF3D"/>
                </a:solidFill>
              </a:rPr>
              <a:t>У Ростовской области есть отличный шанс занять лидирующие позиции в дистанционной экономике будущего!</a:t>
            </a:r>
          </a:p>
          <a:p>
            <a:pPr lvl="0">
              <a:defRPr/>
            </a:pPr>
            <a:r>
              <a:rPr lang="de-DE" sz="2800" dirty="0">
                <a:solidFill>
                  <a:srgbClr val="51AF3D"/>
                </a:solidFill>
                <a:hlinkClick r:id="rId3"/>
              </a:rPr>
              <a:t>https://expertsouth.ru/articles/vysokov/</a:t>
            </a:r>
            <a:r>
              <a:rPr lang="ru-RU" sz="2800" dirty="0">
                <a:solidFill>
                  <a:srgbClr val="51AF3D"/>
                </a:solidFill>
              </a:rPr>
              <a:t> </a:t>
            </a:r>
            <a:endParaRPr lang="ru-RU" sz="2800" noProof="0" dirty="0">
              <a:solidFill>
                <a:srgbClr val="51AF3D"/>
              </a:solidFill>
            </a:endParaRPr>
          </a:p>
          <a:p>
            <a:pPr lvl="0">
              <a:defRPr/>
            </a:pPr>
            <a:r>
              <a:rPr lang="de-DE" dirty="0">
                <a:hlinkClick r:id="rId4"/>
              </a:rPr>
              <a:t>https://rg.ru/2020/04/15/bankovskie-analitiki-podveli-ekonomicheskie-itogi-2019-goda.html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67722" y="3181102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2" name="Title 1"/>
          <p:cNvSpPr>
            <a:spLocks/>
          </p:cNvSpPr>
          <p:nvPr/>
        </p:nvSpPr>
        <p:spPr bwMode="auto">
          <a:xfrm>
            <a:off x="6894704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Title 1"/>
          <p:cNvSpPr>
            <a:spLocks/>
          </p:cNvSpPr>
          <p:nvPr/>
        </p:nvSpPr>
        <p:spPr bwMode="auto">
          <a:xfrm>
            <a:off x="9645696" y="621228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Title 1"/>
          <p:cNvSpPr>
            <a:spLocks/>
          </p:cNvSpPr>
          <p:nvPr/>
        </p:nvSpPr>
        <p:spPr bwMode="auto">
          <a:xfrm>
            <a:off x="333620" y="2705951"/>
            <a:ext cx="11809312" cy="10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Результаты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хакатона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Дизайн-проекты дистанционной экономики Ростовской области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 2050 доступны на сайте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don2050.ru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51AF3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itle 1"/>
          <p:cNvSpPr>
            <a:spLocks/>
          </p:cNvSpPr>
          <p:nvPr/>
        </p:nvSpPr>
        <p:spPr bwMode="auto">
          <a:xfrm>
            <a:off x="587202" y="2677046"/>
            <a:ext cx="11809312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0" y="942343"/>
            <a:ext cx="1231336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/>
              <a:t>В марте 2020 Банк совместно с РГЭУ (РИНХ) провел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лайн</a:t>
            </a:r>
            <a:r>
              <a:rPr kumimoji="0" lang="ru-RU" sz="28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хакатон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 «Дон 2050», посвященный 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30-летию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реформ на Дону</a:t>
            </a:r>
            <a:r>
              <a:rPr kumimoji="0" lang="ru-RU" sz="2800">
                <a:latin typeface="Arial" pitchFamily="34" charset="0"/>
                <a:cs typeface="Arial" pitchFamily="34" charset="0"/>
              </a:rPr>
              <a:t>, </a:t>
            </a:r>
            <a:endParaRPr kumimoji="0" lang="ru-RU" sz="280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smtClean="0"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экономическому моделированию концепций цифровой экономики Ростовской области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5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60774" y="25005"/>
            <a:ext cx="11555730" cy="592635"/>
          </a:xfrm>
        </p:spPr>
        <p:txBody>
          <a:bodyPr/>
          <a:lstStyle/>
          <a:p>
            <a:r>
              <a:rPr lang="ru-RU" sz="2800" b="1" dirty="0"/>
              <a:t>Устойчивый банкинг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218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="" xmlns:a16="http://schemas.microsoft.com/office/drawing/2014/main" id="{5836FA2D-2B95-5D48-8549-D02CCF5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0878"/>
            <a:ext cx="641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63538" marR="0" lvl="0" indent="-363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1AF3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Наши достижения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589898" y="1561231"/>
            <a:ext cx="4101759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ESG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рейтинг 17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/76 (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Европа)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8707" y="1524918"/>
            <a:ext cx="3096344" cy="540000"/>
          </a:xfrm>
          <a:prstGeom prst="rect">
            <a:avLst/>
          </a:prstGeom>
          <a:noFill/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64" y="2064918"/>
            <a:ext cx="1669926" cy="8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/>
          </p:cNvSpPr>
          <p:nvPr/>
        </p:nvSpPr>
        <p:spPr bwMode="auto">
          <a:xfrm>
            <a:off x="4602077" y="3322557"/>
            <a:ext cx="8352928" cy="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Лидер устойчивого банкинга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восточной Европе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FT/IFC 2013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9397" y="4064480"/>
            <a:ext cx="702730" cy="70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3845" y="4064480"/>
            <a:ext cx="2320155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835674" y="3182843"/>
            <a:ext cx="6419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05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36791" y="5663586"/>
            <a:ext cx="1400175" cy="8090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1978" y="6063214"/>
            <a:ext cx="3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2010, 2012, 2013, 2016, 2018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5779" y="5004562"/>
            <a:ext cx="552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Награда за качество работы </a:t>
            </a:r>
          </a:p>
          <a:p>
            <a:r>
              <a:rPr lang="en-US" sz="2200" b="1" dirty="0"/>
              <a:t>STP Excellence Awar</a:t>
            </a:r>
            <a:r>
              <a:rPr lang="en-US" b="1" dirty="0"/>
              <a:t>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1978" y="2257501"/>
            <a:ext cx="1817154" cy="811787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641110" y="3290469"/>
            <a:ext cx="360040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Кредитные рейтинги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047" y="3943575"/>
            <a:ext cx="1412661" cy="291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03426" y="3905724"/>
            <a:ext cx="1368152" cy="503480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902698" y="4458467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Ba3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681003" y="4488281"/>
            <a:ext cx="3329734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A(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ru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782" y="4306988"/>
            <a:ext cx="1552575" cy="1047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1214" y="4336896"/>
            <a:ext cx="15525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1844" y="5603020"/>
            <a:ext cx="1759728" cy="656825"/>
          </a:xfrm>
          <a:prstGeom prst="rect">
            <a:avLst/>
          </a:prstGeom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527672" y="5152164"/>
            <a:ext cx="4226210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ТОП-50 рейтинга надежности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7" name="Title 1"/>
          <p:cNvSpPr>
            <a:spLocks/>
          </p:cNvSpPr>
          <p:nvPr/>
        </p:nvSpPr>
        <p:spPr bwMode="auto">
          <a:xfrm>
            <a:off x="6338639" y="1470910"/>
            <a:ext cx="5275178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Подписант принципов ответственной банковской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042261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CCA3009-DF60-AF48-8CE7-4DCA5B31977E}"/>
              </a:ext>
            </a:extLst>
          </p:cNvPr>
          <p:cNvSpPr txBox="1"/>
          <p:nvPr/>
        </p:nvSpPr>
        <p:spPr>
          <a:xfrm>
            <a:off x="11932234" y="6646487"/>
            <a:ext cx="478458" cy="35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2955">
              <a:defRPr/>
            </a:pPr>
            <a:r>
              <a:rPr lang="ru-RU" sz="1685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4" y="660822"/>
            <a:ext cx="10915372" cy="5513057"/>
          </a:xfrm>
          <a:prstGeom prst="rect">
            <a:avLst/>
          </a:prstGeom>
        </p:spPr>
      </p:pic>
      <p:pic>
        <p:nvPicPr>
          <p:cNvPr id="8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2122682" cy="44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263" y="5832959"/>
            <a:ext cx="8757117" cy="1178585"/>
          </a:xfrm>
          <a:prstGeom prst="rect">
            <a:avLst/>
          </a:prstGeom>
        </p:spPr>
      </p:pic>
      <p:sp>
        <p:nvSpPr>
          <p:cNvPr id="9" name="Заголовок 19"/>
          <p:cNvSpPr txBox="1">
            <a:spLocks/>
          </p:cNvSpPr>
          <p:nvPr/>
        </p:nvSpPr>
        <p:spPr>
          <a:xfrm>
            <a:off x="560774" y="25005"/>
            <a:ext cx="11555730" cy="59263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700" kern="1200" baseline="0">
                <a:solidFill>
                  <a:srgbClr val="FFFF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/>
              <a:t>Устойчивый банкинг 2019</a:t>
            </a:r>
          </a:p>
        </p:txBody>
      </p:sp>
    </p:spTree>
    <p:extLst>
      <p:ext uri="{BB962C8B-B14F-4D97-AF65-F5344CB8AC3E}">
        <p14:creationId xmlns:p14="http://schemas.microsoft.com/office/powerpoint/2010/main" val="4027040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</TotalTime>
  <Words>507</Words>
  <Application>Microsoft Office PowerPoint</Application>
  <PresentationFormat>Произвольный</PresentationFormat>
  <Paragraphs>87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Специальное оформление</vt:lpstr>
      <vt:lpstr>1_Специальное оформление</vt:lpstr>
      <vt:lpstr>Презентация PowerPoint</vt:lpstr>
      <vt:lpstr>Мероприятия по предупреждению распространения инфекции</vt:lpstr>
      <vt:lpstr>Мероприятия по предупреждению распространения инфекции</vt:lpstr>
      <vt:lpstr>Поддержка клиентов</vt:lpstr>
      <vt:lpstr>Поддержка клиентов</vt:lpstr>
      <vt:lpstr>Поддержка клиентов</vt:lpstr>
      <vt:lpstr>Дизайн проект дистанционной экономики</vt:lpstr>
      <vt:lpstr>Устойчивый банкинг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Людмила</cp:lastModifiedBy>
  <cp:revision>528</cp:revision>
  <cp:lastPrinted>2019-02-26T07:19:31Z</cp:lastPrinted>
  <dcterms:created xsi:type="dcterms:W3CDTF">2014-04-24T07:02:30Z</dcterms:created>
  <dcterms:modified xsi:type="dcterms:W3CDTF">2020-04-16T08:09:46Z</dcterms:modified>
</cp:coreProperties>
</file>